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70" r:id="rId5"/>
    <p:sldId id="258" r:id="rId6"/>
    <p:sldId id="259" r:id="rId7"/>
    <p:sldId id="271" r:id="rId8"/>
    <p:sldId id="260" r:id="rId9"/>
    <p:sldId id="261" r:id="rId10"/>
    <p:sldId id="262" r:id="rId11"/>
    <p:sldId id="273" r:id="rId12"/>
    <p:sldId id="274" r:id="rId13"/>
    <p:sldId id="281" r:id="rId14"/>
    <p:sldId id="272" r:id="rId15"/>
    <p:sldId id="263" r:id="rId16"/>
    <p:sldId id="264" r:id="rId17"/>
    <p:sldId id="265" r:id="rId18"/>
    <p:sldId id="266" r:id="rId19"/>
    <p:sldId id="267" r:id="rId20"/>
    <p:sldId id="268" r:id="rId21"/>
    <p:sldId id="278" r:id="rId22"/>
    <p:sldId id="275" r:id="rId23"/>
    <p:sldId id="276" r:id="rId24"/>
    <p:sldId id="279" r:id="rId25"/>
    <p:sldId id="277" r:id="rId26"/>
    <p:sldId id="280"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E4B6C1-6D21-42D8-B511-631D71535591}"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34852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4B6C1-6D21-42D8-B511-631D71535591}"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105104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4B6C1-6D21-42D8-B511-631D71535591}"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99EA7-9BAF-4AD8-87A9-14604F8652D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4383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4B6C1-6D21-42D8-B511-631D71535591}"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3279148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4B6C1-6D21-42D8-B511-631D71535591}"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99EA7-9BAF-4AD8-87A9-14604F8652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5082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4B6C1-6D21-42D8-B511-631D71535591}"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1332743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4B6C1-6D21-42D8-B511-631D71535591}"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49211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4B6C1-6D21-42D8-B511-631D71535591}"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11129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4B6C1-6D21-42D8-B511-631D71535591}"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314346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4B6C1-6D21-42D8-B511-631D71535591}"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2729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E4B6C1-6D21-42D8-B511-631D71535591}"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252329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E4B6C1-6D21-42D8-B511-631D71535591}"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3984929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E4B6C1-6D21-42D8-B511-631D71535591}"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220303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4B6C1-6D21-42D8-B511-631D71535591}" type="datetimeFigureOut">
              <a:rPr lang="en-IN" smtClean="0"/>
              <a:t>05-10-2024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347443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E4B6C1-6D21-42D8-B511-631D71535591}"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113587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E4B6C1-6D21-42D8-B511-631D71535591}"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99EA7-9BAF-4AD8-87A9-14604F8652DC}" type="slidenum">
              <a:rPr lang="en-IN" smtClean="0"/>
              <a:t>‹#›</a:t>
            </a:fld>
            <a:endParaRPr lang="en-IN"/>
          </a:p>
        </p:txBody>
      </p:sp>
    </p:spTree>
    <p:extLst>
      <p:ext uri="{BB962C8B-B14F-4D97-AF65-F5344CB8AC3E}">
        <p14:creationId xmlns:p14="http://schemas.microsoft.com/office/powerpoint/2010/main" val="2544055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E4B6C1-6D21-42D8-B511-631D71535591}" type="datetimeFigureOut">
              <a:rPr lang="en-IN" smtClean="0"/>
              <a:t>05-10-2024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E99EA7-9BAF-4AD8-87A9-14604F8652DC}" type="slidenum">
              <a:rPr lang="en-IN" smtClean="0"/>
              <a:t>‹#›</a:t>
            </a:fld>
            <a:endParaRPr lang="en-IN"/>
          </a:p>
        </p:txBody>
      </p:sp>
    </p:spTree>
    <p:extLst>
      <p:ext uri="{BB962C8B-B14F-4D97-AF65-F5344CB8AC3E}">
        <p14:creationId xmlns:p14="http://schemas.microsoft.com/office/powerpoint/2010/main" val="2133594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bhargavkulkarni-code/Python-Machine-Learning-Capstone-Capstone-Project/blob/main/Python%20Machine%20Learning%20Capstone%20Project%20.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A81A-0AF5-2F30-E6EF-465750666D08}"/>
              </a:ext>
            </a:extLst>
          </p:cNvPr>
          <p:cNvSpPr>
            <a:spLocks noGrp="1"/>
          </p:cNvSpPr>
          <p:nvPr>
            <p:ph type="ctrTitle"/>
          </p:nvPr>
        </p:nvSpPr>
        <p:spPr>
          <a:xfrm>
            <a:off x="1524000" y="1122363"/>
            <a:ext cx="9144000" cy="1434024"/>
          </a:xfrm>
        </p:spPr>
        <p:txBody>
          <a:bodyPr/>
          <a:lstStyle/>
          <a:p>
            <a:pPr algn="ctr"/>
            <a:r>
              <a:rPr lang="en-IN" dirty="0">
                <a:latin typeface="Arial" panose="020B0604020202020204" pitchFamily="34" charset="0"/>
                <a:cs typeface="Arial" panose="020B0604020202020204" pitchFamily="34" charset="0"/>
              </a:rPr>
              <a:t>Capstone Project</a:t>
            </a:r>
          </a:p>
        </p:txBody>
      </p:sp>
      <p:sp>
        <p:nvSpPr>
          <p:cNvPr id="3" name="Subtitle 2">
            <a:extLst>
              <a:ext uri="{FF2B5EF4-FFF2-40B4-BE49-F238E27FC236}">
                <a16:creationId xmlns:a16="http://schemas.microsoft.com/office/drawing/2014/main" id="{31BB6763-2839-3555-0F05-F365E4CC3A9B}"/>
              </a:ext>
            </a:extLst>
          </p:cNvPr>
          <p:cNvSpPr>
            <a:spLocks noGrp="1"/>
          </p:cNvSpPr>
          <p:nvPr>
            <p:ph type="subTitle" idx="1"/>
          </p:nvPr>
        </p:nvSpPr>
        <p:spPr>
          <a:xfrm>
            <a:off x="1523999" y="2821858"/>
            <a:ext cx="10471356" cy="2701413"/>
          </a:xfrm>
        </p:spPr>
        <p:txBody>
          <a:bodyPr>
            <a:normAutofit lnSpcReduction="10000"/>
          </a:bodyPr>
          <a:lstStyle/>
          <a:p>
            <a:pPr algn="l"/>
            <a:r>
              <a:rPr lang="en-IN" dirty="0"/>
              <a:t>                                      </a:t>
            </a:r>
          </a:p>
          <a:p>
            <a:pPr algn="l"/>
            <a:r>
              <a:rPr lang="en-IN" b="1" dirty="0">
                <a:solidFill>
                  <a:schemeClr val="accent1">
                    <a:lumMod val="75000"/>
                  </a:schemeClr>
                </a:solidFill>
              </a:rPr>
              <a:t>                                   </a:t>
            </a:r>
            <a:r>
              <a:rPr lang="en-IN" sz="2400" b="1" dirty="0">
                <a:solidFill>
                  <a:schemeClr val="accent1">
                    <a:lumMod val="75000"/>
                  </a:schemeClr>
                </a:solidFill>
              </a:rPr>
              <a:t>Presented by </a:t>
            </a:r>
            <a:r>
              <a:rPr lang="en-IN" sz="2400" b="1" dirty="0"/>
              <a:t>-  Bhargav Kulkarni</a:t>
            </a:r>
          </a:p>
          <a:p>
            <a:pPr algn="l"/>
            <a:r>
              <a:rPr lang="en-IN" sz="2400" b="1" dirty="0">
                <a:solidFill>
                  <a:schemeClr val="accent1">
                    <a:lumMod val="75000"/>
                  </a:schemeClr>
                </a:solidFill>
              </a:rPr>
              <a:t>                          Batch  no  </a:t>
            </a:r>
            <a:r>
              <a:rPr lang="en-IN" sz="2400" b="1" dirty="0"/>
              <a:t>–  96 </a:t>
            </a:r>
          </a:p>
          <a:p>
            <a:pPr algn="l"/>
            <a:r>
              <a:rPr lang="en-IN" sz="2400" b="1" dirty="0"/>
              <a:t>                          </a:t>
            </a:r>
            <a:r>
              <a:rPr lang="en-IN" sz="2400" b="1" dirty="0">
                <a:solidFill>
                  <a:schemeClr val="accent1">
                    <a:lumMod val="75000"/>
                  </a:schemeClr>
                </a:solidFill>
              </a:rPr>
              <a:t>Topic</a:t>
            </a:r>
            <a:r>
              <a:rPr lang="en-IN" sz="2400" b="1" dirty="0"/>
              <a:t> – Big Basket data analysis and prescriptive</a:t>
            </a:r>
          </a:p>
          <a:p>
            <a:pPr algn="l"/>
            <a:r>
              <a:rPr lang="en-IN" sz="2400" b="1" dirty="0"/>
              <a:t>                                      modelling</a:t>
            </a:r>
          </a:p>
          <a:p>
            <a:r>
              <a:rPr lang="en-IN" dirty="0"/>
              <a:t>   </a:t>
            </a:r>
          </a:p>
        </p:txBody>
      </p:sp>
    </p:spTree>
    <p:extLst>
      <p:ext uri="{BB962C8B-B14F-4D97-AF65-F5344CB8AC3E}">
        <p14:creationId xmlns:p14="http://schemas.microsoft.com/office/powerpoint/2010/main" val="15726755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2F42-E520-EB3D-9802-55AD3137B803}"/>
              </a:ext>
            </a:extLst>
          </p:cNvPr>
          <p:cNvSpPr>
            <a:spLocks noGrp="1"/>
          </p:cNvSpPr>
          <p:nvPr>
            <p:ph type="title"/>
          </p:nvPr>
        </p:nvSpPr>
        <p:spPr>
          <a:xfrm>
            <a:off x="838200" y="365127"/>
            <a:ext cx="10515600" cy="480132"/>
          </a:xfrm>
        </p:spPr>
        <p:txBody>
          <a:bodyPr>
            <a:normAutofit fontScale="90000"/>
          </a:bodyPr>
          <a:lstStyle/>
          <a:p>
            <a:pPr algn="ctr"/>
            <a:r>
              <a:rPr lang="en-IN" dirty="0">
                <a:latin typeface="Arial" panose="020B0604020202020204" pitchFamily="34" charset="0"/>
                <a:cs typeface="Arial" panose="020B0604020202020204" pitchFamily="34" charset="0"/>
              </a:rPr>
              <a:t>Process of data Science </a:t>
            </a:r>
          </a:p>
        </p:txBody>
      </p:sp>
      <p:sp>
        <p:nvSpPr>
          <p:cNvPr id="11" name="Content Placeholder 10">
            <a:extLst>
              <a:ext uri="{FF2B5EF4-FFF2-40B4-BE49-F238E27FC236}">
                <a16:creationId xmlns:a16="http://schemas.microsoft.com/office/drawing/2014/main" id="{568FF432-55A4-BC79-AF25-A22DB4CB46CA}"/>
              </a:ext>
            </a:extLst>
          </p:cNvPr>
          <p:cNvSpPr txBox="1">
            <a:spLocks noGrp="1"/>
          </p:cNvSpPr>
          <p:nvPr>
            <p:ph idx="1"/>
          </p:nvPr>
        </p:nvSpPr>
        <p:spPr>
          <a:xfrm>
            <a:off x="4591510" y="2093164"/>
            <a:ext cx="2984245"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marL="0" indent="0" algn="ctr">
              <a:buNone/>
            </a:pPr>
            <a:r>
              <a:rPr lang="en-IN" sz="1800" dirty="0">
                <a:latin typeface="Arial" panose="020B0604020202020204" pitchFamily="34" charset="0"/>
                <a:cs typeface="Arial" panose="020B0604020202020204" pitchFamily="34" charset="0"/>
              </a:rPr>
              <a:t>Data collection </a:t>
            </a:r>
          </a:p>
        </p:txBody>
      </p:sp>
      <p:sp>
        <p:nvSpPr>
          <p:cNvPr id="5" name="TextBox 4">
            <a:extLst>
              <a:ext uri="{FF2B5EF4-FFF2-40B4-BE49-F238E27FC236}">
                <a16:creationId xmlns:a16="http://schemas.microsoft.com/office/drawing/2014/main" id="{AAAD6913-AAF3-9075-BAC1-E8E8EA12464D}"/>
              </a:ext>
            </a:extLst>
          </p:cNvPr>
          <p:cNvSpPr txBox="1"/>
          <p:nvPr/>
        </p:nvSpPr>
        <p:spPr>
          <a:xfrm>
            <a:off x="4493187" y="1035625"/>
            <a:ext cx="3175738"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IN" dirty="0">
                <a:latin typeface="Arial" panose="020B0604020202020204" pitchFamily="34" charset="0"/>
                <a:cs typeface="Arial" panose="020B0604020202020204" pitchFamily="34" charset="0"/>
              </a:rPr>
              <a:t>Identify the business problem</a:t>
            </a:r>
          </a:p>
        </p:txBody>
      </p:sp>
      <p:sp>
        <p:nvSpPr>
          <p:cNvPr id="25" name="Rectangle 24">
            <a:extLst>
              <a:ext uri="{FF2B5EF4-FFF2-40B4-BE49-F238E27FC236}">
                <a16:creationId xmlns:a16="http://schemas.microsoft.com/office/drawing/2014/main" id="{F9E389C5-DE3D-A7B2-6891-ECB2A635E831}"/>
              </a:ext>
            </a:extLst>
          </p:cNvPr>
          <p:cNvSpPr/>
          <p:nvPr/>
        </p:nvSpPr>
        <p:spPr>
          <a:xfrm>
            <a:off x="4591524" y="2897137"/>
            <a:ext cx="3077410" cy="8675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Exploratory data analysis ( removing duplicates, null values , clean the data)</a:t>
            </a:r>
          </a:p>
        </p:txBody>
      </p:sp>
      <p:sp>
        <p:nvSpPr>
          <p:cNvPr id="40" name="TextBox 39">
            <a:extLst>
              <a:ext uri="{FF2B5EF4-FFF2-40B4-BE49-F238E27FC236}">
                <a16:creationId xmlns:a16="http://schemas.microsoft.com/office/drawing/2014/main" id="{02A6CC99-7A61-98F7-8E12-332AF3E0B253}"/>
              </a:ext>
            </a:extLst>
          </p:cNvPr>
          <p:cNvSpPr txBox="1"/>
          <p:nvPr/>
        </p:nvSpPr>
        <p:spPr>
          <a:xfrm>
            <a:off x="4591515" y="4104061"/>
            <a:ext cx="307741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dirty="0">
                <a:latin typeface="Arial" panose="020B0604020202020204" pitchFamily="34" charset="0"/>
                <a:cs typeface="Arial" panose="020B0604020202020204" pitchFamily="34" charset="0"/>
              </a:rPr>
              <a:t>Data munging </a:t>
            </a:r>
          </a:p>
        </p:txBody>
      </p:sp>
      <p:sp>
        <p:nvSpPr>
          <p:cNvPr id="6" name="Rectangle 5">
            <a:extLst>
              <a:ext uri="{FF2B5EF4-FFF2-40B4-BE49-F238E27FC236}">
                <a16:creationId xmlns:a16="http://schemas.microsoft.com/office/drawing/2014/main" id="{9348CCE2-1BEF-3589-D136-D404698DD832}"/>
              </a:ext>
            </a:extLst>
          </p:cNvPr>
          <p:cNvSpPr/>
          <p:nvPr/>
        </p:nvSpPr>
        <p:spPr>
          <a:xfrm>
            <a:off x="4384962" y="4812724"/>
            <a:ext cx="3520173" cy="7275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Plan and build the  machine learning model  </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897838F-5CB8-A265-F04B-34F03B310760}"/>
              </a:ext>
            </a:extLst>
          </p:cNvPr>
          <p:cNvSpPr/>
          <p:nvPr/>
        </p:nvSpPr>
        <p:spPr>
          <a:xfrm>
            <a:off x="4188542" y="6012743"/>
            <a:ext cx="4031225" cy="4801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rial" panose="020B0604020202020204" pitchFamily="34" charset="0"/>
                <a:cs typeface="Arial" panose="020B0604020202020204" pitchFamily="34" charset="0"/>
              </a:rPr>
              <a:t>Check the accuracy of predicted data and visualize the data</a:t>
            </a:r>
          </a:p>
        </p:txBody>
      </p:sp>
      <p:cxnSp>
        <p:nvCxnSpPr>
          <p:cNvPr id="13" name="Straight Arrow Connector 12">
            <a:extLst>
              <a:ext uri="{FF2B5EF4-FFF2-40B4-BE49-F238E27FC236}">
                <a16:creationId xmlns:a16="http://schemas.microsoft.com/office/drawing/2014/main" id="{49F2E309-5B37-867E-7CCE-D42BB7898363}"/>
              </a:ext>
            </a:extLst>
          </p:cNvPr>
          <p:cNvCxnSpPr>
            <a:stCxn id="5" idx="2"/>
            <a:endCxn id="11" idx="0"/>
          </p:cNvCxnSpPr>
          <p:nvPr/>
        </p:nvCxnSpPr>
        <p:spPr>
          <a:xfrm>
            <a:off x="6081056" y="1404957"/>
            <a:ext cx="2577" cy="688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453D62-BBB3-C501-A3E5-B15644D0893C}"/>
              </a:ext>
            </a:extLst>
          </p:cNvPr>
          <p:cNvCxnSpPr>
            <a:stCxn id="11" idx="2"/>
          </p:cNvCxnSpPr>
          <p:nvPr/>
        </p:nvCxnSpPr>
        <p:spPr>
          <a:xfrm>
            <a:off x="6083633" y="2462496"/>
            <a:ext cx="12367" cy="291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1E3F224-C14C-8CF8-EA96-72D3BDAA97DA}"/>
              </a:ext>
            </a:extLst>
          </p:cNvPr>
          <p:cNvCxnSpPr>
            <a:stCxn id="25" idx="2"/>
            <a:endCxn id="40" idx="0"/>
          </p:cNvCxnSpPr>
          <p:nvPr/>
        </p:nvCxnSpPr>
        <p:spPr>
          <a:xfrm flipH="1">
            <a:off x="6130220" y="3764730"/>
            <a:ext cx="9" cy="33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774EFD1-3F4B-9EA2-DD95-8EDAA26EDE30}"/>
              </a:ext>
            </a:extLst>
          </p:cNvPr>
          <p:cNvCxnSpPr>
            <a:stCxn id="40" idx="2"/>
            <a:endCxn id="6" idx="0"/>
          </p:cNvCxnSpPr>
          <p:nvPr/>
        </p:nvCxnSpPr>
        <p:spPr>
          <a:xfrm>
            <a:off x="6130220" y="4473393"/>
            <a:ext cx="14829" cy="33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ECF883B-5C2B-31E3-6C29-CB5BCBD3F873}"/>
              </a:ext>
            </a:extLst>
          </p:cNvPr>
          <p:cNvCxnSpPr>
            <a:stCxn id="6" idx="2"/>
          </p:cNvCxnSpPr>
          <p:nvPr/>
        </p:nvCxnSpPr>
        <p:spPr>
          <a:xfrm>
            <a:off x="6145049" y="5540311"/>
            <a:ext cx="0" cy="282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64350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7FC7-7072-1CD6-34D8-164AC51C1BE0}"/>
              </a:ext>
            </a:extLst>
          </p:cNvPr>
          <p:cNvSpPr>
            <a:spLocks noGrp="1"/>
          </p:cNvSpPr>
          <p:nvPr>
            <p:ph type="title"/>
          </p:nvPr>
        </p:nvSpPr>
        <p:spPr>
          <a:xfrm>
            <a:off x="838200" y="365125"/>
            <a:ext cx="10911348" cy="6104501"/>
          </a:xfrm>
        </p:spPr>
        <p:txBody>
          <a:bodyPr/>
          <a:lstStyle/>
          <a:p>
            <a:pPr algn="ct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CHAPTER  –  4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Research Methodology </a:t>
            </a:r>
          </a:p>
        </p:txBody>
      </p:sp>
    </p:spTree>
    <p:extLst>
      <p:ext uri="{BB962C8B-B14F-4D97-AF65-F5344CB8AC3E}">
        <p14:creationId xmlns:p14="http://schemas.microsoft.com/office/powerpoint/2010/main" val="3457208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AD50-DBB3-05BC-CFF8-0C0F3EFF4D2D}"/>
              </a:ext>
            </a:extLst>
          </p:cNvPr>
          <p:cNvSpPr>
            <a:spLocks noGrp="1"/>
          </p:cNvSpPr>
          <p:nvPr>
            <p:ph type="title"/>
          </p:nvPr>
        </p:nvSpPr>
        <p:spPr/>
        <p:txBody>
          <a:bodyPr/>
          <a:lstStyle/>
          <a:p>
            <a:r>
              <a:rPr lang="en-IN" dirty="0"/>
              <a:t>Data collection sources</a:t>
            </a:r>
          </a:p>
        </p:txBody>
      </p:sp>
      <p:sp>
        <p:nvSpPr>
          <p:cNvPr id="3" name="Content Placeholder 2">
            <a:extLst>
              <a:ext uri="{FF2B5EF4-FFF2-40B4-BE49-F238E27FC236}">
                <a16:creationId xmlns:a16="http://schemas.microsoft.com/office/drawing/2014/main" id="{019FBA8C-311E-1CF6-F364-6F82E7309C46}"/>
              </a:ext>
            </a:extLst>
          </p:cNvPr>
          <p:cNvSpPr>
            <a:spLocks noGrp="1"/>
          </p:cNvSpPr>
          <p:nvPr>
            <p:ph idx="1"/>
          </p:nvPr>
        </p:nvSpPr>
        <p:spPr>
          <a:xfrm>
            <a:off x="677334" y="1471664"/>
            <a:ext cx="11107994" cy="4351338"/>
          </a:xfrm>
        </p:spPr>
        <p:txBody>
          <a:bodyPr/>
          <a:lstStyle/>
          <a:p>
            <a:pPr marL="0" indent="0">
              <a:buNone/>
            </a:pPr>
            <a:r>
              <a:rPr lang="en-IN" dirty="0">
                <a:latin typeface="Arial" panose="020B0604020202020204" pitchFamily="34" charset="0"/>
                <a:cs typeface="Arial" panose="020B0604020202020204" pitchFamily="34" charset="0"/>
              </a:rPr>
              <a:t>     </a:t>
            </a:r>
            <a:r>
              <a:rPr lang="en-IN" sz="2800" b="1" dirty="0">
                <a:latin typeface="Arial" panose="020B0604020202020204" pitchFamily="34" charset="0"/>
                <a:cs typeface="Arial" panose="020B0604020202020204" pitchFamily="34" charset="0"/>
              </a:rPr>
              <a:t>Primary data collection  sources – </a:t>
            </a:r>
          </a:p>
          <a:p>
            <a:r>
              <a:rPr lang="en-IN" dirty="0">
                <a:latin typeface="Arial" panose="020B0604020202020204" pitchFamily="34" charset="0"/>
                <a:cs typeface="Arial" panose="020B0604020202020204" pitchFamily="34" charset="0"/>
              </a:rPr>
              <a:t>  </a:t>
            </a:r>
            <a:r>
              <a:rPr lang="en-IN" sz="2600" dirty="0">
                <a:latin typeface="Arial" panose="020B0604020202020204" pitchFamily="34" charset="0"/>
                <a:cs typeface="Arial" panose="020B0604020202020204" pitchFamily="34" charset="0"/>
              </a:rPr>
              <a:t>Data collected from data scientist dr.dipti (internal mentor)</a:t>
            </a:r>
          </a:p>
          <a:p>
            <a:r>
              <a:rPr lang="en-IN" sz="2600" dirty="0">
                <a:latin typeface="Arial" panose="020B0604020202020204" pitchFamily="34" charset="0"/>
                <a:cs typeface="Arial" panose="020B0604020202020204" pitchFamily="34" charset="0"/>
              </a:rPr>
              <a:t>  Data collected from data scientist Akanksha Sharma   (external    mentor)</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sz="2400" b="1" dirty="0">
                <a:latin typeface="Arial" panose="020B0604020202020204" pitchFamily="34" charset="0"/>
                <a:cs typeface="Arial" panose="020B0604020202020204" pitchFamily="34" charset="0"/>
              </a:rPr>
              <a:t>    </a:t>
            </a:r>
            <a:r>
              <a:rPr lang="en-IN" sz="2800" b="1" dirty="0">
                <a:latin typeface="Arial" panose="020B0604020202020204" pitchFamily="34" charset="0"/>
                <a:cs typeface="Arial" panose="020B0604020202020204" pitchFamily="34" charset="0"/>
              </a:rPr>
              <a:t>Secondary data collection sources —</a:t>
            </a:r>
          </a:p>
          <a:p>
            <a:r>
              <a:rPr lang="en-IN" dirty="0">
                <a:latin typeface="Arial" panose="020B0604020202020204" pitchFamily="34" charset="0"/>
                <a:cs typeface="Arial" panose="020B0604020202020204" pitchFamily="34" charset="0"/>
              </a:rPr>
              <a:t>  </a:t>
            </a:r>
            <a:r>
              <a:rPr lang="en-IN" sz="2600" dirty="0">
                <a:latin typeface="Arial" panose="020B0604020202020204" pitchFamily="34" charset="0"/>
                <a:cs typeface="Arial" panose="020B0604020202020204" pitchFamily="34" charset="0"/>
              </a:rPr>
              <a:t>Data collected from Kaggle         </a:t>
            </a:r>
          </a:p>
        </p:txBody>
      </p:sp>
    </p:spTree>
    <p:extLst>
      <p:ext uri="{BB962C8B-B14F-4D97-AF65-F5344CB8AC3E}">
        <p14:creationId xmlns:p14="http://schemas.microsoft.com/office/powerpoint/2010/main" val="3783044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C44884-ACC9-0419-C9C9-B81A4674F12D}"/>
              </a:ext>
            </a:extLst>
          </p:cNvPr>
          <p:cNvSpPr>
            <a:spLocks noGrp="1"/>
          </p:cNvSpPr>
          <p:nvPr>
            <p:ph idx="1"/>
          </p:nvPr>
        </p:nvSpPr>
        <p:spPr>
          <a:xfrm>
            <a:off x="307256" y="114811"/>
            <a:ext cx="11737260" cy="6600621"/>
          </a:xfrm>
        </p:spPr>
        <p:txBody>
          <a:bodyPr>
            <a:normAutofit fontScale="92500" lnSpcReduction="10000"/>
          </a:bodyPr>
          <a:lstStyle/>
          <a:p>
            <a:pPr marL="0" indent="0">
              <a:buNone/>
            </a:pPr>
            <a:r>
              <a:rPr lang="en-IN" sz="2400" b="1" dirty="0"/>
              <a:t>   </a:t>
            </a:r>
            <a:r>
              <a:rPr lang="en-IN" sz="2800" b="1" dirty="0"/>
              <a:t>Problem Statement – </a:t>
            </a:r>
          </a:p>
          <a:p>
            <a:pPr marL="0" indent="0">
              <a:buNone/>
            </a:pPr>
            <a:r>
              <a:rPr lang="en-IN" sz="2600" dirty="0"/>
              <a:t>                     the bigbasket is online food and grocery delivery app this has null values in data collected so this bigbasket data required to clean the data and visualize the data for descriptive analysis and build predictive regression models for sale price by training size 60% and check the accuracy of different regression models and suggest the company what are necessary actions need to be taken in future based on predicted data of highest accuracy model.</a:t>
            </a:r>
          </a:p>
          <a:p>
            <a:endParaRPr lang="en-IN" dirty="0"/>
          </a:p>
          <a:p>
            <a:pPr marL="0" indent="0">
              <a:buNone/>
            </a:pPr>
            <a:r>
              <a:rPr lang="en-IN" sz="2400" b="1" dirty="0"/>
              <a:t>   </a:t>
            </a:r>
            <a:r>
              <a:rPr lang="en-IN" sz="2800" b="1" dirty="0"/>
              <a:t>Objectives of the study – </a:t>
            </a:r>
          </a:p>
          <a:p>
            <a:r>
              <a:rPr lang="en-IN" sz="2600" dirty="0"/>
              <a:t>To clean the data for predictive modelling</a:t>
            </a:r>
          </a:p>
          <a:p>
            <a:r>
              <a:rPr lang="en-IN" sz="2600" dirty="0"/>
              <a:t>To analyse the rating of different categories of products to take necessary actions on low rated product categories.</a:t>
            </a:r>
          </a:p>
          <a:p>
            <a:r>
              <a:rPr lang="en-IN" sz="2600" dirty="0"/>
              <a:t>To analyse the data by matplotlib, seaborn, plotly visualizations to understand which product categories has more sale price and rating.</a:t>
            </a:r>
          </a:p>
          <a:p>
            <a:r>
              <a:rPr lang="en-IN" sz="2600" dirty="0"/>
              <a:t>To take necessary actions on sale price in future it means understanding of whether sale price increases or decreases.</a:t>
            </a:r>
          </a:p>
          <a:p>
            <a:endParaRPr lang="en-IN" dirty="0"/>
          </a:p>
        </p:txBody>
      </p:sp>
    </p:spTree>
    <p:extLst>
      <p:ext uri="{BB962C8B-B14F-4D97-AF65-F5344CB8AC3E}">
        <p14:creationId xmlns:p14="http://schemas.microsoft.com/office/powerpoint/2010/main" val="33750622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1434-FCB6-BACB-A12B-C38373B3519C}"/>
              </a:ext>
            </a:extLst>
          </p:cNvPr>
          <p:cNvSpPr>
            <a:spLocks noGrp="1"/>
          </p:cNvSpPr>
          <p:nvPr>
            <p:ph type="title"/>
          </p:nvPr>
        </p:nvSpPr>
        <p:spPr>
          <a:xfrm>
            <a:off x="838200" y="365125"/>
            <a:ext cx="11141364" cy="5869420"/>
          </a:xfrm>
        </p:spPr>
        <p:txBody>
          <a:bodyPr/>
          <a:lstStyle/>
          <a:p>
            <a:pPr algn="ct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Chapter – 5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Data Analysis and Interpretation</a:t>
            </a:r>
          </a:p>
        </p:txBody>
      </p:sp>
    </p:spTree>
    <p:extLst>
      <p:ext uri="{BB962C8B-B14F-4D97-AF65-F5344CB8AC3E}">
        <p14:creationId xmlns:p14="http://schemas.microsoft.com/office/powerpoint/2010/main" val="178655444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53EF-8727-06C7-7D2D-14297F5701B8}"/>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bigbasket rating</a:t>
            </a:r>
          </a:p>
        </p:txBody>
      </p:sp>
      <p:pic>
        <p:nvPicPr>
          <p:cNvPr id="7" name="Content Placeholder 6">
            <a:extLst>
              <a:ext uri="{FF2B5EF4-FFF2-40B4-BE49-F238E27FC236}">
                <a16:creationId xmlns:a16="http://schemas.microsoft.com/office/drawing/2014/main" id="{5E8A4F54-F24F-F9CA-EE7A-D933F822E300}"/>
              </a:ext>
            </a:extLst>
          </p:cNvPr>
          <p:cNvPicPr>
            <a:picLocks noGrp="1" noChangeAspect="1"/>
          </p:cNvPicPr>
          <p:nvPr>
            <p:ph idx="1"/>
          </p:nvPr>
        </p:nvPicPr>
        <p:blipFill>
          <a:blip r:embed="rId2"/>
          <a:stretch>
            <a:fillRect/>
          </a:stretch>
        </p:blipFill>
        <p:spPr>
          <a:xfrm>
            <a:off x="2272145" y="1419225"/>
            <a:ext cx="6853382" cy="3790084"/>
          </a:xfrm>
        </p:spPr>
      </p:pic>
      <p:sp>
        <p:nvSpPr>
          <p:cNvPr id="11" name="TextBox 10">
            <a:extLst>
              <a:ext uri="{FF2B5EF4-FFF2-40B4-BE49-F238E27FC236}">
                <a16:creationId xmlns:a16="http://schemas.microsoft.com/office/drawing/2014/main" id="{84AFB0E9-080A-20F6-0E2B-61EDC73309A0}"/>
              </a:ext>
            </a:extLst>
          </p:cNvPr>
          <p:cNvSpPr txBox="1"/>
          <p:nvPr/>
        </p:nvSpPr>
        <p:spPr>
          <a:xfrm>
            <a:off x="677333" y="5131045"/>
            <a:ext cx="9125427" cy="1292662"/>
          </a:xfrm>
          <a:prstGeom prst="rect">
            <a:avLst/>
          </a:prstGeom>
          <a:noFill/>
        </p:spPr>
        <p:txBody>
          <a:bodyPr wrap="square">
            <a:spAutoFit/>
          </a:bodyPr>
          <a:lstStyle/>
          <a:p>
            <a:r>
              <a:rPr lang="en-IN" sz="2400" dirty="0">
                <a:latin typeface="Arial" panose="020B0604020202020204" pitchFamily="34" charset="0"/>
                <a:cs typeface="Arial" panose="020B0604020202020204" pitchFamily="34" charset="0"/>
              </a:rPr>
              <a:t>Interpretation – </a:t>
            </a:r>
          </a:p>
          <a:p>
            <a:r>
              <a:rPr lang="en-IN" dirty="0">
                <a:latin typeface="Arial" panose="020B0604020202020204" pitchFamily="34" charset="0"/>
                <a:cs typeface="Arial" panose="020B0604020202020204" pitchFamily="34" charset="0"/>
              </a:rPr>
              <a:t> the above diagram of bigbasket rating indicates the rating levels of customers the rating between 3 to 5 is high number of rating it meaning its good rating many people given 4 rating out of 5.</a:t>
            </a:r>
          </a:p>
        </p:txBody>
      </p:sp>
    </p:spTree>
    <p:extLst>
      <p:ext uri="{BB962C8B-B14F-4D97-AF65-F5344CB8AC3E}">
        <p14:creationId xmlns:p14="http://schemas.microsoft.com/office/powerpoint/2010/main" val="38542392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E575-B532-D244-843A-FC0F76B4829E}"/>
              </a:ext>
            </a:extLst>
          </p:cNvPr>
          <p:cNvSpPr>
            <a:spLocks noGrp="1"/>
          </p:cNvSpPr>
          <p:nvPr>
            <p:ph type="title"/>
          </p:nvPr>
        </p:nvSpPr>
        <p:spPr>
          <a:xfrm>
            <a:off x="838200" y="365125"/>
            <a:ext cx="10515600" cy="697057"/>
          </a:xfrm>
        </p:spPr>
        <p:txBody>
          <a:bodyPr/>
          <a:lstStyle/>
          <a:p>
            <a:r>
              <a:rPr lang="en-IN" dirty="0">
                <a:latin typeface="Arial" panose="020B0604020202020204" pitchFamily="34" charset="0"/>
                <a:cs typeface="Arial" panose="020B0604020202020204" pitchFamily="34" charset="0"/>
              </a:rPr>
              <a:t>bigbasket sale price</a:t>
            </a:r>
          </a:p>
        </p:txBody>
      </p:sp>
      <p:pic>
        <p:nvPicPr>
          <p:cNvPr id="8" name="Content Placeholder 7">
            <a:extLst>
              <a:ext uri="{FF2B5EF4-FFF2-40B4-BE49-F238E27FC236}">
                <a16:creationId xmlns:a16="http://schemas.microsoft.com/office/drawing/2014/main" id="{A01CB22D-BD0A-B72E-FEB9-867742E87436}"/>
              </a:ext>
            </a:extLst>
          </p:cNvPr>
          <p:cNvPicPr>
            <a:picLocks noGrp="1" noChangeAspect="1"/>
          </p:cNvPicPr>
          <p:nvPr>
            <p:ph idx="1"/>
          </p:nvPr>
        </p:nvPicPr>
        <p:blipFill>
          <a:blip r:embed="rId2"/>
          <a:stretch>
            <a:fillRect/>
          </a:stretch>
        </p:blipFill>
        <p:spPr>
          <a:xfrm>
            <a:off x="3162019" y="1062181"/>
            <a:ext cx="6028163" cy="4181909"/>
          </a:xfrm>
        </p:spPr>
      </p:pic>
      <p:sp>
        <p:nvSpPr>
          <p:cNvPr id="9" name="Rectangle 8">
            <a:extLst>
              <a:ext uri="{FF2B5EF4-FFF2-40B4-BE49-F238E27FC236}">
                <a16:creationId xmlns:a16="http://schemas.microsoft.com/office/drawing/2014/main" id="{70D5F43D-55D1-0038-69E5-D0D64B0EA16A}"/>
              </a:ext>
            </a:extLst>
          </p:cNvPr>
          <p:cNvSpPr/>
          <p:nvPr/>
        </p:nvSpPr>
        <p:spPr>
          <a:xfrm>
            <a:off x="350982" y="5320145"/>
            <a:ext cx="11453091" cy="90516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dirty="0">
                <a:latin typeface="Arial" panose="020B0604020202020204" pitchFamily="34" charset="0"/>
                <a:cs typeface="Arial" panose="020B0604020202020204" pitchFamily="34" charset="0"/>
              </a:rPr>
              <a:t>Interpretation – </a:t>
            </a:r>
          </a:p>
          <a:p>
            <a:r>
              <a:rPr lang="en-IN" dirty="0">
                <a:latin typeface="Arial" panose="020B0604020202020204" pitchFamily="34" charset="0"/>
                <a:cs typeface="Arial" panose="020B0604020202020204" pitchFamily="34" charset="0"/>
              </a:rPr>
              <a:t>The above diagram explains the sale price of bigbasket the sale price maximum goes more than 8000 its good. Customers buys vegetables (small purchases) to fruits, costly necessary items. </a:t>
            </a:r>
          </a:p>
        </p:txBody>
      </p:sp>
    </p:spTree>
    <p:extLst>
      <p:ext uri="{BB962C8B-B14F-4D97-AF65-F5344CB8AC3E}">
        <p14:creationId xmlns:p14="http://schemas.microsoft.com/office/powerpoint/2010/main" val="99415143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ECFDB25-686B-8F63-C71E-EDDA8E1E582A}"/>
              </a:ext>
            </a:extLst>
          </p:cNvPr>
          <p:cNvSpPr/>
          <p:nvPr/>
        </p:nvSpPr>
        <p:spPr>
          <a:xfrm>
            <a:off x="535710" y="5200073"/>
            <a:ext cx="10945091" cy="10991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Arial" panose="020B0604020202020204" pitchFamily="34" charset="0"/>
                <a:cs typeface="Arial" panose="020B0604020202020204" pitchFamily="34" charset="0"/>
              </a:rPr>
              <a:t>Interpretation –</a:t>
            </a:r>
          </a:p>
          <a:p>
            <a:r>
              <a:rPr lang="en-IN" dirty="0">
                <a:solidFill>
                  <a:schemeClr val="tx1"/>
                </a:solidFill>
                <a:latin typeface="Arial" panose="020B0604020202020204" pitchFamily="34" charset="0"/>
                <a:cs typeface="Arial" panose="020B0604020202020204" pitchFamily="34" charset="0"/>
              </a:rPr>
              <a:t>The above diagram indicates market price and sale price of bigbasket products here market price is higher that is more than 10,000 but sale price is between 8,000 to 9,000 its good and benefit to consumers.</a:t>
            </a:r>
          </a:p>
        </p:txBody>
      </p:sp>
      <p:sp>
        <p:nvSpPr>
          <p:cNvPr id="2" name="Title 1">
            <a:extLst>
              <a:ext uri="{FF2B5EF4-FFF2-40B4-BE49-F238E27FC236}">
                <a16:creationId xmlns:a16="http://schemas.microsoft.com/office/drawing/2014/main" id="{11431B3F-0FD6-3469-19C5-8A11A33781C7}"/>
              </a:ext>
            </a:extLst>
          </p:cNvPr>
          <p:cNvSpPr>
            <a:spLocks noGrp="1"/>
          </p:cNvSpPr>
          <p:nvPr>
            <p:ph type="title"/>
          </p:nvPr>
        </p:nvSpPr>
        <p:spPr>
          <a:xfrm>
            <a:off x="677334" y="609600"/>
            <a:ext cx="8596668" cy="648929"/>
          </a:xfrm>
        </p:spPr>
        <p:txBody>
          <a:bodyPr/>
          <a:lstStyle/>
          <a:p>
            <a:r>
              <a:rPr lang="en-IN" dirty="0">
                <a:latin typeface="Arial" panose="020B0604020202020204" pitchFamily="34" charset="0"/>
                <a:cs typeface="Arial" panose="020B0604020202020204" pitchFamily="34" charset="0"/>
              </a:rPr>
              <a:t>bigbasket Market price and sale price</a:t>
            </a:r>
          </a:p>
        </p:txBody>
      </p:sp>
      <p:pic>
        <p:nvPicPr>
          <p:cNvPr id="5" name="Content Placeholder 4">
            <a:extLst>
              <a:ext uri="{FF2B5EF4-FFF2-40B4-BE49-F238E27FC236}">
                <a16:creationId xmlns:a16="http://schemas.microsoft.com/office/drawing/2014/main" id="{461D8062-D0BB-1E5A-0E41-BE0389E4D20F}"/>
              </a:ext>
            </a:extLst>
          </p:cNvPr>
          <p:cNvPicPr>
            <a:picLocks noGrp="1" noChangeAspect="1"/>
          </p:cNvPicPr>
          <p:nvPr>
            <p:ph idx="1"/>
          </p:nvPr>
        </p:nvPicPr>
        <p:blipFill>
          <a:blip r:embed="rId2"/>
          <a:stretch>
            <a:fillRect/>
          </a:stretch>
        </p:blipFill>
        <p:spPr>
          <a:xfrm>
            <a:off x="3935094" y="1336458"/>
            <a:ext cx="4654320" cy="3743542"/>
          </a:xfrm>
        </p:spPr>
      </p:pic>
    </p:spTree>
    <p:extLst>
      <p:ext uri="{BB962C8B-B14F-4D97-AF65-F5344CB8AC3E}">
        <p14:creationId xmlns:p14="http://schemas.microsoft.com/office/powerpoint/2010/main" val="235098298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FF93-4FF8-5CC7-A2DE-F54BCE4FFD8E}"/>
              </a:ext>
            </a:extLst>
          </p:cNvPr>
          <p:cNvSpPr>
            <a:spLocks noGrp="1"/>
          </p:cNvSpPr>
          <p:nvPr>
            <p:ph type="title"/>
          </p:nvPr>
        </p:nvSpPr>
        <p:spPr>
          <a:xfrm>
            <a:off x="275303" y="609600"/>
            <a:ext cx="8998699" cy="953729"/>
          </a:xfrm>
        </p:spPr>
        <p:txBody>
          <a:bodyPr>
            <a:noAutofit/>
          </a:bodyPr>
          <a:lstStyle/>
          <a:p>
            <a:r>
              <a:rPr lang="en-IN" dirty="0">
                <a:latin typeface="Arial" panose="020B0604020202020204" pitchFamily="34" charset="0"/>
                <a:cs typeface="Arial" panose="020B0604020202020204" pitchFamily="34" charset="0"/>
              </a:rPr>
              <a:t>bigbasket Sale price of product categories</a:t>
            </a:r>
          </a:p>
        </p:txBody>
      </p:sp>
      <p:pic>
        <p:nvPicPr>
          <p:cNvPr id="7" name="Content Placeholder 6">
            <a:extLst>
              <a:ext uri="{FF2B5EF4-FFF2-40B4-BE49-F238E27FC236}">
                <a16:creationId xmlns:a16="http://schemas.microsoft.com/office/drawing/2014/main" id="{DB728D82-74FD-9DEA-607F-5A8FD53E3782}"/>
              </a:ext>
            </a:extLst>
          </p:cNvPr>
          <p:cNvPicPr>
            <a:picLocks noGrp="1" noChangeAspect="1"/>
          </p:cNvPicPr>
          <p:nvPr>
            <p:ph idx="1"/>
          </p:nvPr>
        </p:nvPicPr>
        <p:blipFill>
          <a:blip r:embed="rId2"/>
          <a:stretch>
            <a:fillRect/>
          </a:stretch>
        </p:blipFill>
        <p:spPr>
          <a:xfrm>
            <a:off x="1714253" y="1644624"/>
            <a:ext cx="8091545" cy="3548232"/>
          </a:xfrm>
          <a:prstGeom prst="rect">
            <a:avLst/>
          </a:prstGeom>
        </p:spPr>
      </p:pic>
      <p:sp>
        <p:nvSpPr>
          <p:cNvPr id="6" name="Rectangle 5">
            <a:extLst>
              <a:ext uri="{FF2B5EF4-FFF2-40B4-BE49-F238E27FC236}">
                <a16:creationId xmlns:a16="http://schemas.microsoft.com/office/drawing/2014/main" id="{9C06ECF2-E8F7-338B-BF33-6DC96B6A0C3E}"/>
              </a:ext>
            </a:extLst>
          </p:cNvPr>
          <p:cNvSpPr/>
          <p:nvPr/>
        </p:nvSpPr>
        <p:spPr>
          <a:xfrm>
            <a:off x="725054" y="5192856"/>
            <a:ext cx="10069945" cy="1119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dirty="0">
                <a:solidFill>
                  <a:schemeClr val="tx1"/>
                </a:solidFill>
                <a:latin typeface="Arial" panose="020B0604020202020204" pitchFamily="34" charset="0"/>
                <a:cs typeface="Arial" panose="020B0604020202020204" pitchFamily="34" charset="0"/>
              </a:rPr>
              <a:t>Interpretation –</a:t>
            </a:r>
          </a:p>
          <a:p>
            <a:r>
              <a:rPr lang="en-IN" dirty="0">
                <a:solidFill>
                  <a:schemeClr val="tx1"/>
                </a:solidFill>
                <a:latin typeface="Arial" panose="020B0604020202020204" pitchFamily="34" charset="0"/>
                <a:cs typeface="Arial" panose="020B0604020202020204" pitchFamily="34" charset="0"/>
              </a:rPr>
              <a:t>The above diagram explains the category wise sale price and rating </a:t>
            </a:r>
            <a:r>
              <a:rPr lang="en-IN" dirty="0" err="1">
                <a:solidFill>
                  <a:schemeClr val="tx1"/>
                </a:solidFill>
                <a:latin typeface="Arial" panose="020B0604020202020204" pitchFamily="34" charset="0"/>
                <a:cs typeface="Arial" panose="020B0604020202020204" pitchFamily="34" charset="0"/>
              </a:rPr>
              <a:t>color</a:t>
            </a:r>
            <a:r>
              <a:rPr lang="en-IN" dirty="0">
                <a:solidFill>
                  <a:schemeClr val="tx1"/>
                </a:solidFill>
                <a:latin typeface="Arial" panose="020B0604020202020204" pitchFamily="34" charset="0"/>
                <a:cs typeface="Arial" panose="020B0604020202020204" pitchFamily="34" charset="0"/>
              </a:rPr>
              <a:t> here beauty and hygiene products has more sale price that fall between 8,000 to 9,000 and </a:t>
            </a:r>
            <a:r>
              <a:rPr lang="en-IN" dirty="0" err="1">
                <a:solidFill>
                  <a:schemeClr val="tx1"/>
                </a:solidFill>
                <a:latin typeface="Arial" panose="020B0604020202020204" pitchFamily="34" charset="0"/>
                <a:cs typeface="Arial" panose="020B0604020202020204" pitchFamily="34" charset="0"/>
              </a:rPr>
              <a:t>yellow,orange</a:t>
            </a:r>
            <a:r>
              <a:rPr lang="en-IN" dirty="0">
                <a:solidFill>
                  <a:schemeClr val="tx1"/>
                </a:solidFill>
                <a:latin typeface="Arial" panose="020B0604020202020204" pitchFamily="34" charset="0"/>
                <a:cs typeface="Arial" panose="020B0604020202020204" pitchFamily="34" charset="0"/>
              </a:rPr>
              <a:t> rating indicates  good rating to products.</a:t>
            </a:r>
          </a:p>
        </p:txBody>
      </p:sp>
    </p:spTree>
    <p:extLst>
      <p:ext uri="{BB962C8B-B14F-4D97-AF65-F5344CB8AC3E}">
        <p14:creationId xmlns:p14="http://schemas.microsoft.com/office/powerpoint/2010/main" val="245713180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3A62-BE64-C330-3FA4-A2ED568FD583}"/>
              </a:ext>
            </a:extLst>
          </p:cNvPr>
          <p:cNvSpPr>
            <a:spLocks noGrp="1"/>
          </p:cNvSpPr>
          <p:nvPr>
            <p:ph type="title"/>
          </p:nvPr>
        </p:nvSpPr>
        <p:spPr>
          <a:xfrm>
            <a:off x="677334" y="609600"/>
            <a:ext cx="8596668" cy="776748"/>
          </a:xfrm>
        </p:spPr>
        <p:txBody>
          <a:bodyPr/>
          <a:lstStyle/>
          <a:p>
            <a:r>
              <a:rPr lang="en-IN" dirty="0">
                <a:latin typeface="Arial" panose="020B0604020202020204" pitchFamily="34" charset="0"/>
                <a:cs typeface="Arial" panose="020B0604020202020204" pitchFamily="34" charset="0"/>
              </a:rPr>
              <a:t>bigbasket Rating of product categories</a:t>
            </a:r>
          </a:p>
        </p:txBody>
      </p:sp>
      <p:pic>
        <p:nvPicPr>
          <p:cNvPr id="10" name="Content Placeholder 9">
            <a:extLst>
              <a:ext uri="{FF2B5EF4-FFF2-40B4-BE49-F238E27FC236}">
                <a16:creationId xmlns:a16="http://schemas.microsoft.com/office/drawing/2014/main" id="{8C8F5031-468A-5D3E-64EB-E3E250FD3972}"/>
              </a:ext>
            </a:extLst>
          </p:cNvPr>
          <p:cNvPicPr>
            <a:picLocks noGrp="1" noChangeAspect="1"/>
          </p:cNvPicPr>
          <p:nvPr>
            <p:ph idx="1"/>
          </p:nvPr>
        </p:nvPicPr>
        <p:blipFill>
          <a:blip r:embed="rId2"/>
          <a:stretch>
            <a:fillRect/>
          </a:stretch>
        </p:blipFill>
        <p:spPr>
          <a:xfrm>
            <a:off x="1485434" y="1424131"/>
            <a:ext cx="8672312" cy="4009738"/>
          </a:xfrm>
        </p:spPr>
      </p:pic>
      <p:sp>
        <p:nvSpPr>
          <p:cNvPr id="6" name="Rectangle 5">
            <a:extLst>
              <a:ext uri="{FF2B5EF4-FFF2-40B4-BE49-F238E27FC236}">
                <a16:creationId xmlns:a16="http://schemas.microsoft.com/office/drawing/2014/main" id="{36463FA3-CD30-DF4A-1664-8B2292A25C9A}"/>
              </a:ext>
            </a:extLst>
          </p:cNvPr>
          <p:cNvSpPr/>
          <p:nvPr/>
        </p:nvSpPr>
        <p:spPr>
          <a:xfrm>
            <a:off x="554182" y="5896428"/>
            <a:ext cx="10515600" cy="70757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dirty="0">
                <a:latin typeface="Arial" panose="020B0604020202020204" pitchFamily="34" charset="0"/>
                <a:cs typeface="Arial" panose="020B0604020202020204" pitchFamily="34" charset="0"/>
              </a:rPr>
              <a:t>Interpretation – </a:t>
            </a:r>
          </a:p>
          <a:p>
            <a:r>
              <a:rPr lang="en-IN" dirty="0">
                <a:latin typeface="Arial" panose="020B0604020202020204" pitchFamily="34" charset="0"/>
                <a:cs typeface="Arial" panose="020B0604020202020204" pitchFamily="34" charset="0"/>
              </a:rPr>
              <a:t>The above diagram indicates rating of product categories 5 is highest rating and 1 is lowest rating in this diagram  beauty and hygiene ,gourmet &amp; world wood ,kitchen , garden and pets products has highest 5 ratings.</a:t>
            </a:r>
          </a:p>
          <a:p>
            <a:pPr algn="ct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6350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7DE9-EE0C-1E1B-5C83-BB93F92BC263}"/>
              </a:ext>
            </a:extLst>
          </p:cNvPr>
          <p:cNvSpPr>
            <a:spLocks noGrp="1"/>
          </p:cNvSpPr>
          <p:nvPr>
            <p:ph type="title"/>
          </p:nvPr>
        </p:nvSpPr>
        <p:spPr>
          <a:xfrm>
            <a:off x="838200" y="365125"/>
            <a:ext cx="10993582" cy="5980257"/>
          </a:xfrm>
        </p:spPr>
        <p:txBody>
          <a:bodyPr/>
          <a:lstStyle/>
          <a:p>
            <a:pPr algn="ctr"/>
            <a:br>
              <a:rPr lang="en-IN" dirty="0"/>
            </a:br>
            <a:br>
              <a:rPr lang="en-IN" dirty="0"/>
            </a:br>
            <a:br>
              <a:rPr lang="en-IN" dirty="0"/>
            </a:br>
            <a:br>
              <a:rPr lang="en-IN" dirty="0"/>
            </a:br>
            <a:r>
              <a:rPr lang="en-IN" dirty="0"/>
              <a:t>CHAPTER -1 </a:t>
            </a:r>
            <a:br>
              <a:rPr lang="en-IN" dirty="0"/>
            </a:br>
            <a:r>
              <a:rPr lang="en-IN" dirty="0"/>
              <a:t>Executive Summary</a:t>
            </a:r>
          </a:p>
        </p:txBody>
      </p:sp>
    </p:spTree>
    <p:extLst>
      <p:ext uri="{BB962C8B-B14F-4D97-AF65-F5344CB8AC3E}">
        <p14:creationId xmlns:p14="http://schemas.microsoft.com/office/powerpoint/2010/main" val="3415531043"/>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AC90-E8A1-0E70-5301-B65659EC8373}"/>
              </a:ext>
            </a:extLst>
          </p:cNvPr>
          <p:cNvSpPr>
            <a:spLocks noGrp="1"/>
          </p:cNvSpPr>
          <p:nvPr>
            <p:ph type="title"/>
          </p:nvPr>
        </p:nvSpPr>
        <p:spPr>
          <a:xfrm>
            <a:off x="677334" y="609600"/>
            <a:ext cx="8596668" cy="731339"/>
          </a:xfrm>
        </p:spPr>
        <p:txBody>
          <a:bodyPr/>
          <a:lstStyle/>
          <a:p>
            <a:r>
              <a:rPr lang="en-IN" dirty="0">
                <a:latin typeface="Arial" panose="020B0604020202020204" pitchFamily="34" charset="0"/>
                <a:cs typeface="Arial" panose="020B0604020202020204" pitchFamily="34" charset="0"/>
              </a:rPr>
              <a:t>Market price of product categories</a:t>
            </a:r>
          </a:p>
        </p:txBody>
      </p:sp>
      <p:pic>
        <p:nvPicPr>
          <p:cNvPr id="7" name="Content Placeholder 6">
            <a:extLst>
              <a:ext uri="{FF2B5EF4-FFF2-40B4-BE49-F238E27FC236}">
                <a16:creationId xmlns:a16="http://schemas.microsoft.com/office/drawing/2014/main" id="{D1141C5A-8672-B5F1-8FFF-5A528DD85991}"/>
              </a:ext>
            </a:extLst>
          </p:cNvPr>
          <p:cNvPicPr>
            <a:picLocks noGrp="1" noChangeAspect="1"/>
          </p:cNvPicPr>
          <p:nvPr>
            <p:ph idx="1"/>
          </p:nvPr>
        </p:nvPicPr>
        <p:blipFill>
          <a:blip r:embed="rId2"/>
          <a:stretch>
            <a:fillRect/>
          </a:stretch>
        </p:blipFill>
        <p:spPr>
          <a:xfrm>
            <a:off x="943721" y="1213119"/>
            <a:ext cx="8702794" cy="4176122"/>
          </a:xfrm>
          <a:prstGeom prst="rect">
            <a:avLst/>
          </a:prstGeom>
        </p:spPr>
      </p:pic>
      <p:sp>
        <p:nvSpPr>
          <p:cNvPr id="6" name="Rectangle 5">
            <a:extLst>
              <a:ext uri="{FF2B5EF4-FFF2-40B4-BE49-F238E27FC236}">
                <a16:creationId xmlns:a16="http://schemas.microsoft.com/office/drawing/2014/main" id="{1339FFB1-3001-2CB9-5BA9-3DA797EE77D9}"/>
              </a:ext>
            </a:extLst>
          </p:cNvPr>
          <p:cNvSpPr/>
          <p:nvPr/>
        </p:nvSpPr>
        <p:spPr>
          <a:xfrm>
            <a:off x="1219200" y="5504832"/>
            <a:ext cx="10224655" cy="89596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IN" sz="2400" b="1" dirty="0">
                <a:latin typeface="Arial" panose="020B0604020202020204" pitchFamily="34" charset="0"/>
                <a:cs typeface="Arial" panose="020B0604020202020204" pitchFamily="34" charset="0"/>
              </a:rPr>
              <a:t>Interpretation –</a:t>
            </a:r>
          </a:p>
          <a:p>
            <a:r>
              <a:rPr lang="en-IN" dirty="0">
                <a:latin typeface="Arial" panose="020B0604020202020204" pitchFamily="34" charset="0"/>
                <a:cs typeface="Arial" panose="020B0604020202020204" pitchFamily="34" charset="0"/>
              </a:rPr>
              <a:t>The above diagram explains  category wise market price here beauty and hygiene products , kitchen , garden&amp; pets has more market price compare to all categories.</a:t>
            </a:r>
          </a:p>
        </p:txBody>
      </p:sp>
    </p:spTree>
    <p:extLst>
      <p:ext uri="{BB962C8B-B14F-4D97-AF65-F5344CB8AC3E}">
        <p14:creationId xmlns:p14="http://schemas.microsoft.com/office/powerpoint/2010/main" val="15922357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2D70-7AFF-CF67-EB77-7524C4F2660A}"/>
              </a:ext>
            </a:extLst>
          </p:cNvPr>
          <p:cNvSpPr>
            <a:spLocks noGrp="1"/>
          </p:cNvSpPr>
          <p:nvPr>
            <p:ph type="title"/>
          </p:nvPr>
        </p:nvSpPr>
        <p:spPr>
          <a:xfrm>
            <a:off x="838200" y="365125"/>
            <a:ext cx="10960510" cy="6212656"/>
          </a:xfrm>
        </p:spPr>
        <p:txBody>
          <a:bodyPr/>
          <a:lstStyle/>
          <a:p>
            <a:pPr algn="ct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Chapter -6 </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Descriptive Analysis </a:t>
            </a:r>
          </a:p>
        </p:txBody>
      </p:sp>
    </p:spTree>
    <p:extLst>
      <p:ext uri="{BB962C8B-B14F-4D97-AF65-F5344CB8AC3E}">
        <p14:creationId xmlns:p14="http://schemas.microsoft.com/office/powerpoint/2010/main" val="419040178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6103-056B-A9D7-9C53-48A286E8E248}"/>
              </a:ext>
            </a:extLst>
          </p:cNvPr>
          <p:cNvSpPr>
            <a:spLocks noGrp="1"/>
          </p:cNvSpPr>
          <p:nvPr>
            <p:ph type="title"/>
          </p:nvPr>
        </p:nvSpPr>
        <p:spPr>
          <a:xfrm>
            <a:off x="677334" y="609600"/>
            <a:ext cx="8596668" cy="1000383"/>
          </a:xfrm>
        </p:spPr>
        <p:txBody>
          <a:bodyPr/>
          <a:lstStyle/>
          <a:p>
            <a:r>
              <a:rPr lang="en-IN" dirty="0">
                <a:latin typeface="Arial" panose="020B0604020202020204" pitchFamily="34" charset="0"/>
                <a:cs typeface="Arial" panose="020B0604020202020204" pitchFamily="34" charset="0"/>
              </a:rPr>
              <a:t>Findings and suggestions</a:t>
            </a:r>
          </a:p>
        </p:txBody>
      </p:sp>
      <p:sp>
        <p:nvSpPr>
          <p:cNvPr id="3" name="Content Placeholder 2">
            <a:extLst>
              <a:ext uri="{FF2B5EF4-FFF2-40B4-BE49-F238E27FC236}">
                <a16:creationId xmlns:a16="http://schemas.microsoft.com/office/drawing/2014/main" id="{013DFA38-9FCD-021A-CD23-E911CCCFAB0F}"/>
              </a:ext>
            </a:extLst>
          </p:cNvPr>
          <p:cNvSpPr>
            <a:spLocks noGrp="1"/>
          </p:cNvSpPr>
          <p:nvPr>
            <p:ph idx="1"/>
          </p:nvPr>
        </p:nvSpPr>
        <p:spPr>
          <a:xfrm>
            <a:off x="677333" y="1609983"/>
            <a:ext cx="9971001" cy="5026791"/>
          </a:xfrm>
        </p:spPr>
        <p:txBody>
          <a:bodyPr>
            <a:normAutofit lnSpcReduction="10000"/>
          </a:bodyPr>
          <a:lstStyle/>
          <a:p>
            <a:pPr marL="0" indent="0">
              <a:buNone/>
            </a:pPr>
            <a:r>
              <a:rPr lang="en-IN" dirty="0">
                <a:latin typeface="Arial" panose="020B0604020202020204" pitchFamily="34" charset="0"/>
                <a:cs typeface="Arial" panose="020B0604020202020204" pitchFamily="34" charset="0"/>
              </a:rPr>
              <a:t>      </a:t>
            </a:r>
            <a:r>
              <a:rPr lang="en-IN" sz="2800" b="1" dirty="0">
                <a:latin typeface="Arial" panose="020B0604020202020204" pitchFamily="34" charset="0"/>
                <a:cs typeface="Arial" panose="020B0604020202020204" pitchFamily="34" charset="0"/>
              </a:rPr>
              <a:t>Findings – </a:t>
            </a:r>
          </a:p>
          <a:p>
            <a:r>
              <a:rPr lang="en-IN" sz="2600" dirty="0">
                <a:latin typeface="Arial" panose="020B0604020202020204" pitchFamily="34" charset="0"/>
                <a:cs typeface="Arial" panose="020B0604020202020204" pitchFamily="34" charset="0"/>
              </a:rPr>
              <a:t>The bigbasket rating of product categories good the rating fall between 3 to 5 and maximum many customers given 4 rating  its good.</a:t>
            </a:r>
          </a:p>
          <a:p>
            <a:r>
              <a:rPr lang="en-IN" sz="2600" dirty="0">
                <a:latin typeface="Arial" panose="020B0604020202020204" pitchFamily="34" charset="0"/>
                <a:cs typeface="Arial" panose="020B0604020202020204" pitchFamily="34" charset="0"/>
              </a:rPr>
              <a:t>The bigbasket offers discounts to customer because the sale price is lesser than market price its good strategy to attract customers.</a:t>
            </a:r>
          </a:p>
          <a:p>
            <a:r>
              <a:rPr lang="en-IN" sz="2600" dirty="0">
                <a:latin typeface="Arial" panose="020B0604020202020204" pitchFamily="34" charset="0"/>
                <a:cs typeface="Arial" panose="020B0604020202020204" pitchFamily="34" charset="0"/>
              </a:rPr>
              <a:t>The bigbasket has highest 5 star ratings for beauty and hygiene products , gourmet &amp; world food, kitchen, garden&amp; pets items has highest ratings.</a:t>
            </a:r>
          </a:p>
          <a:p>
            <a:r>
              <a:rPr lang="en-IN" sz="2600" dirty="0">
                <a:latin typeface="Arial" panose="020B0604020202020204" pitchFamily="34" charset="0"/>
                <a:cs typeface="Arial" panose="020B0604020202020204" pitchFamily="34" charset="0"/>
              </a:rPr>
              <a:t>The bigbasket offers so many categories of products that provides convenience to customers at any time.</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24407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FE3E9-3ACC-525F-0665-6327E23C42E9}"/>
              </a:ext>
            </a:extLst>
          </p:cNvPr>
          <p:cNvSpPr>
            <a:spLocks noGrp="1"/>
          </p:cNvSpPr>
          <p:nvPr>
            <p:ph idx="1"/>
          </p:nvPr>
        </p:nvSpPr>
        <p:spPr>
          <a:xfrm>
            <a:off x="720213" y="547431"/>
            <a:ext cx="10515600" cy="4830814"/>
          </a:xfrm>
        </p:spPr>
        <p:txBody>
          <a:bodyPr>
            <a:normAutofit fontScale="92500" lnSpcReduction="20000"/>
          </a:bodyPr>
          <a:lstStyle/>
          <a:p>
            <a:pPr marL="0" indent="0">
              <a:buNone/>
            </a:pPr>
            <a:r>
              <a:rPr lang="en-IN" sz="3000" b="1" dirty="0">
                <a:latin typeface="Arial" panose="020B0604020202020204" pitchFamily="34" charset="0"/>
                <a:cs typeface="Arial" panose="020B0604020202020204" pitchFamily="34" charset="0"/>
              </a:rPr>
              <a:t>Suggestions –</a:t>
            </a:r>
          </a:p>
          <a:p>
            <a:pPr marL="0" indent="0">
              <a:buNone/>
            </a:pPr>
            <a:endParaRPr lang="en-IN" sz="2400" b="1"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The bigbasket highest sale price is beauty and hygiene products so bigbasket they to buy more beauty and hygiene products and also try to increase sale value of vegetables, bakery items by promotion strategies like discounts, quality of vegetables ,bakery items, beverages etc.</a:t>
            </a:r>
          </a:p>
          <a:p>
            <a:r>
              <a:rPr lang="en-IN" sz="2800" dirty="0">
                <a:latin typeface="Arial" panose="020B0604020202020204" pitchFamily="34" charset="0"/>
                <a:cs typeface="Arial" panose="020B0604020202020204" pitchFamily="34" charset="0"/>
              </a:rPr>
              <a:t>The bigbasket has more 5 star ratings on beauty and hygiene products, gourmet and world food so bigbasket maintains good quality ,reputation ,customer satisfaction of these products much.</a:t>
            </a:r>
          </a:p>
          <a:p>
            <a:r>
              <a:rPr lang="en-IN" sz="2800" dirty="0">
                <a:latin typeface="Arial" panose="020B0604020202020204" pitchFamily="34" charset="0"/>
                <a:cs typeface="Arial" panose="020B0604020202020204" pitchFamily="34" charset="0"/>
              </a:rPr>
              <a:t>The bigbasket should give recommendations of beauty and hygiene products, gourmet &amp; world products because it has highest number of rating to similar customers.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48324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AF34-A9BF-4A04-264F-DBD350307707}"/>
              </a:ext>
            </a:extLst>
          </p:cNvPr>
          <p:cNvSpPr>
            <a:spLocks noGrp="1"/>
          </p:cNvSpPr>
          <p:nvPr>
            <p:ph type="title"/>
          </p:nvPr>
        </p:nvSpPr>
        <p:spPr>
          <a:xfrm>
            <a:off x="838199" y="365125"/>
            <a:ext cx="11078497" cy="6202823"/>
          </a:xfrm>
        </p:spPr>
        <p:txBody>
          <a:bodyPr/>
          <a:lstStyle/>
          <a:p>
            <a:pPr algn="ct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CHAPTER – 7</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Prescriptive Analysis</a:t>
            </a:r>
          </a:p>
        </p:txBody>
      </p:sp>
    </p:spTree>
    <p:extLst>
      <p:ext uri="{BB962C8B-B14F-4D97-AF65-F5344CB8AC3E}">
        <p14:creationId xmlns:p14="http://schemas.microsoft.com/office/powerpoint/2010/main" val="24301631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76C1D-103B-04BA-2E09-F170E84D6F3D}"/>
              </a:ext>
            </a:extLst>
          </p:cNvPr>
          <p:cNvSpPr>
            <a:spLocks noGrp="1"/>
          </p:cNvSpPr>
          <p:nvPr>
            <p:ph idx="1"/>
          </p:nvPr>
        </p:nvSpPr>
        <p:spPr>
          <a:xfrm>
            <a:off x="704235" y="683060"/>
            <a:ext cx="10783529" cy="5117972"/>
          </a:xfrm>
        </p:spPr>
        <p:txBody>
          <a:bodyPr>
            <a:normAutofit lnSpcReduction="10000"/>
          </a:bodyPr>
          <a:lstStyle/>
          <a:p>
            <a:pPr marL="0" indent="0">
              <a:buNone/>
            </a:pPr>
            <a:r>
              <a:rPr lang="en-IN" sz="2400" b="1" dirty="0">
                <a:latin typeface="Arial" panose="020B0604020202020204" pitchFamily="34" charset="0"/>
                <a:cs typeface="Arial" panose="020B0604020202020204" pitchFamily="34" charset="0"/>
              </a:rPr>
              <a:t>    </a:t>
            </a:r>
            <a:r>
              <a:rPr lang="en-IN" sz="2800" b="1" dirty="0">
                <a:latin typeface="Arial" panose="020B0604020202020204" pitchFamily="34" charset="0"/>
                <a:cs typeface="Arial" panose="020B0604020202020204" pitchFamily="34" charset="0"/>
              </a:rPr>
              <a:t>Prescriptions – </a:t>
            </a:r>
          </a:p>
          <a:p>
            <a:r>
              <a:rPr lang="en-IN" sz="2600" dirty="0">
                <a:latin typeface="Arial" panose="020B0604020202020204" pitchFamily="34" charset="0"/>
                <a:cs typeface="Arial" panose="020B0604020202020204" pitchFamily="34" charset="0"/>
              </a:rPr>
              <a:t>In machine learning algorithms Linear Regression given more accuracy 94% so sale price predicted value near to actual value.</a:t>
            </a:r>
          </a:p>
          <a:p>
            <a:r>
              <a:rPr lang="en-IN" sz="2600" dirty="0">
                <a:latin typeface="Arial" panose="020B0604020202020204" pitchFamily="34" charset="0"/>
                <a:cs typeface="Arial" panose="020B0604020202020204" pitchFamily="34" charset="0"/>
              </a:rPr>
              <a:t>In Linear regression predicted sale price is also good like historical data sale price to make profit but if cost like transportation ,tax , product manufacturing input cost, logistics cost generally increases bigbasket also increase sale price based on this cost. But try to give more discounts to avoid these increased cost in the minds of customers.</a:t>
            </a:r>
          </a:p>
          <a:p>
            <a:r>
              <a:rPr lang="en-IN" sz="2600" dirty="0">
                <a:latin typeface="Arial" panose="020B0604020202020204" pitchFamily="34" charset="0"/>
                <a:cs typeface="Arial" panose="020B0604020202020204" pitchFamily="34" charset="0"/>
              </a:rPr>
              <a:t>The linear regression predicted sale price is good so bigbasket increases profit by these sale prices it may take decisions to expend to other cities.</a:t>
            </a:r>
          </a:p>
        </p:txBody>
      </p:sp>
    </p:spTree>
    <p:extLst>
      <p:ext uri="{BB962C8B-B14F-4D97-AF65-F5344CB8AC3E}">
        <p14:creationId xmlns:p14="http://schemas.microsoft.com/office/powerpoint/2010/main" val="345629159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3ABAF3-61F0-D252-CEFE-E864919CFC2F}"/>
              </a:ext>
            </a:extLst>
          </p:cNvPr>
          <p:cNvSpPr>
            <a:spLocks noGrp="1"/>
          </p:cNvSpPr>
          <p:nvPr>
            <p:ph idx="1"/>
          </p:nvPr>
        </p:nvSpPr>
        <p:spPr>
          <a:xfrm>
            <a:off x="431528" y="705414"/>
            <a:ext cx="8596668" cy="3880773"/>
          </a:xfrm>
        </p:spPr>
        <p:txBody>
          <a:bodyPr>
            <a:normAutofit fontScale="92500" lnSpcReduction="20000"/>
          </a:bodyPr>
          <a:lstStyle/>
          <a:p>
            <a:pPr marL="0" indent="0">
              <a:buNone/>
            </a:pPr>
            <a:r>
              <a:rPr lang="en-IN" dirty="0">
                <a:latin typeface="Arial" panose="020B0604020202020204" pitchFamily="34" charset="0"/>
                <a:cs typeface="Arial" panose="020B0604020202020204" pitchFamily="34" charset="0"/>
              </a:rPr>
              <a:t>    </a:t>
            </a:r>
            <a:r>
              <a:rPr lang="en-IN" sz="3000" b="1" dirty="0">
                <a:latin typeface="Arial" panose="020B0604020202020204" pitchFamily="34" charset="0"/>
                <a:cs typeface="Arial" panose="020B0604020202020204" pitchFamily="34" charset="0"/>
              </a:rPr>
              <a:t>Conclusion – </a:t>
            </a:r>
          </a:p>
          <a:p>
            <a:r>
              <a:rPr lang="en-IN" sz="2800" dirty="0">
                <a:latin typeface="Arial" panose="020B0604020202020204" pitchFamily="34" charset="0"/>
                <a:cs typeface="Arial" panose="020B0604020202020204" pitchFamily="34" charset="0"/>
              </a:rPr>
              <a:t>The bigbasket is largest online food and grocery delivery store with main objective of providing satisfaction to customer by online delivery of any products along with own profit.</a:t>
            </a:r>
          </a:p>
          <a:p>
            <a:r>
              <a:rPr lang="en-IN" sz="2800" dirty="0">
                <a:latin typeface="Arial" panose="020B0604020202020204" pitchFamily="34" charset="0"/>
                <a:cs typeface="Arial" panose="020B0604020202020204" pitchFamily="34" charset="0"/>
              </a:rPr>
              <a:t>The bigbasket now delivers more than 18,000 products with over 1,000 brands in different metropolitan cities of India this contributes to Indian economy , GDP rate , growth in e-commerce industry. This is one of the most necessary online app to customer now a days.</a:t>
            </a:r>
          </a:p>
        </p:txBody>
      </p:sp>
    </p:spTree>
    <p:extLst>
      <p:ext uri="{BB962C8B-B14F-4D97-AF65-F5344CB8AC3E}">
        <p14:creationId xmlns:p14="http://schemas.microsoft.com/office/powerpoint/2010/main" val="25988469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5212-5E5C-1544-24C3-4DFF83A369C0}"/>
              </a:ext>
            </a:extLst>
          </p:cNvPr>
          <p:cNvSpPr>
            <a:spLocks noGrp="1"/>
          </p:cNvSpPr>
          <p:nvPr>
            <p:ph type="title"/>
          </p:nvPr>
        </p:nvSpPr>
        <p:spPr/>
        <p:txBody>
          <a:bodyPr/>
          <a:lstStyle/>
          <a:p>
            <a:pPr algn="ctr"/>
            <a:r>
              <a:rPr lang="en-IN" dirty="0">
                <a:latin typeface="Arial" panose="020B0604020202020204" pitchFamily="34" charset="0"/>
                <a:cs typeface="Arial" panose="020B0604020202020204" pitchFamily="34" charset="0"/>
              </a:rPr>
              <a:t>Annexure</a:t>
            </a:r>
          </a:p>
        </p:txBody>
      </p:sp>
      <p:sp>
        <p:nvSpPr>
          <p:cNvPr id="3" name="Content Placeholder 2">
            <a:extLst>
              <a:ext uri="{FF2B5EF4-FFF2-40B4-BE49-F238E27FC236}">
                <a16:creationId xmlns:a16="http://schemas.microsoft.com/office/drawing/2014/main" id="{3C26936D-77C3-2FF5-D6D8-F8C25D897A2B}"/>
              </a:ext>
            </a:extLst>
          </p:cNvPr>
          <p:cNvSpPr>
            <a:spLocks noGrp="1"/>
          </p:cNvSpPr>
          <p:nvPr>
            <p:ph idx="1"/>
          </p:nvPr>
        </p:nvSpPr>
        <p:spPr>
          <a:xfrm>
            <a:off x="677334" y="1488613"/>
            <a:ext cx="8596668" cy="1421735"/>
          </a:xfrm>
        </p:spPr>
        <p:txBody>
          <a:bodyPr/>
          <a:lstStyle/>
          <a:p>
            <a:r>
              <a:rPr lang="en-IN" dirty="0"/>
              <a:t>GitHub link – </a:t>
            </a:r>
          </a:p>
          <a:p>
            <a:r>
              <a:rPr lang="en-IN" dirty="0">
                <a:hlinkClick r:id="rId2"/>
              </a:rPr>
              <a:t>Python-Machine-Learning-Capstone-Capstone-Project/Python Machine Learning Capstone Project .</a:t>
            </a:r>
            <a:r>
              <a:rPr lang="en-IN" dirty="0" err="1">
                <a:hlinkClick r:id="rId2"/>
              </a:rPr>
              <a:t>ipynb</a:t>
            </a:r>
            <a:r>
              <a:rPr lang="en-IN" dirty="0">
                <a:hlinkClick r:id="rId2"/>
              </a:rPr>
              <a:t> at main · </a:t>
            </a:r>
            <a:r>
              <a:rPr lang="en-IN" dirty="0" err="1">
                <a:hlinkClick r:id="rId2"/>
              </a:rPr>
              <a:t>bhargavkulkarni</a:t>
            </a:r>
            <a:r>
              <a:rPr lang="en-IN" dirty="0">
                <a:hlinkClick r:id="rId2"/>
              </a:rPr>
              <a:t>-code/Python-Machine-Learning-Capstone-Capstone-Project · GitHub</a:t>
            </a:r>
            <a:endParaRPr lang="en-IN" dirty="0"/>
          </a:p>
          <a:p>
            <a:endParaRPr lang="en-IN" dirty="0"/>
          </a:p>
        </p:txBody>
      </p:sp>
    </p:spTree>
    <p:extLst>
      <p:ext uri="{BB962C8B-B14F-4D97-AF65-F5344CB8AC3E}">
        <p14:creationId xmlns:p14="http://schemas.microsoft.com/office/powerpoint/2010/main" val="2317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C211-28E5-F282-52D8-C2B0DB8DD316}"/>
              </a:ext>
            </a:extLst>
          </p:cNvPr>
          <p:cNvSpPr>
            <a:spLocks noGrp="1"/>
          </p:cNvSpPr>
          <p:nvPr>
            <p:ph type="title"/>
          </p:nvPr>
        </p:nvSpPr>
        <p:spPr>
          <a:xfrm>
            <a:off x="677333" y="609600"/>
            <a:ext cx="9263079" cy="845574"/>
          </a:xfrm>
        </p:spPr>
        <p:txBody>
          <a:bodyPr/>
          <a:lstStyle/>
          <a:p>
            <a:pPr algn="ctr"/>
            <a:r>
              <a:rPr lang="en-IN" dirty="0">
                <a:latin typeface="Arial" panose="020B0604020202020204" pitchFamily="34" charset="0"/>
                <a:cs typeface="Arial" panose="020B0604020202020204" pitchFamily="34" charset="0"/>
              </a:rPr>
              <a:t>Executive summary</a:t>
            </a:r>
          </a:p>
        </p:txBody>
      </p:sp>
      <p:sp>
        <p:nvSpPr>
          <p:cNvPr id="3" name="Content Placeholder 2">
            <a:extLst>
              <a:ext uri="{FF2B5EF4-FFF2-40B4-BE49-F238E27FC236}">
                <a16:creationId xmlns:a16="http://schemas.microsoft.com/office/drawing/2014/main" id="{C9A5152A-0BAF-4943-0710-B1B6C3EF29F7}"/>
              </a:ext>
            </a:extLst>
          </p:cNvPr>
          <p:cNvSpPr>
            <a:spLocks noGrp="1"/>
          </p:cNvSpPr>
          <p:nvPr>
            <p:ph idx="1"/>
          </p:nvPr>
        </p:nvSpPr>
        <p:spPr>
          <a:xfrm>
            <a:off x="1011629" y="1629647"/>
            <a:ext cx="9843183" cy="4712159"/>
          </a:xfrm>
        </p:spPr>
        <p:txBody>
          <a:bodyPr>
            <a:noAutofit/>
          </a:bodyPr>
          <a:lstStyle/>
          <a:p>
            <a:r>
              <a:rPr lang="en-IN" sz="2600" dirty="0">
                <a:latin typeface="Arial" panose="020B0604020202020204" pitchFamily="34" charset="0"/>
                <a:cs typeface="Arial" panose="020B0604020202020204" pitchFamily="34" charset="0"/>
              </a:rPr>
              <a:t>Now a days technology and standard of living changing due to every industry generates huge data in any form like reviews, feedback, facts, information, observation , transactions etc. so  every company needs data analysis , deep learning , machine learning, artificial intelligence  to predictive modelling this helps every organization to take future decisions and avoid losses.</a:t>
            </a:r>
          </a:p>
          <a:p>
            <a:r>
              <a:rPr lang="en-IN" sz="2600" dirty="0">
                <a:latin typeface="Arial" panose="020B0604020202020204" pitchFamily="34" charset="0"/>
                <a:cs typeface="Arial" panose="020B0604020202020204" pitchFamily="34" charset="0"/>
              </a:rPr>
              <a:t>Now world becoming technology hub in every sector due to data analysis and machine learning , artificial intelligence. This project focuses on data analysis , machine learning predictive models of Big basket (e-commerce industry).</a:t>
            </a:r>
          </a:p>
        </p:txBody>
      </p:sp>
    </p:spTree>
    <p:extLst>
      <p:ext uri="{BB962C8B-B14F-4D97-AF65-F5344CB8AC3E}">
        <p14:creationId xmlns:p14="http://schemas.microsoft.com/office/powerpoint/2010/main" val="99964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9CB4-33A6-EC20-4072-1AF213752649}"/>
              </a:ext>
            </a:extLst>
          </p:cNvPr>
          <p:cNvSpPr>
            <a:spLocks noGrp="1"/>
          </p:cNvSpPr>
          <p:nvPr>
            <p:ph type="title"/>
          </p:nvPr>
        </p:nvSpPr>
        <p:spPr>
          <a:xfrm>
            <a:off x="838200" y="365125"/>
            <a:ext cx="10515600" cy="5675457"/>
          </a:xfrm>
        </p:spPr>
        <p:txBody>
          <a:bodyPr/>
          <a:lstStyle/>
          <a:p>
            <a:pPr algn="ctr"/>
            <a:br>
              <a:rPr lang="en-IN" dirty="0"/>
            </a:br>
            <a:br>
              <a:rPr lang="en-IN" dirty="0"/>
            </a:br>
            <a:br>
              <a:rPr lang="en-IN" dirty="0"/>
            </a:br>
            <a:br>
              <a:rPr lang="en-IN" dirty="0"/>
            </a:br>
            <a:r>
              <a:rPr lang="en-IN" dirty="0">
                <a:latin typeface="Arial" panose="020B0604020202020204" pitchFamily="34" charset="0"/>
                <a:cs typeface="Arial" panose="020B0604020202020204" pitchFamily="34" charset="0"/>
              </a:rPr>
              <a:t>CHAPTER - 2</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Industry and Company Profile</a:t>
            </a:r>
          </a:p>
        </p:txBody>
      </p:sp>
    </p:spTree>
    <p:extLst>
      <p:ext uri="{BB962C8B-B14F-4D97-AF65-F5344CB8AC3E}">
        <p14:creationId xmlns:p14="http://schemas.microsoft.com/office/powerpoint/2010/main" val="2466147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31A-B005-4604-11E5-57711B4BC33C}"/>
              </a:ext>
            </a:extLst>
          </p:cNvPr>
          <p:cNvSpPr>
            <a:spLocks noGrp="1"/>
          </p:cNvSpPr>
          <p:nvPr>
            <p:ph type="title"/>
          </p:nvPr>
        </p:nvSpPr>
        <p:spPr>
          <a:xfrm>
            <a:off x="838200" y="365126"/>
            <a:ext cx="10515600" cy="755752"/>
          </a:xfrm>
        </p:spPr>
        <p:txBody>
          <a:bodyPr/>
          <a:lstStyle/>
          <a:p>
            <a:r>
              <a:rPr lang="en-IN" dirty="0">
                <a:latin typeface="Arial" panose="020B0604020202020204" pitchFamily="34" charset="0"/>
                <a:cs typeface="Arial" panose="020B0604020202020204" pitchFamily="34" charset="0"/>
              </a:rPr>
              <a:t>About Industry</a:t>
            </a:r>
          </a:p>
        </p:txBody>
      </p:sp>
      <p:sp>
        <p:nvSpPr>
          <p:cNvPr id="3" name="Content Placeholder 2">
            <a:extLst>
              <a:ext uri="{FF2B5EF4-FFF2-40B4-BE49-F238E27FC236}">
                <a16:creationId xmlns:a16="http://schemas.microsoft.com/office/drawing/2014/main" id="{6DA3433C-B149-A67E-8E89-A67682C51BA1}"/>
              </a:ext>
            </a:extLst>
          </p:cNvPr>
          <p:cNvSpPr>
            <a:spLocks noGrp="1"/>
          </p:cNvSpPr>
          <p:nvPr>
            <p:ph idx="1"/>
          </p:nvPr>
        </p:nvSpPr>
        <p:spPr>
          <a:xfrm>
            <a:off x="592393" y="1199535"/>
            <a:ext cx="11176819" cy="4978708"/>
          </a:xfrm>
        </p:spPr>
        <p:txBody>
          <a:bodyPr>
            <a:normAutofit/>
          </a:bodyPr>
          <a:lstStyle/>
          <a:p>
            <a:pPr marL="0" indent="0">
              <a:buNone/>
            </a:pPr>
            <a:r>
              <a:rPr lang="en-IN" sz="2600" dirty="0">
                <a:latin typeface="Arial" panose="020B0604020202020204" pitchFamily="34" charset="0"/>
                <a:cs typeface="Arial" panose="020B0604020202020204" pitchFamily="34" charset="0"/>
              </a:rPr>
              <a:t>E-commerce industry -  </a:t>
            </a:r>
          </a:p>
          <a:p>
            <a:pPr marL="0" indent="0">
              <a:buNone/>
            </a:pPr>
            <a:r>
              <a:rPr lang="en-IN" sz="2600" dirty="0">
                <a:latin typeface="Arial" panose="020B0604020202020204" pitchFamily="34" charset="0"/>
                <a:cs typeface="Arial" panose="020B0604020202020204" pitchFamily="34" charset="0"/>
              </a:rPr>
              <a:t>e- commerce is buying and selling of goods through online platforms like website, e-commerce apps etc. </a:t>
            </a:r>
          </a:p>
          <a:p>
            <a:pPr marL="0" indent="0">
              <a:buNone/>
            </a:pPr>
            <a:r>
              <a:rPr lang="en-IN" sz="2600" dirty="0">
                <a:latin typeface="Arial" panose="020B0604020202020204" pitchFamily="34" charset="0"/>
                <a:cs typeface="Arial" panose="020B0604020202020204" pitchFamily="34" charset="0"/>
              </a:rPr>
              <a:t>now a days maximum customers moving towards </a:t>
            </a:r>
          </a:p>
          <a:p>
            <a:pPr marL="0" indent="0">
              <a:buNone/>
            </a:pPr>
            <a:r>
              <a:rPr lang="en-IN" sz="2600" dirty="0">
                <a:latin typeface="Arial" panose="020B0604020202020204" pitchFamily="34" charset="0"/>
                <a:cs typeface="Arial" panose="020B0604020202020204" pitchFamily="34" charset="0"/>
              </a:rPr>
              <a:t>digitalization for every purpose like business, </a:t>
            </a:r>
          </a:p>
          <a:p>
            <a:pPr marL="0" indent="0">
              <a:buNone/>
            </a:pPr>
            <a:r>
              <a:rPr lang="en-IN" sz="2600" dirty="0">
                <a:latin typeface="Arial" panose="020B0604020202020204" pitchFamily="34" charset="0"/>
                <a:cs typeface="Arial" panose="020B0604020202020204" pitchFamily="34" charset="0"/>
              </a:rPr>
              <a:t>financial transactions etc. </a:t>
            </a:r>
          </a:p>
          <a:p>
            <a:pPr marL="0" indent="0">
              <a:buNone/>
            </a:pPr>
            <a:r>
              <a:rPr lang="en-IN" sz="2600" dirty="0">
                <a:latin typeface="Arial" panose="020B0604020202020204" pitchFamily="34" charset="0"/>
                <a:cs typeface="Arial" panose="020B0604020202020204" pitchFamily="34" charset="0"/>
              </a:rPr>
              <a:t>so e-commerce sector is booming now a days </a:t>
            </a:r>
          </a:p>
          <a:p>
            <a:pPr marL="0" indent="0">
              <a:buNone/>
            </a:pPr>
            <a:r>
              <a:rPr lang="en-IN" sz="2600" dirty="0">
                <a:latin typeface="Arial" panose="020B0604020202020204" pitchFamily="34" charset="0"/>
                <a:cs typeface="Arial" panose="020B0604020202020204" pitchFamily="34" charset="0"/>
              </a:rPr>
              <a:t>Example : Big basket , Amazon , Flipkart, Myntra, </a:t>
            </a:r>
          </a:p>
          <a:p>
            <a:pPr marL="0" indent="0">
              <a:buNone/>
            </a:pPr>
            <a:r>
              <a:rPr lang="en-IN" sz="2600" dirty="0">
                <a:latin typeface="Arial" panose="020B0604020202020204" pitchFamily="34" charset="0"/>
                <a:cs typeface="Arial" panose="020B0604020202020204" pitchFamily="34" charset="0"/>
              </a:rPr>
              <a:t>Zepto etc.</a:t>
            </a:r>
          </a:p>
          <a:p>
            <a:endParaRPr lang="en-IN" sz="26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5EDF4FD4-267E-AFCF-4CA8-FADF01DC1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478" y="2499532"/>
            <a:ext cx="3265812" cy="3321165"/>
          </a:xfrm>
          <a:prstGeom prst="rect">
            <a:avLst/>
          </a:prstGeom>
        </p:spPr>
      </p:pic>
    </p:spTree>
    <p:extLst>
      <p:ext uri="{BB962C8B-B14F-4D97-AF65-F5344CB8AC3E}">
        <p14:creationId xmlns:p14="http://schemas.microsoft.com/office/powerpoint/2010/main" val="202127372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36A0-5ECE-92F5-898E-E36AC3EE70A9}"/>
              </a:ext>
            </a:extLst>
          </p:cNvPr>
          <p:cNvSpPr>
            <a:spLocks noGrp="1"/>
          </p:cNvSpPr>
          <p:nvPr>
            <p:ph type="title"/>
          </p:nvPr>
        </p:nvSpPr>
        <p:spPr>
          <a:xfrm>
            <a:off x="838200" y="365126"/>
            <a:ext cx="10515600" cy="758364"/>
          </a:xfrm>
        </p:spPr>
        <p:txBody>
          <a:bodyPr/>
          <a:lstStyle/>
          <a:p>
            <a:r>
              <a:rPr lang="en-IN" dirty="0">
                <a:latin typeface="Arial" panose="020B0604020202020204" pitchFamily="34" charset="0"/>
                <a:cs typeface="Arial" panose="020B0604020202020204" pitchFamily="34" charset="0"/>
              </a:rPr>
              <a:t>About bigbasket</a:t>
            </a:r>
          </a:p>
        </p:txBody>
      </p:sp>
      <p:sp>
        <p:nvSpPr>
          <p:cNvPr id="3" name="Content Placeholder 2">
            <a:extLst>
              <a:ext uri="{FF2B5EF4-FFF2-40B4-BE49-F238E27FC236}">
                <a16:creationId xmlns:a16="http://schemas.microsoft.com/office/drawing/2014/main" id="{03C7D522-7F4A-3AD4-43E8-E2429F12B7AB}"/>
              </a:ext>
            </a:extLst>
          </p:cNvPr>
          <p:cNvSpPr>
            <a:spLocks noGrp="1"/>
          </p:cNvSpPr>
          <p:nvPr>
            <p:ph idx="1"/>
          </p:nvPr>
        </p:nvSpPr>
        <p:spPr>
          <a:xfrm>
            <a:off x="412955" y="1383172"/>
            <a:ext cx="11779045" cy="4948801"/>
          </a:xfrm>
        </p:spPr>
        <p:txBody>
          <a:bodyPr>
            <a:normAutofit/>
          </a:bodyPr>
          <a:lstStyle/>
          <a:p>
            <a:pPr marL="0" indent="0">
              <a:buNone/>
            </a:pPr>
            <a:r>
              <a:rPr lang="en-IN" sz="2600" dirty="0">
                <a:latin typeface="Arial" panose="020B0604020202020204" pitchFamily="34" charset="0"/>
                <a:cs typeface="Arial" panose="020B0604020202020204" pitchFamily="34" charset="0"/>
              </a:rPr>
              <a:t>bigbasket  is India largest online food and grocery store with over 18,000 products and over 1000 brands. </a:t>
            </a:r>
          </a:p>
          <a:p>
            <a:pPr marL="0" indent="0">
              <a:buNone/>
            </a:pPr>
            <a:r>
              <a:rPr lang="en-IN" sz="2600" dirty="0">
                <a:latin typeface="Arial" panose="020B0604020202020204" pitchFamily="34" charset="0"/>
                <a:cs typeface="Arial" panose="020B0604020202020204" pitchFamily="34" charset="0"/>
              </a:rPr>
              <a:t>We can find anything like vegetables, fruits, beauty </a:t>
            </a:r>
          </a:p>
          <a:p>
            <a:pPr marL="0" indent="0">
              <a:buNone/>
            </a:pPr>
            <a:r>
              <a:rPr lang="en-IN" sz="2600" dirty="0">
                <a:latin typeface="Arial" panose="020B0604020202020204" pitchFamily="34" charset="0"/>
                <a:cs typeface="Arial" panose="020B0604020202020204" pitchFamily="34" charset="0"/>
              </a:rPr>
              <a:t>products, personal items. bigbasket delivers any </a:t>
            </a:r>
          </a:p>
          <a:p>
            <a:pPr marL="0" indent="0">
              <a:buNone/>
            </a:pPr>
            <a:r>
              <a:rPr lang="en-IN" sz="2600" dirty="0">
                <a:latin typeface="Arial" panose="020B0604020202020204" pitchFamily="34" charset="0"/>
                <a:cs typeface="Arial" panose="020B0604020202020204" pitchFamily="34" charset="0"/>
              </a:rPr>
              <a:t>products , fruits, vegetables ,beauty products, </a:t>
            </a:r>
          </a:p>
          <a:p>
            <a:pPr marL="0" indent="0">
              <a:buNone/>
            </a:pPr>
            <a:r>
              <a:rPr lang="en-IN" sz="2600" dirty="0">
                <a:latin typeface="Arial" panose="020B0604020202020204" pitchFamily="34" charset="0"/>
                <a:cs typeface="Arial" panose="020B0604020202020204" pitchFamily="34" charset="0"/>
              </a:rPr>
              <a:t>personal items  within 10-15 minutes to doorstep of </a:t>
            </a:r>
          </a:p>
          <a:p>
            <a:pPr marL="0" indent="0">
              <a:buNone/>
            </a:pPr>
            <a:r>
              <a:rPr lang="en-IN" sz="2600" dirty="0">
                <a:latin typeface="Arial" panose="020B0604020202020204" pitchFamily="34" charset="0"/>
                <a:cs typeface="Arial" panose="020B0604020202020204" pitchFamily="34" charset="0"/>
              </a:rPr>
              <a:t>customer. It presents in many metropolitan cities </a:t>
            </a:r>
          </a:p>
          <a:p>
            <a:pPr marL="0" indent="0">
              <a:buNone/>
            </a:pPr>
            <a:r>
              <a:rPr lang="en-IN" sz="2600" dirty="0">
                <a:latin typeface="Arial" panose="020B0604020202020204" pitchFamily="34" charset="0"/>
                <a:cs typeface="Arial" panose="020B0604020202020204" pitchFamily="34" charset="0"/>
              </a:rPr>
              <a:t>like Bangalore, Pune, Hyderabad, Mumbai, Nagpur, Delhi etc in so many tier 1 cities in India.</a:t>
            </a:r>
          </a:p>
          <a:p>
            <a:endParaRPr lang="en-IN" sz="2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F86D49D-774A-74D5-6EC5-7FA22F4F61D8}"/>
              </a:ext>
            </a:extLst>
          </p:cNvPr>
          <p:cNvPicPr>
            <a:picLocks noChangeAspect="1"/>
          </p:cNvPicPr>
          <p:nvPr/>
        </p:nvPicPr>
        <p:blipFill>
          <a:blip r:embed="rId2"/>
          <a:stretch>
            <a:fillRect/>
          </a:stretch>
        </p:blipFill>
        <p:spPr>
          <a:xfrm>
            <a:off x="8434849" y="1853622"/>
            <a:ext cx="3666203" cy="2880610"/>
          </a:xfrm>
          <a:prstGeom prst="rect">
            <a:avLst/>
          </a:prstGeom>
        </p:spPr>
      </p:pic>
    </p:spTree>
    <p:extLst>
      <p:ext uri="{BB962C8B-B14F-4D97-AF65-F5344CB8AC3E}">
        <p14:creationId xmlns:p14="http://schemas.microsoft.com/office/powerpoint/2010/main" val="1739402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59F5-3AE0-CFDC-B928-DE1338E815C0}"/>
              </a:ext>
            </a:extLst>
          </p:cNvPr>
          <p:cNvSpPr>
            <a:spLocks noGrp="1"/>
          </p:cNvSpPr>
          <p:nvPr>
            <p:ph type="title"/>
          </p:nvPr>
        </p:nvSpPr>
        <p:spPr>
          <a:xfrm>
            <a:off x="838199" y="365125"/>
            <a:ext cx="11085945" cy="5952548"/>
          </a:xfrm>
        </p:spPr>
        <p:txBody>
          <a:bodyPr/>
          <a:lstStyle/>
          <a:p>
            <a:pPr algn="ct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CHAPTER – 3</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Theoretical Framework</a:t>
            </a:r>
          </a:p>
        </p:txBody>
      </p:sp>
    </p:spTree>
    <p:extLst>
      <p:ext uri="{BB962C8B-B14F-4D97-AF65-F5344CB8AC3E}">
        <p14:creationId xmlns:p14="http://schemas.microsoft.com/office/powerpoint/2010/main" val="2555808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A675-9457-CF2A-65C8-1253928CC31F}"/>
              </a:ext>
            </a:extLst>
          </p:cNvPr>
          <p:cNvSpPr>
            <a:spLocks noGrp="1"/>
          </p:cNvSpPr>
          <p:nvPr>
            <p:ph type="title"/>
          </p:nvPr>
        </p:nvSpPr>
        <p:spPr>
          <a:xfrm>
            <a:off x="677334" y="609600"/>
            <a:ext cx="8596668" cy="648929"/>
          </a:xfrm>
        </p:spPr>
        <p:txBody>
          <a:bodyPr/>
          <a:lstStyle/>
          <a:p>
            <a:r>
              <a:rPr lang="en-IN" dirty="0">
                <a:latin typeface="Arial" panose="020B0604020202020204" pitchFamily="34" charset="0"/>
                <a:cs typeface="Arial" panose="020B0604020202020204" pitchFamily="34" charset="0"/>
              </a:rPr>
              <a:t>Theoretical Framework </a:t>
            </a:r>
          </a:p>
        </p:txBody>
      </p:sp>
      <p:sp>
        <p:nvSpPr>
          <p:cNvPr id="3" name="Content Placeholder 2">
            <a:extLst>
              <a:ext uri="{FF2B5EF4-FFF2-40B4-BE49-F238E27FC236}">
                <a16:creationId xmlns:a16="http://schemas.microsoft.com/office/drawing/2014/main" id="{698C793F-C4A6-634F-66FA-026A3E9BA2FA}"/>
              </a:ext>
            </a:extLst>
          </p:cNvPr>
          <p:cNvSpPr>
            <a:spLocks noGrp="1"/>
          </p:cNvSpPr>
          <p:nvPr>
            <p:ph idx="1"/>
          </p:nvPr>
        </p:nvSpPr>
        <p:spPr>
          <a:xfrm>
            <a:off x="677332" y="1383840"/>
            <a:ext cx="10973893" cy="5233270"/>
          </a:xfrm>
        </p:spPr>
        <p:txBody>
          <a:bodyPr>
            <a:normAutofit fontScale="77500" lnSpcReduction="20000"/>
          </a:bodyPr>
          <a:lstStyle/>
          <a:p>
            <a:pPr marL="0" indent="0">
              <a:buNone/>
            </a:pPr>
            <a:r>
              <a:rPr lang="en-IN" sz="3400" b="1" dirty="0">
                <a:latin typeface="Arial" panose="020B0604020202020204" pitchFamily="34" charset="0"/>
                <a:cs typeface="Arial" panose="020B0604020202020204" pitchFamily="34" charset="0"/>
              </a:rPr>
              <a:t>    Introduction</a:t>
            </a:r>
            <a:r>
              <a:rPr lang="en-IN" sz="3400" dirty="0">
                <a:latin typeface="Arial" panose="020B0604020202020204" pitchFamily="34" charset="0"/>
                <a:cs typeface="Arial" panose="020B0604020202020204" pitchFamily="34" charset="0"/>
              </a:rPr>
              <a:t> -  </a:t>
            </a:r>
          </a:p>
          <a:p>
            <a:r>
              <a:rPr lang="en-IN" sz="3400" dirty="0">
                <a:latin typeface="Arial" panose="020B0604020202020204" pitchFamily="34" charset="0"/>
                <a:cs typeface="Arial" panose="020B0604020202020204" pitchFamily="34" charset="0"/>
              </a:rPr>
              <a:t>the data analysis is important to every company to analyse the data with statistics functions and cleaning the data finally  visualize the data properly by charts, graphs that helps to understand the data for non technical people.</a:t>
            </a:r>
          </a:p>
          <a:p>
            <a:r>
              <a:rPr lang="en-IN" sz="3400" dirty="0">
                <a:latin typeface="Arial" panose="020B0604020202020204" pitchFamily="34" charset="0"/>
                <a:cs typeface="Arial" panose="020B0604020202020204" pitchFamily="34" charset="0"/>
              </a:rPr>
              <a:t>The data analysis is focuses on descriptive analysis it explains what happen in historical data and diagnostic analysis is why it happen in data this will be understand by exploratory data analysis and statistics functions in python and visualize the data by matplotlib, seaborn, plotly etc.</a:t>
            </a:r>
          </a:p>
          <a:p>
            <a:r>
              <a:rPr lang="en-IN" sz="3400" dirty="0">
                <a:latin typeface="Arial" panose="020B0604020202020204" pitchFamily="34" charset="0"/>
                <a:cs typeface="Arial" panose="020B0604020202020204" pitchFamily="34" charset="0"/>
              </a:rPr>
              <a:t>Data science focuses on predictive analysis and prescriptive analysis predictive analysis means what is going to happen in future that will be understand by machine learning algorithms and visualizations by matplotlib, seaborn, plotly etc. and prescriptive analysis is all about actions or decisions need to be taken in future.</a:t>
            </a: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6302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593E-BFFE-13C0-1686-D5A21F66B819}"/>
              </a:ext>
            </a:extLst>
          </p:cNvPr>
          <p:cNvSpPr>
            <a:spLocks noGrp="1"/>
          </p:cNvSpPr>
          <p:nvPr>
            <p:ph type="title"/>
          </p:nvPr>
        </p:nvSpPr>
        <p:spPr>
          <a:xfrm>
            <a:off x="838200" y="365125"/>
            <a:ext cx="10515600" cy="863907"/>
          </a:xfrm>
        </p:spPr>
        <p:txBody>
          <a:bodyPr>
            <a:normAutofit fontScale="90000"/>
          </a:bodyPr>
          <a:lstStyle/>
          <a:p>
            <a:r>
              <a:rPr lang="en-IN" sz="4400" dirty="0"/>
              <a:t>Continued :</a:t>
            </a:r>
            <a:br>
              <a:rPr lang="en-IN" sz="4400" dirty="0"/>
            </a:br>
            <a:endParaRPr lang="en-IN" dirty="0"/>
          </a:p>
        </p:txBody>
      </p:sp>
      <p:sp>
        <p:nvSpPr>
          <p:cNvPr id="3" name="Content Placeholder 2">
            <a:extLst>
              <a:ext uri="{FF2B5EF4-FFF2-40B4-BE49-F238E27FC236}">
                <a16:creationId xmlns:a16="http://schemas.microsoft.com/office/drawing/2014/main" id="{F2540CB5-F7C0-429C-67CD-95AA6CDC25CB}"/>
              </a:ext>
            </a:extLst>
          </p:cNvPr>
          <p:cNvSpPr>
            <a:spLocks noGrp="1"/>
          </p:cNvSpPr>
          <p:nvPr>
            <p:ph idx="1"/>
          </p:nvPr>
        </p:nvSpPr>
        <p:spPr>
          <a:xfrm>
            <a:off x="651388" y="1081549"/>
            <a:ext cx="11127658" cy="5411326"/>
          </a:xfrm>
        </p:spPr>
        <p:txBody>
          <a:bodyPr>
            <a:noAutofit/>
          </a:bodyPr>
          <a:lstStyle/>
          <a:p>
            <a:pPr marL="0" indent="0">
              <a:buNone/>
            </a:pPr>
            <a:r>
              <a:rPr lang="en-IN" sz="2600" dirty="0">
                <a:latin typeface="Arial" panose="020B0604020202020204" pitchFamily="34" charset="0"/>
                <a:cs typeface="Arial" panose="020B0604020202020204" pitchFamily="34" charset="0"/>
              </a:rPr>
              <a:t>Meaning of data analysis -  </a:t>
            </a:r>
          </a:p>
          <a:p>
            <a:pPr marL="0" indent="0">
              <a:buNone/>
            </a:pPr>
            <a:r>
              <a:rPr lang="en-IN" sz="2600" dirty="0">
                <a:latin typeface="Arial" panose="020B0604020202020204" pitchFamily="34" charset="0"/>
                <a:cs typeface="Arial" panose="020B0604020202020204" pitchFamily="34" charset="0"/>
              </a:rPr>
              <a:t>                         the data analysis is a process of descriptive and diagnostic analysis  which involves data sorting through structured query language queries and removing duplicates, null values and handle null values with statistical tools like mean , median, mode and visualize the data by matplotlib, seaborn ,plotly generate the reports by these visualization tools in Python or R or any programming languages.  </a:t>
            </a:r>
          </a:p>
          <a:p>
            <a:pPr marL="0" indent="0">
              <a:buNone/>
            </a:pPr>
            <a:endParaRPr lang="en-IN" sz="2600" dirty="0">
              <a:latin typeface="Arial" panose="020B0604020202020204" pitchFamily="34" charset="0"/>
              <a:cs typeface="Arial" panose="020B0604020202020204" pitchFamily="34" charset="0"/>
            </a:endParaRPr>
          </a:p>
          <a:p>
            <a:pPr marL="0" indent="0">
              <a:buNone/>
            </a:pPr>
            <a:r>
              <a:rPr lang="en-IN" sz="2600" dirty="0">
                <a:latin typeface="Arial" panose="020B0604020202020204" pitchFamily="34" charset="0"/>
                <a:cs typeface="Arial" panose="020B0604020202020204" pitchFamily="34" charset="0"/>
              </a:rPr>
              <a:t>Meaning of data science – </a:t>
            </a:r>
          </a:p>
          <a:p>
            <a:pPr marL="0" indent="0">
              <a:buNone/>
            </a:pPr>
            <a:r>
              <a:rPr lang="en-IN" sz="2600" dirty="0">
                <a:latin typeface="Arial" panose="020B0604020202020204" pitchFamily="34" charset="0"/>
                <a:cs typeface="Arial" panose="020B0604020202020204" pitchFamily="34" charset="0"/>
              </a:rPr>
              <a:t>                         the data science is a technique which helps to predictive and prescriptive analysis of data by deep learning, machine learning , artificial intelligence algorithms to take decisions. in future.   </a:t>
            </a:r>
          </a:p>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46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348</TotalTime>
  <Words>1523</Words>
  <Application>Microsoft Office PowerPoint</Application>
  <PresentationFormat>Widescreen</PresentationFormat>
  <Paragraphs>109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Capstone Project</vt:lpstr>
      <vt:lpstr>    CHAPTER -1  Executive Summary</vt:lpstr>
      <vt:lpstr>Executive summary</vt:lpstr>
      <vt:lpstr>    CHAPTER - 2 Industry and Company Profile</vt:lpstr>
      <vt:lpstr>About Industry</vt:lpstr>
      <vt:lpstr>About bigbasket</vt:lpstr>
      <vt:lpstr>    CHAPTER – 3 Theoretical Framework</vt:lpstr>
      <vt:lpstr>Theoretical Framework </vt:lpstr>
      <vt:lpstr>Continued : </vt:lpstr>
      <vt:lpstr>Process of data Science </vt:lpstr>
      <vt:lpstr>    CHAPTER  –  4  Research Methodology </vt:lpstr>
      <vt:lpstr>Data collection sources</vt:lpstr>
      <vt:lpstr>PowerPoint Presentation</vt:lpstr>
      <vt:lpstr>    Chapter – 5  Data Analysis and Interpretation</vt:lpstr>
      <vt:lpstr>bigbasket rating</vt:lpstr>
      <vt:lpstr>bigbasket sale price</vt:lpstr>
      <vt:lpstr>bigbasket Market price and sale price</vt:lpstr>
      <vt:lpstr>bigbasket Sale price of product categories</vt:lpstr>
      <vt:lpstr>bigbasket Rating of product categories</vt:lpstr>
      <vt:lpstr>Market price of product categories</vt:lpstr>
      <vt:lpstr>    Chapter -6  Descriptive Analysis </vt:lpstr>
      <vt:lpstr>Findings and suggestions</vt:lpstr>
      <vt:lpstr>PowerPoint Presentation</vt:lpstr>
      <vt:lpstr>    CHAPTER – 7 Prescriptive Analysis</vt:lpstr>
      <vt:lpstr>PowerPoint Presentation</vt:lpstr>
      <vt:lpstr>PowerPoint Presentation</vt:lpstr>
      <vt:lpstr>Annexure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bhargav kulkarni</dc:creator>
  <cp:lastModifiedBy>bhargav kulkarni</cp:lastModifiedBy>
  <cp:revision>17</cp:revision>
  <dcterms:created xsi:type="dcterms:W3CDTF">2024-07-12T04:49:58Z</dcterms:created>
  <dcterms:modified xsi:type="dcterms:W3CDTF">2024-10-05T07:16:54Z</dcterms:modified>
</cp:coreProperties>
</file>