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8" r:id="rId4"/>
    <p:sldId id="449" r:id="rId5"/>
    <p:sldId id="434" r:id="rId6"/>
    <p:sldId id="435" r:id="rId7"/>
    <p:sldId id="446" r:id="rId8"/>
    <p:sldId id="303" r:id="rId9"/>
    <p:sldId id="447" r:id="rId10"/>
    <p:sldId id="436" r:id="rId11"/>
    <p:sldId id="437" r:id="rId12"/>
    <p:sldId id="450" r:id="rId13"/>
    <p:sldId id="451" r:id="rId14"/>
    <p:sldId id="348" r:id="rId15"/>
  </p:sldIdLst>
  <p:sldSz cx="146304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880">
          <p15:clr>
            <a:srgbClr val="A4A3A4"/>
          </p15:clr>
        </p15:guide>
        <p15:guide id="4" orient="horz" pos="2304" userDrawn="1">
          <p15:clr>
            <a:srgbClr val="A4A3A4"/>
          </p15:clr>
        </p15:guide>
        <p15:guide id="5" orient="horz" pos="5040" userDrawn="1">
          <p15:clr>
            <a:srgbClr val="A4A3A4"/>
          </p15:clr>
        </p15:guide>
        <p15:guide id="7" pos="44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C9E9"/>
    <a:srgbClr val="FFBB05"/>
    <a:srgbClr val="545252"/>
    <a:srgbClr val="E8DEF2"/>
    <a:srgbClr val="976FC3"/>
    <a:srgbClr val="422E59"/>
    <a:srgbClr val="A886CD"/>
    <a:srgbClr val="F3F3F3"/>
    <a:srgbClr val="FBFBFB"/>
    <a:srgbClr val="F7DC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31" autoAdjust="0"/>
    <p:restoredTop sz="94660"/>
  </p:normalViewPr>
  <p:slideViewPr>
    <p:cSldViewPr snapToGrid="0" showGuides="1">
      <p:cViewPr varScale="1">
        <p:scale>
          <a:sx n="54" d="100"/>
          <a:sy n="54" d="100"/>
        </p:scale>
        <p:origin x="876" y="36"/>
      </p:cViewPr>
      <p:guideLst>
        <p:guide orient="horz" pos="2880"/>
        <p:guide orient="horz" pos="2304"/>
        <p:guide orient="horz" pos="5040"/>
        <p:guide pos="44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sv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3.png"/><Relationship Id="rId4" Type="http://schemas.microsoft.com/office/2007/relationships/hdphoto" Target="../media/hdphoto2.wdp"/></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DEF58395-4F55-D154-A850-422296E5066C}"/>
              </a:ext>
            </a:extLst>
          </p:cNvPr>
          <p:cNvSpPr/>
          <p:nvPr userDrawn="1"/>
        </p:nvSpPr>
        <p:spPr>
          <a:xfrm>
            <a:off x="2413520" y="0"/>
            <a:ext cx="12216879" cy="8212226"/>
          </a:xfrm>
          <a:custGeom>
            <a:avLst/>
            <a:gdLst>
              <a:gd name="connsiteX0" fmla="*/ 12216879 w 12216879"/>
              <a:gd name="connsiteY0" fmla="*/ 0 h 8212226"/>
              <a:gd name="connsiteX1" fmla="*/ 0 w 12216879"/>
              <a:gd name="connsiteY1" fmla="*/ 0 h 8212226"/>
              <a:gd name="connsiteX2" fmla="*/ 4737824 w 12216879"/>
              <a:gd name="connsiteY2" fmla="*/ 8212227 h 8212226"/>
              <a:gd name="connsiteX3" fmla="*/ 12216879 w 12216879"/>
              <a:gd name="connsiteY3" fmla="*/ 8212227 h 8212226"/>
              <a:gd name="connsiteX4" fmla="*/ 12216879 w 12216879"/>
              <a:gd name="connsiteY4" fmla="*/ 0 h 8212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6879" h="8212226">
                <a:moveTo>
                  <a:pt x="12216879" y="0"/>
                </a:moveTo>
                <a:lnTo>
                  <a:pt x="0" y="0"/>
                </a:lnTo>
                <a:lnTo>
                  <a:pt x="4737824" y="8212227"/>
                </a:lnTo>
                <a:lnTo>
                  <a:pt x="12216879" y="8212227"/>
                </a:lnTo>
                <a:lnTo>
                  <a:pt x="12216879" y="0"/>
                </a:lnTo>
                <a:close/>
              </a:path>
            </a:pathLst>
          </a:custGeom>
          <a:solidFill>
            <a:srgbClr val="313373"/>
          </a:solidFill>
          <a:ln w="12700" cap="flat">
            <a:noFill/>
            <a:prstDash val="solid"/>
            <a:round/>
          </a:ln>
        </p:spPr>
        <p:txBody>
          <a:bodyPr rtlCol="0" anchor="ctr"/>
          <a:lstStyle/>
          <a:p>
            <a:endParaRPr lang="en-IN"/>
          </a:p>
        </p:txBody>
      </p:sp>
      <p:pic>
        <p:nvPicPr>
          <p:cNvPr id="8" name="Picture 7" descr="Shape&#10;&#10;Description automatically generated with medium confidence">
            <a:extLst>
              <a:ext uri="{FF2B5EF4-FFF2-40B4-BE49-F238E27FC236}">
                <a16:creationId xmlns:a16="http://schemas.microsoft.com/office/drawing/2014/main" id="{7E575FFB-35DF-BE2B-AB6A-9E2BEFD5FEEB}"/>
              </a:ext>
            </a:extLst>
          </p:cNvPr>
          <p:cNvPicPr>
            <a:picLocks noChangeAspect="1"/>
          </p:cNvPicPr>
          <p:nvPr userDrawn="1"/>
        </p:nvPicPr>
        <p:blipFill>
          <a:blip r:embed="rId2">
            <a:alphaModFix amt="8000"/>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76514" y="0"/>
            <a:ext cx="14081760" cy="8801100"/>
          </a:xfrm>
          <a:prstGeom prst="rect">
            <a:avLst/>
          </a:prstGeom>
        </p:spPr>
      </p:pic>
      <p:sp>
        <p:nvSpPr>
          <p:cNvPr id="9" name="Freeform: Shape 8">
            <a:extLst>
              <a:ext uri="{FF2B5EF4-FFF2-40B4-BE49-F238E27FC236}">
                <a16:creationId xmlns:a16="http://schemas.microsoft.com/office/drawing/2014/main" id="{DA421608-9C29-4710-BE94-D40853E55523}"/>
              </a:ext>
            </a:extLst>
          </p:cNvPr>
          <p:cNvSpPr/>
          <p:nvPr userDrawn="1"/>
        </p:nvSpPr>
        <p:spPr>
          <a:xfrm>
            <a:off x="-2" y="1102405"/>
            <a:ext cx="7517646" cy="6056512"/>
          </a:xfrm>
          <a:custGeom>
            <a:avLst/>
            <a:gdLst>
              <a:gd name="connsiteX0" fmla="*/ 7517615 w 7517646"/>
              <a:gd name="connsiteY0" fmla="*/ 3028242 h 6056512"/>
              <a:gd name="connsiteX1" fmla="*/ 4489343 w 7517646"/>
              <a:gd name="connsiteY1" fmla="*/ -5 h 6056512"/>
              <a:gd name="connsiteX2" fmla="*/ -33 w 7517646"/>
              <a:gd name="connsiteY2" fmla="*/ -5 h 6056512"/>
              <a:gd name="connsiteX3" fmla="*/ -33 w 7517646"/>
              <a:gd name="connsiteY3" fmla="*/ 6056508 h 6056512"/>
              <a:gd name="connsiteX4" fmla="*/ 4489343 w 7517646"/>
              <a:gd name="connsiteY4" fmla="*/ 6056508 h 6056512"/>
              <a:gd name="connsiteX5" fmla="*/ 7517615 w 7517646"/>
              <a:gd name="connsiteY5" fmla="*/ 3028242 h 605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7646" h="6056512">
                <a:moveTo>
                  <a:pt x="7517615" y="3028242"/>
                </a:moveTo>
                <a:cubicBezTo>
                  <a:pt x="7517615" y="1356911"/>
                  <a:pt x="6160685" y="-5"/>
                  <a:pt x="4489343" y="-5"/>
                </a:cubicBezTo>
                <a:lnTo>
                  <a:pt x="-33" y="-5"/>
                </a:lnTo>
                <a:lnTo>
                  <a:pt x="-33" y="6056508"/>
                </a:lnTo>
                <a:lnTo>
                  <a:pt x="4489343" y="6056508"/>
                </a:lnTo>
                <a:cubicBezTo>
                  <a:pt x="6160685" y="6056508"/>
                  <a:pt x="7517615" y="4699592"/>
                  <a:pt x="7517615" y="3028242"/>
                </a:cubicBezTo>
                <a:close/>
              </a:path>
            </a:pathLst>
          </a:custGeom>
          <a:blipFill dpi="0" rotWithShape="1">
            <a:blip r:embed="rId4">
              <a:duotone>
                <a:prstClr val="black"/>
                <a:schemeClr val="accent3">
                  <a:tint val="45000"/>
                  <a:satMod val="400000"/>
                </a:schemeClr>
              </a:duotone>
              <a:alphaModFix amt="85000"/>
              <a:extLst>
                <a:ext uri="{28A0092B-C50C-407E-A947-70E740481C1C}">
                  <a14:useLocalDpi xmlns:a14="http://schemas.microsoft.com/office/drawing/2010/main" val="0"/>
                </a:ext>
              </a:extLst>
            </a:blip>
            <a:srcRect/>
            <a:stretch>
              <a:fillRect/>
            </a:stretch>
          </a:blipFill>
          <a:ln w="17774" cap="flat">
            <a:noFill/>
            <a:prstDash val="solid"/>
            <a:round/>
          </a:ln>
          <a:effectLst>
            <a:outerShdw blurRad="228600" dist="228600" dir="2700000" algn="tl" rotWithShape="0">
              <a:prstClr val="black">
                <a:alpha val="40000"/>
              </a:prstClr>
            </a:outerShdw>
          </a:effectLst>
        </p:spPr>
        <p:txBody>
          <a:bodyPr rtlCol="0" anchor="ctr"/>
          <a:lstStyle/>
          <a:p>
            <a:endParaRPr lang="en-IN"/>
          </a:p>
        </p:txBody>
      </p:sp>
      <p:sp>
        <p:nvSpPr>
          <p:cNvPr id="10" name="Freeform: Shape 9">
            <a:extLst>
              <a:ext uri="{FF2B5EF4-FFF2-40B4-BE49-F238E27FC236}">
                <a16:creationId xmlns:a16="http://schemas.microsoft.com/office/drawing/2014/main" id="{C8A40D97-F5DC-A2CF-3CA0-1B345D60D25D}"/>
              </a:ext>
            </a:extLst>
          </p:cNvPr>
          <p:cNvSpPr/>
          <p:nvPr userDrawn="1"/>
        </p:nvSpPr>
        <p:spPr>
          <a:xfrm>
            <a:off x="0" y="3644950"/>
            <a:ext cx="3969245" cy="5499049"/>
          </a:xfrm>
          <a:custGeom>
            <a:avLst/>
            <a:gdLst>
              <a:gd name="connsiteX0" fmla="*/ 0 w 3969245"/>
              <a:gd name="connsiteY0" fmla="*/ 0 h 5499049"/>
              <a:gd name="connsiteX1" fmla="*/ 1168197 w 3969245"/>
              <a:gd name="connsiteY1" fmla="*/ 817702 h 5499049"/>
              <a:gd name="connsiteX2" fmla="*/ 3969245 w 3969245"/>
              <a:gd name="connsiteY2" fmla="*/ 5499049 h 5499049"/>
              <a:gd name="connsiteX3" fmla="*/ 0 w 3969245"/>
              <a:gd name="connsiteY3" fmla="*/ 5499049 h 5499049"/>
              <a:gd name="connsiteX4" fmla="*/ 0 w 3969245"/>
              <a:gd name="connsiteY4" fmla="*/ 0 h 5499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9245" h="5499049">
                <a:moveTo>
                  <a:pt x="0" y="0"/>
                </a:moveTo>
                <a:cubicBezTo>
                  <a:pt x="472694" y="94615"/>
                  <a:pt x="905599" y="378828"/>
                  <a:pt x="1168197" y="817702"/>
                </a:cubicBezTo>
                <a:lnTo>
                  <a:pt x="3969245" y="5499049"/>
                </a:lnTo>
                <a:lnTo>
                  <a:pt x="0" y="5499049"/>
                </a:lnTo>
                <a:lnTo>
                  <a:pt x="0" y="0"/>
                </a:lnTo>
                <a:close/>
              </a:path>
            </a:pathLst>
          </a:custGeom>
          <a:solidFill>
            <a:srgbClr val="F7DC79">
              <a:alpha val="40000"/>
            </a:srgbClr>
          </a:solidFill>
          <a:ln w="12700" cap="flat">
            <a:noFill/>
            <a:prstDash val="solid"/>
            <a:rou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N"/>
          </a:p>
        </p:txBody>
      </p:sp>
      <p:sp>
        <p:nvSpPr>
          <p:cNvPr id="17" name="Freeform: Shape 16">
            <a:extLst>
              <a:ext uri="{FF2B5EF4-FFF2-40B4-BE49-F238E27FC236}">
                <a16:creationId xmlns:a16="http://schemas.microsoft.com/office/drawing/2014/main" id="{5C2ACC86-023C-0288-FC64-41014AD57D98}"/>
              </a:ext>
            </a:extLst>
          </p:cNvPr>
          <p:cNvSpPr/>
          <p:nvPr userDrawn="1"/>
        </p:nvSpPr>
        <p:spPr>
          <a:xfrm>
            <a:off x="3173869" y="0"/>
            <a:ext cx="5309647" cy="4764445"/>
          </a:xfrm>
          <a:custGeom>
            <a:avLst/>
            <a:gdLst>
              <a:gd name="connsiteX0" fmla="*/ 3746475 w 5309647"/>
              <a:gd name="connsiteY0" fmla="*/ 0 h 4764445"/>
              <a:gd name="connsiteX1" fmla="*/ 5092281 w 5309647"/>
              <a:gd name="connsiteY1" fmla="*/ 2331022 h 4764445"/>
              <a:gd name="connsiteX2" fmla="*/ 4498493 w 5309647"/>
              <a:gd name="connsiteY2" fmla="*/ 4547083 h 4764445"/>
              <a:gd name="connsiteX3" fmla="*/ 2282432 w 5309647"/>
              <a:gd name="connsiteY3" fmla="*/ 3953282 h 4764445"/>
              <a:gd name="connsiteX4" fmla="*/ 0 w 5309647"/>
              <a:gd name="connsiteY4" fmla="*/ 0 h 4764445"/>
              <a:gd name="connsiteX5" fmla="*/ 3746475 w 5309647"/>
              <a:gd name="connsiteY5" fmla="*/ 0 h 4764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09647" h="4764445">
                <a:moveTo>
                  <a:pt x="3746475" y="0"/>
                </a:moveTo>
                <a:lnTo>
                  <a:pt x="5092281" y="2331022"/>
                </a:lnTo>
                <a:cubicBezTo>
                  <a:pt x="5539956" y="3106420"/>
                  <a:pt x="5273891" y="4099395"/>
                  <a:pt x="4498493" y="4547083"/>
                </a:cubicBezTo>
                <a:cubicBezTo>
                  <a:pt x="3723094" y="4994758"/>
                  <a:pt x="2730107" y="4728680"/>
                  <a:pt x="2282432" y="3953282"/>
                </a:cubicBezTo>
                <a:lnTo>
                  <a:pt x="0" y="0"/>
                </a:lnTo>
                <a:lnTo>
                  <a:pt x="3746475" y="0"/>
                </a:lnTo>
                <a:close/>
              </a:path>
            </a:pathLst>
          </a:custGeom>
          <a:solidFill>
            <a:srgbClr val="F7DC79">
              <a:alpha val="40000"/>
            </a:srgbClr>
          </a:solidFill>
          <a:ln w="12700" cap="flat">
            <a:noFill/>
            <a:prstDash val="solid"/>
            <a:round/>
          </a:ln>
        </p:spPr>
        <p:txBody>
          <a:bodyPr rtlCol="0" anchor="ctr"/>
          <a:lstStyle/>
          <a:p>
            <a:endParaRPr lang="en-IN"/>
          </a:p>
        </p:txBody>
      </p:sp>
      <p:sp>
        <p:nvSpPr>
          <p:cNvPr id="18" name="Freeform: Shape 17">
            <a:extLst>
              <a:ext uri="{FF2B5EF4-FFF2-40B4-BE49-F238E27FC236}">
                <a16:creationId xmlns:a16="http://schemas.microsoft.com/office/drawing/2014/main" id="{F45A3270-AA85-D695-3793-7F3E7B0DC348}"/>
              </a:ext>
            </a:extLst>
          </p:cNvPr>
          <p:cNvSpPr/>
          <p:nvPr userDrawn="1"/>
        </p:nvSpPr>
        <p:spPr>
          <a:xfrm>
            <a:off x="4254042" y="0"/>
            <a:ext cx="3755369" cy="3358849"/>
          </a:xfrm>
          <a:custGeom>
            <a:avLst/>
            <a:gdLst>
              <a:gd name="connsiteX0" fmla="*/ 2658999 w 3755369"/>
              <a:gd name="connsiteY0" fmla="*/ 0 h 3358849"/>
              <a:gd name="connsiteX1" fmla="*/ 3601098 w 3755369"/>
              <a:gd name="connsiteY1" fmla="*/ 1631760 h 3358849"/>
              <a:gd name="connsiteX2" fmla="*/ 3179661 w 3755369"/>
              <a:gd name="connsiteY2" fmla="*/ 3204578 h 3358849"/>
              <a:gd name="connsiteX3" fmla="*/ 1606855 w 3755369"/>
              <a:gd name="connsiteY3" fmla="*/ 2783142 h 3358849"/>
              <a:gd name="connsiteX4" fmla="*/ 0 w 3755369"/>
              <a:gd name="connsiteY4" fmla="*/ 0 h 3358849"/>
              <a:gd name="connsiteX5" fmla="*/ 2658999 w 3755369"/>
              <a:gd name="connsiteY5" fmla="*/ 0 h 3358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55369" h="3358849">
                <a:moveTo>
                  <a:pt x="2658999" y="0"/>
                </a:moveTo>
                <a:lnTo>
                  <a:pt x="3601098" y="1631760"/>
                </a:lnTo>
                <a:cubicBezTo>
                  <a:pt x="3918827" y="2182089"/>
                  <a:pt x="3729990" y="2886837"/>
                  <a:pt x="3179661" y="3204578"/>
                </a:cubicBezTo>
                <a:cubicBezTo>
                  <a:pt x="2629332" y="3522307"/>
                  <a:pt x="1924584" y="3333471"/>
                  <a:pt x="1606855" y="2783142"/>
                </a:cubicBezTo>
                <a:lnTo>
                  <a:pt x="0" y="0"/>
                </a:lnTo>
                <a:lnTo>
                  <a:pt x="2658999" y="0"/>
                </a:lnTo>
                <a:close/>
              </a:path>
            </a:pathLst>
          </a:custGeom>
          <a:solidFill>
            <a:srgbClr val="FFBB05">
              <a:alpha val="61176"/>
            </a:srgbClr>
          </a:solidFill>
          <a:ln w="12700" cap="flat">
            <a:noFill/>
            <a:prstDash val="solid"/>
            <a:round/>
          </a:ln>
        </p:spPr>
        <p:txBody>
          <a:bodyPr rtlCol="0" anchor="ctr"/>
          <a:lstStyle/>
          <a:p>
            <a:endParaRPr lang="en-IN"/>
          </a:p>
        </p:txBody>
      </p:sp>
      <p:sp>
        <p:nvSpPr>
          <p:cNvPr id="19" name="Freeform: Shape 18">
            <a:extLst>
              <a:ext uri="{FF2B5EF4-FFF2-40B4-BE49-F238E27FC236}">
                <a16:creationId xmlns:a16="http://schemas.microsoft.com/office/drawing/2014/main" id="{9EA5D840-4D0B-A920-4BEC-F2E5969B814F}"/>
              </a:ext>
            </a:extLst>
          </p:cNvPr>
          <p:cNvSpPr/>
          <p:nvPr userDrawn="1"/>
        </p:nvSpPr>
        <p:spPr>
          <a:xfrm>
            <a:off x="947126" y="6581082"/>
            <a:ext cx="2506638" cy="2562917"/>
          </a:xfrm>
          <a:custGeom>
            <a:avLst/>
            <a:gdLst>
              <a:gd name="connsiteX0" fmla="*/ 1078981 w 2506638"/>
              <a:gd name="connsiteY0" fmla="*/ 2562917 h 2562917"/>
              <a:gd name="connsiteX1" fmla="*/ 85549 w 2506638"/>
              <a:gd name="connsiteY1" fmla="*/ 902633 h 2562917"/>
              <a:gd name="connsiteX2" fmla="*/ 306415 w 2506638"/>
              <a:gd name="connsiteY2" fmla="*/ 78734 h 2562917"/>
              <a:gd name="connsiteX3" fmla="*/ 1156299 w 2506638"/>
              <a:gd name="connsiteY3" fmla="*/ 306127 h 2562917"/>
              <a:gd name="connsiteX4" fmla="*/ 2506639 w 2506638"/>
              <a:gd name="connsiteY4" fmla="*/ 2562917 h 2562917"/>
              <a:gd name="connsiteX5" fmla="*/ 1078981 w 2506638"/>
              <a:gd name="connsiteY5" fmla="*/ 2562917 h 2562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06638" h="2562917">
                <a:moveTo>
                  <a:pt x="1078981" y="2562917"/>
                </a:moveTo>
                <a:lnTo>
                  <a:pt x="85549" y="902633"/>
                </a:lnTo>
                <a:cubicBezTo>
                  <a:pt x="-88035" y="612515"/>
                  <a:pt x="10936" y="243339"/>
                  <a:pt x="306415" y="78734"/>
                </a:cubicBezTo>
                <a:cubicBezTo>
                  <a:pt x="601893" y="-85871"/>
                  <a:pt x="982715" y="16008"/>
                  <a:pt x="1156299" y="306127"/>
                </a:cubicBezTo>
                <a:lnTo>
                  <a:pt x="2506639" y="2562917"/>
                </a:lnTo>
                <a:lnTo>
                  <a:pt x="1078981" y="2562917"/>
                </a:lnTo>
                <a:close/>
              </a:path>
            </a:pathLst>
          </a:custGeom>
          <a:solidFill>
            <a:srgbClr val="FFBB05">
              <a:alpha val="54902"/>
            </a:srgbClr>
          </a:solidFill>
          <a:ln w="12700" cap="flat">
            <a:noFill/>
            <a:prstDash val="solid"/>
            <a:rou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N"/>
          </a:p>
        </p:txBody>
      </p:sp>
      <p:sp>
        <p:nvSpPr>
          <p:cNvPr id="20" name="Freeform: Shape 19">
            <a:extLst>
              <a:ext uri="{FF2B5EF4-FFF2-40B4-BE49-F238E27FC236}">
                <a16:creationId xmlns:a16="http://schemas.microsoft.com/office/drawing/2014/main" id="{F17CDE65-9988-BAA0-59A9-5D769929DD1B}"/>
              </a:ext>
            </a:extLst>
          </p:cNvPr>
          <p:cNvSpPr/>
          <p:nvPr userDrawn="1"/>
        </p:nvSpPr>
        <p:spPr>
          <a:xfrm>
            <a:off x="0" y="4979085"/>
            <a:ext cx="2836710" cy="4164914"/>
          </a:xfrm>
          <a:custGeom>
            <a:avLst/>
            <a:gdLst>
              <a:gd name="connsiteX0" fmla="*/ 0 w 2836710"/>
              <a:gd name="connsiteY0" fmla="*/ 0 h 4164914"/>
              <a:gd name="connsiteX1" fmla="*/ 718604 w 2836710"/>
              <a:gd name="connsiteY1" fmla="*/ 624967 h 4164914"/>
              <a:gd name="connsiteX2" fmla="*/ 2836710 w 2836710"/>
              <a:gd name="connsiteY2" fmla="*/ 4164915 h 4164914"/>
              <a:gd name="connsiteX3" fmla="*/ 0 w 2836710"/>
              <a:gd name="connsiteY3" fmla="*/ 4164915 h 4164914"/>
              <a:gd name="connsiteX4" fmla="*/ 0 w 2836710"/>
              <a:gd name="connsiteY4" fmla="*/ 0 h 4164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6710" h="4164914">
                <a:moveTo>
                  <a:pt x="0" y="0"/>
                </a:moveTo>
                <a:cubicBezTo>
                  <a:pt x="291008" y="124473"/>
                  <a:pt x="546316" y="337020"/>
                  <a:pt x="718604" y="624967"/>
                </a:cubicBezTo>
                <a:lnTo>
                  <a:pt x="2836710" y="4164915"/>
                </a:lnTo>
                <a:lnTo>
                  <a:pt x="0" y="4164915"/>
                </a:lnTo>
                <a:lnTo>
                  <a:pt x="0" y="0"/>
                </a:lnTo>
                <a:close/>
              </a:path>
            </a:pathLst>
          </a:custGeom>
          <a:solidFill>
            <a:srgbClr val="FFBB05">
              <a:alpha val="69804"/>
            </a:srgbClr>
          </a:solidFill>
          <a:ln w="12700" cap="flat">
            <a:noFill/>
            <a:prstDash val="solid"/>
            <a:round/>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N"/>
          </a:p>
        </p:txBody>
      </p:sp>
      <p:sp>
        <p:nvSpPr>
          <p:cNvPr id="21" name="Freeform: Shape 20">
            <a:extLst>
              <a:ext uri="{FF2B5EF4-FFF2-40B4-BE49-F238E27FC236}">
                <a16:creationId xmlns:a16="http://schemas.microsoft.com/office/drawing/2014/main" id="{84FED327-4B60-32F1-0DD8-7365CFF3DF62}"/>
              </a:ext>
            </a:extLst>
          </p:cNvPr>
          <p:cNvSpPr/>
          <p:nvPr userDrawn="1"/>
        </p:nvSpPr>
        <p:spPr>
          <a:xfrm>
            <a:off x="3659581" y="0"/>
            <a:ext cx="1867060" cy="1642419"/>
          </a:xfrm>
          <a:custGeom>
            <a:avLst/>
            <a:gdLst>
              <a:gd name="connsiteX0" fmla="*/ 1345235 w 1867060"/>
              <a:gd name="connsiteY0" fmla="*/ 0 h 1642419"/>
              <a:gd name="connsiteX1" fmla="*/ 1789011 w 1867060"/>
              <a:gd name="connsiteY1" fmla="*/ 768655 h 1642419"/>
              <a:gd name="connsiteX2" fmla="*/ 1575803 w 1867060"/>
              <a:gd name="connsiteY2" fmla="*/ 1564373 h 1642419"/>
              <a:gd name="connsiteX3" fmla="*/ 780097 w 1867060"/>
              <a:gd name="connsiteY3" fmla="*/ 1351153 h 1642419"/>
              <a:gd name="connsiteX4" fmla="*/ 0 w 1867060"/>
              <a:gd name="connsiteY4" fmla="*/ 0 h 1642419"/>
              <a:gd name="connsiteX5" fmla="*/ 1345235 w 1867060"/>
              <a:gd name="connsiteY5" fmla="*/ 0 h 164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7060" h="1642419">
                <a:moveTo>
                  <a:pt x="1345235" y="0"/>
                </a:moveTo>
                <a:lnTo>
                  <a:pt x="1789011" y="768655"/>
                </a:lnTo>
                <a:cubicBezTo>
                  <a:pt x="1949755" y="1047077"/>
                  <a:pt x="1854225" y="1403617"/>
                  <a:pt x="1575803" y="1564373"/>
                </a:cubicBezTo>
                <a:cubicBezTo>
                  <a:pt x="1297381" y="1725117"/>
                  <a:pt x="940841" y="1629575"/>
                  <a:pt x="780097" y="1351153"/>
                </a:cubicBezTo>
                <a:lnTo>
                  <a:pt x="0" y="0"/>
                </a:lnTo>
                <a:lnTo>
                  <a:pt x="1345235" y="0"/>
                </a:lnTo>
                <a:close/>
              </a:path>
            </a:pathLst>
          </a:custGeom>
          <a:solidFill>
            <a:srgbClr val="FFBB05">
              <a:alpha val="45098"/>
            </a:srgbClr>
          </a:solidFill>
          <a:ln w="12700" cap="flat">
            <a:noFill/>
            <a:prstDash val="solid"/>
            <a:round/>
          </a:ln>
        </p:spPr>
        <p:txBody>
          <a:bodyPr rtlCol="0" anchor="ctr"/>
          <a:lstStyle/>
          <a:p>
            <a:endParaRPr lang="en-IN"/>
          </a:p>
        </p:txBody>
      </p:sp>
      <p:pic>
        <p:nvPicPr>
          <p:cNvPr id="22" name="Picture 21">
            <a:extLst>
              <a:ext uri="{FF2B5EF4-FFF2-40B4-BE49-F238E27FC236}">
                <a16:creationId xmlns:a16="http://schemas.microsoft.com/office/drawing/2014/main" id="{90E559A0-ED46-45B0-DAE0-67FF82474D2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434536" y="398374"/>
            <a:ext cx="2743200" cy="655320"/>
          </a:xfrm>
          <a:prstGeom prst="rect">
            <a:avLst/>
          </a:prstGeom>
        </p:spPr>
      </p:pic>
    </p:spTree>
    <p:extLst>
      <p:ext uri="{BB962C8B-B14F-4D97-AF65-F5344CB8AC3E}">
        <p14:creationId xmlns:p14="http://schemas.microsoft.com/office/powerpoint/2010/main" val="3634651495"/>
      </p:ext>
    </p:extLst>
  </p:cSld>
  <p:clrMapOvr>
    <a:masterClrMapping/>
  </p:clrMapOvr>
  <p:extLst>
    <p:ext uri="{DCECCB84-F9BA-43D5-87BE-67443E8EF086}">
      <p15:sldGuideLst xmlns:p15="http://schemas.microsoft.com/office/powerpoint/2012/main">
        <p15:guide id="1" orient="horz" pos="2880" userDrawn="1">
          <p15:clr>
            <a:srgbClr val="FBAE40"/>
          </p15:clr>
        </p15:guide>
        <p15:guide id="2" pos="46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609600"/>
            <a:ext cx="4718684" cy="213360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1316567"/>
            <a:ext cx="7406640" cy="6498167"/>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07746" y="2743200"/>
            <a:ext cx="4718684" cy="5082117"/>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61026309-ED8F-4593-AD62-BAE278795B13}"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995D66-CC3B-44E1-9250-CE1A5C65C689}" type="slidenum">
              <a:rPr lang="en-IN" smtClean="0"/>
              <a:t>‹#›</a:t>
            </a:fld>
            <a:endParaRPr lang="en-IN"/>
          </a:p>
        </p:txBody>
      </p:sp>
    </p:spTree>
    <p:extLst>
      <p:ext uri="{BB962C8B-B14F-4D97-AF65-F5344CB8AC3E}">
        <p14:creationId xmlns:p14="http://schemas.microsoft.com/office/powerpoint/2010/main" val="1532153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026309-ED8F-4593-AD62-BAE278795B13}"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995D66-CC3B-44E1-9250-CE1A5C65C689}" type="slidenum">
              <a:rPr lang="en-IN" smtClean="0"/>
              <a:t>‹#›</a:t>
            </a:fld>
            <a:endParaRPr lang="en-IN"/>
          </a:p>
        </p:txBody>
      </p:sp>
    </p:spTree>
    <p:extLst>
      <p:ext uri="{BB962C8B-B14F-4D97-AF65-F5344CB8AC3E}">
        <p14:creationId xmlns:p14="http://schemas.microsoft.com/office/powerpoint/2010/main" val="2170042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86834"/>
            <a:ext cx="3154680"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86834"/>
            <a:ext cx="9281160"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026309-ED8F-4593-AD62-BAE278795B13}"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995D66-CC3B-44E1-9250-CE1A5C65C689}" type="slidenum">
              <a:rPr lang="en-IN" smtClean="0"/>
              <a:t>‹#›</a:t>
            </a:fld>
            <a:endParaRPr lang="en-IN"/>
          </a:p>
        </p:txBody>
      </p:sp>
    </p:spTree>
    <p:extLst>
      <p:ext uri="{BB962C8B-B14F-4D97-AF65-F5344CB8AC3E}">
        <p14:creationId xmlns:p14="http://schemas.microsoft.com/office/powerpoint/2010/main" val="1378946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FC7EA4E3-92C0-A10E-8117-8918FAA2946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561"/>
          <a:stretch/>
        </p:blipFill>
        <p:spPr>
          <a:xfrm>
            <a:off x="0" y="-1"/>
            <a:ext cx="14630400" cy="9696451"/>
          </a:xfrm>
          <a:prstGeom prst="rect">
            <a:avLst/>
          </a:prstGeom>
        </p:spPr>
      </p:pic>
      <p:grpSp>
        <p:nvGrpSpPr>
          <p:cNvPr id="8" name="Group 7">
            <a:extLst>
              <a:ext uri="{FF2B5EF4-FFF2-40B4-BE49-F238E27FC236}">
                <a16:creationId xmlns:a16="http://schemas.microsoft.com/office/drawing/2014/main" id="{2C0D80B4-DEAB-B4E0-04D1-5002F87A7D31}"/>
              </a:ext>
            </a:extLst>
          </p:cNvPr>
          <p:cNvGrpSpPr/>
          <p:nvPr userDrawn="1"/>
        </p:nvGrpSpPr>
        <p:grpSpPr>
          <a:xfrm rot="5400000" flipV="1">
            <a:off x="-144509" y="247649"/>
            <a:ext cx="1165317" cy="876300"/>
            <a:chOff x="3542753" y="-4"/>
            <a:chExt cx="4466658" cy="3358853"/>
          </a:xfrm>
        </p:grpSpPr>
        <p:sp>
          <p:nvSpPr>
            <p:cNvPr id="9" name="Freeform: Shape 8">
              <a:extLst>
                <a:ext uri="{FF2B5EF4-FFF2-40B4-BE49-F238E27FC236}">
                  <a16:creationId xmlns:a16="http://schemas.microsoft.com/office/drawing/2014/main" id="{3183EB78-16E7-6A2B-80AE-1C67D6748DBF}"/>
                </a:ext>
              </a:extLst>
            </p:cNvPr>
            <p:cNvSpPr/>
            <p:nvPr/>
          </p:nvSpPr>
          <p:spPr>
            <a:xfrm>
              <a:off x="4254042" y="0"/>
              <a:ext cx="3755369" cy="3358849"/>
            </a:xfrm>
            <a:custGeom>
              <a:avLst/>
              <a:gdLst>
                <a:gd name="connsiteX0" fmla="*/ 2658999 w 3755369"/>
                <a:gd name="connsiteY0" fmla="*/ 0 h 3358849"/>
                <a:gd name="connsiteX1" fmla="*/ 3601098 w 3755369"/>
                <a:gd name="connsiteY1" fmla="*/ 1631760 h 3358849"/>
                <a:gd name="connsiteX2" fmla="*/ 3179661 w 3755369"/>
                <a:gd name="connsiteY2" fmla="*/ 3204578 h 3358849"/>
                <a:gd name="connsiteX3" fmla="*/ 1606855 w 3755369"/>
                <a:gd name="connsiteY3" fmla="*/ 2783142 h 3358849"/>
                <a:gd name="connsiteX4" fmla="*/ 0 w 3755369"/>
                <a:gd name="connsiteY4" fmla="*/ 0 h 3358849"/>
                <a:gd name="connsiteX5" fmla="*/ 2658999 w 3755369"/>
                <a:gd name="connsiteY5" fmla="*/ 0 h 3358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55369" h="3358849">
                  <a:moveTo>
                    <a:pt x="2658999" y="0"/>
                  </a:moveTo>
                  <a:lnTo>
                    <a:pt x="3601098" y="1631760"/>
                  </a:lnTo>
                  <a:cubicBezTo>
                    <a:pt x="3918827" y="2182089"/>
                    <a:pt x="3729990" y="2886837"/>
                    <a:pt x="3179661" y="3204578"/>
                  </a:cubicBezTo>
                  <a:cubicBezTo>
                    <a:pt x="2629332" y="3522307"/>
                    <a:pt x="1924584" y="3333471"/>
                    <a:pt x="1606855" y="2783142"/>
                  </a:cubicBezTo>
                  <a:lnTo>
                    <a:pt x="0" y="0"/>
                  </a:lnTo>
                  <a:lnTo>
                    <a:pt x="2658999" y="0"/>
                  </a:lnTo>
                  <a:close/>
                </a:path>
              </a:pathLst>
            </a:custGeom>
            <a:solidFill>
              <a:srgbClr val="A886CD">
                <a:alpha val="61176"/>
              </a:srgbClr>
            </a:solidFill>
            <a:ln w="12700" cap="flat">
              <a:noFill/>
              <a:prstDash val="solid"/>
              <a:round/>
            </a:ln>
          </p:spPr>
          <p:txBody>
            <a:bodyPr rtlCol="0" anchor="ctr"/>
            <a:lstStyle/>
            <a:p>
              <a:endParaRPr lang="en-IN"/>
            </a:p>
          </p:txBody>
        </p:sp>
        <p:sp>
          <p:nvSpPr>
            <p:cNvPr id="10" name="Freeform: Shape 9">
              <a:extLst>
                <a:ext uri="{FF2B5EF4-FFF2-40B4-BE49-F238E27FC236}">
                  <a16:creationId xmlns:a16="http://schemas.microsoft.com/office/drawing/2014/main" id="{8F75784C-3319-997B-08F1-C39042905A58}"/>
                </a:ext>
              </a:extLst>
            </p:cNvPr>
            <p:cNvSpPr/>
            <p:nvPr/>
          </p:nvSpPr>
          <p:spPr>
            <a:xfrm>
              <a:off x="3542753" y="-4"/>
              <a:ext cx="2224553" cy="1956897"/>
            </a:xfrm>
            <a:custGeom>
              <a:avLst/>
              <a:gdLst>
                <a:gd name="connsiteX0" fmla="*/ 1345235 w 1867060"/>
                <a:gd name="connsiteY0" fmla="*/ 0 h 1642419"/>
                <a:gd name="connsiteX1" fmla="*/ 1789011 w 1867060"/>
                <a:gd name="connsiteY1" fmla="*/ 768655 h 1642419"/>
                <a:gd name="connsiteX2" fmla="*/ 1575803 w 1867060"/>
                <a:gd name="connsiteY2" fmla="*/ 1564373 h 1642419"/>
                <a:gd name="connsiteX3" fmla="*/ 780097 w 1867060"/>
                <a:gd name="connsiteY3" fmla="*/ 1351153 h 1642419"/>
                <a:gd name="connsiteX4" fmla="*/ 0 w 1867060"/>
                <a:gd name="connsiteY4" fmla="*/ 0 h 1642419"/>
                <a:gd name="connsiteX5" fmla="*/ 1345235 w 1867060"/>
                <a:gd name="connsiteY5" fmla="*/ 0 h 164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7060" h="1642419">
                  <a:moveTo>
                    <a:pt x="1345235" y="0"/>
                  </a:moveTo>
                  <a:lnTo>
                    <a:pt x="1789011" y="768655"/>
                  </a:lnTo>
                  <a:cubicBezTo>
                    <a:pt x="1949755" y="1047077"/>
                    <a:pt x="1854225" y="1403617"/>
                    <a:pt x="1575803" y="1564373"/>
                  </a:cubicBezTo>
                  <a:cubicBezTo>
                    <a:pt x="1297381" y="1725117"/>
                    <a:pt x="940841" y="1629575"/>
                    <a:pt x="780097" y="1351153"/>
                  </a:cubicBezTo>
                  <a:lnTo>
                    <a:pt x="0" y="0"/>
                  </a:lnTo>
                  <a:lnTo>
                    <a:pt x="1345235" y="0"/>
                  </a:lnTo>
                  <a:close/>
                </a:path>
              </a:pathLst>
            </a:custGeom>
            <a:solidFill>
              <a:srgbClr val="FFBB05">
                <a:alpha val="45098"/>
              </a:srgbClr>
            </a:solidFill>
            <a:ln w="12700" cap="flat">
              <a:noFill/>
              <a:prstDash val="solid"/>
              <a:round/>
            </a:ln>
          </p:spPr>
          <p:txBody>
            <a:bodyPr rtlCol="0" anchor="ctr"/>
            <a:lstStyle/>
            <a:p>
              <a:endParaRPr lang="en-IN" dirty="0"/>
            </a:p>
          </p:txBody>
        </p:sp>
      </p:grpSp>
      <p:sp>
        <p:nvSpPr>
          <p:cNvPr id="12" name="Rectangle 11">
            <a:extLst>
              <a:ext uri="{FF2B5EF4-FFF2-40B4-BE49-F238E27FC236}">
                <a16:creationId xmlns:a16="http://schemas.microsoft.com/office/drawing/2014/main" id="{A6444AD8-6BB8-8F72-D38C-A706144A3098}"/>
              </a:ext>
            </a:extLst>
          </p:cNvPr>
          <p:cNvSpPr/>
          <p:nvPr userDrawn="1"/>
        </p:nvSpPr>
        <p:spPr>
          <a:xfrm>
            <a:off x="0" y="8635998"/>
            <a:ext cx="14630400" cy="507999"/>
          </a:xfrm>
          <a:prstGeom prst="rect">
            <a:avLst/>
          </a:prstGeom>
          <a:solidFill>
            <a:srgbClr val="54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EB4CFD5A-D142-35D4-111D-2E4EF83F848E}"/>
              </a:ext>
            </a:extLst>
          </p:cNvPr>
          <p:cNvSpPr txBox="1"/>
          <p:nvPr userDrawn="1"/>
        </p:nvSpPr>
        <p:spPr>
          <a:xfrm>
            <a:off x="11466427" y="8736112"/>
            <a:ext cx="2226713" cy="307777"/>
          </a:xfrm>
          <a:prstGeom prst="rect">
            <a:avLst/>
          </a:prstGeom>
          <a:noFill/>
        </p:spPr>
        <p:txBody>
          <a:bodyPr wrap="square">
            <a:spAutoFit/>
          </a:bodyPr>
          <a:lstStyle/>
          <a:p>
            <a:pPr algn="r"/>
            <a:r>
              <a:rPr lang="en-US" sz="1400" spc="300" dirty="0">
                <a:solidFill>
                  <a:srgbClr val="FFBB05"/>
                </a:solidFill>
                <a:latin typeface="Montserrat" panose="00000500000000000000" pitchFamily="2" charset="0"/>
              </a:rPr>
              <a:t>PAGE</a:t>
            </a:r>
            <a:r>
              <a:rPr lang="en-US" sz="1400" kern="1200" spc="300" dirty="0">
                <a:solidFill>
                  <a:srgbClr val="FFBB05"/>
                </a:solidFill>
                <a:latin typeface="Montserrat" panose="00000500000000000000" pitchFamily="2" charset="0"/>
              </a:rPr>
              <a:t> |</a:t>
            </a:r>
            <a:endParaRPr lang="en-IN" sz="1400" dirty="0">
              <a:solidFill>
                <a:srgbClr val="FFBB05"/>
              </a:solidFill>
              <a:latin typeface="Montserrat" panose="00000500000000000000" pitchFamily="2" charset="0"/>
            </a:endParaRPr>
          </a:p>
        </p:txBody>
      </p:sp>
      <p:sp>
        <p:nvSpPr>
          <p:cNvPr id="14" name="Slide Number Placeholder 5">
            <a:extLst>
              <a:ext uri="{FF2B5EF4-FFF2-40B4-BE49-F238E27FC236}">
                <a16:creationId xmlns:a16="http://schemas.microsoft.com/office/drawing/2014/main" id="{61F20CE8-0E68-E7C4-583D-0624DA2928E1}"/>
              </a:ext>
            </a:extLst>
          </p:cNvPr>
          <p:cNvSpPr txBox="1">
            <a:spLocks/>
          </p:cNvSpPr>
          <p:nvPr userDrawn="1"/>
        </p:nvSpPr>
        <p:spPr>
          <a:xfrm>
            <a:off x="13523363" y="8636001"/>
            <a:ext cx="649837" cy="507999"/>
          </a:xfrm>
          <a:prstGeom prst="rect">
            <a:avLst/>
          </a:prstGeom>
          <a:noFill/>
        </p:spPr>
        <p:txBody>
          <a:bodyPr anchor="ctr"/>
          <a:lstStyle>
            <a:defPPr>
              <a:defRPr lang="en-US"/>
            </a:defPPr>
            <a:lvl1pPr algn="r" rtl="0" fontAlgn="auto">
              <a:spcBef>
                <a:spcPts val="0"/>
              </a:spcBef>
              <a:spcAft>
                <a:spcPts val="0"/>
              </a:spcAft>
              <a:defRPr sz="1200" kern="1200" smtClean="0">
                <a:solidFill>
                  <a:schemeClr val="bg1"/>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defRPr/>
            </a:pPr>
            <a:fld id="{FB74B74B-5141-4DDB-8EBB-8936644426D5}" type="slidenum">
              <a:rPr lang="en-US" sz="1600">
                <a:latin typeface="Montserrat" panose="00000500000000000000" pitchFamily="2" charset="0"/>
              </a:rPr>
              <a:pPr algn="ctr">
                <a:defRPr/>
              </a:pPr>
              <a:t>‹#›</a:t>
            </a:fld>
            <a:endParaRPr lang="en-US" sz="1600" dirty="0">
              <a:latin typeface="Montserrat" panose="00000500000000000000" pitchFamily="2" charset="0"/>
            </a:endParaRPr>
          </a:p>
        </p:txBody>
      </p:sp>
      <p:grpSp>
        <p:nvGrpSpPr>
          <p:cNvPr id="15" name="Group 14">
            <a:extLst>
              <a:ext uri="{FF2B5EF4-FFF2-40B4-BE49-F238E27FC236}">
                <a16:creationId xmlns:a16="http://schemas.microsoft.com/office/drawing/2014/main" id="{15CD9F9F-9C52-8A25-B3FE-88D1E0741D27}"/>
              </a:ext>
            </a:extLst>
          </p:cNvPr>
          <p:cNvGrpSpPr/>
          <p:nvPr userDrawn="1"/>
        </p:nvGrpSpPr>
        <p:grpSpPr>
          <a:xfrm>
            <a:off x="12088909" y="476535"/>
            <a:ext cx="2088827" cy="498998"/>
            <a:chOff x="12088909" y="476535"/>
            <a:chExt cx="2088827" cy="498998"/>
          </a:xfrm>
        </p:grpSpPr>
        <p:pic>
          <p:nvPicPr>
            <p:cNvPr id="16" name="Picture 15">
              <a:extLst>
                <a:ext uri="{FF2B5EF4-FFF2-40B4-BE49-F238E27FC236}">
                  <a16:creationId xmlns:a16="http://schemas.microsoft.com/office/drawing/2014/main" id="{F79A9568-16CA-864E-D191-3FC30AFE0B74}"/>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r="83151"/>
            <a:stretch/>
          </p:blipFill>
          <p:spPr>
            <a:xfrm>
              <a:off x="12088909" y="476535"/>
              <a:ext cx="351937" cy="498998"/>
            </a:xfrm>
            <a:prstGeom prst="rect">
              <a:avLst/>
            </a:prstGeom>
          </p:spPr>
        </p:pic>
        <p:pic>
          <p:nvPicPr>
            <p:cNvPr id="17" name="Picture 16">
              <a:extLst>
                <a:ext uri="{FF2B5EF4-FFF2-40B4-BE49-F238E27FC236}">
                  <a16:creationId xmlns:a16="http://schemas.microsoft.com/office/drawing/2014/main" id="{AFFAD799-BCBE-E414-E7EA-6D6685CA66E2}"/>
                </a:ext>
              </a:extLst>
            </p:cNvPr>
            <p:cNvPicPr>
              <a:picLocks noChangeAspect="1"/>
            </p:cNvPicPr>
            <p:nvPr/>
          </p:nvPicPr>
          <p:blipFill rotWithShape="1">
            <a:blip r:embed="rId5">
              <a:extLst>
                <a:ext uri="{28A0092B-C50C-407E-A947-70E740481C1C}">
                  <a14:useLocalDpi xmlns:a14="http://schemas.microsoft.com/office/drawing/2010/main" val="0"/>
                </a:ext>
              </a:extLst>
            </a:blip>
            <a:srcRect l="16849" r="59540"/>
            <a:stretch/>
          </p:blipFill>
          <p:spPr>
            <a:xfrm>
              <a:off x="12440846" y="476535"/>
              <a:ext cx="493195" cy="498998"/>
            </a:xfrm>
            <a:prstGeom prst="rect">
              <a:avLst/>
            </a:prstGeom>
          </p:spPr>
        </p:pic>
        <p:pic>
          <p:nvPicPr>
            <p:cNvPr id="18" name="Picture 17">
              <a:extLst>
                <a:ext uri="{FF2B5EF4-FFF2-40B4-BE49-F238E27FC236}">
                  <a16:creationId xmlns:a16="http://schemas.microsoft.com/office/drawing/2014/main" id="{4AEFF682-EEDD-693D-6B4F-A2E37501A6F9}"/>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l="38862"/>
            <a:stretch/>
          </p:blipFill>
          <p:spPr>
            <a:xfrm>
              <a:off x="12900660" y="476535"/>
              <a:ext cx="1277076" cy="498998"/>
            </a:xfrm>
            <a:prstGeom prst="rect">
              <a:avLst/>
            </a:prstGeom>
          </p:spPr>
        </p:pic>
      </p:grpSp>
      <p:pic>
        <p:nvPicPr>
          <p:cNvPr id="2" name="Graphic 1">
            <a:extLst>
              <a:ext uri="{FF2B5EF4-FFF2-40B4-BE49-F238E27FC236}">
                <a16:creationId xmlns:a16="http://schemas.microsoft.com/office/drawing/2014/main" id="{AF544193-D668-3F1F-2470-43A4C6BB25A4}"/>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5404" y="8726789"/>
            <a:ext cx="339122" cy="339122"/>
          </a:xfrm>
          <a:prstGeom prst="rect">
            <a:avLst/>
          </a:prstGeom>
        </p:spPr>
      </p:pic>
      <p:sp>
        <p:nvSpPr>
          <p:cNvPr id="4" name="Subtitle 2">
            <a:extLst>
              <a:ext uri="{FF2B5EF4-FFF2-40B4-BE49-F238E27FC236}">
                <a16:creationId xmlns:a16="http://schemas.microsoft.com/office/drawing/2014/main" id="{42841B61-9C42-135D-4558-0ABAF77FBF62}"/>
              </a:ext>
            </a:extLst>
          </p:cNvPr>
          <p:cNvSpPr txBox="1">
            <a:spLocks/>
          </p:cNvSpPr>
          <p:nvPr userDrawn="1"/>
        </p:nvSpPr>
        <p:spPr bwMode="auto">
          <a:xfrm>
            <a:off x="937260" y="8648700"/>
            <a:ext cx="6225540" cy="495300"/>
          </a:xfrm>
          <a:prstGeom prst="rect">
            <a:avLst/>
          </a:prstGeom>
          <a:noFill/>
          <a:ln w="9525">
            <a:noFill/>
            <a:miter lim="800000"/>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algn="l" defTabSz="1141054" rtl="0" eaLnBrk="1" fontAlgn="auto" latinLnBrk="0" hangingPunct="1">
              <a:spcBef>
                <a:spcPct val="20000"/>
              </a:spcBef>
              <a:spcAft>
                <a:spcPts val="0"/>
              </a:spcAft>
              <a:defRPr/>
            </a:pPr>
            <a:r>
              <a:rPr lang="en-US" sz="1400" kern="1200" spc="300" dirty="0">
                <a:solidFill>
                  <a:schemeClr val="bg1"/>
                </a:solidFill>
                <a:latin typeface="Arial" panose="020B0604020202020204" pitchFamily="34" charset="0"/>
                <a:ea typeface="+mn-ea"/>
                <a:cs typeface="Arial" panose="020B0604020202020204" pitchFamily="34" charset="0"/>
              </a:rPr>
              <a:t>www.finkaro.com |  </a:t>
            </a:r>
            <a:r>
              <a:rPr lang="en-US" sz="1200" kern="1200" spc="300" dirty="0">
                <a:solidFill>
                  <a:schemeClr val="bg1"/>
                </a:solidFill>
                <a:latin typeface="Arial" panose="020B0604020202020204" pitchFamily="34" charset="0"/>
                <a:ea typeface="+mn-ea"/>
                <a:cs typeface="Arial" panose="020B0604020202020204" pitchFamily="34" charset="0"/>
              </a:rPr>
              <a:t>CONFIDENTIAL</a:t>
            </a:r>
            <a:endParaRPr lang="en-US" sz="1400" kern="1200" spc="300" dirty="0">
              <a:solidFill>
                <a:schemeClr val="bg1"/>
              </a:solidFill>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217553176"/>
      </p:ext>
    </p:extLst>
  </p:cSld>
  <p:clrMapOvr>
    <a:masterClrMapping/>
  </p:clrMapOvr>
  <p:extLst>
    <p:ext uri="{DCECCB84-F9BA-43D5-87BE-67443E8EF086}">
      <p15:sldGuideLst xmlns:p15="http://schemas.microsoft.com/office/powerpoint/2012/main">
        <p15:guide id="1" orient="horz" pos="2880" userDrawn="1">
          <p15:clr>
            <a:srgbClr val="FBAE40"/>
          </p15:clr>
        </p15:guide>
        <p15:guide id="2" pos="4608" userDrawn="1">
          <p15:clr>
            <a:srgbClr val="FBAE40"/>
          </p15:clr>
        </p15:guide>
        <p15:guide id="3" pos="288" userDrawn="1">
          <p15:clr>
            <a:srgbClr val="FBAE40"/>
          </p15:clr>
        </p15:guide>
        <p15:guide id="4" pos="8928" userDrawn="1">
          <p15:clr>
            <a:srgbClr val="FBAE40"/>
          </p15:clr>
        </p15:guide>
        <p15:guide id="5" orient="horz" pos="864" userDrawn="1">
          <p15:clr>
            <a:srgbClr val="FBAE40"/>
          </p15:clr>
        </p15:guide>
        <p15:guide id="6" orient="horz" pos="5352" userDrawn="1">
          <p15:clr>
            <a:srgbClr val="FBAE40"/>
          </p15:clr>
        </p15:guide>
        <p15:guide id="7" orient="horz" pos="91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10EAB9-C5FF-E7FE-CDE4-BC75E442F5EA}"/>
              </a:ext>
            </a:extLst>
          </p:cNvPr>
          <p:cNvSpPr/>
          <p:nvPr userDrawn="1"/>
        </p:nvSpPr>
        <p:spPr>
          <a:xfrm>
            <a:off x="0" y="0"/>
            <a:ext cx="14630400" cy="9144000"/>
          </a:xfrm>
          <a:prstGeom prst="rect">
            <a:avLst/>
          </a:prstGeom>
          <a:blipFill dpi="0" rotWithShape="1">
            <a:blip r:embed="rId2">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a:extLst>
              <a:ext uri="{FF2B5EF4-FFF2-40B4-BE49-F238E27FC236}">
                <a16:creationId xmlns:a16="http://schemas.microsoft.com/office/drawing/2014/main" id="{8BAE2359-D4EC-4184-9892-86AD22A638A5}"/>
              </a:ext>
            </a:extLst>
          </p:cNvPr>
          <p:cNvGrpSpPr/>
          <p:nvPr userDrawn="1"/>
        </p:nvGrpSpPr>
        <p:grpSpPr>
          <a:xfrm>
            <a:off x="-2" y="872785"/>
            <a:ext cx="7517646" cy="7398431"/>
            <a:chOff x="-2" y="643166"/>
            <a:chExt cx="7517646" cy="7398431"/>
          </a:xfrm>
        </p:grpSpPr>
        <p:sp>
          <p:nvSpPr>
            <p:cNvPr id="4" name="Freeform: Shape 3">
              <a:extLst>
                <a:ext uri="{FF2B5EF4-FFF2-40B4-BE49-F238E27FC236}">
                  <a16:creationId xmlns:a16="http://schemas.microsoft.com/office/drawing/2014/main" id="{CB651D81-6AC7-8A1B-A207-F458BA04BBB5}"/>
                </a:ext>
              </a:extLst>
            </p:cNvPr>
            <p:cNvSpPr/>
            <p:nvPr/>
          </p:nvSpPr>
          <p:spPr>
            <a:xfrm>
              <a:off x="-2" y="1102405"/>
              <a:ext cx="7517646" cy="6056512"/>
            </a:xfrm>
            <a:custGeom>
              <a:avLst/>
              <a:gdLst>
                <a:gd name="connsiteX0" fmla="*/ 7517615 w 7517646"/>
                <a:gd name="connsiteY0" fmla="*/ 3028242 h 6056512"/>
                <a:gd name="connsiteX1" fmla="*/ 4489343 w 7517646"/>
                <a:gd name="connsiteY1" fmla="*/ -5 h 6056512"/>
                <a:gd name="connsiteX2" fmla="*/ -33 w 7517646"/>
                <a:gd name="connsiteY2" fmla="*/ -5 h 6056512"/>
                <a:gd name="connsiteX3" fmla="*/ -33 w 7517646"/>
                <a:gd name="connsiteY3" fmla="*/ 6056508 h 6056512"/>
                <a:gd name="connsiteX4" fmla="*/ 4489343 w 7517646"/>
                <a:gd name="connsiteY4" fmla="*/ 6056508 h 6056512"/>
                <a:gd name="connsiteX5" fmla="*/ 7517615 w 7517646"/>
                <a:gd name="connsiteY5" fmla="*/ 3028242 h 605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7646" h="6056512">
                  <a:moveTo>
                    <a:pt x="7517615" y="3028242"/>
                  </a:moveTo>
                  <a:cubicBezTo>
                    <a:pt x="7517615" y="1356911"/>
                    <a:pt x="6160685" y="-5"/>
                    <a:pt x="4489343" y="-5"/>
                  </a:cubicBezTo>
                  <a:lnTo>
                    <a:pt x="-33" y="-5"/>
                  </a:lnTo>
                  <a:lnTo>
                    <a:pt x="-33" y="6056508"/>
                  </a:lnTo>
                  <a:lnTo>
                    <a:pt x="4489343" y="6056508"/>
                  </a:lnTo>
                  <a:cubicBezTo>
                    <a:pt x="6160685" y="6056508"/>
                    <a:pt x="7517615" y="4699592"/>
                    <a:pt x="7517615" y="3028242"/>
                  </a:cubicBezTo>
                  <a:close/>
                </a:path>
              </a:pathLst>
            </a:custGeom>
            <a:blipFill dpi="0" rotWithShape="1">
              <a:blip r:embed="rId2">
                <a:duotone>
                  <a:prstClr val="black"/>
                  <a:schemeClr val="accent3">
                    <a:tint val="45000"/>
                    <a:satMod val="400000"/>
                  </a:schemeClr>
                </a:duotone>
                <a:alphaModFix amt="85000"/>
                <a:extLst>
                  <a:ext uri="{28A0092B-C50C-407E-A947-70E740481C1C}">
                    <a14:useLocalDpi xmlns:a14="http://schemas.microsoft.com/office/drawing/2010/main" val="0"/>
                  </a:ext>
                </a:extLst>
              </a:blip>
              <a:srcRect/>
              <a:stretch>
                <a:fillRect/>
              </a:stretch>
            </a:blipFill>
            <a:ln w="17774" cap="flat">
              <a:noFill/>
              <a:prstDash val="solid"/>
              <a:round/>
            </a:ln>
            <a:effectLst>
              <a:outerShdw blurRad="228600" dist="228600" dir="2700000" algn="tl" rotWithShape="0">
                <a:prstClr val="black">
                  <a:alpha val="40000"/>
                </a:prstClr>
              </a:outerShdw>
            </a:effectLst>
          </p:spPr>
          <p:txBody>
            <a:bodyPr rtlCol="0" anchor="ctr"/>
            <a:lstStyle/>
            <a:p>
              <a:endParaRPr lang="en-IN"/>
            </a:p>
          </p:txBody>
        </p:sp>
        <p:sp>
          <p:nvSpPr>
            <p:cNvPr id="5" name="Rectangle: Top Corners Rounded 4">
              <a:extLst>
                <a:ext uri="{FF2B5EF4-FFF2-40B4-BE49-F238E27FC236}">
                  <a16:creationId xmlns:a16="http://schemas.microsoft.com/office/drawing/2014/main" id="{8B138060-4258-FC67-A810-086BA98972BB}"/>
                </a:ext>
              </a:extLst>
            </p:cNvPr>
            <p:cNvSpPr/>
            <p:nvPr/>
          </p:nvSpPr>
          <p:spPr>
            <a:xfrm rot="5400000">
              <a:off x="1179016" y="4629561"/>
              <a:ext cx="2233020" cy="4591051"/>
            </a:xfrm>
            <a:prstGeom prst="round2SameRect">
              <a:avLst>
                <a:gd name="adj1" fmla="val 50000"/>
                <a:gd name="adj2" fmla="val 0"/>
              </a:avLst>
            </a:prstGeom>
            <a:solidFill>
              <a:srgbClr val="FFBB05">
                <a:alpha val="61176"/>
              </a:srgbClr>
            </a:solidFill>
            <a:ln w="12700" cap="flat">
              <a:noFill/>
              <a:prstDash val="solid"/>
              <a:round/>
            </a:ln>
          </p:spPr>
          <p:txBody>
            <a:bodyPr vert="vert270" rtlCol="0" anchor="ctr"/>
            <a:lstStyle/>
            <a:p>
              <a:pPr algn="ctr"/>
              <a:endParaRPr lang="en-IN" sz="4000" dirty="0">
                <a:solidFill>
                  <a:schemeClr val="bg1"/>
                </a:solidFill>
              </a:endParaRPr>
            </a:p>
          </p:txBody>
        </p:sp>
        <p:sp>
          <p:nvSpPr>
            <p:cNvPr id="6" name="Rectangle: Top Corners Rounded 5">
              <a:extLst>
                <a:ext uri="{FF2B5EF4-FFF2-40B4-BE49-F238E27FC236}">
                  <a16:creationId xmlns:a16="http://schemas.microsoft.com/office/drawing/2014/main" id="{AB1B004C-AC50-62C7-605C-88A41FF8C8B5}"/>
                </a:ext>
              </a:extLst>
            </p:cNvPr>
            <p:cNvSpPr/>
            <p:nvPr/>
          </p:nvSpPr>
          <p:spPr>
            <a:xfrm rot="5400000">
              <a:off x="377371" y="265795"/>
              <a:ext cx="883557" cy="1638299"/>
            </a:xfrm>
            <a:prstGeom prst="round2SameRect">
              <a:avLst>
                <a:gd name="adj1" fmla="val 50000"/>
                <a:gd name="adj2" fmla="val 0"/>
              </a:avLst>
            </a:prstGeom>
            <a:solidFill>
              <a:srgbClr val="A886CD">
                <a:alpha val="61176"/>
              </a:srgbClr>
            </a:solidFill>
            <a:ln w="12700" cap="flat">
              <a:noFill/>
              <a:prstDash val="solid"/>
              <a:round/>
            </a:ln>
          </p:spPr>
          <p:txBody>
            <a:bodyPr rtlCol="0" anchor="ctr"/>
            <a:lstStyle/>
            <a:p>
              <a:endParaRPr lang="en-IN"/>
            </a:p>
          </p:txBody>
        </p:sp>
      </p:grpSp>
    </p:spTree>
    <p:extLst>
      <p:ext uri="{BB962C8B-B14F-4D97-AF65-F5344CB8AC3E}">
        <p14:creationId xmlns:p14="http://schemas.microsoft.com/office/powerpoint/2010/main" val="599150402"/>
      </p:ext>
    </p:extLst>
  </p:cSld>
  <p:clrMapOvr>
    <a:masterClrMapping/>
  </p:clrMapOvr>
  <p:extLst>
    <p:ext uri="{DCECCB84-F9BA-43D5-87BE-67443E8EF086}">
      <p15:sldGuideLst xmlns:p15="http://schemas.microsoft.com/office/powerpoint/2012/main">
        <p15:guide id="1" orient="horz" pos="2880" userDrawn="1">
          <p15:clr>
            <a:srgbClr val="FBAE40"/>
          </p15:clr>
        </p15:guide>
        <p15:guide id="2" pos="460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279652"/>
            <a:ext cx="12618720" cy="3803649"/>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998220" y="6119285"/>
            <a:ext cx="12618720" cy="2000249"/>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026309-ED8F-4593-AD62-BAE278795B13}"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995D66-CC3B-44E1-9250-CE1A5C65C689}" type="slidenum">
              <a:rPr lang="en-IN" smtClean="0"/>
              <a:t>‹#›</a:t>
            </a:fld>
            <a:endParaRPr lang="en-IN"/>
          </a:p>
        </p:txBody>
      </p:sp>
      <p:sp>
        <p:nvSpPr>
          <p:cNvPr id="7" name="Oval 6">
            <a:extLst>
              <a:ext uri="{FF2B5EF4-FFF2-40B4-BE49-F238E27FC236}">
                <a16:creationId xmlns:a16="http://schemas.microsoft.com/office/drawing/2014/main" id="{12C75F83-D721-3E71-F4D0-55E9C84FFA81}"/>
              </a:ext>
            </a:extLst>
          </p:cNvPr>
          <p:cNvSpPr/>
          <p:nvPr userDrawn="1"/>
        </p:nvSpPr>
        <p:spPr>
          <a:xfrm>
            <a:off x="-1961812" y="476535"/>
            <a:ext cx="1208315" cy="1208315"/>
          </a:xfrm>
          <a:prstGeom prst="ellipse">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1B567FCA-9A17-4559-FCCF-D421B55C128A}"/>
              </a:ext>
            </a:extLst>
          </p:cNvPr>
          <p:cNvSpPr/>
          <p:nvPr userDrawn="1"/>
        </p:nvSpPr>
        <p:spPr>
          <a:xfrm>
            <a:off x="-1961812" y="1790985"/>
            <a:ext cx="1208315" cy="1208315"/>
          </a:xfrm>
          <a:prstGeom prst="ellipse">
            <a:avLst/>
          </a:prstGeom>
          <a:solidFill>
            <a:srgbClr val="F7DC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0028550C-6AF0-A511-DEC5-F1E1D3601981}"/>
              </a:ext>
            </a:extLst>
          </p:cNvPr>
          <p:cNvSpPr/>
          <p:nvPr userDrawn="1"/>
        </p:nvSpPr>
        <p:spPr>
          <a:xfrm>
            <a:off x="-1961812" y="4419885"/>
            <a:ext cx="1208315" cy="1208315"/>
          </a:xfrm>
          <a:prstGeom prst="ellipse">
            <a:avLst/>
          </a:prstGeom>
          <a:solidFill>
            <a:srgbClr val="422E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26F7121C-58D7-F860-475C-2409F0E2B91B}"/>
              </a:ext>
            </a:extLst>
          </p:cNvPr>
          <p:cNvSpPr/>
          <p:nvPr userDrawn="1"/>
        </p:nvSpPr>
        <p:spPr>
          <a:xfrm>
            <a:off x="-1961812" y="5734336"/>
            <a:ext cx="1208315" cy="1208315"/>
          </a:xfrm>
          <a:prstGeom prst="ellipse">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BA157E5A-82D2-D50E-4971-884A990C8F1B}"/>
              </a:ext>
            </a:extLst>
          </p:cNvPr>
          <p:cNvSpPr/>
          <p:nvPr userDrawn="1"/>
        </p:nvSpPr>
        <p:spPr>
          <a:xfrm>
            <a:off x="-1961812" y="3105435"/>
            <a:ext cx="1208315" cy="1208315"/>
          </a:xfrm>
          <a:prstGeom prst="ellipse">
            <a:avLst/>
          </a:prstGeom>
          <a:solidFill>
            <a:srgbClr val="2575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688BD401-DB8A-153C-1385-7203C7ADC5C7}"/>
              </a:ext>
            </a:extLst>
          </p:cNvPr>
          <p:cNvSpPr/>
          <p:nvPr userDrawn="1"/>
        </p:nvSpPr>
        <p:spPr>
          <a:xfrm>
            <a:off x="-1961812" y="7048787"/>
            <a:ext cx="1208315" cy="1208315"/>
          </a:xfrm>
          <a:prstGeom prst="ellipse">
            <a:avLst/>
          </a:prstGeom>
          <a:solidFill>
            <a:srgbClr val="54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84902669"/>
      </p:ext>
    </p:extLst>
  </p:cSld>
  <p:clrMapOvr>
    <a:masterClrMapping/>
  </p:clrMapOvr>
  <p:extLst>
    <p:ext uri="{DCECCB84-F9BA-43D5-87BE-67443E8EF086}">
      <p15:sldGuideLst xmlns:p15="http://schemas.microsoft.com/office/powerpoint/2012/main">
        <p15:guide id="1" orient="horz" pos="2880" userDrawn="1">
          <p15:clr>
            <a:srgbClr val="FBAE40"/>
          </p15:clr>
        </p15:guide>
        <p15:guide id="2" pos="460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2434167"/>
            <a:ext cx="621792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2434167"/>
            <a:ext cx="621792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026309-ED8F-4593-AD62-BAE278795B13}"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995D66-CC3B-44E1-9250-CE1A5C65C689}" type="slidenum">
              <a:rPr lang="en-IN" smtClean="0"/>
              <a:t>‹#›</a:t>
            </a:fld>
            <a:endParaRPr lang="en-IN"/>
          </a:p>
        </p:txBody>
      </p:sp>
    </p:spTree>
    <p:extLst>
      <p:ext uri="{BB962C8B-B14F-4D97-AF65-F5344CB8AC3E}">
        <p14:creationId xmlns:p14="http://schemas.microsoft.com/office/powerpoint/2010/main" val="360127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86834"/>
            <a:ext cx="1261872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6" y="2241551"/>
            <a:ext cx="6189344" cy="1098549"/>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340100"/>
            <a:ext cx="6189344"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0" y="2241551"/>
            <a:ext cx="6219826" cy="1098549"/>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340100"/>
            <a:ext cx="6219826"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026309-ED8F-4593-AD62-BAE278795B13}" type="datetimeFigureOut">
              <a:rPr lang="en-IN" smtClean="0"/>
              <a:t>09-08-2024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995D66-CC3B-44E1-9250-CE1A5C65C689}" type="slidenum">
              <a:rPr lang="en-IN" smtClean="0"/>
              <a:t>‹#›</a:t>
            </a:fld>
            <a:endParaRPr lang="en-IN"/>
          </a:p>
        </p:txBody>
      </p:sp>
    </p:spTree>
    <p:extLst>
      <p:ext uri="{BB962C8B-B14F-4D97-AF65-F5344CB8AC3E}">
        <p14:creationId xmlns:p14="http://schemas.microsoft.com/office/powerpoint/2010/main" val="382212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026309-ED8F-4593-AD62-BAE278795B13}" type="datetimeFigureOut">
              <a:rPr lang="en-IN" smtClean="0"/>
              <a:t>09-08-2024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995D66-CC3B-44E1-9250-CE1A5C65C689}" type="slidenum">
              <a:rPr lang="en-IN" smtClean="0"/>
              <a:t>‹#›</a:t>
            </a:fld>
            <a:endParaRPr lang="en-IN"/>
          </a:p>
        </p:txBody>
      </p:sp>
    </p:spTree>
    <p:extLst>
      <p:ext uri="{BB962C8B-B14F-4D97-AF65-F5344CB8AC3E}">
        <p14:creationId xmlns:p14="http://schemas.microsoft.com/office/powerpoint/2010/main" val="3567182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026309-ED8F-4593-AD62-BAE278795B13}" type="datetimeFigureOut">
              <a:rPr lang="en-IN" smtClean="0"/>
              <a:t>09-08-2024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995D66-CC3B-44E1-9250-CE1A5C65C689}" type="slidenum">
              <a:rPr lang="en-IN" smtClean="0"/>
              <a:t>‹#›</a:t>
            </a:fld>
            <a:endParaRPr lang="en-IN"/>
          </a:p>
        </p:txBody>
      </p:sp>
    </p:spTree>
    <p:extLst>
      <p:ext uri="{BB962C8B-B14F-4D97-AF65-F5344CB8AC3E}">
        <p14:creationId xmlns:p14="http://schemas.microsoft.com/office/powerpoint/2010/main" val="2601378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609600"/>
            <a:ext cx="4718684" cy="213360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219826" y="1316567"/>
            <a:ext cx="7406640" cy="6498167"/>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2743200"/>
            <a:ext cx="4718684" cy="5082117"/>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61026309-ED8F-4593-AD62-BAE278795B13}"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995D66-CC3B-44E1-9250-CE1A5C65C689}" type="slidenum">
              <a:rPr lang="en-IN" smtClean="0"/>
              <a:t>‹#›</a:t>
            </a:fld>
            <a:endParaRPr lang="en-IN"/>
          </a:p>
        </p:txBody>
      </p:sp>
    </p:spTree>
    <p:extLst>
      <p:ext uri="{BB962C8B-B14F-4D97-AF65-F5344CB8AC3E}">
        <p14:creationId xmlns:p14="http://schemas.microsoft.com/office/powerpoint/2010/main" val="334769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86834"/>
            <a:ext cx="1261872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2434167"/>
            <a:ext cx="1261872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8475134"/>
            <a:ext cx="3291840" cy="486833"/>
          </a:xfrm>
          <a:prstGeom prst="rect">
            <a:avLst/>
          </a:prstGeom>
        </p:spPr>
        <p:txBody>
          <a:bodyPr vert="horz" lIns="91440" tIns="45720" rIns="91440" bIns="45720" rtlCol="0" anchor="ctr"/>
          <a:lstStyle>
            <a:lvl1pPr algn="l">
              <a:defRPr sz="1440">
                <a:solidFill>
                  <a:schemeClr val="tx1">
                    <a:tint val="75000"/>
                  </a:schemeClr>
                </a:solidFill>
              </a:defRPr>
            </a:lvl1pPr>
          </a:lstStyle>
          <a:p>
            <a:fld id="{61026309-ED8F-4593-AD62-BAE278795B13}" type="datetimeFigureOut">
              <a:rPr lang="en-IN" smtClean="0"/>
              <a:t>09-08-2024</a:t>
            </a:fld>
            <a:endParaRPr lang="en-IN"/>
          </a:p>
        </p:txBody>
      </p:sp>
      <p:sp>
        <p:nvSpPr>
          <p:cNvPr id="5" name="Footer Placeholder 4"/>
          <p:cNvSpPr>
            <a:spLocks noGrp="1"/>
          </p:cNvSpPr>
          <p:nvPr>
            <p:ph type="ftr" sz="quarter" idx="3"/>
          </p:nvPr>
        </p:nvSpPr>
        <p:spPr>
          <a:xfrm>
            <a:off x="4846320" y="8475134"/>
            <a:ext cx="4937760" cy="486833"/>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332720" y="8475134"/>
            <a:ext cx="3291840" cy="486833"/>
          </a:xfrm>
          <a:prstGeom prst="rect">
            <a:avLst/>
          </a:prstGeom>
        </p:spPr>
        <p:txBody>
          <a:bodyPr vert="horz" lIns="91440" tIns="45720" rIns="91440" bIns="45720" rtlCol="0" anchor="ctr"/>
          <a:lstStyle>
            <a:lvl1pPr algn="r">
              <a:defRPr sz="1440">
                <a:solidFill>
                  <a:schemeClr val="tx1">
                    <a:tint val="75000"/>
                  </a:schemeClr>
                </a:solidFill>
              </a:defRPr>
            </a:lvl1pPr>
          </a:lstStyle>
          <a:p>
            <a:fld id="{1E995D66-CC3B-44E1-9250-CE1A5C65C689}" type="slidenum">
              <a:rPr lang="en-IN" smtClean="0"/>
              <a:t>‹#›</a:t>
            </a:fld>
            <a:endParaRPr lang="en-IN"/>
          </a:p>
        </p:txBody>
      </p:sp>
    </p:spTree>
    <p:extLst>
      <p:ext uri="{BB962C8B-B14F-4D97-AF65-F5344CB8AC3E}">
        <p14:creationId xmlns:p14="http://schemas.microsoft.com/office/powerpoint/2010/main" val="22661775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hyperlink" Target="http://www.finkaro.com/"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6">
            <a:extLst>
              <a:ext uri="{FF2B5EF4-FFF2-40B4-BE49-F238E27FC236}">
                <a16:creationId xmlns:a16="http://schemas.microsoft.com/office/drawing/2014/main" id="{C829A091-514B-3979-2AAB-866D0877F1BE}"/>
              </a:ext>
            </a:extLst>
          </p:cNvPr>
          <p:cNvSpPr txBox="1">
            <a:spLocks/>
          </p:cNvSpPr>
          <p:nvPr/>
        </p:nvSpPr>
        <p:spPr>
          <a:xfrm>
            <a:off x="6200776" y="4543704"/>
            <a:ext cx="7991474" cy="2189978"/>
          </a:xfrm>
          <a:prstGeom prst="rect">
            <a:avLst/>
          </a:prstGeom>
        </p:spPr>
        <p:txBody>
          <a:bodyPr vert="horz" lIns="91440" tIns="45720" rIns="91440" bIns="45720" rtlCol="0" anchor="ctr">
            <a:no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algn="r">
              <a:lnSpc>
                <a:spcPct val="100000"/>
              </a:lnSpc>
            </a:pPr>
            <a:r>
              <a:rPr lang="en-US" sz="4000" b="1" dirty="0">
                <a:solidFill>
                  <a:schemeClr val="bg1"/>
                </a:solidFill>
                <a:latin typeface="Montserrat" panose="00000500000000000000" pitchFamily="2" charset="0"/>
              </a:rPr>
              <a:t>LT Foods </a:t>
            </a:r>
          </a:p>
          <a:p>
            <a:pPr algn="r">
              <a:lnSpc>
                <a:spcPct val="100000"/>
              </a:lnSpc>
            </a:pPr>
            <a:r>
              <a:rPr lang="en-US" sz="4000" b="1" dirty="0">
                <a:solidFill>
                  <a:schemeClr val="bg1"/>
                </a:solidFill>
                <a:latin typeface="Montserrat" panose="00000500000000000000" pitchFamily="2" charset="0"/>
              </a:rPr>
              <a:t>Financial Analysis</a:t>
            </a:r>
          </a:p>
        </p:txBody>
      </p:sp>
      <p:sp>
        <p:nvSpPr>
          <p:cNvPr id="38" name="Title 6">
            <a:extLst>
              <a:ext uri="{FF2B5EF4-FFF2-40B4-BE49-F238E27FC236}">
                <a16:creationId xmlns:a16="http://schemas.microsoft.com/office/drawing/2014/main" id="{E9068142-E2F4-6CC8-F959-F2DB3D422145}"/>
              </a:ext>
            </a:extLst>
          </p:cNvPr>
          <p:cNvSpPr txBox="1">
            <a:spLocks/>
          </p:cNvSpPr>
          <p:nvPr/>
        </p:nvSpPr>
        <p:spPr>
          <a:xfrm>
            <a:off x="8009410" y="7041897"/>
            <a:ext cx="6182839" cy="658981"/>
          </a:xfrm>
          <a:prstGeom prst="rect">
            <a:avLst/>
          </a:prstGeom>
        </p:spPr>
        <p:txBody>
          <a:bodyPr vert="horz" lIns="91440" tIns="45720" rIns="91440" bIns="45720" rtlCol="0" anchor="ctr">
            <a:no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algn="r">
              <a:lnSpc>
                <a:spcPct val="100000"/>
              </a:lnSpc>
            </a:pPr>
            <a:r>
              <a:rPr lang="en-US" sz="2400" dirty="0">
                <a:solidFill>
                  <a:srgbClr val="FFBB05"/>
                </a:solidFill>
                <a:latin typeface="Montserrat" panose="00000500000000000000" pitchFamily="2" charset="0"/>
              </a:rPr>
              <a:t>By Kasfur Dhuniyan</a:t>
            </a:r>
          </a:p>
        </p:txBody>
      </p:sp>
    </p:spTree>
    <p:extLst>
      <p:ext uri="{BB962C8B-B14F-4D97-AF65-F5344CB8AC3E}">
        <p14:creationId xmlns:p14="http://schemas.microsoft.com/office/powerpoint/2010/main" val="4168314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Income Statement</a:t>
            </a:r>
          </a:p>
        </p:txBody>
      </p:sp>
      <p:grpSp>
        <p:nvGrpSpPr>
          <p:cNvPr id="2" name="Group 1">
            <a:extLst>
              <a:ext uri="{FF2B5EF4-FFF2-40B4-BE49-F238E27FC236}">
                <a16:creationId xmlns:a16="http://schemas.microsoft.com/office/drawing/2014/main" id="{DAFEFBC7-A98E-B322-7055-8BF5C2F9646B}"/>
              </a:ext>
            </a:extLst>
          </p:cNvPr>
          <p:cNvGrpSpPr/>
          <p:nvPr/>
        </p:nvGrpSpPr>
        <p:grpSpPr>
          <a:xfrm>
            <a:off x="457200" y="1447800"/>
            <a:ext cx="13601700" cy="868805"/>
            <a:chOff x="481283" y="1676400"/>
            <a:chExt cx="18648750" cy="1191186"/>
          </a:xfrm>
        </p:grpSpPr>
        <p:sp>
          <p:nvSpPr>
            <p:cNvPr id="4" name="Rectangle: Rounded Corners 3">
              <a:extLst>
                <a:ext uri="{FF2B5EF4-FFF2-40B4-BE49-F238E27FC236}">
                  <a16:creationId xmlns:a16="http://schemas.microsoft.com/office/drawing/2014/main" id="{AC6545AC-E5BE-786C-6564-FC14D2F2458B}"/>
                </a:ext>
              </a:extLst>
            </p:cNvPr>
            <p:cNvSpPr/>
            <p:nvPr/>
          </p:nvSpPr>
          <p:spPr>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109558ED-7B53-16AA-A762-6AAF5AAECDC1}"/>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P&amp;L Statement</a:t>
              </a:r>
            </a:p>
          </p:txBody>
        </p:sp>
        <p:sp>
          <p:nvSpPr>
            <p:cNvPr id="7" name="Rectangle: Rounded Corners 6">
              <a:extLst>
                <a:ext uri="{FF2B5EF4-FFF2-40B4-BE49-F238E27FC236}">
                  <a16:creationId xmlns:a16="http://schemas.microsoft.com/office/drawing/2014/main" id="{253743C9-5C74-67DE-7979-7F80A99E0CCA}"/>
                </a:ext>
              </a:extLst>
            </p:cNvPr>
            <p:cNvSpPr/>
            <p:nvPr/>
          </p:nvSpPr>
          <p:spPr>
            <a:xfrm>
              <a:off x="692103" y="1833197"/>
              <a:ext cx="877588" cy="877590"/>
            </a:xfrm>
            <a:prstGeom prst="roundRect">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01</a:t>
              </a:r>
              <a:endParaRPr lang="en-IN" b="1" dirty="0">
                <a:latin typeface="Arial" panose="020B0604020202020204" pitchFamily="34" charset="0"/>
                <a:cs typeface="Arial" panose="020B0604020202020204" pitchFamily="34" charset="0"/>
              </a:endParaRPr>
            </a:p>
          </p:txBody>
        </p:sp>
        <p:sp>
          <p:nvSpPr>
            <p:cNvPr id="8" name="Arrow: Pentagon 7">
              <a:extLst>
                <a:ext uri="{FF2B5EF4-FFF2-40B4-BE49-F238E27FC236}">
                  <a16:creationId xmlns:a16="http://schemas.microsoft.com/office/drawing/2014/main" id="{71C160FF-E536-FFF2-98FB-B4B4CAA4FDF3}"/>
                </a:ext>
              </a:extLst>
            </p:cNvPr>
            <p:cNvSpPr/>
            <p:nvPr/>
          </p:nvSpPr>
          <p:spPr>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0" name="Group 39">
            <a:extLst>
              <a:ext uri="{FF2B5EF4-FFF2-40B4-BE49-F238E27FC236}">
                <a16:creationId xmlns:a16="http://schemas.microsoft.com/office/drawing/2014/main" id="{E204400B-00E0-C531-68BC-51FE06713CF2}"/>
              </a:ext>
            </a:extLst>
          </p:cNvPr>
          <p:cNvGrpSpPr/>
          <p:nvPr/>
        </p:nvGrpSpPr>
        <p:grpSpPr>
          <a:xfrm>
            <a:off x="457200" y="2473315"/>
            <a:ext cx="13601700" cy="868805"/>
            <a:chOff x="481283" y="1676400"/>
            <a:chExt cx="18648750" cy="1191186"/>
          </a:xfrm>
        </p:grpSpPr>
        <p:sp>
          <p:nvSpPr>
            <p:cNvPr id="41" name="Rectangle: Rounded Corners 40">
              <a:extLst>
                <a:ext uri="{FF2B5EF4-FFF2-40B4-BE49-F238E27FC236}">
                  <a16:creationId xmlns:a16="http://schemas.microsoft.com/office/drawing/2014/main" id="{7442FC86-5F77-BFFF-4D62-4D4B6B3B8A30}"/>
                </a:ext>
              </a:extLst>
            </p:cNvPr>
            <p:cNvSpPr/>
            <p:nvPr/>
          </p:nvSpPr>
          <p:spPr>
            <a:xfrm>
              <a:off x="481283" y="2055454"/>
              <a:ext cx="421639" cy="453390"/>
            </a:xfrm>
            <a:prstGeom prst="roundRect">
              <a:avLst>
                <a:gd name="adj" fmla="val 11697"/>
              </a:avLst>
            </a:prstGeom>
            <a:solidFill>
              <a:srgbClr val="976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id="{B959FCCB-3923-5155-2E26-725CFE9FC48E}"/>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endParaRPr lang="en-US" b="1" dirty="0">
                <a:solidFill>
                  <a:srgbClr val="545252"/>
                </a:solidFill>
                <a:latin typeface="arial" panose="020B0604020202020204" pitchFamily="34" charset="0"/>
                <a:sym typeface="Roboto"/>
              </a:endParaRPr>
            </a:p>
          </p:txBody>
        </p:sp>
        <p:sp>
          <p:nvSpPr>
            <p:cNvPr id="43" name="Rectangle: Rounded Corners 42">
              <a:extLst>
                <a:ext uri="{FF2B5EF4-FFF2-40B4-BE49-F238E27FC236}">
                  <a16:creationId xmlns:a16="http://schemas.microsoft.com/office/drawing/2014/main" id="{17016E65-B5BE-9742-4D82-6820E2F8CDAF}"/>
                </a:ext>
              </a:extLst>
            </p:cNvPr>
            <p:cNvSpPr/>
            <p:nvPr/>
          </p:nvSpPr>
          <p:spPr>
            <a:xfrm>
              <a:off x="692103" y="1833197"/>
              <a:ext cx="877588" cy="877590"/>
            </a:xfrm>
            <a:prstGeom prst="roundRect">
              <a:avLst/>
            </a:prstGeom>
            <a:solidFill>
              <a:srgbClr val="976FC3"/>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02</a:t>
              </a:r>
              <a:endParaRPr lang="en-IN" b="1" dirty="0">
                <a:latin typeface="Arial" panose="020B0604020202020204" pitchFamily="34" charset="0"/>
                <a:cs typeface="Arial" panose="020B0604020202020204" pitchFamily="34" charset="0"/>
              </a:endParaRPr>
            </a:p>
          </p:txBody>
        </p:sp>
        <p:sp>
          <p:nvSpPr>
            <p:cNvPr id="44" name="Arrow: Pentagon 43">
              <a:extLst>
                <a:ext uri="{FF2B5EF4-FFF2-40B4-BE49-F238E27FC236}">
                  <a16:creationId xmlns:a16="http://schemas.microsoft.com/office/drawing/2014/main" id="{B52900FE-836E-535F-5036-F5CDB66D5C0F}"/>
                </a:ext>
              </a:extLst>
            </p:cNvPr>
            <p:cNvSpPr/>
            <p:nvPr/>
          </p:nvSpPr>
          <p:spPr>
            <a:xfrm>
              <a:off x="481283" y="2106889"/>
              <a:ext cx="344767" cy="350520"/>
            </a:xfrm>
            <a:prstGeom prst="homePlate">
              <a:avLst>
                <a:gd name="adj" fmla="val 26087"/>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5" name="Group 44">
            <a:extLst>
              <a:ext uri="{FF2B5EF4-FFF2-40B4-BE49-F238E27FC236}">
                <a16:creationId xmlns:a16="http://schemas.microsoft.com/office/drawing/2014/main" id="{00DEE2DF-5569-813F-7173-523B3E3FE28A}"/>
              </a:ext>
            </a:extLst>
          </p:cNvPr>
          <p:cNvGrpSpPr/>
          <p:nvPr/>
        </p:nvGrpSpPr>
        <p:grpSpPr>
          <a:xfrm>
            <a:off x="457200" y="3498830"/>
            <a:ext cx="13601700" cy="868805"/>
            <a:chOff x="481283" y="1676400"/>
            <a:chExt cx="18648750" cy="1191186"/>
          </a:xfrm>
        </p:grpSpPr>
        <p:sp>
          <p:nvSpPr>
            <p:cNvPr id="46" name="Rectangle: Rounded Corners 45">
              <a:extLst>
                <a:ext uri="{FF2B5EF4-FFF2-40B4-BE49-F238E27FC236}">
                  <a16:creationId xmlns:a16="http://schemas.microsoft.com/office/drawing/2014/main" id="{FDFFF601-4654-6587-8B8E-D16BEFA50453}"/>
                </a:ext>
              </a:extLst>
            </p:cNvPr>
            <p:cNvSpPr/>
            <p:nvPr/>
          </p:nvSpPr>
          <p:spPr>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id="{67D042BB-1325-7C42-251E-AE8865AB0E5C}"/>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CAGR % with Trend</a:t>
              </a:r>
            </a:p>
          </p:txBody>
        </p:sp>
        <p:sp>
          <p:nvSpPr>
            <p:cNvPr id="48" name="Rectangle: Rounded Corners 47">
              <a:extLst>
                <a:ext uri="{FF2B5EF4-FFF2-40B4-BE49-F238E27FC236}">
                  <a16:creationId xmlns:a16="http://schemas.microsoft.com/office/drawing/2014/main" id="{01EA2AF7-C06F-1C83-D4ED-5805AD82AA01}"/>
                </a:ext>
              </a:extLst>
            </p:cNvPr>
            <p:cNvSpPr/>
            <p:nvPr/>
          </p:nvSpPr>
          <p:spPr>
            <a:xfrm>
              <a:off x="692103" y="1833197"/>
              <a:ext cx="877588" cy="877590"/>
            </a:xfrm>
            <a:prstGeom prst="roundRect">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03</a:t>
              </a:r>
              <a:endParaRPr lang="en-IN" b="1" dirty="0">
                <a:latin typeface="Arial" panose="020B0604020202020204" pitchFamily="34" charset="0"/>
                <a:cs typeface="Arial" panose="020B0604020202020204" pitchFamily="34" charset="0"/>
              </a:endParaRPr>
            </a:p>
          </p:txBody>
        </p:sp>
        <p:sp>
          <p:nvSpPr>
            <p:cNvPr id="49" name="Arrow: Pentagon 48">
              <a:extLst>
                <a:ext uri="{FF2B5EF4-FFF2-40B4-BE49-F238E27FC236}">
                  <a16:creationId xmlns:a16="http://schemas.microsoft.com/office/drawing/2014/main" id="{446FE42B-6077-A739-8ABA-7D682C98AFF4}"/>
                </a:ext>
              </a:extLst>
            </p:cNvPr>
            <p:cNvSpPr/>
            <p:nvPr/>
          </p:nvSpPr>
          <p:spPr>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50" name="Group 49">
            <a:extLst>
              <a:ext uri="{FF2B5EF4-FFF2-40B4-BE49-F238E27FC236}">
                <a16:creationId xmlns:a16="http://schemas.microsoft.com/office/drawing/2014/main" id="{77CB504C-8E27-EC23-4806-D12031CE5FE0}"/>
              </a:ext>
            </a:extLst>
          </p:cNvPr>
          <p:cNvGrpSpPr/>
          <p:nvPr/>
        </p:nvGrpSpPr>
        <p:grpSpPr>
          <a:xfrm>
            <a:off x="457200" y="4524345"/>
            <a:ext cx="13601700" cy="868805"/>
            <a:chOff x="481283" y="1676400"/>
            <a:chExt cx="18648750" cy="1191186"/>
          </a:xfrm>
        </p:grpSpPr>
        <p:sp>
          <p:nvSpPr>
            <p:cNvPr id="51" name="Rectangle: Rounded Corners 50">
              <a:extLst>
                <a:ext uri="{FF2B5EF4-FFF2-40B4-BE49-F238E27FC236}">
                  <a16:creationId xmlns:a16="http://schemas.microsoft.com/office/drawing/2014/main" id="{A6949BC8-FCB3-1CC3-072B-43F95A77DA37}"/>
                </a:ext>
              </a:extLst>
            </p:cNvPr>
            <p:cNvSpPr/>
            <p:nvPr/>
          </p:nvSpPr>
          <p:spPr>
            <a:xfrm>
              <a:off x="481283" y="2055454"/>
              <a:ext cx="421639" cy="453390"/>
            </a:xfrm>
            <a:prstGeom prst="roundRect">
              <a:avLst>
                <a:gd name="adj" fmla="val 11697"/>
              </a:avLst>
            </a:prstGeom>
            <a:solidFill>
              <a:srgbClr val="976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Rounded Corners 51">
              <a:extLst>
                <a:ext uri="{FF2B5EF4-FFF2-40B4-BE49-F238E27FC236}">
                  <a16:creationId xmlns:a16="http://schemas.microsoft.com/office/drawing/2014/main" id="{D2C44910-ED95-C8EB-26A5-3926B2A8B43C}"/>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Target Sales Metrics</a:t>
              </a:r>
            </a:p>
          </p:txBody>
        </p:sp>
        <p:sp>
          <p:nvSpPr>
            <p:cNvPr id="53" name="Rectangle: Rounded Corners 52">
              <a:extLst>
                <a:ext uri="{FF2B5EF4-FFF2-40B4-BE49-F238E27FC236}">
                  <a16:creationId xmlns:a16="http://schemas.microsoft.com/office/drawing/2014/main" id="{7190D388-F5C4-94DB-A2C5-54DB5D89C0B9}"/>
                </a:ext>
              </a:extLst>
            </p:cNvPr>
            <p:cNvSpPr/>
            <p:nvPr/>
          </p:nvSpPr>
          <p:spPr>
            <a:xfrm>
              <a:off x="692103" y="1833197"/>
              <a:ext cx="877588" cy="877590"/>
            </a:xfrm>
            <a:prstGeom prst="roundRect">
              <a:avLst/>
            </a:prstGeom>
            <a:solidFill>
              <a:srgbClr val="976FC3"/>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04</a:t>
              </a:r>
              <a:endParaRPr lang="en-IN" b="1" dirty="0">
                <a:latin typeface="Arial" panose="020B0604020202020204" pitchFamily="34" charset="0"/>
                <a:cs typeface="Arial" panose="020B0604020202020204" pitchFamily="34" charset="0"/>
              </a:endParaRPr>
            </a:p>
          </p:txBody>
        </p:sp>
        <p:sp>
          <p:nvSpPr>
            <p:cNvPr id="54" name="Arrow: Pentagon 53">
              <a:extLst>
                <a:ext uri="{FF2B5EF4-FFF2-40B4-BE49-F238E27FC236}">
                  <a16:creationId xmlns:a16="http://schemas.microsoft.com/office/drawing/2014/main" id="{1309C51E-8D23-C682-54C5-3E9D1586FE56}"/>
                </a:ext>
              </a:extLst>
            </p:cNvPr>
            <p:cNvSpPr/>
            <p:nvPr/>
          </p:nvSpPr>
          <p:spPr>
            <a:xfrm>
              <a:off x="481283" y="2106889"/>
              <a:ext cx="344767" cy="350520"/>
            </a:xfrm>
            <a:prstGeom prst="homePlate">
              <a:avLst>
                <a:gd name="adj" fmla="val 26087"/>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TextBox 4">
            <a:extLst>
              <a:ext uri="{FF2B5EF4-FFF2-40B4-BE49-F238E27FC236}">
                <a16:creationId xmlns:a16="http://schemas.microsoft.com/office/drawing/2014/main" id="{CE587E96-BC3F-816B-AA98-C8EFA7D3DDC1}"/>
              </a:ext>
            </a:extLst>
          </p:cNvPr>
          <p:cNvSpPr txBox="1"/>
          <p:nvPr/>
        </p:nvSpPr>
        <p:spPr>
          <a:xfrm>
            <a:off x="1339007" y="2749782"/>
            <a:ext cx="7329486" cy="394210"/>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P&amp;L Breakup</a:t>
            </a:r>
          </a:p>
        </p:txBody>
      </p:sp>
      <p:grpSp>
        <p:nvGrpSpPr>
          <p:cNvPr id="11" name="Group 10">
            <a:extLst>
              <a:ext uri="{FF2B5EF4-FFF2-40B4-BE49-F238E27FC236}">
                <a16:creationId xmlns:a16="http://schemas.microsoft.com/office/drawing/2014/main" id="{F173DBB2-18F7-2031-BD1E-F76E18ED9576}"/>
              </a:ext>
            </a:extLst>
          </p:cNvPr>
          <p:cNvGrpSpPr/>
          <p:nvPr/>
        </p:nvGrpSpPr>
        <p:grpSpPr>
          <a:xfrm>
            <a:off x="457200" y="5507512"/>
            <a:ext cx="13601700" cy="868805"/>
            <a:chOff x="481283" y="1676400"/>
            <a:chExt cx="18648750" cy="1191186"/>
          </a:xfrm>
        </p:grpSpPr>
        <p:sp>
          <p:nvSpPr>
            <p:cNvPr id="12" name="Rectangle: Rounded Corners 11">
              <a:extLst>
                <a:ext uri="{FF2B5EF4-FFF2-40B4-BE49-F238E27FC236}">
                  <a16:creationId xmlns:a16="http://schemas.microsoft.com/office/drawing/2014/main" id="{8DE300BA-E6BB-6288-1D39-14BB03D65B34}"/>
                </a:ext>
              </a:extLst>
            </p:cNvPr>
            <p:cNvSpPr/>
            <p:nvPr/>
          </p:nvSpPr>
          <p:spPr>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4DCE1809-71E2-5B3B-6E0D-A25D2D3B7934}"/>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Comparison GP Vs PAT</a:t>
              </a:r>
            </a:p>
          </p:txBody>
        </p:sp>
        <p:sp>
          <p:nvSpPr>
            <p:cNvPr id="14" name="Rectangle: Rounded Corners 13">
              <a:extLst>
                <a:ext uri="{FF2B5EF4-FFF2-40B4-BE49-F238E27FC236}">
                  <a16:creationId xmlns:a16="http://schemas.microsoft.com/office/drawing/2014/main" id="{4A31FD59-3781-274C-BB00-9D3A37DA3FC2}"/>
                </a:ext>
              </a:extLst>
            </p:cNvPr>
            <p:cNvSpPr/>
            <p:nvPr/>
          </p:nvSpPr>
          <p:spPr>
            <a:xfrm>
              <a:off x="692103" y="1833197"/>
              <a:ext cx="877588" cy="877590"/>
            </a:xfrm>
            <a:prstGeom prst="roundRect">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05</a:t>
              </a:r>
              <a:endParaRPr lang="en-IN" b="1" dirty="0">
                <a:latin typeface="Arial" panose="020B0604020202020204" pitchFamily="34" charset="0"/>
                <a:cs typeface="Arial" panose="020B0604020202020204" pitchFamily="34" charset="0"/>
              </a:endParaRPr>
            </a:p>
          </p:txBody>
        </p:sp>
        <p:sp>
          <p:nvSpPr>
            <p:cNvPr id="15" name="Arrow: Pentagon 14">
              <a:extLst>
                <a:ext uri="{FF2B5EF4-FFF2-40B4-BE49-F238E27FC236}">
                  <a16:creationId xmlns:a16="http://schemas.microsoft.com/office/drawing/2014/main" id="{E2443A08-5E91-2514-22F8-DEFA534DD057}"/>
                </a:ext>
              </a:extLst>
            </p:cNvPr>
            <p:cNvSpPr/>
            <p:nvPr/>
          </p:nvSpPr>
          <p:spPr>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6" name="Group 15">
            <a:extLst>
              <a:ext uri="{FF2B5EF4-FFF2-40B4-BE49-F238E27FC236}">
                <a16:creationId xmlns:a16="http://schemas.microsoft.com/office/drawing/2014/main" id="{5353DBFF-CB28-B8F9-7A7F-C254573D3EF1}"/>
              </a:ext>
            </a:extLst>
          </p:cNvPr>
          <p:cNvGrpSpPr/>
          <p:nvPr/>
        </p:nvGrpSpPr>
        <p:grpSpPr>
          <a:xfrm>
            <a:off x="457200" y="6533027"/>
            <a:ext cx="13601700" cy="868805"/>
            <a:chOff x="481283" y="1676400"/>
            <a:chExt cx="18648750" cy="1191186"/>
          </a:xfrm>
        </p:grpSpPr>
        <p:sp>
          <p:nvSpPr>
            <p:cNvPr id="17" name="Rectangle: Rounded Corners 16">
              <a:extLst>
                <a:ext uri="{FF2B5EF4-FFF2-40B4-BE49-F238E27FC236}">
                  <a16:creationId xmlns:a16="http://schemas.microsoft.com/office/drawing/2014/main" id="{1065F469-AAAB-9301-BDEC-DDF23D048C58}"/>
                </a:ext>
              </a:extLst>
            </p:cNvPr>
            <p:cNvSpPr/>
            <p:nvPr/>
          </p:nvSpPr>
          <p:spPr>
            <a:xfrm>
              <a:off x="481283" y="2055454"/>
              <a:ext cx="421639" cy="453390"/>
            </a:xfrm>
            <a:prstGeom prst="roundRect">
              <a:avLst>
                <a:gd name="adj" fmla="val 11697"/>
              </a:avLst>
            </a:prstGeom>
            <a:solidFill>
              <a:srgbClr val="976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DF9C7DE0-8DD4-9CA0-64D1-D732A10F3A93}"/>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Dep &amp; Interest % of Sales</a:t>
              </a:r>
            </a:p>
          </p:txBody>
        </p:sp>
        <p:sp>
          <p:nvSpPr>
            <p:cNvPr id="19" name="Rectangle: Rounded Corners 18">
              <a:extLst>
                <a:ext uri="{FF2B5EF4-FFF2-40B4-BE49-F238E27FC236}">
                  <a16:creationId xmlns:a16="http://schemas.microsoft.com/office/drawing/2014/main" id="{C36A5923-C0E0-8026-AD2E-1E14BDBABAA9}"/>
                </a:ext>
              </a:extLst>
            </p:cNvPr>
            <p:cNvSpPr/>
            <p:nvPr/>
          </p:nvSpPr>
          <p:spPr>
            <a:xfrm>
              <a:off x="692103" y="1833197"/>
              <a:ext cx="877588" cy="877590"/>
            </a:xfrm>
            <a:prstGeom prst="roundRect">
              <a:avLst/>
            </a:prstGeom>
            <a:solidFill>
              <a:srgbClr val="976FC3"/>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06</a:t>
              </a:r>
              <a:endParaRPr lang="en-IN" b="1" dirty="0">
                <a:latin typeface="Arial" panose="020B0604020202020204" pitchFamily="34" charset="0"/>
                <a:cs typeface="Arial" panose="020B0604020202020204" pitchFamily="34" charset="0"/>
              </a:endParaRPr>
            </a:p>
          </p:txBody>
        </p:sp>
        <p:sp>
          <p:nvSpPr>
            <p:cNvPr id="20" name="Arrow: Pentagon 19">
              <a:extLst>
                <a:ext uri="{FF2B5EF4-FFF2-40B4-BE49-F238E27FC236}">
                  <a16:creationId xmlns:a16="http://schemas.microsoft.com/office/drawing/2014/main" id="{03182C74-A59C-3BD2-29C2-FB07009247E2}"/>
                </a:ext>
              </a:extLst>
            </p:cNvPr>
            <p:cNvSpPr/>
            <p:nvPr/>
          </p:nvSpPr>
          <p:spPr>
            <a:xfrm>
              <a:off x="481283" y="2106889"/>
              <a:ext cx="344767" cy="350520"/>
            </a:xfrm>
            <a:prstGeom prst="homePlate">
              <a:avLst>
                <a:gd name="adj" fmla="val 26087"/>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Rectangle: Rounded Corners 20">
            <a:extLst>
              <a:ext uri="{FF2B5EF4-FFF2-40B4-BE49-F238E27FC236}">
                <a16:creationId xmlns:a16="http://schemas.microsoft.com/office/drawing/2014/main" id="{AE2E9B40-F33C-FED8-8C1E-21972EEF15DD}"/>
              </a:ext>
            </a:extLst>
          </p:cNvPr>
          <p:cNvSpPr/>
          <p:nvPr/>
        </p:nvSpPr>
        <p:spPr>
          <a:xfrm>
            <a:off x="457200" y="7558542"/>
            <a:ext cx="13535899" cy="868805"/>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Cost Breakup</a:t>
            </a:r>
          </a:p>
        </p:txBody>
      </p:sp>
      <p:grpSp>
        <p:nvGrpSpPr>
          <p:cNvPr id="3" name="Group 2">
            <a:extLst>
              <a:ext uri="{FF2B5EF4-FFF2-40B4-BE49-F238E27FC236}">
                <a16:creationId xmlns:a16="http://schemas.microsoft.com/office/drawing/2014/main" id="{F18FD555-79E8-E2B0-D3B8-50BD17256F76}"/>
              </a:ext>
            </a:extLst>
          </p:cNvPr>
          <p:cNvGrpSpPr/>
          <p:nvPr/>
        </p:nvGrpSpPr>
        <p:grpSpPr>
          <a:xfrm>
            <a:off x="7290950" y="6967429"/>
            <a:ext cx="5590309" cy="1367644"/>
            <a:chOff x="8167253" y="6648687"/>
            <a:chExt cx="5590309" cy="1367644"/>
          </a:xfrm>
        </p:grpSpPr>
        <p:sp>
          <p:nvSpPr>
            <p:cNvPr id="9" name="TextBox 8">
              <a:extLst>
                <a:ext uri="{FF2B5EF4-FFF2-40B4-BE49-F238E27FC236}">
                  <a16:creationId xmlns:a16="http://schemas.microsoft.com/office/drawing/2014/main" id="{0FD39A5B-2E91-ABFB-86D1-DCE41F3FF0CB}"/>
                </a:ext>
              </a:extLst>
            </p:cNvPr>
            <p:cNvSpPr txBox="1"/>
            <p:nvPr/>
          </p:nvSpPr>
          <p:spPr>
            <a:xfrm>
              <a:off x="8167253" y="7441430"/>
              <a:ext cx="5590309" cy="574901"/>
            </a:xfrm>
            <a:prstGeom prst="rect">
              <a:avLst/>
            </a:prstGeom>
            <a:noFill/>
          </p:spPr>
          <p:txBody>
            <a:bodyPr wrap="square" rtlCol="0">
              <a:spAutoFit/>
            </a:bodyPr>
            <a:lstStyle/>
            <a:p>
              <a:pPr>
                <a:lnSpc>
                  <a:spcPct val="120000"/>
                </a:lnSpc>
              </a:pPr>
              <a:r>
                <a:rPr lang="en-US" sz="2800" b="1" dirty="0">
                  <a:solidFill>
                    <a:srgbClr val="545252"/>
                  </a:solidFill>
                </a:rPr>
                <a:t>Subscribe &amp; Share Karo FATAFAT !!</a:t>
              </a:r>
              <a:endParaRPr lang="en-IN" sz="2800" b="1" dirty="0">
                <a:solidFill>
                  <a:srgbClr val="545252"/>
                </a:solidFill>
              </a:endParaRPr>
            </a:p>
          </p:txBody>
        </p:sp>
        <p:pic>
          <p:nvPicPr>
            <p:cNvPr id="10" name="Picture 9" descr="Youtube, logo icon - Free download on Iconfinder">
              <a:extLst>
                <a:ext uri="{FF2B5EF4-FFF2-40B4-BE49-F238E27FC236}">
                  <a16:creationId xmlns:a16="http://schemas.microsoft.com/office/drawing/2014/main" id="{B2629F21-C390-EB90-BF01-ECEA8F27F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498" y="6648687"/>
              <a:ext cx="767821" cy="767821"/>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Rectangle: Rounded Corners 22">
            <a:extLst>
              <a:ext uri="{FF2B5EF4-FFF2-40B4-BE49-F238E27FC236}">
                <a16:creationId xmlns:a16="http://schemas.microsoft.com/office/drawing/2014/main" id="{854F7886-75C0-8D02-66A9-442CEED68A6F}"/>
              </a:ext>
            </a:extLst>
          </p:cNvPr>
          <p:cNvSpPr/>
          <p:nvPr/>
        </p:nvSpPr>
        <p:spPr>
          <a:xfrm>
            <a:off x="610964" y="7707563"/>
            <a:ext cx="640080" cy="640080"/>
          </a:xfrm>
          <a:prstGeom prst="roundRect">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07</a:t>
            </a:r>
            <a:endParaRPr lang="en-IN" b="1" dirty="0">
              <a:latin typeface="Arial" panose="020B0604020202020204" pitchFamily="34" charset="0"/>
              <a:cs typeface="Arial" panose="020B0604020202020204" pitchFamily="34" charset="0"/>
            </a:endParaRPr>
          </a:p>
        </p:txBody>
      </p:sp>
      <p:sp>
        <p:nvSpPr>
          <p:cNvPr id="24" name="Arrow: Pentagon 23">
            <a:extLst>
              <a:ext uri="{FF2B5EF4-FFF2-40B4-BE49-F238E27FC236}">
                <a16:creationId xmlns:a16="http://schemas.microsoft.com/office/drawing/2014/main" id="{220815F1-B773-D82A-8823-33355B02BADC}"/>
              </a:ext>
            </a:extLst>
          </p:cNvPr>
          <p:cNvSpPr/>
          <p:nvPr/>
        </p:nvSpPr>
        <p:spPr>
          <a:xfrm>
            <a:off x="408352" y="7899775"/>
            <a:ext cx="251460" cy="255656"/>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10258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Balance Sheet</a:t>
            </a:r>
          </a:p>
        </p:txBody>
      </p:sp>
      <p:grpSp>
        <p:nvGrpSpPr>
          <p:cNvPr id="2" name="Group 1">
            <a:extLst>
              <a:ext uri="{FF2B5EF4-FFF2-40B4-BE49-F238E27FC236}">
                <a16:creationId xmlns:a16="http://schemas.microsoft.com/office/drawing/2014/main" id="{DAFEFBC7-A98E-B322-7055-8BF5C2F9646B}"/>
              </a:ext>
            </a:extLst>
          </p:cNvPr>
          <p:cNvGrpSpPr/>
          <p:nvPr/>
        </p:nvGrpSpPr>
        <p:grpSpPr>
          <a:xfrm>
            <a:off x="457200" y="1447800"/>
            <a:ext cx="13601700" cy="868805"/>
            <a:chOff x="481283" y="1676400"/>
            <a:chExt cx="18648750" cy="1191186"/>
          </a:xfrm>
        </p:grpSpPr>
        <p:sp>
          <p:nvSpPr>
            <p:cNvPr id="4" name="Rectangle: Rounded Corners 3">
              <a:extLst>
                <a:ext uri="{FF2B5EF4-FFF2-40B4-BE49-F238E27FC236}">
                  <a16:creationId xmlns:a16="http://schemas.microsoft.com/office/drawing/2014/main" id="{AC6545AC-E5BE-786C-6564-FC14D2F2458B}"/>
                </a:ext>
              </a:extLst>
            </p:cNvPr>
            <p:cNvSpPr/>
            <p:nvPr/>
          </p:nvSpPr>
          <p:spPr>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109558ED-7B53-16AA-A762-6AAF5AAECDC1}"/>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Balance Sheet Visuals</a:t>
              </a:r>
            </a:p>
          </p:txBody>
        </p:sp>
        <p:sp>
          <p:nvSpPr>
            <p:cNvPr id="7" name="Rectangle: Rounded Corners 6">
              <a:extLst>
                <a:ext uri="{FF2B5EF4-FFF2-40B4-BE49-F238E27FC236}">
                  <a16:creationId xmlns:a16="http://schemas.microsoft.com/office/drawing/2014/main" id="{253743C9-5C74-67DE-7979-7F80A99E0CCA}"/>
                </a:ext>
              </a:extLst>
            </p:cNvPr>
            <p:cNvSpPr/>
            <p:nvPr/>
          </p:nvSpPr>
          <p:spPr>
            <a:xfrm>
              <a:off x="692103" y="1833197"/>
              <a:ext cx="877588" cy="877590"/>
            </a:xfrm>
            <a:prstGeom prst="roundRect">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01</a:t>
              </a:r>
              <a:endParaRPr lang="en-IN" b="1" dirty="0">
                <a:latin typeface="Arial" panose="020B0604020202020204" pitchFamily="34" charset="0"/>
                <a:cs typeface="Arial" panose="020B0604020202020204" pitchFamily="34" charset="0"/>
              </a:endParaRPr>
            </a:p>
          </p:txBody>
        </p:sp>
        <p:sp>
          <p:nvSpPr>
            <p:cNvPr id="8" name="Arrow: Pentagon 7">
              <a:extLst>
                <a:ext uri="{FF2B5EF4-FFF2-40B4-BE49-F238E27FC236}">
                  <a16:creationId xmlns:a16="http://schemas.microsoft.com/office/drawing/2014/main" id="{71C160FF-E536-FFF2-98FB-B4B4CAA4FDF3}"/>
                </a:ext>
              </a:extLst>
            </p:cNvPr>
            <p:cNvSpPr/>
            <p:nvPr/>
          </p:nvSpPr>
          <p:spPr>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0" name="Group 39">
            <a:extLst>
              <a:ext uri="{FF2B5EF4-FFF2-40B4-BE49-F238E27FC236}">
                <a16:creationId xmlns:a16="http://schemas.microsoft.com/office/drawing/2014/main" id="{E204400B-00E0-C531-68BC-51FE06713CF2}"/>
              </a:ext>
            </a:extLst>
          </p:cNvPr>
          <p:cNvGrpSpPr/>
          <p:nvPr/>
        </p:nvGrpSpPr>
        <p:grpSpPr>
          <a:xfrm>
            <a:off x="457200" y="2473315"/>
            <a:ext cx="13601700" cy="868805"/>
            <a:chOff x="481283" y="1676400"/>
            <a:chExt cx="18648750" cy="1191186"/>
          </a:xfrm>
        </p:grpSpPr>
        <p:sp>
          <p:nvSpPr>
            <p:cNvPr id="41" name="Rectangle: Rounded Corners 40">
              <a:extLst>
                <a:ext uri="{FF2B5EF4-FFF2-40B4-BE49-F238E27FC236}">
                  <a16:creationId xmlns:a16="http://schemas.microsoft.com/office/drawing/2014/main" id="{7442FC86-5F77-BFFF-4D62-4D4B6B3B8A30}"/>
                </a:ext>
              </a:extLst>
            </p:cNvPr>
            <p:cNvSpPr/>
            <p:nvPr/>
          </p:nvSpPr>
          <p:spPr>
            <a:xfrm>
              <a:off x="481283" y="2055454"/>
              <a:ext cx="421639" cy="453390"/>
            </a:xfrm>
            <a:prstGeom prst="roundRect">
              <a:avLst>
                <a:gd name="adj" fmla="val 11697"/>
              </a:avLst>
            </a:prstGeom>
            <a:solidFill>
              <a:srgbClr val="976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id="{B959FCCB-3923-5155-2E26-725CFE9FC48E}"/>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endParaRPr lang="en-US" b="1" dirty="0">
                <a:solidFill>
                  <a:srgbClr val="545252"/>
                </a:solidFill>
                <a:latin typeface="arial" panose="020B0604020202020204" pitchFamily="34" charset="0"/>
                <a:sym typeface="Roboto"/>
              </a:endParaRPr>
            </a:p>
          </p:txBody>
        </p:sp>
        <p:sp>
          <p:nvSpPr>
            <p:cNvPr id="43" name="Rectangle: Rounded Corners 42">
              <a:extLst>
                <a:ext uri="{FF2B5EF4-FFF2-40B4-BE49-F238E27FC236}">
                  <a16:creationId xmlns:a16="http://schemas.microsoft.com/office/drawing/2014/main" id="{17016E65-B5BE-9742-4D82-6820E2F8CDAF}"/>
                </a:ext>
              </a:extLst>
            </p:cNvPr>
            <p:cNvSpPr/>
            <p:nvPr/>
          </p:nvSpPr>
          <p:spPr>
            <a:xfrm>
              <a:off x="692103" y="1833197"/>
              <a:ext cx="877588" cy="877590"/>
            </a:xfrm>
            <a:prstGeom prst="roundRect">
              <a:avLst/>
            </a:prstGeom>
            <a:solidFill>
              <a:srgbClr val="976FC3"/>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02</a:t>
              </a:r>
              <a:endParaRPr lang="en-IN" b="1" dirty="0">
                <a:latin typeface="Arial" panose="020B0604020202020204" pitchFamily="34" charset="0"/>
                <a:cs typeface="Arial" panose="020B0604020202020204" pitchFamily="34" charset="0"/>
              </a:endParaRPr>
            </a:p>
          </p:txBody>
        </p:sp>
        <p:sp>
          <p:nvSpPr>
            <p:cNvPr id="44" name="Arrow: Pentagon 43">
              <a:extLst>
                <a:ext uri="{FF2B5EF4-FFF2-40B4-BE49-F238E27FC236}">
                  <a16:creationId xmlns:a16="http://schemas.microsoft.com/office/drawing/2014/main" id="{B52900FE-836E-535F-5036-F5CDB66D5C0F}"/>
                </a:ext>
              </a:extLst>
            </p:cNvPr>
            <p:cNvSpPr/>
            <p:nvPr/>
          </p:nvSpPr>
          <p:spPr>
            <a:xfrm>
              <a:off x="481283" y="2106889"/>
              <a:ext cx="344767" cy="350520"/>
            </a:xfrm>
            <a:prstGeom prst="homePlate">
              <a:avLst>
                <a:gd name="adj" fmla="val 26087"/>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5" name="Group 44">
            <a:extLst>
              <a:ext uri="{FF2B5EF4-FFF2-40B4-BE49-F238E27FC236}">
                <a16:creationId xmlns:a16="http://schemas.microsoft.com/office/drawing/2014/main" id="{00DEE2DF-5569-813F-7173-523B3E3FE28A}"/>
              </a:ext>
            </a:extLst>
          </p:cNvPr>
          <p:cNvGrpSpPr/>
          <p:nvPr/>
        </p:nvGrpSpPr>
        <p:grpSpPr>
          <a:xfrm>
            <a:off x="514350" y="3474383"/>
            <a:ext cx="13601700" cy="868805"/>
            <a:chOff x="481283" y="1676400"/>
            <a:chExt cx="18648750" cy="1191186"/>
          </a:xfrm>
        </p:grpSpPr>
        <p:sp>
          <p:nvSpPr>
            <p:cNvPr id="46" name="Rectangle: Rounded Corners 45">
              <a:extLst>
                <a:ext uri="{FF2B5EF4-FFF2-40B4-BE49-F238E27FC236}">
                  <a16:creationId xmlns:a16="http://schemas.microsoft.com/office/drawing/2014/main" id="{FDFFF601-4654-6587-8B8E-D16BEFA50453}"/>
                </a:ext>
              </a:extLst>
            </p:cNvPr>
            <p:cNvSpPr/>
            <p:nvPr/>
          </p:nvSpPr>
          <p:spPr>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id="{67D042BB-1325-7C42-251E-AE8865AB0E5C}"/>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Balance Sheet Health</a:t>
              </a:r>
            </a:p>
          </p:txBody>
        </p:sp>
        <p:sp>
          <p:nvSpPr>
            <p:cNvPr id="48" name="Rectangle: Rounded Corners 47">
              <a:extLst>
                <a:ext uri="{FF2B5EF4-FFF2-40B4-BE49-F238E27FC236}">
                  <a16:creationId xmlns:a16="http://schemas.microsoft.com/office/drawing/2014/main" id="{01EA2AF7-C06F-1C83-D4ED-5805AD82AA01}"/>
                </a:ext>
              </a:extLst>
            </p:cNvPr>
            <p:cNvSpPr/>
            <p:nvPr/>
          </p:nvSpPr>
          <p:spPr>
            <a:xfrm>
              <a:off x="692103" y="1833197"/>
              <a:ext cx="877588" cy="877590"/>
            </a:xfrm>
            <a:prstGeom prst="roundRect">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03</a:t>
              </a:r>
              <a:endParaRPr lang="en-IN" b="1" dirty="0">
                <a:latin typeface="Arial" panose="020B0604020202020204" pitchFamily="34" charset="0"/>
                <a:cs typeface="Arial" panose="020B0604020202020204" pitchFamily="34" charset="0"/>
              </a:endParaRPr>
            </a:p>
          </p:txBody>
        </p:sp>
        <p:sp>
          <p:nvSpPr>
            <p:cNvPr id="49" name="Arrow: Pentagon 48">
              <a:extLst>
                <a:ext uri="{FF2B5EF4-FFF2-40B4-BE49-F238E27FC236}">
                  <a16:creationId xmlns:a16="http://schemas.microsoft.com/office/drawing/2014/main" id="{446FE42B-6077-A739-8ABA-7D682C98AFF4}"/>
                </a:ext>
              </a:extLst>
            </p:cNvPr>
            <p:cNvSpPr/>
            <p:nvPr/>
          </p:nvSpPr>
          <p:spPr>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50" name="Group 49">
            <a:extLst>
              <a:ext uri="{FF2B5EF4-FFF2-40B4-BE49-F238E27FC236}">
                <a16:creationId xmlns:a16="http://schemas.microsoft.com/office/drawing/2014/main" id="{77CB504C-8E27-EC23-4806-D12031CE5FE0}"/>
              </a:ext>
            </a:extLst>
          </p:cNvPr>
          <p:cNvGrpSpPr/>
          <p:nvPr/>
        </p:nvGrpSpPr>
        <p:grpSpPr>
          <a:xfrm>
            <a:off x="457200" y="4524345"/>
            <a:ext cx="13601700" cy="868805"/>
            <a:chOff x="481283" y="1676400"/>
            <a:chExt cx="18648750" cy="1191186"/>
          </a:xfrm>
        </p:grpSpPr>
        <p:sp>
          <p:nvSpPr>
            <p:cNvPr id="51" name="Rectangle: Rounded Corners 50">
              <a:extLst>
                <a:ext uri="{FF2B5EF4-FFF2-40B4-BE49-F238E27FC236}">
                  <a16:creationId xmlns:a16="http://schemas.microsoft.com/office/drawing/2014/main" id="{A6949BC8-FCB3-1CC3-072B-43F95A77DA37}"/>
                </a:ext>
              </a:extLst>
            </p:cNvPr>
            <p:cNvSpPr/>
            <p:nvPr/>
          </p:nvSpPr>
          <p:spPr>
            <a:xfrm>
              <a:off x="481283" y="2055454"/>
              <a:ext cx="421639" cy="453390"/>
            </a:xfrm>
            <a:prstGeom prst="roundRect">
              <a:avLst>
                <a:gd name="adj" fmla="val 11697"/>
              </a:avLst>
            </a:prstGeom>
            <a:solidFill>
              <a:srgbClr val="976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Rounded Corners 51">
              <a:extLst>
                <a:ext uri="{FF2B5EF4-FFF2-40B4-BE49-F238E27FC236}">
                  <a16:creationId xmlns:a16="http://schemas.microsoft.com/office/drawing/2014/main" id="{D2C44910-ED95-C8EB-26A5-3926B2A8B43C}"/>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endParaRPr lang="en-US" b="1" dirty="0">
                <a:solidFill>
                  <a:srgbClr val="545252"/>
                </a:solidFill>
                <a:latin typeface="arial" panose="020B0604020202020204" pitchFamily="34" charset="0"/>
                <a:sym typeface="Roboto"/>
              </a:endParaRPr>
            </a:p>
          </p:txBody>
        </p:sp>
        <p:sp>
          <p:nvSpPr>
            <p:cNvPr id="53" name="Rectangle: Rounded Corners 52">
              <a:extLst>
                <a:ext uri="{FF2B5EF4-FFF2-40B4-BE49-F238E27FC236}">
                  <a16:creationId xmlns:a16="http://schemas.microsoft.com/office/drawing/2014/main" id="{7190D388-F5C4-94DB-A2C5-54DB5D89C0B9}"/>
                </a:ext>
              </a:extLst>
            </p:cNvPr>
            <p:cNvSpPr/>
            <p:nvPr/>
          </p:nvSpPr>
          <p:spPr>
            <a:xfrm>
              <a:off x="692103" y="1833197"/>
              <a:ext cx="877588" cy="877590"/>
            </a:xfrm>
            <a:prstGeom prst="roundRect">
              <a:avLst/>
            </a:prstGeom>
            <a:solidFill>
              <a:srgbClr val="976FC3"/>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04</a:t>
              </a:r>
              <a:endParaRPr lang="en-IN" b="1" dirty="0">
                <a:latin typeface="Arial" panose="020B0604020202020204" pitchFamily="34" charset="0"/>
                <a:cs typeface="Arial" panose="020B0604020202020204" pitchFamily="34" charset="0"/>
              </a:endParaRPr>
            </a:p>
          </p:txBody>
        </p:sp>
        <p:sp>
          <p:nvSpPr>
            <p:cNvPr id="54" name="Arrow: Pentagon 53">
              <a:extLst>
                <a:ext uri="{FF2B5EF4-FFF2-40B4-BE49-F238E27FC236}">
                  <a16:creationId xmlns:a16="http://schemas.microsoft.com/office/drawing/2014/main" id="{1309C51E-8D23-C682-54C5-3E9D1586FE56}"/>
                </a:ext>
              </a:extLst>
            </p:cNvPr>
            <p:cNvSpPr/>
            <p:nvPr/>
          </p:nvSpPr>
          <p:spPr>
            <a:xfrm>
              <a:off x="481283" y="2106889"/>
              <a:ext cx="344767" cy="350520"/>
            </a:xfrm>
            <a:prstGeom prst="homePlate">
              <a:avLst>
                <a:gd name="adj" fmla="val 26087"/>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TextBox 4">
            <a:extLst>
              <a:ext uri="{FF2B5EF4-FFF2-40B4-BE49-F238E27FC236}">
                <a16:creationId xmlns:a16="http://schemas.microsoft.com/office/drawing/2014/main" id="{CE587E96-BC3F-816B-AA98-C8EFA7D3DDC1}"/>
              </a:ext>
            </a:extLst>
          </p:cNvPr>
          <p:cNvSpPr txBox="1"/>
          <p:nvPr/>
        </p:nvSpPr>
        <p:spPr>
          <a:xfrm>
            <a:off x="1339007" y="2749782"/>
            <a:ext cx="7329486" cy="803553"/>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Assets Breakup &amp; Liabilities Breakup</a:t>
            </a:r>
          </a:p>
          <a:p>
            <a:pPr algn="just">
              <a:lnSpc>
                <a:spcPct val="120000"/>
              </a:lnSpc>
              <a:spcAft>
                <a:spcPts val="600"/>
              </a:spcAft>
              <a:buClr>
                <a:schemeClr val="bg1">
                  <a:lumMod val="50000"/>
                </a:schemeClr>
              </a:buClr>
              <a:buSzPct val="80000"/>
            </a:pPr>
            <a:endParaRPr lang="en-US" b="1" dirty="0">
              <a:solidFill>
                <a:srgbClr val="545252"/>
              </a:solidFill>
              <a:latin typeface="arial" panose="020B0604020202020204" pitchFamily="34" charset="0"/>
              <a:sym typeface="Roboto"/>
            </a:endParaRPr>
          </a:p>
        </p:txBody>
      </p:sp>
      <p:grpSp>
        <p:nvGrpSpPr>
          <p:cNvPr id="3" name="Group 2">
            <a:extLst>
              <a:ext uri="{FF2B5EF4-FFF2-40B4-BE49-F238E27FC236}">
                <a16:creationId xmlns:a16="http://schemas.microsoft.com/office/drawing/2014/main" id="{705EA312-EC89-7947-0161-A9F9BF040682}"/>
              </a:ext>
            </a:extLst>
          </p:cNvPr>
          <p:cNvGrpSpPr/>
          <p:nvPr/>
        </p:nvGrpSpPr>
        <p:grpSpPr>
          <a:xfrm>
            <a:off x="8167253" y="6648687"/>
            <a:ext cx="5590309" cy="1367644"/>
            <a:chOff x="8167253" y="6648687"/>
            <a:chExt cx="5590309" cy="1367644"/>
          </a:xfrm>
        </p:grpSpPr>
        <p:sp>
          <p:nvSpPr>
            <p:cNvPr id="9" name="TextBox 8">
              <a:extLst>
                <a:ext uri="{FF2B5EF4-FFF2-40B4-BE49-F238E27FC236}">
                  <a16:creationId xmlns:a16="http://schemas.microsoft.com/office/drawing/2014/main" id="{2DC13DD5-21A7-E719-8250-25CA5FC1F7D5}"/>
                </a:ext>
              </a:extLst>
            </p:cNvPr>
            <p:cNvSpPr txBox="1"/>
            <p:nvPr/>
          </p:nvSpPr>
          <p:spPr>
            <a:xfrm>
              <a:off x="8167253" y="7441430"/>
              <a:ext cx="5590309" cy="574901"/>
            </a:xfrm>
            <a:prstGeom prst="rect">
              <a:avLst/>
            </a:prstGeom>
            <a:noFill/>
          </p:spPr>
          <p:txBody>
            <a:bodyPr wrap="square" rtlCol="0">
              <a:spAutoFit/>
            </a:bodyPr>
            <a:lstStyle/>
            <a:p>
              <a:pPr>
                <a:lnSpc>
                  <a:spcPct val="120000"/>
                </a:lnSpc>
              </a:pPr>
              <a:r>
                <a:rPr lang="en-US" sz="2800" b="1" dirty="0">
                  <a:solidFill>
                    <a:srgbClr val="545252"/>
                  </a:solidFill>
                </a:rPr>
                <a:t>Subscribe &amp; Share Karo FATAFAT !!</a:t>
              </a:r>
              <a:endParaRPr lang="en-IN" sz="2800" b="1" dirty="0">
                <a:solidFill>
                  <a:srgbClr val="545252"/>
                </a:solidFill>
              </a:endParaRPr>
            </a:p>
          </p:txBody>
        </p:sp>
        <p:pic>
          <p:nvPicPr>
            <p:cNvPr id="10" name="Picture 9" descr="Youtube, logo icon - Free download on Iconfinder">
              <a:extLst>
                <a:ext uri="{FF2B5EF4-FFF2-40B4-BE49-F238E27FC236}">
                  <a16:creationId xmlns:a16="http://schemas.microsoft.com/office/drawing/2014/main" id="{7B5C8E39-B23D-59E2-F67F-812838FD8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498" y="6648687"/>
              <a:ext cx="767821" cy="76782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a:extLst>
              <a:ext uri="{FF2B5EF4-FFF2-40B4-BE49-F238E27FC236}">
                <a16:creationId xmlns:a16="http://schemas.microsoft.com/office/drawing/2014/main" id="{4CA75DC6-B893-C11F-D6DD-DDF63FAC3AFF}"/>
              </a:ext>
            </a:extLst>
          </p:cNvPr>
          <p:cNvSpPr txBox="1"/>
          <p:nvPr/>
        </p:nvSpPr>
        <p:spPr>
          <a:xfrm>
            <a:off x="1527266" y="4729720"/>
            <a:ext cx="7329486" cy="394210"/>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Balance Sheet Deep Insight</a:t>
            </a:r>
          </a:p>
        </p:txBody>
      </p:sp>
    </p:spTree>
    <p:extLst>
      <p:ext uri="{BB962C8B-B14F-4D97-AF65-F5344CB8AC3E}">
        <p14:creationId xmlns:p14="http://schemas.microsoft.com/office/powerpoint/2010/main" val="367257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Cash Flow Statement Analysis</a:t>
            </a:r>
          </a:p>
        </p:txBody>
      </p:sp>
      <p:grpSp>
        <p:nvGrpSpPr>
          <p:cNvPr id="2" name="Group 1">
            <a:extLst>
              <a:ext uri="{FF2B5EF4-FFF2-40B4-BE49-F238E27FC236}">
                <a16:creationId xmlns:a16="http://schemas.microsoft.com/office/drawing/2014/main" id="{DAFEFBC7-A98E-B322-7055-8BF5C2F9646B}"/>
              </a:ext>
            </a:extLst>
          </p:cNvPr>
          <p:cNvGrpSpPr/>
          <p:nvPr/>
        </p:nvGrpSpPr>
        <p:grpSpPr>
          <a:xfrm>
            <a:off x="457200" y="1447800"/>
            <a:ext cx="13601700" cy="868805"/>
            <a:chOff x="481283" y="1676400"/>
            <a:chExt cx="18648750" cy="1191186"/>
          </a:xfrm>
        </p:grpSpPr>
        <p:sp>
          <p:nvSpPr>
            <p:cNvPr id="4" name="Rectangle: Rounded Corners 3">
              <a:extLst>
                <a:ext uri="{FF2B5EF4-FFF2-40B4-BE49-F238E27FC236}">
                  <a16:creationId xmlns:a16="http://schemas.microsoft.com/office/drawing/2014/main" id="{AC6545AC-E5BE-786C-6564-FC14D2F2458B}"/>
                </a:ext>
              </a:extLst>
            </p:cNvPr>
            <p:cNvSpPr/>
            <p:nvPr/>
          </p:nvSpPr>
          <p:spPr>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109558ED-7B53-16AA-A762-6AAF5AAECDC1}"/>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CFS Visuals</a:t>
              </a:r>
            </a:p>
          </p:txBody>
        </p:sp>
        <p:sp>
          <p:nvSpPr>
            <p:cNvPr id="7" name="Rectangle: Rounded Corners 6">
              <a:extLst>
                <a:ext uri="{FF2B5EF4-FFF2-40B4-BE49-F238E27FC236}">
                  <a16:creationId xmlns:a16="http://schemas.microsoft.com/office/drawing/2014/main" id="{253743C9-5C74-67DE-7979-7F80A99E0CCA}"/>
                </a:ext>
              </a:extLst>
            </p:cNvPr>
            <p:cNvSpPr/>
            <p:nvPr/>
          </p:nvSpPr>
          <p:spPr>
            <a:xfrm>
              <a:off x="692103" y="1833197"/>
              <a:ext cx="877588" cy="877590"/>
            </a:xfrm>
            <a:prstGeom prst="roundRect">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01</a:t>
              </a:r>
              <a:endParaRPr lang="en-IN" b="1" dirty="0">
                <a:latin typeface="Arial" panose="020B0604020202020204" pitchFamily="34" charset="0"/>
                <a:cs typeface="Arial" panose="020B0604020202020204" pitchFamily="34" charset="0"/>
              </a:endParaRPr>
            </a:p>
          </p:txBody>
        </p:sp>
        <p:sp>
          <p:nvSpPr>
            <p:cNvPr id="8" name="Arrow: Pentagon 7">
              <a:extLst>
                <a:ext uri="{FF2B5EF4-FFF2-40B4-BE49-F238E27FC236}">
                  <a16:creationId xmlns:a16="http://schemas.microsoft.com/office/drawing/2014/main" id="{71C160FF-E536-FFF2-98FB-B4B4CAA4FDF3}"/>
                </a:ext>
              </a:extLst>
            </p:cNvPr>
            <p:cNvSpPr/>
            <p:nvPr/>
          </p:nvSpPr>
          <p:spPr>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0" name="Group 39">
            <a:extLst>
              <a:ext uri="{FF2B5EF4-FFF2-40B4-BE49-F238E27FC236}">
                <a16:creationId xmlns:a16="http://schemas.microsoft.com/office/drawing/2014/main" id="{E204400B-00E0-C531-68BC-51FE06713CF2}"/>
              </a:ext>
            </a:extLst>
          </p:cNvPr>
          <p:cNvGrpSpPr/>
          <p:nvPr/>
        </p:nvGrpSpPr>
        <p:grpSpPr>
          <a:xfrm>
            <a:off x="457200" y="2473315"/>
            <a:ext cx="13601700" cy="868805"/>
            <a:chOff x="481283" y="1676400"/>
            <a:chExt cx="18648750" cy="1191186"/>
          </a:xfrm>
        </p:grpSpPr>
        <p:sp>
          <p:nvSpPr>
            <p:cNvPr id="41" name="Rectangle: Rounded Corners 40">
              <a:extLst>
                <a:ext uri="{FF2B5EF4-FFF2-40B4-BE49-F238E27FC236}">
                  <a16:creationId xmlns:a16="http://schemas.microsoft.com/office/drawing/2014/main" id="{7442FC86-5F77-BFFF-4D62-4D4B6B3B8A30}"/>
                </a:ext>
              </a:extLst>
            </p:cNvPr>
            <p:cNvSpPr/>
            <p:nvPr/>
          </p:nvSpPr>
          <p:spPr>
            <a:xfrm>
              <a:off x="481283" y="2055454"/>
              <a:ext cx="421639" cy="453390"/>
            </a:xfrm>
            <a:prstGeom prst="roundRect">
              <a:avLst>
                <a:gd name="adj" fmla="val 11697"/>
              </a:avLst>
            </a:prstGeom>
            <a:solidFill>
              <a:srgbClr val="976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id="{B959FCCB-3923-5155-2E26-725CFE9FC48E}"/>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endParaRPr lang="en-US" b="1" dirty="0">
                <a:solidFill>
                  <a:srgbClr val="545252"/>
                </a:solidFill>
                <a:latin typeface="arial" panose="020B0604020202020204" pitchFamily="34" charset="0"/>
                <a:sym typeface="Roboto"/>
              </a:endParaRPr>
            </a:p>
          </p:txBody>
        </p:sp>
        <p:sp>
          <p:nvSpPr>
            <p:cNvPr id="43" name="Rectangle: Rounded Corners 42">
              <a:extLst>
                <a:ext uri="{FF2B5EF4-FFF2-40B4-BE49-F238E27FC236}">
                  <a16:creationId xmlns:a16="http://schemas.microsoft.com/office/drawing/2014/main" id="{17016E65-B5BE-9742-4D82-6820E2F8CDAF}"/>
                </a:ext>
              </a:extLst>
            </p:cNvPr>
            <p:cNvSpPr/>
            <p:nvPr/>
          </p:nvSpPr>
          <p:spPr>
            <a:xfrm>
              <a:off x="692103" y="1833197"/>
              <a:ext cx="877588" cy="877590"/>
            </a:xfrm>
            <a:prstGeom prst="roundRect">
              <a:avLst/>
            </a:prstGeom>
            <a:solidFill>
              <a:srgbClr val="976FC3"/>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02</a:t>
              </a:r>
              <a:endParaRPr lang="en-IN" b="1" dirty="0">
                <a:latin typeface="Arial" panose="020B0604020202020204" pitchFamily="34" charset="0"/>
                <a:cs typeface="Arial" panose="020B0604020202020204" pitchFamily="34" charset="0"/>
              </a:endParaRPr>
            </a:p>
          </p:txBody>
        </p:sp>
        <p:sp>
          <p:nvSpPr>
            <p:cNvPr id="44" name="Arrow: Pentagon 43">
              <a:extLst>
                <a:ext uri="{FF2B5EF4-FFF2-40B4-BE49-F238E27FC236}">
                  <a16:creationId xmlns:a16="http://schemas.microsoft.com/office/drawing/2014/main" id="{B52900FE-836E-535F-5036-F5CDB66D5C0F}"/>
                </a:ext>
              </a:extLst>
            </p:cNvPr>
            <p:cNvSpPr/>
            <p:nvPr/>
          </p:nvSpPr>
          <p:spPr>
            <a:xfrm>
              <a:off x="481283" y="2106889"/>
              <a:ext cx="344767" cy="350520"/>
            </a:xfrm>
            <a:prstGeom prst="homePlate">
              <a:avLst>
                <a:gd name="adj" fmla="val 26087"/>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5" name="Group 44">
            <a:extLst>
              <a:ext uri="{FF2B5EF4-FFF2-40B4-BE49-F238E27FC236}">
                <a16:creationId xmlns:a16="http://schemas.microsoft.com/office/drawing/2014/main" id="{00DEE2DF-5569-813F-7173-523B3E3FE28A}"/>
              </a:ext>
            </a:extLst>
          </p:cNvPr>
          <p:cNvGrpSpPr/>
          <p:nvPr/>
        </p:nvGrpSpPr>
        <p:grpSpPr>
          <a:xfrm>
            <a:off x="514350" y="3474383"/>
            <a:ext cx="13601700" cy="868805"/>
            <a:chOff x="481283" y="1676400"/>
            <a:chExt cx="18648750" cy="1191186"/>
          </a:xfrm>
        </p:grpSpPr>
        <p:sp>
          <p:nvSpPr>
            <p:cNvPr id="46" name="Rectangle: Rounded Corners 45">
              <a:extLst>
                <a:ext uri="{FF2B5EF4-FFF2-40B4-BE49-F238E27FC236}">
                  <a16:creationId xmlns:a16="http://schemas.microsoft.com/office/drawing/2014/main" id="{FDFFF601-4654-6587-8B8E-D16BEFA50453}"/>
                </a:ext>
              </a:extLst>
            </p:cNvPr>
            <p:cNvSpPr/>
            <p:nvPr/>
          </p:nvSpPr>
          <p:spPr>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id="{67D042BB-1325-7C42-251E-AE8865AB0E5C}"/>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Free Cash Flow Trend</a:t>
              </a:r>
            </a:p>
          </p:txBody>
        </p:sp>
        <p:sp>
          <p:nvSpPr>
            <p:cNvPr id="48" name="Rectangle: Rounded Corners 47">
              <a:extLst>
                <a:ext uri="{FF2B5EF4-FFF2-40B4-BE49-F238E27FC236}">
                  <a16:creationId xmlns:a16="http://schemas.microsoft.com/office/drawing/2014/main" id="{01EA2AF7-C06F-1C83-D4ED-5805AD82AA01}"/>
                </a:ext>
              </a:extLst>
            </p:cNvPr>
            <p:cNvSpPr/>
            <p:nvPr/>
          </p:nvSpPr>
          <p:spPr>
            <a:xfrm>
              <a:off x="692103" y="1833197"/>
              <a:ext cx="877588" cy="877590"/>
            </a:xfrm>
            <a:prstGeom prst="roundRect">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03</a:t>
              </a:r>
              <a:endParaRPr lang="en-IN" b="1" dirty="0">
                <a:latin typeface="Arial" panose="020B0604020202020204" pitchFamily="34" charset="0"/>
                <a:cs typeface="Arial" panose="020B0604020202020204" pitchFamily="34" charset="0"/>
              </a:endParaRPr>
            </a:p>
          </p:txBody>
        </p:sp>
        <p:sp>
          <p:nvSpPr>
            <p:cNvPr id="49" name="Arrow: Pentagon 48">
              <a:extLst>
                <a:ext uri="{FF2B5EF4-FFF2-40B4-BE49-F238E27FC236}">
                  <a16:creationId xmlns:a16="http://schemas.microsoft.com/office/drawing/2014/main" id="{446FE42B-6077-A739-8ABA-7D682C98AFF4}"/>
                </a:ext>
              </a:extLst>
            </p:cNvPr>
            <p:cNvSpPr/>
            <p:nvPr/>
          </p:nvSpPr>
          <p:spPr>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TextBox 4">
            <a:extLst>
              <a:ext uri="{FF2B5EF4-FFF2-40B4-BE49-F238E27FC236}">
                <a16:creationId xmlns:a16="http://schemas.microsoft.com/office/drawing/2014/main" id="{CE587E96-BC3F-816B-AA98-C8EFA7D3DDC1}"/>
              </a:ext>
            </a:extLst>
          </p:cNvPr>
          <p:cNvSpPr txBox="1"/>
          <p:nvPr/>
        </p:nvSpPr>
        <p:spPr>
          <a:xfrm>
            <a:off x="1339007" y="2749782"/>
            <a:ext cx="7329486" cy="394210"/>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CFO/EBITDA Trend</a:t>
            </a:r>
          </a:p>
        </p:txBody>
      </p:sp>
      <p:grpSp>
        <p:nvGrpSpPr>
          <p:cNvPr id="3" name="Group 2">
            <a:extLst>
              <a:ext uri="{FF2B5EF4-FFF2-40B4-BE49-F238E27FC236}">
                <a16:creationId xmlns:a16="http://schemas.microsoft.com/office/drawing/2014/main" id="{705EA312-EC89-7947-0161-A9F9BF040682}"/>
              </a:ext>
            </a:extLst>
          </p:cNvPr>
          <p:cNvGrpSpPr/>
          <p:nvPr/>
        </p:nvGrpSpPr>
        <p:grpSpPr>
          <a:xfrm>
            <a:off x="8167253" y="6648687"/>
            <a:ext cx="5590309" cy="1367644"/>
            <a:chOff x="8167253" y="6648687"/>
            <a:chExt cx="5590309" cy="1367644"/>
          </a:xfrm>
        </p:grpSpPr>
        <p:sp>
          <p:nvSpPr>
            <p:cNvPr id="9" name="TextBox 8">
              <a:extLst>
                <a:ext uri="{FF2B5EF4-FFF2-40B4-BE49-F238E27FC236}">
                  <a16:creationId xmlns:a16="http://schemas.microsoft.com/office/drawing/2014/main" id="{2DC13DD5-21A7-E719-8250-25CA5FC1F7D5}"/>
                </a:ext>
              </a:extLst>
            </p:cNvPr>
            <p:cNvSpPr txBox="1"/>
            <p:nvPr/>
          </p:nvSpPr>
          <p:spPr>
            <a:xfrm>
              <a:off x="8167253" y="7441430"/>
              <a:ext cx="5590309" cy="574901"/>
            </a:xfrm>
            <a:prstGeom prst="rect">
              <a:avLst/>
            </a:prstGeom>
            <a:noFill/>
          </p:spPr>
          <p:txBody>
            <a:bodyPr wrap="square" rtlCol="0">
              <a:spAutoFit/>
            </a:bodyPr>
            <a:lstStyle/>
            <a:p>
              <a:pPr>
                <a:lnSpc>
                  <a:spcPct val="120000"/>
                </a:lnSpc>
              </a:pPr>
              <a:r>
                <a:rPr lang="en-US" sz="2800" b="1" dirty="0">
                  <a:solidFill>
                    <a:srgbClr val="545252"/>
                  </a:solidFill>
                </a:rPr>
                <a:t>Subscribe &amp; Share Karo FATAFAT !!</a:t>
              </a:r>
              <a:endParaRPr lang="en-IN" sz="2800" b="1" dirty="0">
                <a:solidFill>
                  <a:srgbClr val="545252"/>
                </a:solidFill>
              </a:endParaRPr>
            </a:p>
          </p:txBody>
        </p:sp>
        <p:pic>
          <p:nvPicPr>
            <p:cNvPr id="10" name="Picture 9" descr="Youtube, logo icon - Free download on Iconfinder">
              <a:extLst>
                <a:ext uri="{FF2B5EF4-FFF2-40B4-BE49-F238E27FC236}">
                  <a16:creationId xmlns:a16="http://schemas.microsoft.com/office/drawing/2014/main" id="{7B5C8E39-B23D-59E2-F67F-812838FD8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498" y="6648687"/>
              <a:ext cx="767821" cy="7678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49306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Ratio Analysis</a:t>
            </a:r>
          </a:p>
        </p:txBody>
      </p:sp>
      <p:grpSp>
        <p:nvGrpSpPr>
          <p:cNvPr id="2" name="Group 1">
            <a:extLst>
              <a:ext uri="{FF2B5EF4-FFF2-40B4-BE49-F238E27FC236}">
                <a16:creationId xmlns:a16="http://schemas.microsoft.com/office/drawing/2014/main" id="{DAFEFBC7-A98E-B322-7055-8BF5C2F9646B}"/>
              </a:ext>
            </a:extLst>
          </p:cNvPr>
          <p:cNvGrpSpPr/>
          <p:nvPr/>
        </p:nvGrpSpPr>
        <p:grpSpPr>
          <a:xfrm>
            <a:off x="457200" y="1447800"/>
            <a:ext cx="13601700" cy="868805"/>
            <a:chOff x="481283" y="1676400"/>
            <a:chExt cx="18648750" cy="1191186"/>
          </a:xfrm>
        </p:grpSpPr>
        <p:sp>
          <p:nvSpPr>
            <p:cNvPr id="4" name="Rectangle: Rounded Corners 3">
              <a:extLst>
                <a:ext uri="{FF2B5EF4-FFF2-40B4-BE49-F238E27FC236}">
                  <a16:creationId xmlns:a16="http://schemas.microsoft.com/office/drawing/2014/main" id="{AC6545AC-E5BE-786C-6564-FC14D2F2458B}"/>
                </a:ext>
              </a:extLst>
            </p:cNvPr>
            <p:cNvSpPr/>
            <p:nvPr/>
          </p:nvSpPr>
          <p:spPr>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109558ED-7B53-16AA-A762-6AAF5AAECDC1}"/>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Profitability Ratios</a:t>
              </a:r>
            </a:p>
          </p:txBody>
        </p:sp>
        <p:sp>
          <p:nvSpPr>
            <p:cNvPr id="7" name="Rectangle: Rounded Corners 6">
              <a:extLst>
                <a:ext uri="{FF2B5EF4-FFF2-40B4-BE49-F238E27FC236}">
                  <a16:creationId xmlns:a16="http://schemas.microsoft.com/office/drawing/2014/main" id="{253743C9-5C74-67DE-7979-7F80A99E0CCA}"/>
                </a:ext>
              </a:extLst>
            </p:cNvPr>
            <p:cNvSpPr/>
            <p:nvPr/>
          </p:nvSpPr>
          <p:spPr>
            <a:xfrm>
              <a:off x="692103" y="1833197"/>
              <a:ext cx="877588" cy="877590"/>
            </a:xfrm>
            <a:prstGeom prst="roundRect">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01</a:t>
              </a:r>
              <a:endParaRPr lang="en-IN" b="1" dirty="0">
                <a:latin typeface="Arial" panose="020B0604020202020204" pitchFamily="34" charset="0"/>
                <a:cs typeface="Arial" panose="020B0604020202020204" pitchFamily="34" charset="0"/>
              </a:endParaRPr>
            </a:p>
          </p:txBody>
        </p:sp>
        <p:sp>
          <p:nvSpPr>
            <p:cNvPr id="8" name="Arrow: Pentagon 7">
              <a:extLst>
                <a:ext uri="{FF2B5EF4-FFF2-40B4-BE49-F238E27FC236}">
                  <a16:creationId xmlns:a16="http://schemas.microsoft.com/office/drawing/2014/main" id="{71C160FF-E536-FFF2-98FB-B4B4CAA4FDF3}"/>
                </a:ext>
              </a:extLst>
            </p:cNvPr>
            <p:cNvSpPr/>
            <p:nvPr/>
          </p:nvSpPr>
          <p:spPr>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0" name="Group 39">
            <a:extLst>
              <a:ext uri="{FF2B5EF4-FFF2-40B4-BE49-F238E27FC236}">
                <a16:creationId xmlns:a16="http://schemas.microsoft.com/office/drawing/2014/main" id="{E204400B-00E0-C531-68BC-51FE06713CF2}"/>
              </a:ext>
            </a:extLst>
          </p:cNvPr>
          <p:cNvGrpSpPr/>
          <p:nvPr/>
        </p:nvGrpSpPr>
        <p:grpSpPr>
          <a:xfrm>
            <a:off x="457200" y="2473315"/>
            <a:ext cx="13601700" cy="868805"/>
            <a:chOff x="481283" y="1676400"/>
            <a:chExt cx="18648750" cy="1191186"/>
          </a:xfrm>
        </p:grpSpPr>
        <p:sp>
          <p:nvSpPr>
            <p:cNvPr id="41" name="Rectangle: Rounded Corners 40">
              <a:extLst>
                <a:ext uri="{FF2B5EF4-FFF2-40B4-BE49-F238E27FC236}">
                  <a16:creationId xmlns:a16="http://schemas.microsoft.com/office/drawing/2014/main" id="{7442FC86-5F77-BFFF-4D62-4D4B6B3B8A30}"/>
                </a:ext>
              </a:extLst>
            </p:cNvPr>
            <p:cNvSpPr/>
            <p:nvPr/>
          </p:nvSpPr>
          <p:spPr>
            <a:xfrm>
              <a:off x="481283" y="2055454"/>
              <a:ext cx="421639" cy="453390"/>
            </a:xfrm>
            <a:prstGeom prst="roundRect">
              <a:avLst>
                <a:gd name="adj" fmla="val 11697"/>
              </a:avLst>
            </a:prstGeom>
            <a:solidFill>
              <a:srgbClr val="976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id="{B959FCCB-3923-5155-2E26-725CFE9FC48E}"/>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endParaRPr lang="en-US" b="1" dirty="0">
                <a:solidFill>
                  <a:srgbClr val="545252"/>
                </a:solidFill>
                <a:latin typeface="arial" panose="020B0604020202020204" pitchFamily="34" charset="0"/>
                <a:sym typeface="Roboto"/>
              </a:endParaRPr>
            </a:p>
          </p:txBody>
        </p:sp>
        <p:sp>
          <p:nvSpPr>
            <p:cNvPr id="43" name="Rectangle: Rounded Corners 42">
              <a:extLst>
                <a:ext uri="{FF2B5EF4-FFF2-40B4-BE49-F238E27FC236}">
                  <a16:creationId xmlns:a16="http://schemas.microsoft.com/office/drawing/2014/main" id="{17016E65-B5BE-9742-4D82-6820E2F8CDAF}"/>
                </a:ext>
              </a:extLst>
            </p:cNvPr>
            <p:cNvSpPr/>
            <p:nvPr/>
          </p:nvSpPr>
          <p:spPr>
            <a:xfrm>
              <a:off x="692103" y="1833197"/>
              <a:ext cx="877588" cy="877590"/>
            </a:xfrm>
            <a:prstGeom prst="roundRect">
              <a:avLst/>
            </a:prstGeom>
            <a:solidFill>
              <a:srgbClr val="976FC3"/>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02</a:t>
              </a:r>
              <a:endParaRPr lang="en-IN" b="1" dirty="0">
                <a:latin typeface="Arial" panose="020B0604020202020204" pitchFamily="34" charset="0"/>
                <a:cs typeface="Arial" panose="020B0604020202020204" pitchFamily="34" charset="0"/>
              </a:endParaRPr>
            </a:p>
          </p:txBody>
        </p:sp>
        <p:sp>
          <p:nvSpPr>
            <p:cNvPr id="44" name="Arrow: Pentagon 43">
              <a:extLst>
                <a:ext uri="{FF2B5EF4-FFF2-40B4-BE49-F238E27FC236}">
                  <a16:creationId xmlns:a16="http://schemas.microsoft.com/office/drawing/2014/main" id="{B52900FE-836E-535F-5036-F5CDB66D5C0F}"/>
                </a:ext>
              </a:extLst>
            </p:cNvPr>
            <p:cNvSpPr/>
            <p:nvPr/>
          </p:nvSpPr>
          <p:spPr>
            <a:xfrm>
              <a:off x="481283" y="2106889"/>
              <a:ext cx="344767" cy="350520"/>
            </a:xfrm>
            <a:prstGeom prst="homePlate">
              <a:avLst>
                <a:gd name="adj" fmla="val 26087"/>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5" name="Group 44">
            <a:extLst>
              <a:ext uri="{FF2B5EF4-FFF2-40B4-BE49-F238E27FC236}">
                <a16:creationId xmlns:a16="http://schemas.microsoft.com/office/drawing/2014/main" id="{00DEE2DF-5569-813F-7173-523B3E3FE28A}"/>
              </a:ext>
            </a:extLst>
          </p:cNvPr>
          <p:cNvGrpSpPr/>
          <p:nvPr/>
        </p:nvGrpSpPr>
        <p:grpSpPr>
          <a:xfrm>
            <a:off x="514350" y="3474383"/>
            <a:ext cx="13601700" cy="868805"/>
            <a:chOff x="481283" y="1676400"/>
            <a:chExt cx="18648750" cy="1191186"/>
          </a:xfrm>
        </p:grpSpPr>
        <p:sp>
          <p:nvSpPr>
            <p:cNvPr id="46" name="Rectangle: Rounded Corners 45">
              <a:extLst>
                <a:ext uri="{FF2B5EF4-FFF2-40B4-BE49-F238E27FC236}">
                  <a16:creationId xmlns:a16="http://schemas.microsoft.com/office/drawing/2014/main" id="{FDFFF601-4654-6587-8B8E-D16BEFA50453}"/>
                </a:ext>
              </a:extLst>
            </p:cNvPr>
            <p:cNvSpPr/>
            <p:nvPr/>
          </p:nvSpPr>
          <p:spPr>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id="{67D042BB-1325-7C42-251E-AE8865AB0E5C}"/>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Turnover Ratios</a:t>
              </a:r>
            </a:p>
          </p:txBody>
        </p:sp>
        <p:sp>
          <p:nvSpPr>
            <p:cNvPr id="48" name="Rectangle: Rounded Corners 47">
              <a:extLst>
                <a:ext uri="{FF2B5EF4-FFF2-40B4-BE49-F238E27FC236}">
                  <a16:creationId xmlns:a16="http://schemas.microsoft.com/office/drawing/2014/main" id="{01EA2AF7-C06F-1C83-D4ED-5805AD82AA01}"/>
                </a:ext>
              </a:extLst>
            </p:cNvPr>
            <p:cNvSpPr/>
            <p:nvPr/>
          </p:nvSpPr>
          <p:spPr>
            <a:xfrm>
              <a:off x="692103" y="1833197"/>
              <a:ext cx="877588" cy="877590"/>
            </a:xfrm>
            <a:prstGeom prst="roundRect">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03</a:t>
              </a:r>
              <a:endParaRPr lang="en-IN" b="1" dirty="0">
                <a:latin typeface="Arial" panose="020B0604020202020204" pitchFamily="34" charset="0"/>
                <a:cs typeface="Arial" panose="020B0604020202020204" pitchFamily="34" charset="0"/>
              </a:endParaRPr>
            </a:p>
          </p:txBody>
        </p:sp>
        <p:sp>
          <p:nvSpPr>
            <p:cNvPr id="49" name="Arrow: Pentagon 48">
              <a:extLst>
                <a:ext uri="{FF2B5EF4-FFF2-40B4-BE49-F238E27FC236}">
                  <a16:creationId xmlns:a16="http://schemas.microsoft.com/office/drawing/2014/main" id="{446FE42B-6077-A739-8ABA-7D682C98AFF4}"/>
                </a:ext>
              </a:extLst>
            </p:cNvPr>
            <p:cNvSpPr/>
            <p:nvPr/>
          </p:nvSpPr>
          <p:spPr>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TextBox 4">
            <a:extLst>
              <a:ext uri="{FF2B5EF4-FFF2-40B4-BE49-F238E27FC236}">
                <a16:creationId xmlns:a16="http://schemas.microsoft.com/office/drawing/2014/main" id="{CE587E96-BC3F-816B-AA98-C8EFA7D3DDC1}"/>
              </a:ext>
            </a:extLst>
          </p:cNvPr>
          <p:cNvSpPr txBox="1"/>
          <p:nvPr/>
        </p:nvSpPr>
        <p:spPr>
          <a:xfrm>
            <a:off x="1339007" y="2749782"/>
            <a:ext cx="7329486" cy="394210"/>
          </a:xfrm>
          <a:prstGeom prst="rect">
            <a:avLst/>
          </a:prstGeom>
          <a:noFill/>
        </p:spPr>
        <p:txBody>
          <a:bodyPr wrap="square">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Valuation Ratios</a:t>
            </a:r>
          </a:p>
        </p:txBody>
      </p:sp>
      <p:grpSp>
        <p:nvGrpSpPr>
          <p:cNvPr id="3" name="Group 2">
            <a:extLst>
              <a:ext uri="{FF2B5EF4-FFF2-40B4-BE49-F238E27FC236}">
                <a16:creationId xmlns:a16="http://schemas.microsoft.com/office/drawing/2014/main" id="{705EA312-EC89-7947-0161-A9F9BF040682}"/>
              </a:ext>
            </a:extLst>
          </p:cNvPr>
          <p:cNvGrpSpPr/>
          <p:nvPr/>
        </p:nvGrpSpPr>
        <p:grpSpPr>
          <a:xfrm>
            <a:off x="8167253" y="6648687"/>
            <a:ext cx="5590309" cy="1367644"/>
            <a:chOff x="8167253" y="6648687"/>
            <a:chExt cx="5590309" cy="1367644"/>
          </a:xfrm>
        </p:grpSpPr>
        <p:sp>
          <p:nvSpPr>
            <p:cNvPr id="9" name="TextBox 8">
              <a:extLst>
                <a:ext uri="{FF2B5EF4-FFF2-40B4-BE49-F238E27FC236}">
                  <a16:creationId xmlns:a16="http://schemas.microsoft.com/office/drawing/2014/main" id="{2DC13DD5-21A7-E719-8250-25CA5FC1F7D5}"/>
                </a:ext>
              </a:extLst>
            </p:cNvPr>
            <p:cNvSpPr txBox="1"/>
            <p:nvPr/>
          </p:nvSpPr>
          <p:spPr>
            <a:xfrm>
              <a:off x="8167253" y="7441430"/>
              <a:ext cx="5590309" cy="574901"/>
            </a:xfrm>
            <a:prstGeom prst="rect">
              <a:avLst/>
            </a:prstGeom>
            <a:noFill/>
          </p:spPr>
          <p:txBody>
            <a:bodyPr wrap="square" rtlCol="0">
              <a:spAutoFit/>
            </a:bodyPr>
            <a:lstStyle/>
            <a:p>
              <a:pPr>
                <a:lnSpc>
                  <a:spcPct val="120000"/>
                </a:lnSpc>
              </a:pPr>
              <a:r>
                <a:rPr lang="en-US" sz="2800" b="1" dirty="0">
                  <a:solidFill>
                    <a:srgbClr val="545252"/>
                  </a:solidFill>
                </a:rPr>
                <a:t>Subscribe &amp; Share Karo FATAFAT !!</a:t>
              </a:r>
              <a:endParaRPr lang="en-IN" sz="2800" b="1" dirty="0">
                <a:solidFill>
                  <a:srgbClr val="545252"/>
                </a:solidFill>
              </a:endParaRPr>
            </a:p>
          </p:txBody>
        </p:sp>
        <p:pic>
          <p:nvPicPr>
            <p:cNvPr id="10" name="Picture 9" descr="Youtube, logo icon - Free download on Iconfinder">
              <a:extLst>
                <a:ext uri="{FF2B5EF4-FFF2-40B4-BE49-F238E27FC236}">
                  <a16:creationId xmlns:a16="http://schemas.microsoft.com/office/drawing/2014/main" id="{7B5C8E39-B23D-59E2-F67F-812838FD8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498" y="6648687"/>
              <a:ext cx="767821" cy="7678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73798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6">
            <a:extLst>
              <a:ext uri="{FF2B5EF4-FFF2-40B4-BE49-F238E27FC236}">
                <a16:creationId xmlns:a16="http://schemas.microsoft.com/office/drawing/2014/main" id="{2A46780E-21BC-DCFF-22EE-FCC0F1548543}"/>
              </a:ext>
            </a:extLst>
          </p:cNvPr>
          <p:cNvSpPr txBox="1">
            <a:spLocks/>
          </p:cNvSpPr>
          <p:nvPr/>
        </p:nvSpPr>
        <p:spPr>
          <a:xfrm>
            <a:off x="8009411" y="3477011"/>
            <a:ext cx="5604990" cy="2189978"/>
          </a:xfrm>
          <a:prstGeom prst="rect">
            <a:avLst/>
          </a:prstGeom>
        </p:spPr>
        <p:txBody>
          <a:bodyPr vert="horz" lIns="91440" tIns="45720" rIns="91440" bIns="45720" rtlCol="0" anchor="ctr">
            <a:no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a:lnSpc>
                <a:spcPct val="100000"/>
              </a:lnSpc>
            </a:pPr>
            <a:r>
              <a:rPr lang="en-US" sz="3600" b="1" dirty="0">
                <a:solidFill>
                  <a:srgbClr val="422E59"/>
                </a:solidFill>
                <a:latin typeface="Montserrat" panose="00000500000000000000" pitchFamily="2" charset="0"/>
              </a:rPr>
              <a:t>THANK YOU</a:t>
            </a:r>
          </a:p>
        </p:txBody>
      </p:sp>
      <p:grpSp>
        <p:nvGrpSpPr>
          <p:cNvPr id="15" name="Group 14">
            <a:extLst>
              <a:ext uri="{FF2B5EF4-FFF2-40B4-BE49-F238E27FC236}">
                <a16:creationId xmlns:a16="http://schemas.microsoft.com/office/drawing/2014/main" id="{8DD89C52-BDED-8834-FC78-473C05E70B87}"/>
              </a:ext>
            </a:extLst>
          </p:cNvPr>
          <p:cNvGrpSpPr/>
          <p:nvPr/>
        </p:nvGrpSpPr>
        <p:grpSpPr>
          <a:xfrm>
            <a:off x="12088909" y="476535"/>
            <a:ext cx="2088827" cy="498998"/>
            <a:chOff x="12088909" y="476535"/>
            <a:chExt cx="2088827" cy="498998"/>
          </a:xfrm>
        </p:grpSpPr>
        <p:pic>
          <p:nvPicPr>
            <p:cNvPr id="16" name="Picture 15">
              <a:extLst>
                <a:ext uri="{FF2B5EF4-FFF2-40B4-BE49-F238E27FC236}">
                  <a16:creationId xmlns:a16="http://schemas.microsoft.com/office/drawing/2014/main" id="{2EA2C67E-859F-7707-943D-E20AB7BC0D7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r="83151"/>
            <a:stretch/>
          </p:blipFill>
          <p:spPr>
            <a:xfrm>
              <a:off x="12088909" y="476535"/>
              <a:ext cx="351937" cy="498998"/>
            </a:xfrm>
            <a:prstGeom prst="rect">
              <a:avLst/>
            </a:prstGeom>
          </p:spPr>
        </p:pic>
        <p:pic>
          <p:nvPicPr>
            <p:cNvPr id="17" name="Picture 16">
              <a:extLst>
                <a:ext uri="{FF2B5EF4-FFF2-40B4-BE49-F238E27FC236}">
                  <a16:creationId xmlns:a16="http://schemas.microsoft.com/office/drawing/2014/main" id="{115B7CB8-99D8-1257-9BC7-E2713E73A9B1}"/>
                </a:ext>
              </a:extLst>
            </p:cNvPr>
            <p:cNvPicPr>
              <a:picLocks noChangeAspect="1"/>
            </p:cNvPicPr>
            <p:nvPr/>
          </p:nvPicPr>
          <p:blipFill rotWithShape="1">
            <a:blip r:embed="rId4">
              <a:extLst>
                <a:ext uri="{28A0092B-C50C-407E-A947-70E740481C1C}">
                  <a14:useLocalDpi xmlns:a14="http://schemas.microsoft.com/office/drawing/2010/main" val="0"/>
                </a:ext>
              </a:extLst>
            </a:blip>
            <a:srcRect l="16849" r="59540"/>
            <a:stretch/>
          </p:blipFill>
          <p:spPr>
            <a:xfrm>
              <a:off x="12440846" y="476535"/>
              <a:ext cx="493195" cy="498998"/>
            </a:xfrm>
            <a:prstGeom prst="rect">
              <a:avLst/>
            </a:prstGeom>
          </p:spPr>
        </p:pic>
        <p:pic>
          <p:nvPicPr>
            <p:cNvPr id="18" name="Picture 17">
              <a:extLst>
                <a:ext uri="{FF2B5EF4-FFF2-40B4-BE49-F238E27FC236}">
                  <a16:creationId xmlns:a16="http://schemas.microsoft.com/office/drawing/2014/main" id="{022C8582-5ACC-5C71-E489-1C1C4151043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l="38862"/>
            <a:stretch/>
          </p:blipFill>
          <p:spPr>
            <a:xfrm>
              <a:off x="12900660" y="476535"/>
              <a:ext cx="1277076" cy="498998"/>
            </a:xfrm>
            <a:prstGeom prst="rect">
              <a:avLst/>
            </a:prstGeom>
          </p:spPr>
        </p:pic>
      </p:grpSp>
      <p:sp>
        <p:nvSpPr>
          <p:cNvPr id="19" name="TextBox 18">
            <a:extLst>
              <a:ext uri="{FF2B5EF4-FFF2-40B4-BE49-F238E27FC236}">
                <a16:creationId xmlns:a16="http://schemas.microsoft.com/office/drawing/2014/main" id="{D0F7730D-5521-C5F1-B599-9CCED2BE800D}"/>
              </a:ext>
            </a:extLst>
          </p:cNvPr>
          <p:cNvSpPr txBox="1"/>
          <p:nvPr/>
        </p:nvSpPr>
        <p:spPr>
          <a:xfrm>
            <a:off x="-1" y="6923872"/>
            <a:ext cx="4591052" cy="461665"/>
          </a:xfrm>
          <a:prstGeom prst="rect">
            <a:avLst/>
          </a:prstGeom>
          <a:noFill/>
        </p:spPr>
        <p:txBody>
          <a:bodyPr wrap="square" anchor="ctr">
            <a:spAutoFit/>
          </a:bodyPr>
          <a:lstStyle/>
          <a:p>
            <a:pPr algn="ctr"/>
            <a:r>
              <a:rPr lang="en-US" sz="2400" b="1" dirty="0">
                <a:solidFill>
                  <a:schemeClr val="bg1"/>
                </a:solidFill>
                <a:latin typeface="Montserrat" panose="00000500000000000000" pitchFamily="2" charset="0"/>
              </a:rPr>
              <a:t>www.finkaro.com</a:t>
            </a:r>
          </a:p>
        </p:txBody>
      </p:sp>
      <p:sp>
        <p:nvSpPr>
          <p:cNvPr id="2" name="Rectangle 1">
            <a:hlinkClick r:id="rId5"/>
            <a:extLst>
              <a:ext uri="{FF2B5EF4-FFF2-40B4-BE49-F238E27FC236}">
                <a16:creationId xmlns:a16="http://schemas.microsoft.com/office/drawing/2014/main" id="{2290063A-4C20-437B-5983-213B92B62162}"/>
              </a:ext>
            </a:extLst>
          </p:cNvPr>
          <p:cNvSpPr/>
          <p:nvPr/>
        </p:nvSpPr>
        <p:spPr>
          <a:xfrm>
            <a:off x="0" y="6604000"/>
            <a:ext cx="4381500" cy="10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46317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6">
            <a:extLst>
              <a:ext uri="{FF2B5EF4-FFF2-40B4-BE49-F238E27FC236}">
                <a16:creationId xmlns:a16="http://schemas.microsoft.com/office/drawing/2014/main" id="{2A46780E-21BC-DCFF-22EE-FCC0F1548543}"/>
              </a:ext>
            </a:extLst>
          </p:cNvPr>
          <p:cNvSpPr txBox="1">
            <a:spLocks/>
          </p:cNvSpPr>
          <p:nvPr/>
        </p:nvSpPr>
        <p:spPr>
          <a:xfrm>
            <a:off x="8009410" y="3477011"/>
            <a:ext cx="6182839" cy="2189978"/>
          </a:xfrm>
          <a:prstGeom prst="rect">
            <a:avLst/>
          </a:prstGeom>
        </p:spPr>
        <p:txBody>
          <a:bodyPr vert="horz" lIns="91440" tIns="45720" rIns="91440" bIns="45720" rtlCol="0" anchor="ctr">
            <a:no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a:lnSpc>
                <a:spcPct val="100000"/>
              </a:lnSpc>
            </a:pPr>
            <a:r>
              <a:rPr lang="en-US" sz="3600" b="1" dirty="0">
                <a:solidFill>
                  <a:srgbClr val="422E59"/>
                </a:solidFill>
                <a:latin typeface="Montserrat" panose="00000500000000000000" pitchFamily="2" charset="0"/>
              </a:rPr>
              <a:t>Understanding The Business</a:t>
            </a:r>
          </a:p>
        </p:txBody>
      </p:sp>
      <p:grpSp>
        <p:nvGrpSpPr>
          <p:cNvPr id="15" name="Group 14">
            <a:extLst>
              <a:ext uri="{FF2B5EF4-FFF2-40B4-BE49-F238E27FC236}">
                <a16:creationId xmlns:a16="http://schemas.microsoft.com/office/drawing/2014/main" id="{8DD89C52-BDED-8834-FC78-473C05E70B87}"/>
              </a:ext>
            </a:extLst>
          </p:cNvPr>
          <p:cNvGrpSpPr/>
          <p:nvPr/>
        </p:nvGrpSpPr>
        <p:grpSpPr>
          <a:xfrm>
            <a:off x="12088909" y="476535"/>
            <a:ext cx="2088827" cy="498998"/>
            <a:chOff x="12088909" y="476535"/>
            <a:chExt cx="2088827" cy="498998"/>
          </a:xfrm>
        </p:grpSpPr>
        <p:pic>
          <p:nvPicPr>
            <p:cNvPr id="16" name="Picture 15">
              <a:extLst>
                <a:ext uri="{FF2B5EF4-FFF2-40B4-BE49-F238E27FC236}">
                  <a16:creationId xmlns:a16="http://schemas.microsoft.com/office/drawing/2014/main" id="{2EA2C67E-859F-7707-943D-E20AB7BC0D7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r="83151"/>
            <a:stretch/>
          </p:blipFill>
          <p:spPr>
            <a:xfrm>
              <a:off x="12088909" y="476535"/>
              <a:ext cx="351937" cy="498998"/>
            </a:xfrm>
            <a:prstGeom prst="rect">
              <a:avLst/>
            </a:prstGeom>
          </p:spPr>
        </p:pic>
        <p:pic>
          <p:nvPicPr>
            <p:cNvPr id="17" name="Picture 16">
              <a:extLst>
                <a:ext uri="{FF2B5EF4-FFF2-40B4-BE49-F238E27FC236}">
                  <a16:creationId xmlns:a16="http://schemas.microsoft.com/office/drawing/2014/main" id="{115B7CB8-99D8-1257-9BC7-E2713E73A9B1}"/>
                </a:ext>
              </a:extLst>
            </p:cNvPr>
            <p:cNvPicPr>
              <a:picLocks noChangeAspect="1"/>
            </p:cNvPicPr>
            <p:nvPr/>
          </p:nvPicPr>
          <p:blipFill rotWithShape="1">
            <a:blip r:embed="rId4">
              <a:extLst>
                <a:ext uri="{28A0092B-C50C-407E-A947-70E740481C1C}">
                  <a14:useLocalDpi xmlns:a14="http://schemas.microsoft.com/office/drawing/2010/main" val="0"/>
                </a:ext>
              </a:extLst>
            </a:blip>
            <a:srcRect l="16849" r="59540"/>
            <a:stretch/>
          </p:blipFill>
          <p:spPr>
            <a:xfrm>
              <a:off x="12440846" y="476535"/>
              <a:ext cx="493195" cy="498998"/>
            </a:xfrm>
            <a:prstGeom prst="rect">
              <a:avLst/>
            </a:prstGeom>
          </p:spPr>
        </p:pic>
        <p:pic>
          <p:nvPicPr>
            <p:cNvPr id="18" name="Picture 17">
              <a:extLst>
                <a:ext uri="{FF2B5EF4-FFF2-40B4-BE49-F238E27FC236}">
                  <a16:creationId xmlns:a16="http://schemas.microsoft.com/office/drawing/2014/main" id="{022C8582-5ACC-5C71-E489-1C1C4151043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l="38862"/>
            <a:stretch/>
          </p:blipFill>
          <p:spPr>
            <a:xfrm>
              <a:off x="12900660" y="476535"/>
              <a:ext cx="1277076" cy="498998"/>
            </a:xfrm>
            <a:prstGeom prst="rect">
              <a:avLst/>
            </a:prstGeom>
          </p:spPr>
        </p:pic>
      </p:grpSp>
      <p:sp>
        <p:nvSpPr>
          <p:cNvPr id="19" name="TextBox 18">
            <a:extLst>
              <a:ext uri="{FF2B5EF4-FFF2-40B4-BE49-F238E27FC236}">
                <a16:creationId xmlns:a16="http://schemas.microsoft.com/office/drawing/2014/main" id="{D0F7730D-5521-C5F1-B599-9CCED2BE800D}"/>
              </a:ext>
            </a:extLst>
          </p:cNvPr>
          <p:cNvSpPr txBox="1"/>
          <p:nvPr/>
        </p:nvSpPr>
        <p:spPr>
          <a:xfrm>
            <a:off x="-1" y="6800762"/>
            <a:ext cx="4591052" cy="707886"/>
          </a:xfrm>
          <a:prstGeom prst="rect">
            <a:avLst/>
          </a:prstGeom>
          <a:noFill/>
        </p:spPr>
        <p:txBody>
          <a:bodyPr wrap="square">
            <a:spAutoFit/>
          </a:bodyPr>
          <a:lstStyle/>
          <a:p>
            <a:pPr algn="ctr"/>
            <a:r>
              <a:rPr lang="en-US" sz="4000" b="1" dirty="0">
                <a:solidFill>
                  <a:schemeClr val="bg1"/>
                </a:solidFill>
                <a:latin typeface="Montserrat" panose="00000500000000000000" pitchFamily="2" charset="0"/>
              </a:rPr>
              <a:t>Module 01</a:t>
            </a:r>
            <a:endParaRPr lang="en-IN" sz="4000" dirty="0">
              <a:solidFill>
                <a:schemeClr val="bg1"/>
              </a:solidFill>
            </a:endParaRPr>
          </a:p>
        </p:txBody>
      </p:sp>
    </p:spTree>
    <p:extLst>
      <p:ext uri="{BB962C8B-B14F-4D97-AF65-F5344CB8AC3E}">
        <p14:creationId xmlns:p14="http://schemas.microsoft.com/office/powerpoint/2010/main" val="218948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0"/>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LT foods</a:t>
            </a:r>
            <a:endParaRPr lang="en-US" sz="2800" b="1" dirty="0">
              <a:solidFill>
                <a:srgbClr val="422E59"/>
              </a:solidFill>
              <a:latin typeface="Montserrat" panose="00000500000000000000" pitchFamily="2" charset="0"/>
              <a:cs typeface="Arial" panose="020B0604020202020204" pitchFamily="34" charset="0"/>
            </a:endParaRPr>
          </a:p>
        </p:txBody>
      </p:sp>
      <p:sp>
        <p:nvSpPr>
          <p:cNvPr id="27" name="Rectangle: Rounded Corners 26">
            <a:extLst>
              <a:ext uri="{FF2B5EF4-FFF2-40B4-BE49-F238E27FC236}">
                <a16:creationId xmlns:a16="http://schemas.microsoft.com/office/drawing/2014/main" id="{7E97508C-61C3-90E2-18B0-8B92C80559A8}"/>
              </a:ext>
            </a:extLst>
          </p:cNvPr>
          <p:cNvSpPr/>
          <p:nvPr/>
        </p:nvSpPr>
        <p:spPr>
          <a:xfrm>
            <a:off x="457197" y="1932681"/>
            <a:ext cx="13716000" cy="2854472"/>
          </a:xfrm>
          <a:prstGeom prst="roundRect">
            <a:avLst>
              <a:gd name="adj" fmla="val 67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548640" rtlCol="0" anchor="t"/>
          <a:lstStyle/>
          <a:p>
            <a:pPr algn="just">
              <a:lnSpc>
                <a:spcPct val="150000"/>
              </a:lnSpc>
            </a:pPr>
            <a:r>
              <a:rPr lang="en-US" dirty="0">
                <a:solidFill>
                  <a:schemeClr val="tx1"/>
                </a:solidFill>
              </a:rPr>
              <a:t>It is primarily engaged in the business of milling, processing and marketing of branded and non-branded basmati rice and manufacturing of rice food products in the domestic and overseas market.</a:t>
            </a:r>
          </a:p>
          <a:p>
            <a:pPr algn="just">
              <a:lnSpc>
                <a:spcPct val="150000"/>
              </a:lnSpc>
            </a:pPr>
            <a:r>
              <a:rPr lang="en-US" dirty="0">
                <a:solidFill>
                  <a:schemeClr val="tx1"/>
                </a:solidFill>
              </a:rPr>
              <a:t>It is also engaged in research and development to add value to rice and rice food products. The Company’s rice product portfolio comprises brown rice, white rice, steamed rice, parboiled rice, organic rice, quick cooking rice, value added rice and flavored rice in the ready to cook segment.</a:t>
            </a:r>
          </a:p>
        </p:txBody>
      </p:sp>
      <p:pic>
        <p:nvPicPr>
          <p:cNvPr id="28" name="Texture">
            <a:extLst>
              <a:ext uri="{FF2B5EF4-FFF2-40B4-BE49-F238E27FC236}">
                <a16:creationId xmlns:a16="http://schemas.microsoft.com/office/drawing/2014/main" id="{B674FAFD-3EBD-5AE7-BB03-1BC8B05D7F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3632200"/>
            <a:ext cx="13716000" cy="868962"/>
          </a:xfrm>
          <a:prstGeom prst="rect">
            <a:avLst/>
          </a:prstGeom>
        </p:spPr>
      </p:pic>
      <p:sp>
        <p:nvSpPr>
          <p:cNvPr id="29" name="Rectangle: Top Corners Rounded 28">
            <a:extLst>
              <a:ext uri="{FF2B5EF4-FFF2-40B4-BE49-F238E27FC236}">
                <a16:creationId xmlns:a16="http://schemas.microsoft.com/office/drawing/2014/main" id="{672B7C44-D736-2410-8A71-602A04DF3950}"/>
              </a:ext>
            </a:extLst>
          </p:cNvPr>
          <p:cNvSpPr/>
          <p:nvPr/>
        </p:nvSpPr>
        <p:spPr>
          <a:xfrm rot="5400000">
            <a:off x="2217970" y="-134259"/>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800" b="1" i="0" dirty="0">
                <a:solidFill>
                  <a:schemeClr val="bg1"/>
                </a:solidFill>
                <a:effectLst/>
                <a:latin typeface="arial" panose="020B0604020202020204" pitchFamily="34" charset="0"/>
              </a:rPr>
              <a:t>About Company </a:t>
            </a:r>
          </a:p>
        </p:txBody>
      </p:sp>
      <p:sp>
        <p:nvSpPr>
          <p:cNvPr id="45" name="Rectangle: Rounded Corners 44">
            <a:extLst>
              <a:ext uri="{FF2B5EF4-FFF2-40B4-BE49-F238E27FC236}">
                <a16:creationId xmlns:a16="http://schemas.microsoft.com/office/drawing/2014/main" id="{BD8EF1EA-F0A5-32B1-241C-8C750AAC8D1C}"/>
              </a:ext>
            </a:extLst>
          </p:cNvPr>
          <p:cNvSpPr/>
          <p:nvPr/>
        </p:nvSpPr>
        <p:spPr>
          <a:xfrm>
            <a:off x="7315199" y="5576047"/>
            <a:ext cx="6858001" cy="3040108"/>
          </a:xfrm>
          <a:prstGeom prst="roundRect">
            <a:avLst>
              <a:gd name="adj" fmla="val 43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548640" rtlCol="0" anchor="t"/>
          <a:lstStyle/>
          <a:p>
            <a:pPr>
              <a:lnSpc>
                <a:spcPct val="120000"/>
              </a:lnSpc>
            </a:pPr>
            <a:endParaRPr lang="en-IN" sz="2000" dirty="0">
              <a:solidFill>
                <a:srgbClr val="545252"/>
              </a:solidFill>
            </a:endParaRPr>
          </a:p>
        </p:txBody>
      </p:sp>
      <p:grpSp>
        <p:nvGrpSpPr>
          <p:cNvPr id="4" name="Group 3">
            <a:extLst>
              <a:ext uri="{FF2B5EF4-FFF2-40B4-BE49-F238E27FC236}">
                <a16:creationId xmlns:a16="http://schemas.microsoft.com/office/drawing/2014/main" id="{D6FDA9FD-0FB6-787D-D18F-CA9528B43BC6}"/>
              </a:ext>
            </a:extLst>
          </p:cNvPr>
          <p:cNvGrpSpPr/>
          <p:nvPr/>
        </p:nvGrpSpPr>
        <p:grpSpPr>
          <a:xfrm>
            <a:off x="8167253" y="6648687"/>
            <a:ext cx="5590309" cy="1367644"/>
            <a:chOff x="8167253" y="6648687"/>
            <a:chExt cx="5590309" cy="1367644"/>
          </a:xfrm>
        </p:grpSpPr>
        <p:sp>
          <p:nvSpPr>
            <p:cNvPr id="2" name="TextBox 1">
              <a:extLst>
                <a:ext uri="{FF2B5EF4-FFF2-40B4-BE49-F238E27FC236}">
                  <a16:creationId xmlns:a16="http://schemas.microsoft.com/office/drawing/2014/main" id="{4FF39B99-2C48-287F-5165-D99B3B633062}"/>
                </a:ext>
              </a:extLst>
            </p:cNvPr>
            <p:cNvSpPr txBox="1"/>
            <p:nvPr/>
          </p:nvSpPr>
          <p:spPr>
            <a:xfrm>
              <a:off x="8167253" y="7441430"/>
              <a:ext cx="5590309" cy="574901"/>
            </a:xfrm>
            <a:prstGeom prst="rect">
              <a:avLst/>
            </a:prstGeom>
            <a:noFill/>
          </p:spPr>
          <p:txBody>
            <a:bodyPr wrap="square" rtlCol="0">
              <a:spAutoFit/>
            </a:bodyPr>
            <a:lstStyle/>
            <a:p>
              <a:pPr>
                <a:lnSpc>
                  <a:spcPct val="120000"/>
                </a:lnSpc>
              </a:pPr>
              <a:r>
                <a:rPr lang="en-US" sz="2800" b="1" dirty="0">
                  <a:solidFill>
                    <a:srgbClr val="545252"/>
                  </a:solidFill>
                </a:rPr>
                <a:t>Subscribe &amp; Share Karo FATAFAT !!</a:t>
              </a:r>
              <a:endParaRPr lang="en-IN" sz="2800" b="1" dirty="0">
                <a:solidFill>
                  <a:srgbClr val="545252"/>
                </a:solidFill>
              </a:endParaRPr>
            </a:p>
          </p:txBody>
        </p:sp>
        <p:pic>
          <p:nvPicPr>
            <p:cNvPr id="3" name="Picture 2" descr="Youtube, logo icon - Free download on Iconfinder">
              <a:extLst>
                <a:ext uri="{FF2B5EF4-FFF2-40B4-BE49-F238E27FC236}">
                  <a16:creationId xmlns:a16="http://schemas.microsoft.com/office/drawing/2014/main" id="{089120E3-EE3D-EE30-2C04-100DBC72A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8498" y="6648687"/>
              <a:ext cx="767821" cy="767821"/>
            </a:xfrm>
            <a:prstGeom prst="rect">
              <a:avLst/>
            </a:prstGeom>
            <a:noFill/>
            <a:extLst>
              <a:ext uri="{909E8E84-426E-40DD-AFC4-6F175D3DCCD1}">
                <a14:hiddenFill xmlns:a14="http://schemas.microsoft.com/office/drawing/2010/main">
                  <a:solidFill>
                    <a:srgbClr val="FFFFFF"/>
                  </a:solidFill>
                </a14:hiddenFill>
              </a:ext>
            </a:extLst>
          </p:spPr>
        </p:pic>
      </p:grpSp>
      <p:pic>
        <p:nvPicPr>
          <p:cNvPr id="5" name="Picture 2" descr="Daawat-(LT Foods)- A Potential Growth Story at Value!!!!! - Strategic Alpha">
            <a:extLst>
              <a:ext uri="{FF2B5EF4-FFF2-40B4-BE49-F238E27FC236}">
                <a16:creationId xmlns:a16="http://schemas.microsoft.com/office/drawing/2014/main" id="{A3474787-3B82-74AC-7155-F68716E13B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404" y="5115162"/>
            <a:ext cx="5791200"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7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9D8BF27-8ACB-9F31-3F8F-A4C64331F075}"/>
              </a:ext>
            </a:extLst>
          </p:cNvPr>
          <p:cNvSpPr/>
          <p:nvPr/>
        </p:nvSpPr>
        <p:spPr>
          <a:xfrm>
            <a:off x="457201" y="1471391"/>
            <a:ext cx="13716000" cy="7024910"/>
          </a:xfrm>
          <a:prstGeom prst="roundRect">
            <a:avLst>
              <a:gd name="adj" fmla="val 1600"/>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397828" y="3886200"/>
            <a:ext cx="11834743" cy="1371600"/>
          </a:xfrm>
          <a:prstGeom prst="rect">
            <a:avLst/>
          </a:prstGeom>
          <a:noFill/>
          <a:ln w="9525">
            <a:noFill/>
            <a:miter lim="800000"/>
            <a:headEnd/>
            <a:tailEnd/>
          </a:ln>
        </p:spPr>
        <p:txBody>
          <a:bodyPr anchor="ctr"/>
          <a:lstStyle/>
          <a:p>
            <a:pPr algn="ctr" eaLnBrk="0" hangingPunct="0">
              <a:lnSpc>
                <a:spcPct val="110000"/>
              </a:lnSpc>
              <a:defRPr/>
            </a:pPr>
            <a:r>
              <a:rPr lang="en-US" sz="2800" b="1" dirty="0">
                <a:solidFill>
                  <a:srgbClr val="422E59"/>
                </a:solidFill>
                <a:latin typeface="Montserrat" panose="00000500000000000000" pitchFamily="2" charset="0"/>
              </a:rPr>
              <a:t>Understand the Data First To Understand the Business in Better Way….Excel</a:t>
            </a:r>
          </a:p>
        </p:txBody>
      </p:sp>
      <p:grpSp>
        <p:nvGrpSpPr>
          <p:cNvPr id="2" name="Group 1">
            <a:extLst>
              <a:ext uri="{FF2B5EF4-FFF2-40B4-BE49-F238E27FC236}">
                <a16:creationId xmlns:a16="http://schemas.microsoft.com/office/drawing/2014/main" id="{851A5ACF-C234-2698-F0F2-1090DC6462BA}"/>
              </a:ext>
            </a:extLst>
          </p:cNvPr>
          <p:cNvGrpSpPr/>
          <p:nvPr/>
        </p:nvGrpSpPr>
        <p:grpSpPr>
          <a:xfrm>
            <a:off x="8167253" y="6648687"/>
            <a:ext cx="5590309" cy="1367644"/>
            <a:chOff x="8167253" y="6648687"/>
            <a:chExt cx="5590309" cy="1367644"/>
          </a:xfrm>
        </p:grpSpPr>
        <p:sp>
          <p:nvSpPr>
            <p:cNvPr id="4" name="TextBox 3">
              <a:extLst>
                <a:ext uri="{FF2B5EF4-FFF2-40B4-BE49-F238E27FC236}">
                  <a16:creationId xmlns:a16="http://schemas.microsoft.com/office/drawing/2014/main" id="{4A62555A-FD8D-6811-CBB5-35FD871FC4B4}"/>
                </a:ext>
              </a:extLst>
            </p:cNvPr>
            <p:cNvSpPr txBox="1"/>
            <p:nvPr/>
          </p:nvSpPr>
          <p:spPr>
            <a:xfrm>
              <a:off x="8167253" y="7441430"/>
              <a:ext cx="5590309" cy="574901"/>
            </a:xfrm>
            <a:prstGeom prst="rect">
              <a:avLst/>
            </a:prstGeom>
            <a:noFill/>
          </p:spPr>
          <p:txBody>
            <a:bodyPr wrap="square" rtlCol="0">
              <a:spAutoFit/>
            </a:bodyPr>
            <a:lstStyle/>
            <a:p>
              <a:pPr>
                <a:lnSpc>
                  <a:spcPct val="120000"/>
                </a:lnSpc>
              </a:pPr>
              <a:r>
                <a:rPr lang="en-US" sz="2800" b="1" dirty="0">
                  <a:solidFill>
                    <a:srgbClr val="545252"/>
                  </a:solidFill>
                </a:rPr>
                <a:t>Subscribe &amp; Share Karo FATAFAT !!</a:t>
              </a:r>
              <a:endParaRPr lang="en-IN" sz="2800" b="1" dirty="0">
                <a:solidFill>
                  <a:srgbClr val="545252"/>
                </a:solidFill>
              </a:endParaRPr>
            </a:p>
          </p:txBody>
        </p:sp>
        <p:pic>
          <p:nvPicPr>
            <p:cNvPr id="5" name="Picture 4" descr="Youtube, logo icon - Free download on Iconfinder">
              <a:extLst>
                <a:ext uri="{FF2B5EF4-FFF2-40B4-BE49-F238E27FC236}">
                  <a16:creationId xmlns:a16="http://schemas.microsoft.com/office/drawing/2014/main" id="{6819941C-7306-62FE-FE75-EB79749CDC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498" y="6648687"/>
              <a:ext cx="767821" cy="7678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12710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9D8BF27-8ACB-9F31-3F8F-A4C64331F075}"/>
              </a:ext>
            </a:extLst>
          </p:cNvPr>
          <p:cNvSpPr/>
          <p:nvPr/>
        </p:nvSpPr>
        <p:spPr>
          <a:xfrm>
            <a:off x="457201" y="1471391"/>
            <a:ext cx="13716000" cy="7024910"/>
          </a:xfrm>
          <a:prstGeom prst="roundRect">
            <a:avLst>
              <a:gd name="adj" fmla="val 1600"/>
            </a:avLst>
          </a:prstGeom>
          <a:solidFill>
            <a:schemeClr val="bg1"/>
          </a:solidFill>
          <a:ln>
            <a:noFill/>
          </a:ln>
          <a:effectLst>
            <a:outerShdw blurRad="177800" dist="190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0" rtlCol="0" anchor="t"/>
          <a:lstStyle/>
          <a:p>
            <a:pPr>
              <a:lnSpc>
                <a:spcPct val="120000"/>
              </a:lnSpc>
            </a:pPr>
            <a:endParaRPr lang="en-US" sz="2000" dirty="0">
              <a:solidFill>
                <a:srgbClr val="545252"/>
              </a:solidFill>
              <a:latin typeface="arial" panose="020B0604020202020204" pitchFamily="34" charset="0"/>
            </a:endParaRPr>
          </a:p>
        </p:txBody>
      </p:sp>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112079" y="228379"/>
            <a:ext cx="4245734" cy="1071784"/>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Data Preparation</a:t>
            </a:r>
          </a:p>
        </p:txBody>
      </p:sp>
      <p:grpSp>
        <p:nvGrpSpPr>
          <p:cNvPr id="2" name="Group 1">
            <a:extLst>
              <a:ext uri="{FF2B5EF4-FFF2-40B4-BE49-F238E27FC236}">
                <a16:creationId xmlns:a16="http://schemas.microsoft.com/office/drawing/2014/main" id="{28632AE9-AD0E-E068-8EB9-12CAC696BE13}"/>
              </a:ext>
            </a:extLst>
          </p:cNvPr>
          <p:cNvGrpSpPr/>
          <p:nvPr/>
        </p:nvGrpSpPr>
        <p:grpSpPr>
          <a:xfrm>
            <a:off x="571500" y="2557240"/>
            <a:ext cx="13201650" cy="871760"/>
            <a:chOff x="0" y="1471390"/>
            <a:chExt cx="14630400" cy="1843310"/>
          </a:xfrm>
        </p:grpSpPr>
        <p:sp>
          <p:nvSpPr>
            <p:cNvPr id="4" name="Rectangle: Rounded Corners 3">
              <a:extLst>
                <a:ext uri="{FF2B5EF4-FFF2-40B4-BE49-F238E27FC236}">
                  <a16:creationId xmlns:a16="http://schemas.microsoft.com/office/drawing/2014/main" id="{7693F9B8-C198-2F92-AD28-14A21B6ADADC}"/>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F82D55B-DC66-C5D2-9406-7B95ED7F9879}"/>
                </a:ext>
              </a:extLst>
            </p:cNvPr>
            <p:cNvSpPr txBox="1"/>
            <p:nvPr/>
          </p:nvSpPr>
          <p:spPr>
            <a:xfrm>
              <a:off x="457199" y="1976270"/>
              <a:ext cx="13716001" cy="833545"/>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Data Arrangement : Dimension &amp; Fact able </a:t>
              </a:r>
            </a:p>
          </p:txBody>
        </p:sp>
      </p:grpSp>
      <p:grpSp>
        <p:nvGrpSpPr>
          <p:cNvPr id="6" name="Group 5">
            <a:extLst>
              <a:ext uri="{FF2B5EF4-FFF2-40B4-BE49-F238E27FC236}">
                <a16:creationId xmlns:a16="http://schemas.microsoft.com/office/drawing/2014/main" id="{B96FDD32-1376-44CB-3533-6D0D5A029D7A}"/>
              </a:ext>
            </a:extLst>
          </p:cNvPr>
          <p:cNvGrpSpPr/>
          <p:nvPr/>
        </p:nvGrpSpPr>
        <p:grpSpPr>
          <a:xfrm>
            <a:off x="571500" y="4078969"/>
            <a:ext cx="13201650" cy="871760"/>
            <a:chOff x="0" y="1471390"/>
            <a:chExt cx="14630400" cy="1843310"/>
          </a:xfrm>
        </p:grpSpPr>
        <p:sp>
          <p:nvSpPr>
            <p:cNvPr id="7" name="Rectangle: Rounded Corners 6">
              <a:extLst>
                <a:ext uri="{FF2B5EF4-FFF2-40B4-BE49-F238E27FC236}">
                  <a16:creationId xmlns:a16="http://schemas.microsoft.com/office/drawing/2014/main" id="{AEE4E2AE-9B91-8230-7DED-13E78F431284}"/>
                </a:ext>
              </a:extLst>
            </p:cNvPr>
            <p:cNvSpPr/>
            <p:nvPr/>
          </p:nvSpPr>
          <p:spPr>
            <a:xfrm>
              <a:off x="0" y="1471390"/>
              <a:ext cx="14630400" cy="1843310"/>
            </a:xfrm>
            <a:prstGeom prst="roundRect">
              <a:avLst>
                <a:gd name="adj" fmla="val 0"/>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0" bIns="0" rtlCol="0" anchor="ctr"/>
            <a:lstStyle/>
            <a:p>
              <a:pPr>
                <a:lnSpc>
                  <a:spcPct val="120000"/>
                </a:lnSpc>
              </a:pPr>
              <a:endParaRPr lang="en-US" b="1" i="0" u="none" strike="noStrike" dirty="0">
                <a:solidFill>
                  <a:srgbClr val="545252"/>
                </a:solidFill>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226CEFD-5D71-6531-6023-2AA3471277C3}"/>
                </a:ext>
              </a:extLst>
            </p:cNvPr>
            <p:cNvSpPr txBox="1"/>
            <p:nvPr/>
          </p:nvSpPr>
          <p:spPr>
            <a:xfrm>
              <a:off x="457199" y="1976270"/>
              <a:ext cx="13716001" cy="833545"/>
            </a:xfrm>
            <a:prstGeom prst="rect">
              <a:avLst/>
            </a:prstGeom>
            <a:noFill/>
          </p:spPr>
          <p:txBody>
            <a:bodyPr wrap="square" anchor="ctr">
              <a:spAutoFit/>
            </a:bodyP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rPr>
                <a:t>Data Modelling : Relationship Development for Insight</a:t>
              </a:r>
            </a:p>
          </p:txBody>
        </p:sp>
      </p:grpSp>
      <p:grpSp>
        <p:nvGrpSpPr>
          <p:cNvPr id="9" name="Group 8">
            <a:extLst>
              <a:ext uri="{FF2B5EF4-FFF2-40B4-BE49-F238E27FC236}">
                <a16:creationId xmlns:a16="http://schemas.microsoft.com/office/drawing/2014/main" id="{DAD1083C-5619-367F-A505-7EE184CBA4FF}"/>
              </a:ext>
            </a:extLst>
          </p:cNvPr>
          <p:cNvGrpSpPr/>
          <p:nvPr/>
        </p:nvGrpSpPr>
        <p:grpSpPr>
          <a:xfrm>
            <a:off x="8167253" y="6648687"/>
            <a:ext cx="5590309" cy="1367644"/>
            <a:chOff x="8167253" y="6648687"/>
            <a:chExt cx="5590309" cy="1367644"/>
          </a:xfrm>
        </p:grpSpPr>
        <p:sp>
          <p:nvSpPr>
            <p:cNvPr id="10" name="TextBox 9">
              <a:extLst>
                <a:ext uri="{FF2B5EF4-FFF2-40B4-BE49-F238E27FC236}">
                  <a16:creationId xmlns:a16="http://schemas.microsoft.com/office/drawing/2014/main" id="{D453756B-7AEF-A290-5494-17BBB9BBB1B6}"/>
                </a:ext>
              </a:extLst>
            </p:cNvPr>
            <p:cNvSpPr txBox="1"/>
            <p:nvPr/>
          </p:nvSpPr>
          <p:spPr>
            <a:xfrm>
              <a:off x="8167253" y="7441430"/>
              <a:ext cx="5590309" cy="574901"/>
            </a:xfrm>
            <a:prstGeom prst="rect">
              <a:avLst/>
            </a:prstGeom>
            <a:noFill/>
          </p:spPr>
          <p:txBody>
            <a:bodyPr wrap="square" rtlCol="0">
              <a:spAutoFit/>
            </a:bodyPr>
            <a:lstStyle/>
            <a:p>
              <a:pPr>
                <a:lnSpc>
                  <a:spcPct val="120000"/>
                </a:lnSpc>
              </a:pPr>
              <a:r>
                <a:rPr lang="en-US" sz="2800" b="1" dirty="0">
                  <a:solidFill>
                    <a:srgbClr val="545252"/>
                  </a:solidFill>
                </a:rPr>
                <a:t>Subscribe &amp; Share Karo FATAFAT !!</a:t>
              </a:r>
              <a:endParaRPr lang="en-IN" sz="2800" b="1" dirty="0">
                <a:solidFill>
                  <a:srgbClr val="545252"/>
                </a:solidFill>
              </a:endParaRPr>
            </a:p>
          </p:txBody>
        </p:sp>
        <p:pic>
          <p:nvPicPr>
            <p:cNvPr id="11" name="Picture 10" descr="Youtube, logo icon - Free download on Iconfinder">
              <a:extLst>
                <a:ext uri="{FF2B5EF4-FFF2-40B4-BE49-F238E27FC236}">
                  <a16:creationId xmlns:a16="http://schemas.microsoft.com/office/drawing/2014/main" id="{830E2537-1C14-EEA4-A5FA-D3FDF6FE97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498" y="6648687"/>
              <a:ext cx="767821" cy="7678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967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Client Requirement </a:t>
            </a:r>
            <a:endParaRPr lang="en-US" sz="2800" b="1" dirty="0">
              <a:solidFill>
                <a:srgbClr val="422E59"/>
              </a:solidFill>
              <a:latin typeface="Montserrat" panose="00000500000000000000" pitchFamily="2" charset="0"/>
              <a:cs typeface="Arial" panose="020B0604020202020204" pitchFamily="34" charset="0"/>
            </a:endParaRPr>
          </a:p>
        </p:txBody>
      </p:sp>
      <p:sp>
        <p:nvSpPr>
          <p:cNvPr id="27" name="Rectangle: Rounded Corners 26">
            <a:extLst>
              <a:ext uri="{FF2B5EF4-FFF2-40B4-BE49-F238E27FC236}">
                <a16:creationId xmlns:a16="http://schemas.microsoft.com/office/drawing/2014/main" id="{7E97508C-61C3-90E2-18B0-8B92C80559A8}"/>
              </a:ext>
            </a:extLst>
          </p:cNvPr>
          <p:cNvSpPr/>
          <p:nvPr/>
        </p:nvSpPr>
        <p:spPr>
          <a:xfrm>
            <a:off x="457201" y="1460499"/>
            <a:ext cx="13716000" cy="2171701"/>
          </a:xfrm>
          <a:prstGeom prst="roundRect">
            <a:avLst>
              <a:gd name="adj" fmla="val 679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548640" rtlCol="0" anchor="t"/>
          <a:lstStyle/>
          <a:p>
            <a:pPr>
              <a:lnSpc>
                <a:spcPct val="120000"/>
              </a:lnSpc>
            </a:pPr>
            <a:endParaRPr lang="en-US" sz="2000" b="0" i="0" dirty="0">
              <a:solidFill>
                <a:srgbClr val="545252"/>
              </a:solidFill>
              <a:effectLst/>
              <a:latin typeface="arial" panose="020B0604020202020204" pitchFamily="34" charset="0"/>
            </a:endParaRPr>
          </a:p>
          <a:p>
            <a:pPr>
              <a:lnSpc>
                <a:spcPct val="120000"/>
              </a:lnSpc>
            </a:pPr>
            <a:r>
              <a:rPr lang="en-US" sz="2000" b="1" i="0" dirty="0">
                <a:solidFill>
                  <a:srgbClr val="5F6368"/>
                </a:solidFill>
                <a:effectLst/>
                <a:latin typeface="arial" panose="020B0604020202020204" pitchFamily="34" charset="0"/>
              </a:rPr>
              <a:t>We Are Looking For Dashboard where we can check our Financial Performance</a:t>
            </a:r>
            <a:r>
              <a:rPr lang="en-US" sz="2000" b="1" dirty="0">
                <a:solidFill>
                  <a:srgbClr val="5F6368"/>
                </a:solidFill>
                <a:latin typeface="arial" panose="020B0604020202020204" pitchFamily="34" charset="0"/>
              </a:rPr>
              <a:t> and various financial metrics to judge our business</a:t>
            </a:r>
            <a:endParaRPr lang="en-IN" sz="2000" dirty="0">
              <a:solidFill>
                <a:srgbClr val="545252"/>
              </a:solidFill>
            </a:endParaRPr>
          </a:p>
        </p:txBody>
      </p:sp>
      <p:pic>
        <p:nvPicPr>
          <p:cNvPr id="28" name="Texture">
            <a:extLst>
              <a:ext uri="{FF2B5EF4-FFF2-40B4-BE49-F238E27FC236}">
                <a16:creationId xmlns:a16="http://schemas.microsoft.com/office/drawing/2014/main" id="{B674FAFD-3EBD-5AE7-BB03-1BC8B05D7F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3632200"/>
            <a:ext cx="13716000" cy="868962"/>
          </a:xfrm>
          <a:prstGeom prst="rect">
            <a:avLst/>
          </a:prstGeom>
        </p:spPr>
      </p:pic>
      <p:sp>
        <p:nvSpPr>
          <p:cNvPr id="29" name="Rectangle: Top Corners Rounded 28">
            <a:extLst>
              <a:ext uri="{FF2B5EF4-FFF2-40B4-BE49-F238E27FC236}">
                <a16:creationId xmlns:a16="http://schemas.microsoft.com/office/drawing/2014/main" id="{672B7C44-D736-2410-8A71-602A04DF3950}"/>
              </a:ext>
            </a:extLst>
          </p:cNvPr>
          <p:cNvSpPr/>
          <p:nvPr/>
        </p:nvSpPr>
        <p:spPr>
          <a:xfrm rot="5400000">
            <a:off x="2217970" y="-134259"/>
            <a:ext cx="642256" cy="4163789"/>
          </a:xfrm>
          <a:prstGeom prst="round2SameRect">
            <a:avLst>
              <a:gd name="adj1" fmla="val 50000"/>
              <a:gd name="adj2" fmla="val 0"/>
            </a:avLst>
          </a:prstGeom>
          <a:solidFill>
            <a:srgbClr val="FFBB0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800" b="1" i="0" dirty="0">
                <a:solidFill>
                  <a:schemeClr val="bg1"/>
                </a:solidFill>
                <a:effectLst/>
                <a:latin typeface="arial" panose="020B0604020202020204" pitchFamily="34" charset="0"/>
              </a:rPr>
              <a:t>Defining Problem</a:t>
            </a:r>
          </a:p>
        </p:txBody>
      </p:sp>
      <p:sp>
        <p:nvSpPr>
          <p:cNvPr id="45" name="Rectangle: Rounded Corners 44">
            <a:extLst>
              <a:ext uri="{FF2B5EF4-FFF2-40B4-BE49-F238E27FC236}">
                <a16:creationId xmlns:a16="http://schemas.microsoft.com/office/drawing/2014/main" id="{BD8EF1EA-F0A5-32B1-241C-8C750AAC8D1C}"/>
              </a:ext>
            </a:extLst>
          </p:cNvPr>
          <p:cNvSpPr/>
          <p:nvPr/>
        </p:nvSpPr>
        <p:spPr>
          <a:xfrm>
            <a:off x="541421" y="3909785"/>
            <a:ext cx="13631779" cy="4706370"/>
          </a:xfrm>
          <a:prstGeom prst="roundRect">
            <a:avLst>
              <a:gd name="adj" fmla="val 43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548640" rtlCol="0" anchor="t"/>
          <a:lstStyle/>
          <a:p>
            <a:pPr>
              <a:lnSpc>
                <a:spcPct val="120000"/>
              </a:lnSpc>
            </a:pPr>
            <a:endParaRPr lang="en-IN" sz="2000" dirty="0">
              <a:solidFill>
                <a:srgbClr val="545252"/>
              </a:solidFill>
            </a:endParaRPr>
          </a:p>
        </p:txBody>
      </p:sp>
      <p:grpSp>
        <p:nvGrpSpPr>
          <p:cNvPr id="2" name="Group 1">
            <a:extLst>
              <a:ext uri="{FF2B5EF4-FFF2-40B4-BE49-F238E27FC236}">
                <a16:creationId xmlns:a16="http://schemas.microsoft.com/office/drawing/2014/main" id="{E8A2582F-C0EB-1CA5-FCF5-D27953E619C5}"/>
              </a:ext>
            </a:extLst>
          </p:cNvPr>
          <p:cNvGrpSpPr/>
          <p:nvPr/>
        </p:nvGrpSpPr>
        <p:grpSpPr>
          <a:xfrm>
            <a:off x="1021080" y="4631590"/>
            <a:ext cx="3349773" cy="3252872"/>
            <a:chOff x="944029" y="3348391"/>
            <a:chExt cx="2789771" cy="2709069"/>
          </a:xfrm>
        </p:grpSpPr>
        <p:sp>
          <p:nvSpPr>
            <p:cNvPr id="3" name="Freeform: Shape 2">
              <a:extLst>
                <a:ext uri="{FF2B5EF4-FFF2-40B4-BE49-F238E27FC236}">
                  <a16:creationId xmlns:a16="http://schemas.microsoft.com/office/drawing/2014/main" id="{E995CA70-E5F3-53A0-4E5D-E417A8E47D0A}"/>
                </a:ext>
              </a:extLst>
            </p:cNvPr>
            <p:cNvSpPr/>
            <p:nvPr/>
          </p:nvSpPr>
          <p:spPr>
            <a:xfrm>
              <a:off x="1146304" y="3698656"/>
              <a:ext cx="2425135" cy="1111913"/>
            </a:xfrm>
            <a:custGeom>
              <a:avLst/>
              <a:gdLst>
                <a:gd name="connsiteX0" fmla="*/ 2425135 w 2425135"/>
                <a:gd name="connsiteY0" fmla="*/ 285485 h 1111913"/>
                <a:gd name="connsiteX1" fmla="*/ 2139691 w 2425135"/>
                <a:gd name="connsiteY1" fmla="*/ 43 h 1111913"/>
                <a:gd name="connsiteX2" fmla="*/ 285434 w 2425135"/>
                <a:gd name="connsiteY2" fmla="*/ 43 h 1111913"/>
                <a:gd name="connsiteX3" fmla="*/ -1 w 2425135"/>
                <a:gd name="connsiteY3" fmla="*/ 285485 h 1111913"/>
                <a:gd name="connsiteX4" fmla="*/ -1 w 2425135"/>
                <a:gd name="connsiteY4" fmla="*/ 826524 h 1111913"/>
                <a:gd name="connsiteX5" fmla="*/ 285434 w 2425135"/>
                <a:gd name="connsiteY5" fmla="*/ 1111956 h 1111913"/>
                <a:gd name="connsiteX6" fmla="*/ 2139691 w 2425135"/>
                <a:gd name="connsiteY6" fmla="*/ 1111956 h 1111913"/>
                <a:gd name="connsiteX7" fmla="*/ 2425135 w 2425135"/>
                <a:gd name="connsiteY7" fmla="*/ 826524 h 1111913"/>
                <a:gd name="connsiteX8" fmla="*/ 2425135 w 2425135"/>
                <a:gd name="connsiteY8" fmla="*/ 285485 h 111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135" h="1111913">
                  <a:moveTo>
                    <a:pt x="2425135" y="285485"/>
                  </a:moveTo>
                  <a:cubicBezTo>
                    <a:pt x="2425135" y="127951"/>
                    <a:pt x="2297232" y="43"/>
                    <a:pt x="2139691" y="43"/>
                  </a:cubicBezTo>
                  <a:lnTo>
                    <a:pt x="285434" y="43"/>
                  </a:lnTo>
                  <a:cubicBezTo>
                    <a:pt x="127903" y="43"/>
                    <a:pt x="-1" y="127951"/>
                    <a:pt x="-1" y="285485"/>
                  </a:cubicBezTo>
                  <a:lnTo>
                    <a:pt x="-1" y="826524"/>
                  </a:lnTo>
                  <a:cubicBezTo>
                    <a:pt x="-1" y="984057"/>
                    <a:pt x="127903" y="1111956"/>
                    <a:pt x="285434" y="1111956"/>
                  </a:cubicBezTo>
                  <a:lnTo>
                    <a:pt x="2139691" y="1111956"/>
                  </a:lnTo>
                  <a:cubicBezTo>
                    <a:pt x="2297232" y="1111956"/>
                    <a:pt x="2425135" y="984057"/>
                    <a:pt x="2425135" y="826524"/>
                  </a:cubicBezTo>
                  <a:lnTo>
                    <a:pt x="2425135" y="285485"/>
                  </a:lnTo>
                  <a:close/>
                </a:path>
              </a:pathLst>
            </a:custGeom>
            <a:solidFill>
              <a:srgbClr val="FFFFFF">
                <a:alpha val="50000"/>
              </a:srgbClr>
            </a:solidFill>
            <a:ln w="9519" cap="flat">
              <a:noFill/>
              <a:prstDash val="solid"/>
              <a:round/>
            </a:ln>
          </p:spPr>
          <p:txBody>
            <a:bodyPr rtlCol="0" anchor="t"/>
            <a:lstStyle/>
            <a:p>
              <a:endParaRPr lang="en-US" sz="2000" dirty="0">
                <a:latin typeface="Arial" panose="020B0604020202020204" pitchFamily="34" charset="0"/>
                <a:cs typeface="Arial" panose="020B0604020202020204" pitchFamily="34" charset="0"/>
              </a:endParaRPr>
            </a:p>
          </p:txBody>
        </p:sp>
        <p:sp>
          <p:nvSpPr>
            <p:cNvPr id="4" name="Rectangle: Rounded Corners 3">
              <a:extLst>
                <a:ext uri="{FF2B5EF4-FFF2-40B4-BE49-F238E27FC236}">
                  <a16:creationId xmlns:a16="http://schemas.microsoft.com/office/drawing/2014/main" id="{1629DC5A-5428-89FD-CFB7-0B7493CD019E}"/>
                </a:ext>
              </a:extLst>
            </p:cNvPr>
            <p:cNvSpPr/>
            <p:nvPr/>
          </p:nvSpPr>
          <p:spPr>
            <a:xfrm>
              <a:off x="944029" y="4500560"/>
              <a:ext cx="2789771" cy="1556900"/>
            </a:xfrm>
            <a:prstGeom prst="roundRect">
              <a:avLst>
                <a:gd name="adj" fmla="val 3879"/>
              </a:avLst>
            </a:prstGeom>
            <a:solidFill>
              <a:srgbClr val="FFBB05"/>
            </a:solidFill>
            <a:ln w="18479" cap="rnd">
              <a:noFill/>
              <a:prstDash val="solid"/>
              <a:round/>
            </a:ln>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76BB8A95-37D2-F04E-706D-2A42E091C199}"/>
                </a:ext>
              </a:extLst>
            </p:cNvPr>
            <p:cNvSpPr/>
            <p:nvPr/>
          </p:nvSpPr>
          <p:spPr>
            <a:xfrm>
              <a:off x="944029" y="3533334"/>
              <a:ext cx="2789771" cy="2395024"/>
            </a:xfrm>
            <a:prstGeom prst="roundRect">
              <a:avLst>
                <a:gd name="adj" fmla="val 3879"/>
              </a:avLst>
            </a:prstGeom>
            <a:solidFill>
              <a:schemeClr val="bg1"/>
            </a:solidFill>
            <a:ln w="18479" cap="rnd">
              <a:noFill/>
              <a:prstDash val="solid"/>
              <a:round/>
            </a:ln>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6" name="Freeform: Shape 5">
              <a:extLst>
                <a:ext uri="{FF2B5EF4-FFF2-40B4-BE49-F238E27FC236}">
                  <a16:creationId xmlns:a16="http://schemas.microsoft.com/office/drawing/2014/main" id="{C164F410-BCEC-88DA-C090-9906CDCED912}"/>
                </a:ext>
              </a:extLst>
            </p:cNvPr>
            <p:cNvSpPr/>
            <p:nvPr/>
          </p:nvSpPr>
          <p:spPr>
            <a:xfrm>
              <a:off x="1146308" y="3348941"/>
              <a:ext cx="1212566" cy="698435"/>
            </a:xfrm>
            <a:custGeom>
              <a:avLst/>
              <a:gdLst>
                <a:gd name="connsiteX0" fmla="*/ 285431 w 1212567"/>
                <a:gd name="connsiteY0" fmla="*/ 0 h 698435"/>
                <a:gd name="connsiteX1" fmla="*/ 1212567 w 1212567"/>
                <a:gd name="connsiteY1" fmla="*/ 0 h 698435"/>
                <a:gd name="connsiteX2" fmla="*/ 1212567 w 1212567"/>
                <a:gd name="connsiteY2" fmla="*/ 698404 h 698435"/>
                <a:gd name="connsiteX3" fmla="*/ 1211354 w 1212567"/>
                <a:gd name="connsiteY3" fmla="*/ 698404 h 698435"/>
                <a:gd name="connsiteX4" fmla="*/ 724670 w 1212567"/>
                <a:gd name="connsiteY4" fmla="*/ 410968 h 698435"/>
                <a:gd name="connsiteX5" fmla="*/ 627240 w 1212567"/>
                <a:gd name="connsiteY5" fmla="*/ 380967 h 698435"/>
                <a:gd name="connsiteX6" fmla="*/ 606783 w 1212567"/>
                <a:gd name="connsiteY6" fmla="*/ 380967 h 698435"/>
                <a:gd name="connsiteX7" fmla="*/ 606783 w 1212567"/>
                <a:gd name="connsiteY7" fmla="*/ 379891 h 698435"/>
                <a:gd name="connsiteX8" fmla="*/ 0 w 1212567"/>
                <a:gd name="connsiteY8" fmla="*/ 379891 h 698435"/>
                <a:gd name="connsiteX9" fmla="*/ 0 w 1212567"/>
                <a:gd name="connsiteY9" fmla="*/ 285439 h 698435"/>
                <a:gd name="connsiteX10" fmla="*/ 285431 w 1212567"/>
                <a:gd name="connsiteY10" fmla="*/ 0 h 69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2567" h="698435">
                  <a:moveTo>
                    <a:pt x="285431" y="0"/>
                  </a:moveTo>
                  <a:lnTo>
                    <a:pt x="1212567" y="0"/>
                  </a:lnTo>
                  <a:lnTo>
                    <a:pt x="1212567" y="698404"/>
                  </a:lnTo>
                  <a:lnTo>
                    <a:pt x="1211354" y="698404"/>
                  </a:lnTo>
                  <a:cubicBezTo>
                    <a:pt x="1037072" y="700400"/>
                    <a:pt x="867178" y="607205"/>
                    <a:pt x="724670" y="410968"/>
                  </a:cubicBezTo>
                  <a:cubicBezTo>
                    <a:pt x="697887" y="387671"/>
                    <a:pt x="665236" y="378075"/>
                    <a:pt x="627240" y="380967"/>
                  </a:cubicBezTo>
                  <a:lnTo>
                    <a:pt x="606783" y="380967"/>
                  </a:lnTo>
                  <a:lnTo>
                    <a:pt x="606783" y="379891"/>
                  </a:lnTo>
                  <a:lnTo>
                    <a:pt x="0" y="379891"/>
                  </a:lnTo>
                  <a:lnTo>
                    <a:pt x="0" y="285439"/>
                  </a:lnTo>
                  <a:cubicBezTo>
                    <a:pt x="0" y="127904"/>
                    <a:pt x="127895" y="0"/>
                    <a:pt x="285431" y="0"/>
                  </a:cubicBezTo>
                  <a:close/>
                </a:path>
              </a:pathLst>
            </a:custGeom>
            <a:solidFill>
              <a:srgbClr val="F3CA35"/>
            </a:solidFill>
            <a:ln w="8606" cap="flat">
              <a:noFill/>
              <a:prstDash val="solid"/>
              <a:round/>
            </a:ln>
            <a:effectLst>
              <a:innerShdw blurRad="63500" dist="50800" dir="8100000">
                <a:prstClr val="black">
                  <a:alpha val="50000"/>
                </a:prstClr>
              </a:innerShdw>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7" name="Freeform: Shape 6">
              <a:extLst>
                <a:ext uri="{FF2B5EF4-FFF2-40B4-BE49-F238E27FC236}">
                  <a16:creationId xmlns:a16="http://schemas.microsoft.com/office/drawing/2014/main" id="{B2F8D57C-5145-ED76-C3A3-B62182811716}"/>
                </a:ext>
              </a:extLst>
            </p:cNvPr>
            <p:cNvSpPr/>
            <p:nvPr/>
          </p:nvSpPr>
          <p:spPr>
            <a:xfrm>
              <a:off x="2358876" y="3348942"/>
              <a:ext cx="1212568" cy="698435"/>
            </a:xfrm>
            <a:custGeom>
              <a:avLst/>
              <a:gdLst>
                <a:gd name="connsiteX0" fmla="*/ 0 w 1212568"/>
                <a:gd name="connsiteY0" fmla="*/ 0 h 698435"/>
                <a:gd name="connsiteX1" fmla="*/ 927129 w 1212568"/>
                <a:gd name="connsiteY1" fmla="*/ 0 h 698435"/>
                <a:gd name="connsiteX2" fmla="*/ 1212568 w 1212568"/>
                <a:gd name="connsiteY2" fmla="*/ 285439 h 698435"/>
                <a:gd name="connsiteX3" fmla="*/ 1212568 w 1212568"/>
                <a:gd name="connsiteY3" fmla="*/ 379891 h 698435"/>
                <a:gd name="connsiteX4" fmla="*/ 653196 w 1212568"/>
                <a:gd name="connsiteY4" fmla="*/ 379891 h 698435"/>
                <a:gd name="connsiteX5" fmla="*/ 653196 w 1212568"/>
                <a:gd name="connsiteY5" fmla="*/ 380967 h 698435"/>
                <a:gd name="connsiteX6" fmla="*/ 586327 w 1212568"/>
                <a:gd name="connsiteY6" fmla="*/ 380967 h 698435"/>
                <a:gd name="connsiteX7" fmla="*/ 488897 w 1212568"/>
                <a:gd name="connsiteY7" fmla="*/ 410968 h 698435"/>
                <a:gd name="connsiteX8" fmla="*/ 2212 w 1212568"/>
                <a:gd name="connsiteY8" fmla="*/ 698404 h 698435"/>
                <a:gd name="connsiteX9" fmla="*/ 0 w 1212568"/>
                <a:gd name="connsiteY9" fmla="*/ 698404 h 698435"/>
                <a:gd name="connsiteX10" fmla="*/ 0 w 1212568"/>
                <a:gd name="connsiteY10" fmla="*/ 0 h 69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2568" h="698435">
                  <a:moveTo>
                    <a:pt x="0" y="0"/>
                  </a:moveTo>
                  <a:lnTo>
                    <a:pt x="927129" y="0"/>
                  </a:lnTo>
                  <a:cubicBezTo>
                    <a:pt x="1084664" y="0"/>
                    <a:pt x="1212568" y="127904"/>
                    <a:pt x="1212568" y="285439"/>
                  </a:cubicBezTo>
                  <a:lnTo>
                    <a:pt x="1212568" y="379891"/>
                  </a:lnTo>
                  <a:lnTo>
                    <a:pt x="653196" y="379891"/>
                  </a:lnTo>
                  <a:lnTo>
                    <a:pt x="653196" y="380967"/>
                  </a:lnTo>
                  <a:lnTo>
                    <a:pt x="586327" y="380967"/>
                  </a:lnTo>
                  <a:cubicBezTo>
                    <a:pt x="548322" y="378075"/>
                    <a:pt x="515670" y="387671"/>
                    <a:pt x="488897" y="410968"/>
                  </a:cubicBezTo>
                  <a:cubicBezTo>
                    <a:pt x="346380" y="607205"/>
                    <a:pt x="176486" y="700400"/>
                    <a:pt x="2212" y="698404"/>
                  </a:cubicBezTo>
                  <a:lnTo>
                    <a:pt x="0" y="698404"/>
                  </a:lnTo>
                  <a:lnTo>
                    <a:pt x="0" y="0"/>
                  </a:lnTo>
                  <a:close/>
                </a:path>
              </a:pathLst>
            </a:custGeom>
            <a:solidFill>
              <a:srgbClr val="FFBB05"/>
            </a:solidFill>
            <a:ln w="8606" cap="flat">
              <a:noFill/>
              <a:prstDash val="solid"/>
              <a:round/>
            </a:ln>
            <a:effectLst>
              <a:innerShdw blurRad="63500" dist="50800" dir="2700000">
                <a:prstClr val="black">
                  <a:alpha val="50000"/>
                </a:prstClr>
              </a:innerShdw>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8" name="Content Placeholder 1">
              <a:extLst>
                <a:ext uri="{FF2B5EF4-FFF2-40B4-BE49-F238E27FC236}">
                  <a16:creationId xmlns:a16="http://schemas.microsoft.com/office/drawing/2014/main" id="{3ECB78AD-D247-7724-5250-860C34C8188E}"/>
                </a:ext>
              </a:extLst>
            </p:cNvPr>
            <p:cNvSpPr txBox="1">
              <a:spLocks/>
            </p:cNvSpPr>
            <p:nvPr/>
          </p:nvSpPr>
          <p:spPr>
            <a:xfrm>
              <a:off x="1070837" y="4986528"/>
              <a:ext cx="2536155" cy="941832"/>
            </a:xfrm>
            <a:prstGeom prst="rect">
              <a:avLst/>
            </a:prstGeom>
          </p:spPr>
          <p:txBody>
            <a:bodyPr vert="horz" lIns="61722" tIns="30861" rIns="61722" bIns="30861"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457200">
                <a:lnSpc>
                  <a:spcPct val="120000"/>
                </a:lnSpc>
                <a:buClr>
                  <a:schemeClr val="bg1">
                    <a:lumMod val="50000"/>
                  </a:schemeClr>
                </a:buClr>
                <a:buSzPct val="80000"/>
              </a:pPr>
              <a:r>
                <a:rPr lang="en-US" sz="2000" b="1" dirty="0">
                  <a:solidFill>
                    <a:srgbClr val="545252"/>
                  </a:solidFill>
                  <a:latin typeface="Arial" panose="020B0604020202020204" pitchFamily="34" charset="0"/>
                  <a:cs typeface="Arial" panose="020B0604020202020204" pitchFamily="34" charset="0"/>
                </a:rPr>
                <a:t>Financial Statement Data Arrangement</a:t>
              </a:r>
            </a:p>
          </p:txBody>
        </p:sp>
        <p:sp>
          <p:nvSpPr>
            <p:cNvPr id="9" name="Content Placeholder 1">
              <a:extLst>
                <a:ext uri="{FF2B5EF4-FFF2-40B4-BE49-F238E27FC236}">
                  <a16:creationId xmlns:a16="http://schemas.microsoft.com/office/drawing/2014/main" id="{8F03BE9D-67F8-D241-8D61-ACE6D91F3045}"/>
                </a:ext>
              </a:extLst>
            </p:cNvPr>
            <p:cNvSpPr txBox="1">
              <a:spLocks/>
            </p:cNvSpPr>
            <p:nvPr/>
          </p:nvSpPr>
          <p:spPr>
            <a:xfrm>
              <a:off x="1747348" y="3348391"/>
              <a:ext cx="1183136" cy="698435"/>
            </a:xfrm>
            <a:prstGeom prst="rect">
              <a:avLst/>
            </a:prstGeom>
          </p:spPr>
          <p:txBody>
            <a:bodyPr vert="horz" lIns="61722" tIns="30861" rIns="61722" bIns="30861"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457200">
                <a:lnSpc>
                  <a:spcPct val="120000"/>
                </a:lnSpc>
                <a:buClr>
                  <a:schemeClr val="bg1">
                    <a:lumMod val="50000"/>
                  </a:schemeClr>
                </a:buClr>
                <a:buSzPct val="80000"/>
              </a:pPr>
              <a:r>
                <a:rPr lang="en-US" sz="2800" b="1" dirty="0">
                  <a:solidFill>
                    <a:schemeClr val="bg1"/>
                  </a:solidFill>
                  <a:latin typeface="Arial" panose="020B0604020202020204" pitchFamily="34" charset="0"/>
                  <a:cs typeface="Arial" panose="020B0604020202020204" pitchFamily="34" charset="0"/>
                </a:rPr>
                <a:t>01</a:t>
              </a:r>
            </a:p>
          </p:txBody>
        </p:sp>
      </p:grpSp>
      <p:grpSp>
        <p:nvGrpSpPr>
          <p:cNvPr id="10" name="Group 9">
            <a:extLst>
              <a:ext uri="{FF2B5EF4-FFF2-40B4-BE49-F238E27FC236}">
                <a16:creationId xmlns:a16="http://schemas.microsoft.com/office/drawing/2014/main" id="{B66F07C1-B105-3980-A422-D0928424D741}"/>
              </a:ext>
            </a:extLst>
          </p:cNvPr>
          <p:cNvGrpSpPr/>
          <p:nvPr/>
        </p:nvGrpSpPr>
        <p:grpSpPr>
          <a:xfrm>
            <a:off x="5263564" y="4572000"/>
            <a:ext cx="3349773" cy="3252872"/>
            <a:chOff x="944029" y="3348391"/>
            <a:chExt cx="2789771" cy="2709069"/>
          </a:xfrm>
        </p:grpSpPr>
        <p:sp>
          <p:nvSpPr>
            <p:cNvPr id="11" name="Freeform: Shape 10">
              <a:extLst>
                <a:ext uri="{FF2B5EF4-FFF2-40B4-BE49-F238E27FC236}">
                  <a16:creationId xmlns:a16="http://schemas.microsoft.com/office/drawing/2014/main" id="{DE9AB8B7-06C5-A603-8CE5-8F039002D0E3}"/>
                </a:ext>
              </a:extLst>
            </p:cNvPr>
            <p:cNvSpPr/>
            <p:nvPr/>
          </p:nvSpPr>
          <p:spPr>
            <a:xfrm>
              <a:off x="1146304" y="3698656"/>
              <a:ext cx="2425135" cy="1111913"/>
            </a:xfrm>
            <a:custGeom>
              <a:avLst/>
              <a:gdLst>
                <a:gd name="connsiteX0" fmla="*/ 2425135 w 2425135"/>
                <a:gd name="connsiteY0" fmla="*/ 285485 h 1111913"/>
                <a:gd name="connsiteX1" fmla="*/ 2139691 w 2425135"/>
                <a:gd name="connsiteY1" fmla="*/ 43 h 1111913"/>
                <a:gd name="connsiteX2" fmla="*/ 285434 w 2425135"/>
                <a:gd name="connsiteY2" fmla="*/ 43 h 1111913"/>
                <a:gd name="connsiteX3" fmla="*/ -1 w 2425135"/>
                <a:gd name="connsiteY3" fmla="*/ 285485 h 1111913"/>
                <a:gd name="connsiteX4" fmla="*/ -1 w 2425135"/>
                <a:gd name="connsiteY4" fmla="*/ 826524 h 1111913"/>
                <a:gd name="connsiteX5" fmla="*/ 285434 w 2425135"/>
                <a:gd name="connsiteY5" fmla="*/ 1111956 h 1111913"/>
                <a:gd name="connsiteX6" fmla="*/ 2139691 w 2425135"/>
                <a:gd name="connsiteY6" fmla="*/ 1111956 h 1111913"/>
                <a:gd name="connsiteX7" fmla="*/ 2425135 w 2425135"/>
                <a:gd name="connsiteY7" fmla="*/ 826524 h 1111913"/>
                <a:gd name="connsiteX8" fmla="*/ 2425135 w 2425135"/>
                <a:gd name="connsiteY8" fmla="*/ 285485 h 111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135" h="1111913">
                  <a:moveTo>
                    <a:pt x="2425135" y="285485"/>
                  </a:moveTo>
                  <a:cubicBezTo>
                    <a:pt x="2425135" y="127951"/>
                    <a:pt x="2297232" y="43"/>
                    <a:pt x="2139691" y="43"/>
                  </a:cubicBezTo>
                  <a:lnTo>
                    <a:pt x="285434" y="43"/>
                  </a:lnTo>
                  <a:cubicBezTo>
                    <a:pt x="127903" y="43"/>
                    <a:pt x="-1" y="127951"/>
                    <a:pt x="-1" y="285485"/>
                  </a:cubicBezTo>
                  <a:lnTo>
                    <a:pt x="-1" y="826524"/>
                  </a:lnTo>
                  <a:cubicBezTo>
                    <a:pt x="-1" y="984057"/>
                    <a:pt x="127903" y="1111956"/>
                    <a:pt x="285434" y="1111956"/>
                  </a:cubicBezTo>
                  <a:lnTo>
                    <a:pt x="2139691" y="1111956"/>
                  </a:lnTo>
                  <a:cubicBezTo>
                    <a:pt x="2297232" y="1111956"/>
                    <a:pt x="2425135" y="984057"/>
                    <a:pt x="2425135" y="826524"/>
                  </a:cubicBezTo>
                  <a:lnTo>
                    <a:pt x="2425135" y="285485"/>
                  </a:lnTo>
                  <a:close/>
                </a:path>
              </a:pathLst>
            </a:custGeom>
            <a:solidFill>
              <a:srgbClr val="FFFFFF">
                <a:alpha val="50000"/>
              </a:srgbClr>
            </a:solidFill>
            <a:ln w="9519" cap="flat">
              <a:noFill/>
              <a:prstDash val="solid"/>
              <a:round/>
            </a:ln>
          </p:spPr>
          <p:txBody>
            <a:bodyPr rtlCol="0" anchor="t"/>
            <a:lstStyle/>
            <a:p>
              <a:endParaRPr lang="en-US" sz="2000" dirty="0">
                <a:latin typeface="Arial" panose="020B0604020202020204" pitchFamily="34" charset="0"/>
                <a:cs typeface="Arial" panose="020B0604020202020204" pitchFamily="34" charset="0"/>
              </a:endParaRPr>
            </a:p>
          </p:txBody>
        </p:sp>
        <p:sp>
          <p:nvSpPr>
            <p:cNvPr id="12" name="Rectangle: Rounded Corners 11">
              <a:extLst>
                <a:ext uri="{FF2B5EF4-FFF2-40B4-BE49-F238E27FC236}">
                  <a16:creationId xmlns:a16="http://schemas.microsoft.com/office/drawing/2014/main" id="{A1A61658-5E13-A2A0-FCAA-821E00CC26B6}"/>
                </a:ext>
              </a:extLst>
            </p:cNvPr>
            <p:cNvSpPr/>
            <p:nvPr/>
          </p:nvSpPr>
          <p:spPr>
            <a:xfrm>
              <a:off x="944029" y="4500560"/>
              <a:ext cx="2789771" cy="1556900"/>
            </a:xfrm>
            <a:prstGeom prst="roundRect">
              <a:avLst>
                <a:gd name="adj" fmla="val 3879"/>
              </a:avLst>
            </a:prstGeom>
            <a:solidFill>
              <a:srgbClr val="976FC3"/>
            </a:solidFill>
            <a:ln w="18479" cap="rnd">
              <a:noFill/>
              <a:prstDash val="solid"/>
              <a:round/>
            </a:ln>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13" name="Rectangle: Rounded Corners 12">
              <a:extLst>
                <a:ext uri="{FF2B5EF4-FFF2-40B4-BE49-F238E27FC236}">
                  <a16:creationId xmlns:a16="http://schemas.microsoft.com/office/drawing/2014/main" id="{E56179C2-ADED-6217-3A9B-2BAC3671F309}"/>
                </a:ext>
              </a:extLst>
            </p:cNvPr>
            <p:cNvSpPr/>
            <p:nvPr/>
          </p:nvSpPr>
          <p:spPr>
            <a:xfrm>
              <a:off x="944029" y="3533334"/>
              <a:ext cx="2789771" cy="2395024"/>
            </a:xfrm>
            <a:prstGeom prst="roundRect">
              <a:avLst>
                <a:gd name="adj" fmla="val 3879"/>
              </a:avLst>
            </a:prstGeom>
            <a:solidFill>
              <a:schemeClr val="bg1"/>
            </a:solidFill>
            <a:ln w="18479" cap="rnd">
              <a:noFill/>
              <a:prstDash val="solid"/>
              <a:round/>
            </a:ln>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14" name="Freeform: Shape 13">
              <a:extLst>
                <a:ext uri="{FF2B5EF4-FFF2-40B4-BE49-F238E27FC236}">
                  <a16:creationId xmlns:a16="http://schemas.microsoft.com/office/drawing/2014/main" id="{56C8DC58-164F-F920-7258-15272326679C}"/>
                </a:ext>
              </a:extLst>
            </p:cNvPr>
            <p:cNvSpPr/>
            <p:nvPr/>
          </p:nvSpPr>
          <p:spPr>
            <a:xfrm>
              <a:off x="1146308" y="3348941"/>
              <a:ext cx="1212566" cy="698435"/>
            </a:xfrm>
            <a:custGeom>
              <a:avLst/>
              <a:gdLst>
                <a:gd name="connsiteX0" fmla="*/ 285431 w 1212567"/>
                <a:gd name="connsiteY0" fmla="*/ 0 h 698435"/>
                <a:gd name="connsiteX1" fmla="*/ 1212567 w 1212567"/>
                <a:gd name="connsiteY1" fmla="*/ 0 h 698435"/>
                <a:gd name="connsiteX2" fmla="*/ 1212567 w 1212567"/>
                <a:gd name="connsiteY2" fmla="*/ 698404 h 698435"/>
                <a:gd name="connsiteX3" fmla="*/ 1211354 w 1212567"/>
                <a:gd name="connsiteY3" fmla="*/ 698404 h 698435"/>
                <a:gd name="connsiteX4" fmla="*/ 724670 w 1212567"/>
                <a:gd name="connsiteY4" fmla="*/ 410968 h 698435"/>
                <a:gd name="connsiteX5" fmla="*/ 627240 w 1212567"/>
                <a:gd name="connsiteY5" fmla="*/ 380967 h 698435"/>
                <a:gd name="connsiteX6" fmla="*/ 606783 w 1212567"/>
                <a:gd name="connsiteY6" fmla="*/ 380967 h 698435"/>
                <a:gd name="connsiteX7" fmla="*/ 606783 w 1212567"/>
                <a:gd name="connsiteY7" fmla="*/ 379891 h 698435"/>
                <a:gd name="connsiteX8" fmla="*/ 0 w 1212567"/>
                <a:gd name="connsiteY8" fmla="*/ 379891 h 698435"/>
                <a:gd name="connsiteX9" fmla="*/ 0 w 1212567"/>
                <a:gd name="connsiteY9" fmla="*/ 285439 h 698435"/>
                <a:gd name="connsiteX10" fmla="*/ 285431 w 1212567"/>
                <a:gd name="connsiteY10" fmla="*/ 0 h 69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2567" h="698435">
                  <a:moveTo>
                    <a:pt x="285431" y="0"/>
                  </a:moveTo>
                  <a:lnTo>
                    <a:pt x="1212567" y="0"/>
                  </a:lnTo>
                  <a:lnTo>
                    <a:pt x="1212567" y="698404"/>
                  </a:lnTo>
                  <a:lnTo>
                    <a:pt x="1211354" y="698404"/>
                  </a:lnTo>
                  <a:cubicBezTo>
                    <a:pt x="1037072" y="700400"/>
                    <a:pt x="867178" y="607205"/>
                    <a:pt x="724670" y="410968"/>
                  </a:cubicBezTo>
                  <a:cubicBezTo>
                    <a:pt x="697887" y="387671"/>
                    <a:pt x="665236" y="378075"/>
                    <a:pt x="627240" y="380967"/>
                  </a:cubicBezTo>
                  <a:lnTo>
                    <a:pt x="606783" y="380967"/>
                  </a:lnTo>
                  <a:lnTo>
                    <a:pt x="606783" y="379891"/>
                  </a:lnTo>
                  <a:lnTo>
                    <a:pt x="0" y="379891"/>
                  </a:lnTo>
                  <a:lnTo>
                    <a:pt x="0" y="285439"/>
                  </a:lnTo>
                  <a:cubicBezTo>
                    <a:pt x="0" y="127904"/>
                    <a:pt x="127895" y="0"/>
                    <a:pt x="285431" y="0"/>
                  </a:cubicBezTo>
                  <a:close/>
                </a:path>
              </a:pathLst>
            </a:custGeom>
            <a:solidFill>
              <a:srgbClr val="A886CD"/>
            </a:solidFill>
            <a:ln w="8606" cap="flat">
              <a:noFill/>
              <a:prstDash val="solid"/>
              <a:round/>
            </a:ln>
            <a:effectLst>
              <a:innerShdw blurRad="63500" dist="50800" dir="8100000">
                <a:prstClr val="black">
                  <a:alpha val="50000"/>
                </a:prstClr>
              </a:innerShdw>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15" name="Freeform: Shape 14">
              <a:extLst>
                <a:ext uri="{FF2B5EF4-FFF2-40B4-BE49-F238E27FC236}">
                  <a16:creationId xmlns:a16="http://schemas.microsoft.com/office/drawing/2014/main" id="{9E71196C-65ED-1492-9742-76A397ED032F}"/>
                </a:ext>
              </a:extLst>
            </p:cNvPr>
            <p:cNvSpPr/>
            <p:nvPr/>
          </p:nvSpPr>
          <p:spPr>
            <a:xfrm>
              <a:off x="2358876" y="3348942"/>
              <a:ext cx="1212568" cy="698435"/>
            </a:xfrm>
            <a:custGeom>
              <a:avLst/>
              <a:gdLst>
                <a:gd name="connsiteX0" fmla="*/ 0 w 1212568"/>
                <a:gd name="connsiteY0" fmla="*/ 0 h 698435"/>
                <a:gd name="connsiteX1" fmla="*/ 927129 w 1212568"/>
                <a:gd name="connsiteY1" fmla="*/ 0 h 698435"/>
                <a:gd name="connsiteX2" fmla="*/ 1212568 w 1212568"/>
                <a:gd name="connsiteY2" fmla="*/ 285439 h 698435"/>
                <a:gd name="connsiteX3" fmla="*/ 1212568 w 1212568"/>
                <a:gd name="connsiteY3" fmla="*/ 379891 h 698435"/>
                <a:gd name="connsiteX4" fmla="*/ 653196 w 1212568"/>
                <a:gd name="connsiteY4" fmla="*/ 379891 h 698435"/>
                <a:gd name="connsiteX5" fmla="*/ 653196 w 1212568"/>
                <a:gd name="connsiteY5" fmla="*/ 380967 h 698435"/>
                <a:gd name="connsiteX6" fmla="*/ 586327 w 1212568"/>
                <a:gd name="connsiteY6" fmla="*/ 380967 h 698435"/>
                <a:gd name="connsiteX7" fmla="*/ 488897 w 1212568"/>
                <a:gd name="connsiteY7" fmla="*/ 410968 h 698435"/>
                <a:gd name="connsiteX8" fmla="*/ 2212 w 1212568"/>
                <a:gd name="connsiteY8" fmla="*/ 698404 h 698435"/>
                <a:gd name="connsiteX9" fmla="*/ 0 w 1212568"/>
                <a:gd name="connsiteY9" fmla="*/ 698404 h 698435"/>
                <a:gd name="connsiteX10" fmla="*/ 0 w 1212568"/>
                <a:gd name="connsiteY10" fmla="*/ 0 h 69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2568" h="698435">
                  <a:moveTo>
                    <a:pt x="0" y="0"/>
                  </a:moveTo>
                  <a:lnTo>
                    <a:pt x="927129" y="0"/>
                  </a:lnTo>
                  <a:cubicBezTo>
                    <a:pt x="1084664" y="0"/>
                    <a:pt x="1212568" y="127904"/>
                    <a:pt x="1212568" y="285439"/>
                  </a:cubicBezTo>
                  <a:lnTo>
                    <a:pt x="1212568" y="379891"/>
                  </a:lnTo>
                  <a:lnTo>
                    <a:pt x="653196" y="379891"/>
                  </a:lnTo>
                  <a:lnTo>
                    <a:pt x="653196" y="380967"/>
                  </a:lnTo>
                  <a:lnTo>
                    <a:pt x="586327" y="380967"/>
                  </a:lnTo>
                  <a:cubicBezTo>
                    <a:pt x="548322" y="378075"/>
                    <a:pt x="515670" y="387671"/>
                    <a:pt x="488897" y="410968"/>
                  </a:cubicBezTo>
                  <a:cubicBezTo>
                    <a:pt x="346380" y="607205"/>
                    <a:pt x="176486" y="700400"/>
                    <a:pt x="2212" y="698404"/>
                  </a:cubicBezTo>
                  <a:lnTo>
                    <a:pt x="0" y="698404"/>
                  </a:lnTo>
                  <a:lnTo>
                    <a:pt x="0" y="0"/>
                  </a:lnTo>
                  <a:close/>
                </a:path>
              </a:pathLst>
            </a:custGeom>
            <a:solidFill>
              <a:srgbClr val="976FC3"/>
            </a:solidFill>
            <a:ln w="8606" cap="flat">
              <a:noFill/>
              <a:prstDash val="solid"/>
              <a:round/>
            </a:ln>
            <a:effectLst>
              <a:innerShdw blurRad="63500" dist="50800" dir="2700000">
                <a:prstClr val="black">
                  <a:alpha val="50000"/>
                </a:prstClr>
              </a:innerShdw>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16" name="Content Placeholder 1">
              <a:extLst>
                <a:ext uri="{FF2B5EF4-FFF2-40B4-BE49-F238E27FC236}">
                  <a16:creationId xmlns:a16="http://schemas.microsoft.com/office/drawing/2014/main" id="{E7DEB672-1987-09E8-0B3E-3BB67277D291}"/>
                </a:ext>
              </a:extLst>
            </p:cNvPr>
            <p:cNvSpPr txBox="1">
              <a:spLocks/>
            </p:cNvSpPr>
            <p:nvPr/>
          </p:nvSpPr>
          <p:spPr>
            <a:xfrm>
              <a:off x="1070837" y="4986528"/>
              <a:ext cx="2536155" cy="941832"/>
            </a:xfrm>
            <a:prstGeom prst="rect">
              <a:avLst/>
            </a:prstGeom>
          </p:spPr>
          <p:txBody>
            <a:bodyPr vert="horz" lIns="61722" tIns="30861" rIns="61722" bIns="30861"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457200">
                <a:lnSpc>
                  <a:spcPct val="120000"/>
                </a:lnSpc>
                <a:buClr>
                  <a:schemeClr val="bg1">
                    <a:lumMod val="50000"/>
                  </a:schemeClr>
                </a:buClr>
                <a:buSzPct val="80000"/>
              </a:pPr>
              <a:r>
                <a:rPr lang="en-US" sz="2000" b="1" dirty="0">
                  <a:solidFill>
                    <a:srgbClr val="545252"/>
                  </a:solidFill>
                  <a:latin typeface="Arial" panose="020B0604020202020204" pitchFamily="34" charset="0"/>
                  <a:cs typeface="Arial" panose="020B0604020202020204" pitchFamily="34" charset="0"/>
                </a:rPr>
                <a:t>Financial Performance &amp; Analysis</a:t>
              </a:r>
            </a:p>
          </p:txBody>
        </p:sp>
        <p:sp>
          <p:nvSpPr>
            <p:cNvPr id="17" name="Content Placeholder 1">
              <a:extLst>
                <a:ext uri="{FF2B5EF4-FFF2-40B4-BE49-F238E27FC236}">
                  <a16:creationId xmlns:a16="http://schemas.microsoft.com/office/drawing/2014/main" id="{D58B0CD2-5B21-E3D8-D0FE-4D8593A29953}"/>
                </a:ext>
              </a:extLst>
            </p:cNvPr>
            <p:cNvSpPr txBox="1">
              <a:spLocks/>
            </p:cNvSpPr>
            <p:nvPr/>
          </p:nvSpPr>
          <p:spPr>
            <a:xfrm>
              <a:off x="1747348" y="3348391"/>
              <a:ext cx="1183136" cy="698435"/>
            </a:xfrm>
            <a:prstGeom prst="rect">
              <a:avLst/>
            </a:prstGeom>
          </p:spPr>
          <p:txBody>
            <a:bodyPr vert="horz" lIns="61722" tIns="30861" rIns="61722" bIns="30861"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457200">
                <a:lnSpc>
                  <a:spcPct val="120000"/>
                </a:lnSpc>
                <a:buClr>
                  <a:schemeClr val="bg1">
                    <a:lumMod val="50000"/>
                  </a:schemeClr>
                </a:buClr>
                <a:buSzPct val="80000"/>
              </a:pPr>
              <a:r>
                <a:rPr lang="en-US" sz="2800" b="1" dirty="0">
                  <a:solidFill>
                    <a:schemeClr val="bg1"/>
                  </a:solidFill>
                  <a:latin typeface="Arial" panose="020B0604020202020204" pitchFamily="34" charset="0"/>
                  <a:cs typeface="Arial" panose="020B0604020202020204" pitchFamily="34" charset="0"/>
                </a:rPr>
                <a:t>02</a:t>
              </a:r>
            </a:p>
          </p:txBody>
        </p:sp>
      </p:grpSp>
      <p:grpSp>
        <p:nvGrpSpPr>
          <p:cNvPr id="18" name="Group 17">
            <a:extLst>
              <a:ext uri="{FF2B5EF4-FFF2-40B4-BE49-F238E27FC236}">
                <a16:creationId xmlns:a16="http://schemas.microsoft.com/office/drawing/2014/main" id="{AE3847BF-68C3-13EF-57AA-F3B0A6761483}"/>
              </a:ext>
            </a:extLst>
          </p:cNvPr>
          <p:cNvGrpSpPr/>
          <p:nvPr/>
        </p:nvGrpSpPr>
        <p:grpSpPr>
          <a:xfrm>
            <a:off x="9787412" y="4571999"/>
            <a:ext cx="3349773" cy="3252872"/>
            <a:chOff x="944029" y="3348391"/>
            <a:chExt cx="2789771" cy="2709069"/>
          </a:xfrm>
        </p:grpSpPr>
        <p:sp>
          <p:nvSpPr>
            <p:cNvPr id="19" name="Freeform: Shape 18">
              <a:extLst>
                <a:ext uri="{FF2B5EF4-FFF2-40B4-BE49-F238E27FC236}">
                  <a16:creationId xmlns:a16="http://schemas.microsoft.com/office/drawing/2014/main" id="{DD3C10BA-841F-03E2-47E4-0DD3FF1D2ED1}"/>
                </a:ext>
              </a:extLst>
            </p:cNvPr>
            <p:cNvSpPr/>
            <p:nvPr/>
          </p:nvSpPr>
          <p:spPr>
            <a:xfrm>
              <a:off x="1146304" y="3698656"/>
              <a:ext cx="2425135" cy="1111913"/>
            </a:xfrm>
            <a:custGeom>
              <a:avLst/>
              <a:gdLst>
                <a:gd name="connsiteX0" fmla="*/ 2425135 w 2425135"/>
                <a:gd name="connsiteY0" fmla="*/ 285485 h 1111913"/>
                <a:gd name="connsiteX1" fmla="*/ 2139691 w 2425135"/>
                <a:gd name="connsiteY1" fmla="*/ 43 h 1111913"/>
                <a:gd name="connsiteX2" fmla="*/ 285434 w 2425135"/>
                <a:gd name="connsiteY2" fmla="*/ 43 h 1111913"/>
                <a:gd name="connsiteX3" fmla="*/ -1 w 2425135"/>
                <a:gd name="connsiteY3" fmla="*/ 285485 h 1111913"/>
                <a:gd name="connsiteX4" fmla="*/ -1 w 2425135"/>
                <a:gd name="connsiteY4" fmla="*/ 826524 h 1111913"/>
                <a:gd name="connsiteX5" fmla="*/ 285434 w 2425135"/>
                <a:gd name="connsiteY5" fmla="*/ 1111956 h 1111913"/>
                <a:gd name="connsiteX6" fmla="*/ 2139691 w 2425135"/>
                <a:gd name="connsiteY6" fmla="*/ 1111956 h 1111913"/>
                <a:gd name="connsiteX7" fmla="*/ 2425135 w 2425135"/>
                <a:gd name="connsiteY7" fmla="*/ 826524 h 1111913"/>
                <a:gd name="connsiteX8" fmla="*/ 2425135 w 2425135"/>
                <a:gd name="connsiteY8" fmla="*/ 285485 h 111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135" h="1111913">
                  <a:moveTo>
                    <a:pt x="2425135" y="285485"/>
                  </a:moveTo>
                  <a:cubicBezTo>
                    <a:pt x="2425135" y="127951"/>
                    <a:pt x="2297232" y="43"/>
                    <a:pt x="2139691" y="43"/>
                  </a:cubicBezTo>
                  <a:lnTo>
                    <a:pt x="285434" y="43"/>
                  </a:lnTo>
                  <a:cubicBezTo>
                    <a:pt x="127903" y="43"/>
                    <a:pt x="-1" y="127951"/>
                    <a:pt x="-1" y="285485"/>
                  </a:cubicBezTo>
                  <a:lnTo>
                    <a:pt x="-1" y="826524"/>
                  </a:lnTo>
                  <a:cubicBezTo>
                    <a:pt x="-1" y="984057"/>
                    <a:pt x="127903" y="1111956"/>
                    <a:pt x="285434" y="1111956"/>
                  </a:cubicBezTo>
                  <a:lnTo>
                    <a:pt x="2139691" y="1111956"/>
                  </a:lnTo>
                  <a:cubicBezTo>
                    <a:pt x="2297232" y="1111956"/>
                    <a:pt x="2425135" y="984057"/>
                    <a:pt x="2425135" y="826524"/>
                  </a:cubicBezTo>
                  <a:lnTo>
                    <a:pt x="2425135" y="285485"/>
                  </a:lnTo>
                  <a:close/>
                </a:path>
              </a:pathLst>
            </a:custGeom>
            <a:solidFill>
              <a:srgbClr val="FFFFFF">
                <a:alpha val="50000"/>
              </a:srgbClr>
            </a:solidFill>
            <a:ln w="9519" cap="flat">
              <a:noFill/>
              <a:prstDash val="solid"/>
              <a:round/>
            </a:ln>
          </p:spPr>
          <p:txBody>
            <a:bodyPr rtlCol="0" anchor="t"/>
            <a:lstStyle/>
            <a:p>
              <a:endParaRPr lang="en-US" sz="2000" dirty="0">
                <a:latin typeface="Arial" panose="020B0604020202020204" pitchFamily="34" charset="0"/>
                <a:cs typeface="Arial" panose="020B0604020202020204" pitchFamily="34" charset="0"/>
              </a:endParaRPr>
            </a:p>
          </p:txBody>
        </p:sp>
        <p:sp>
          <p:nvSpPr>
            <p:cNvPr id="20" name="Rectangle: Rounded Corners 19">
              <a:extLst>
                <a:ext uri="{FF2B5EF4-FFF2-40B4-BE49-F238E27FC236}">
                  <a16:creationId xmlns:a16="http://schemas.microsoft.com/office/drawing/2014/main" id="{E22E5B0B-4F11-1975-E750-C8C5AF718F0A}"/>
                </a:ext>
              </a:extLst>
            </p:cNvPr>
            <p:cNvSpPr/>
            <p:nvPr/>
          </p:nvSpPr>
          <p:spPr>
            <a:xfrm>
              <a:off x="944029" y="4500560"/>
              <a:ext cx="2789771" cy="1556900"/>
            </a:xfrm>
            <a:prstGeom prst="roundRect">
              <a:avLst>
                <a:gd name="adj" fmla="val 3879"/>
              </a:avLst>
            </a:prstGeom>
            <a:solidFill>
              <a:schemeClr val="accent2"/>
            </a:solidFill>
            <a:ln w="18479" cap="rnd">
              <a:noFill/>
              <a:prstDash val="solid"/>
              <a:round/>
            </a:ln>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21" name="Rectangle: Rounded Corners 20">
              <a:extLst>
                <a:ext uri="{FF2B5EF4-FFF2-40B4-BE49-F238E27FC236}">
                  <a16:creationId xmlns:a16="http://schemas.microsoft.com/office/drawing/2014/main" id="{FBAF16C1-4789-9264-AFFB-3A8B03F0BC34}"/>
                </a:ext>
              </a:extLst>
            </p:cNvPr>
            <p:cNvSpPr/>
            <p:nvPr/>
          </p:nvSpPr>
          <p:spPr>
            <a:xfrm>
              <a:off x="944029" y="3520575"/>
              <a:ext cx="2789771" cy="2395024"/>
            </a:xfrm>
            <a:prstGeom prst="roundRect">
              <a:avLst>
                <a:gd name="adj" fmla="val 3879"/>
              </a:avLst>
            </a:prstGeom>
            <a:solidFill>
              <a:schemeClr val="bg1"/>
            </a:solidFill>
            <a:ln w="18479" cap="rnd">
              <a:noFill/>
              <a:prstDash val="solid"/>
              <a:round/>
            </a:ln>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24" name="Freeform: Shape 23">
              <a:extLst>
                <a:ext uri="{FF2B5EF4-FFF2-40B4-BE49-F238E27FC236}">
                  <a16:creationId xmlns:a16="http://schemas.microsoft.com/office/drawing/2014/main" id="{40E34021-69F8-738C-D184-69207FE2A52B}"/>
                </a:ext>
              </a:extLst>
            </p:cNvPr>
            <p:cNvSpPr/>
            <p:nvPr/>
          </p:nvSpPr>
          <p:spPr>
            <a:xfrm>
              <a:off x="1146308" y="3348941"/>
              <a:ext cx="1212566" cy="698435"/>
            </a:xfrm>
            <a:custGeom>
              <a:avLst/>
              <a:gdLst>
                <a:gd name="connsiteX0" fmla="*/ 285431 w 1212567"/>
                <a:gd name="connsiteY0" fmla="*/ 0 h 698435"/>
                <a:gd name="connsiteX1" fmla="*/ 1212567 w 1212567"/>
                <a:gd name="connsiteY1" fmla="*/ 0 h 698435"/>
                <a:gd name="connsiteX2" fmla="*/ 1212567 w 1212567"/>
                <a:gd name="connsiteY2" fmla="*/ 698404 h 698435"/>
                <a:gd name="connsiteX3" fmla="*/ 1211354 w 1212567"/>
                <a:gd name="connsiteY3" fmla="*/ 698404 h 698435"/>
                <a:gd name="connsiteX4" fmla="*/ 724670 w 1212567"/>
                <a:gd name="connsiteY4" fmla="*/ 410968 h 698435"/>
                <a:gd name="connsiteX5" fmla="*/ 627240 w 1212567"/>
                <a:gd name="connsiteY5" fmla="*/ 380967 h 698435"/>
                <a:gd name="connsiteX6" fmla="*/ 606783 w 1212567"/>
                <a:gd name="connsiteY6" fmla="*/ 380967 h 698435"/>
                <a:gd name="connsiteX7" fmla="*/ 606783 w 1212567"/>
                <a:gd name="connsiteY7" fmla="*/ 379891 h 698435"/>
                <a:gd name="connsiteX8" fmla="*/ 0 w 1212567"/>
                <a:gd name="connsiteY8" fmla="*/ 379891 h 698435"/>
                <a:gd name="connsiteX9" fmla="*/ 0 w 1212567"/>
                <a:gd name="connsiteY9" fmla="*/ 285439 h 698435"/>
                <a:gd name="connsiteX10" fmla="*/ 285431 w 1212567"/>
                <a:gd name="connsiteY10" fmla="*/ 0 h 69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2567" h="698435">
                  <a:moveTo>
                    <a:pt x="285431" y="0"/>
                  </a:moveTo>
                  <a:lnTo>
                    <a:pt x="1212567" y="0"/>
                  </a:lnTo>
                  <a:lnTo>
                    <a:pt x="1212567" y="698404"/>
                  </a:lnTo>
                  <a:lnTo>
                    <a:pt x="1211354" y="698404"/>
                  </a:lnTo>
                  <a:cubicBezTo>
                    <a:pt x="1037072" y="700400"/>
                    <a:pt x="867178" y="607205"/>
                    <a:pt x="724670" y="410968"/>
                  </a:cubicBezTo>
                  <a:cubicBezTo>
                    <a:pt x="697887" y="387671"/>
                    <a:pt x="665236" y="378075"/>
                    <a:pt x="627240" y="380967"/>
                  </a:cubicBezTo>
                  <a:lnTo>
                    <a:pt x="606783" y="380967"/>
                  </a:lnTo>
                  <a:lnTo>
                    <a:pt x="606783" y="379891"/>
                  </a:lnTo>
                  <a:lnTo>
                    <a:pt x="0" y="379891"/>
                  </a:lnTo>
                  <a:lnTo>
                    <a:pt x="0" y="285439"/>
                  </a:lnTo>
                  <a:cubicBezTo>
                    <a:pt x="0" y="127904"/>
                    <a:pt x="127895" y="0"/>
                    <a:pt x="285431" y="0"/>
                  </a:cubicBezTo>
                  <a:close/>
                </a:path>
              </a:pathLst>
            </a:custGeom>
            <a:solidFill>
              <a:schemeClr val="accent2"/>
            </a:solidFill>
            <a:ln w="8606" cap="flat">
              <a:noFill/>
              <a:prstDash val="solid"/>
              <a:round/>
            </a:ln>
            <a:effectLst>
              <a:innerShdw blurRad="63500" dist="50800" dir="8100000">
                <a:prstClr val="black">
                  <a:alpha val="50000"/>
                </a:prstClr>
              </a:innerShdw>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25" name="Freeform: Shape 24">
              <a:extLst>
                <a:ext uri="{FF2B5EF4-FFF2-40B4-BE49-F238E27FC236}">
                  <a16:creationId xmlns:a16="http://schemas.microsoft.com/office/drawing/2014/main" id="{1D25CB9F-18EA-259A-31FE-CE51FE9E65E2}"/>
                </a:ext>
              </a:extLst>
            </p:cNvPr>
            <p:cNvSpPr/>
            <p:nvPr/>
          </p:nvSpPr>
          <p:spPr>
            <a:xfrm>
              <a:off x="2358876" y="3348942"/>
              <a:ext cx="1212568" cy="698435"/>
            </a:xfrm>
            <a:custGeom>
              <a:avLst/>
              <a:gdLst>
                <a:gd name="connsiteX0" fmla="*/ 0 w 1212568"/>
                <a:gd name="connsiteY0" fmla="*/ 0 h 698435"/>
                <a:gd name="connsiteX1" fmla="*/ 927129 w 1212568"/>
                <a:gd name="connsiteY1" fmla="*/ 0 h 698435"/>
                <a:gd name="connsiteX2" fmla="*/ 1212568 w 1212568"/>
                <a:gd name="connsiteY2" fmla="*/ 285439 h 698435"/>
                <a:gd name="connsiteX3" fmla="*/ 1212568 w 1212568"/>
                <a:gd name="connsiteY3" fmla="*/ 379891 h 698435"/>
                <a:gd name="connsiteX4" fmla="*/ 653196 w 1212568"/>
                <a:gd name="connsiteY4" fmla="*/ 379891 h 698435"/>
                <a:gd name="connsiteX5" fmla="*/ 653196 w 1212568"/>
                <a:gd name="connsiteY5" fmla="*/ 380967 h 698435"/>
                <a:gd name="connsiteX6" fmla="*/ 586327 w 1212568"/>
                <a:gd name="connsiteY6" fmla="*/ 380967 h 698435"/>
                <a:gd name="connsiteX7" fmla="*/ 488897 w 1212568"/>
                <a:gd name="connsiteY7" fmla="*/ 410968 h 698435"/>
                <a:gd name="connsiteX8" fmla="*/ 2212 w 1212568"/>
                <a:gd name="connsiteY8" fmla="*/ 698404 h 698435"/>
                <a:gd name="connsiteX9" fmla="*/ 0 w 1212568"/>
                <a:gd name="connsiteY9" fmla="*/ 698404 h 698435"/>
                <a:gd name="connsiteX10" fmla="*/ 0 w 1212568"/>
                <a:gd name="connsiteY10" fmla="*/ 0 h 69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2568" h="698435">
                  <a:moveTo>
                    <a:pt x="0" y="0"/>
                  </a:moveTo>
                  <a:lnTo>
                    <a:pt x="927129" y="0"/>
                  </a:lnTo>
                  <a:cubicBezTo>
                    <a:pt x="1084664" y="0"/>
                    <a:pt x="1212568" y="127904"/>
                    <a:pt x="1212568" y="285439"/>
                  </a:cubicBezTo>
                  <a:lnTo>
                    <a:pt x="1212568" y="379891"/>
                  </a:lnTo>
                  <a:lnTo>
                    <a:pt x="653196" y="379891"/>
                  </a:lnTo>
                  <a:lnTo>
                    <a:pt x="653196" y="380967"/>
                  </a:lnTo>
                  <a:lnTo>
                    <a:pt x="586327" y="380967"/>
                  </a:lnTo>
                  <a:cubicBezTo>
                    <a:pt x="548322" y="378075"/>
                    <a:pt x="515670" y="387671"/>
                    <a:pt x="488897" y="410968"/>
                  </a:cubicBezTo>
                  <a:cubicBezTo>
                    <a:pt x="346380" y="607205"/>
                    <a:pt x="176486" y="700400"/>
                    <a:pt x="2212" y="698404"/>
                  </a:cubicBezTo>
                  <a:lnTo>
                    <a:pt x="0" y="698404"/>
                  </a:lnTo>
                  <a:lnTo>
                    <a:pt x="0" y="0"/>
                  </a:lnTo>
                  <a:close/>
                </a:path>
              </a:pathLst>
            </a:custGeom>
            <a:solidFill>
              <a:schemeClr val="accent2"/>
            </a:solidFill>
            <a:ln w="8606" cap="flat">
              <a:noFill/>
              <a:prstDash val="solid"/>
              <a:round/>
            </a:ln>
            <a:effectLst>
              <a:innerShdw blurRad="63500" dist="50800" dir="2700000">
                <a:prstClr val="black">
                  <a:alpha val="50000"/>
                </a:prstClr>
              </a:innerShdw>
            </a:effectLst>
          </p:spPr>
          <p:txBody>
            <a:bodyPr rtlCol="0" anchor="t"/>
            <a:lstStyle/>
            <a:p>
              <a:endParaRPr lang="en-US" sz="2000" dirty="0">
                <a:latin typeface="Arial" panose="020B0604020202020204" pitchFamily="34" charset="0"/>
                <a:cs typeface="Arial" panose="020B0604020202020204" pitchFamily="34" charset="0"/>
              </a:endParaRPr>
            </a:p>
          </p:txBody>
        </p:sp>
        <p:sp>
          <p:nvSpPr>
            <p:cNvPr id="26" name="Content Placeholder 1">
              <a:extLst>
                <a:ext uri="{FF2B5EF4-FFF2-40B4-BE49-F238E27FC236}">
                  <a16:creationId xmlns:a16="http://schemas.microsoft.com/office/drawing/2014/main" id="{C81B69E2-4C32-C285-51B9-75449CBF4D2E}"/>
                </a:ext>
              </a:extLst>
            </p:cNvPr>
            <p:cNvSpPr txBox="1">
              <a:spLocks/>
            </p:cNvSpPr>
            <p:nvPr/>
          </p:nvSpPr>
          <p:spPr>
            <a:xfrm>
              <a:off x="1070837" y="4986528"/>
              <a:ext cx="2536155" cy="941832"/>
            </a:xfrm>
            <a:prstGeom prst="rect">
              <a:avLst/>
            </a:prstGeom>
          </p:spPr>
          <p:txBody>
            <a:bodyPr vert="horz" lIns="61722" tIns="30861" rIns="61722" bIns="30861"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457200">
                <a:lnSpc>
                  <a:spcPct val="120000"/>
                </a:lnSpc>
                <a:buClr>
                  <a:schemeClr val="bg1">
                    <a:lumMod val="50000"/>
                  </a:schemeClr>
                </a:buClr>
                <a:buSzPct val="80000"/>
              </a:pPr>
              <a:r>
                <a:rPr lang="en-US" sz="2000" b="1" dirty="0">
                  <a:solidFill>
                    <a:srgbClr val="545252"/>
                  </a:solidFill>
                  <a:latin typeface="Arial" panose="020B0604020202020204" pitchFamily="34" charset="0"/>
                  <a:cs typeface="Arial" panose="020B0604020202020204" pitchFamily="34" charset="0"/>
                </a:rPr>
                <a:t>Ratio Analysis</a:t>
              </a:r>
            </a:p>
          </p:txBody>
        </p:sp>
        <p:sp>
          <p:nvSpPr>
            <p:cNvPr id="31" name="Content Placeholder 1">
              <a:extLst>
                <a:ext uri="{FF2B5EF4-FFF2-40B4-BE49-F238E27FC236}">
                  <a16:creationId xmlns:a16="http://schemas.microsoft.com/office/drawing/2014/main" id="{0CE2912B-31D0-7829-1E9F-60898CF73B5E}"/>
                </a:ext>
              </a:extLst>
            </p:cNvPr>
            <p:cNvSpPr txBox="1">
              <a:spLocks/>
            </p:cNvSpPr>
            <p:nvPr/>
          </p:nvSpPr>
          <p:spPr>
            <a:xfrm>
              <a:off x="1747348" y="3348391"/>
              <a:ext cx="1183136" cy="698435"/>
            </a:xfrm>
            <a:prstGeom prst="rect">
              <a:avLst/>
            </a:prstGeom>
          </p:spPr>
          <p:txBody>
            <a:bodyPr vert="horz" lIns="61722" tIns="30861" rIns="61722" bIns="30861"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457200">
                <a:lnSpc>
                  <a:spcPct val="120000"/>
                </a:lnSpc>
                <a:buClr>
                  <a:schemeClr val="bg1">
                    <a:lumMod val="50000"/>
                  </a:schemeClr>
                </a:buClr>
                <a:buSzPct val="80000"/>
              </a:pPr>
              <a:r>
                <a:rPr lang="en-US" sz="2800" b="1" dirty="0">
                  <a:solidFill>
                    <a:schemeClr val="bg1"/>
                  </a:solidFill>
                  <a:latin typeface="Arial" panose="020B0604020202020204" pitchFamily="34" charset="0"/>
                  <a:cs typeface="Arial" panose="020B0604020202020204" pitchFamily="34" charset="0"/>
                </a:rPr>
                <a:t>03</a:t>
              </a:r>
            </a:p>
          </p:txBody>
        </p:sp>
      </p:grpSp>
      <p:grpSp>
        <p:nvGrpSpPr>
          <p:cNvPr id="23" name="Group 22">
            <a:extLst>
              <a:ext uri="{FF2B5EF4-FFF2-40B4-BE49-F238E27FC236}">
                <a16:creationId xmlns:a16="http://schemas.microsoft.com/office/drawing/2014/main" id="{4A450E07-86B5-F6FD-21E9-FB96A22C612A}"/>
              </a:ext>
            </a:extLst>
          </p:cNvPr>
          <p:cNvGrpSpPr/>
          <p:nvPr/>
        </p:nvGrpSpPr>
        <p:grpSpPr>
          <a:xfrm>
            <a:off x="10420288" y="7080872"/>
            <a:ext cx="5180520" cy="1064107"/>
            <a:chOff x="8167253" y="6648687"/>
            <a:chExt cx="5590309" cy="1345260"/>
          </a:xfrm>
        </p:grpSpPr>
        <p:sp>
          <p:nvSpPr>
            <p:cNvPr id="30" name="TextBox 29">
              <a:extLst>
                <a:ext uri="{FF2B5EF4-FFF2-40B4-BE49-F238E27FC236}">
                  <a16:creationId xmlns:a16="http://schemas.microsoft.com/office/drawing/2014/main" id="{86B3D39A-BF00-E6B1-D270-56AD112DE96A}"/>
                </a:ext>
              </a:extLst>
            </p:cNvPr>
            <p:cNvSpPr txBox="1"/>
            <p:nvPr/>
          </p:nvSpPr>
          <p:spPr>
            <a:xfrm>
              <a:off x="8167253" y="7441431"/>
              <a:ext cx="5590309" cy="552516"/>
            </a:xfrm>
            <a:prstGeom prst="rect">
              <a:avLst/>
            </a:prstGeom>
            <a:noFill/>
          </p:spPr>
          <p:txBody>
            <a:bodyPr wrap="square" rtlCol="0">
              <a:spAutoFit/>
            </a:bodyPr>
            <a:lstStyle/>
            <a:p>
              <a:pPr>
                <a:lnSpc>
                  <a:spcPct val="120000"/>
                </a:lnSpc>
              </a:pPr>
              <a:r>
                <a:rPr lang="en-US" sz="2000" b="1" dirty="0">
                  <a:solidFill>
                    <a:srgbClr val="545252"/>
                  </a:solidFill>
                </a:rPr>
                <a:t>Subscribe &amp; Share Karo FATAFAT !!</a:t>
              </a:r>
              <a:endParaRPr lang="en-IN" sz="2000" b="1" dirty="0">
                <a:solidFill>
                  <a:srgbClr val="545252"/>
                </a:solidFill>
              </a:endParaRPr>
            </a:p>
          </p:txBody>
        </p:sp>
        <p:pic>
          <p:nvPicPr>
            <p:cNvPr id="32" name="Picture 31" descr="Youtube, logo icon - Free download on Iconfinder">
              <a:extLst>
                <a:ext uri="{FF2B5EF4-FFF2-40B4-BE49-F238E27FC236}">
                  <a16:creationId xmlns:a16="http://schemas.microsoft.com/office/drawing/2014/main" id="{77687889-644D-74FE-8FE5-E47AD10F77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8498" y="6648687"/>
              <a:ext cx="767821" cy="7678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07875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6">
            <a:extLst>
              <a:ext uri="{FF2B5EF4-FFF2-40B4-BE49-F238E27FC236}">
                <a16:creationId xmlns:a16="http://schemas.microsoft.com/office/drawing/2014/main" id="{2A46780E-21BC-DCFF-22EE-FCC0F1548543}"/>
              </a:ext>
            </a:extLst>
          </p:cNvPr>
          <p:cNvSpPr txBox="1">
            <a:spLocks/>
          </p:cNvSpPr>
          <p:nvPr/>
        </p:nvSpPr>
        <p:spPr>
          <a:xfrm>
            <a:off x="8009410" y="3477011"/>
            <a:ext cx="6182839" cy="2189978"/>
          </a:xfrm>
          <a:prstGeom prst="rect">
            <a:avLst/>
          </a:prstGeom>
        </p:spPr>
        <p:txBody>
          <a:bodyPr vert="horz" lIns="91440" tIns="45720" rIns="91440" bIns="45720" rtlCol="0" anchor="ctr">
            <a:no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a:lnSpc>
                <a:spcPct val="100000"/>
              </a:lnSpc>
            </a:pPr>
            <a:r>
              <a:rPr lang="en-US" sz="3600" b="1" dirty="0">
                <a:solidFill>
                  <a:srgbClr val="422E59"/>
                </a:solidFill>
                <a:latin typeface="Montserrat" panose="00000500000000000000" pitchFamily="2" charset="0"/>
              </a:rPr>
              <a:t>Financial Performance Analysis</a:t>
            </a:r>
          </a:p>
        </p:txBody>
      </p:sp>
      <p:grpSp>
        <p:nvGrpSpPr>
          <p:cNvPr id="15" name="Group 14">
            <a:extLst>
              <a:ext uri="{FF2B5EF4-FFF2-40B4-BE49-F238E27FC236}">
                <a16:creationId xmlns:a16="http://schemas.microsoft.com/office/drawing/2014/main" id="{8DD89C52-BDED-8834-FC78-473C05E70B87}"/>
              </a:ext>
            </a:extLst>
          </p:cNvPr>
          <p:cNvGrpSpPr/>
          <p:nvPr/>
        </p:nvGrpSpPr>
        <p:grpSpPr>
          <a:xfrm>
            <a:off x="12088909" y="476535"/>
            <a:ext cx="2088827" cy="498998"/>
            <a:chOff x="12088909" y="476535"/>
            <a:chExt cx="2088827" cy="498998"/>
          </a:xfrm>
        </p:grpSpPr>
        <p:pic>
          <p:nvPicPr>
            <p:cNvPr id="16" name="Picture 15">
              <a:extLst>
                <a:ext uri="{FF2B5EF4-FFF2-40B4-BE49-F238E27FC236}">
                  <a16:creationId xmlns:a16="http://schemas.microsoft.com/office/drawing/2014/main" id="{2EA2C67E-859F-7707-943D-E20AB7BC0D7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r="83151"/>
            <a:stretch/>
          </p:blipFill>
          <p:spPr>
            <a:xfrm>
              <a:off x="12088909" y="476535"/>
              <a:ext cx="351937" cy="498998"/>
            </a:xfrm>
            <a:prstGeom prst="rect">
              <a:avLst/>
            </a:prstGeom>
          </p:spPr>
        </p:pic>
        <p:pic>
          <p:nvPicPr>
            <p:cNvPr id="17" name="Picture 16">
              <a:extLst>
                <a:ext uri="{FF2B5EF4-FFF2-40B4-BE49-F238E27FC236}">
                  <a16:creationId xmlns:a16="http://schemas.microsoft.com/office/drawing/2014/main" id="{115B7CB8-99D8-1257-9BC7-E2713E73A9B1}"/>
                </a:ext>
              </a:extLst>
            </p:cNvPr>
            <p:cNvPicPr>
              <a:picLocks noChangeAspect="1"/>
            </p:cNvPicPr>
            <p:nvPr/>
          </p:nvPicPr>
          <p:blipFill rotWithShape="1">
            <a:blip r:embed="rId4">
              <a:extLst>
                <a:ext uri="{28A0092B-C50C-407E-A947-70E740481C1C}">
                  <a14:useLocalDpi xmlns:a14="http://schemas.microsoft.com/office/drawing/2010/main" val="0"/>
                </a:ext>
              </a:extLst>
            </a:blip>
            <a:srcRect l="16849" r="59540"/>
            <a:stretch/>
          </p:blipFill>
          <p:spPr>
            <a:xfrm>
              <a:off x="12440846" y="476535"/>
              <a:ext cx="493195" cy="498998"/>
            </a:xfrm>
            <a:prstGeom prst="rect">
              <a:avLst/>
            </a:prstGeom>
          </p:spPr>
        </p:pic>
        <p:pic>
          <p:nvPicPr>
            <p:cNvPr id="18" name="Picture 17">
              <a:extLst>
                <a:ext uri="{FF2B5EF4-FFF2-40B4-BE49-F238E27FC236}">
                  <a16:creationId xmlns:a16="http://schemas.microsoft.com/office/drawing/2014/main" id="{022C8582-5ACC-5C71-E489-1C1C4151043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l="38862"/>
            <a:stretch/>
          </p:blipFill>
          <p:spPr>
            <a:xfrm>
              <a:off x="12900660" y="476535"/>
              <a:ext cx="1277076" cy="498998"/>
            </a:xfrm>
            <a:prstGeom prst="rect">
              <a:avLst/>
            </a:prstGeom>
          </p:spPr>
        </p:pic>
      </p:grpSp>
      <p:sp>
        <p:nvSpPr>
          <p:cNvPr id="19" name="TextBox 18">
            <a:extLst>
              <a:ext uri="{FF2B5EF4-FFF2-40B4-BE49-F238E27FC236}">
                <a16:creationId xmlns:a16="http://schemas.microsoft.com/office/drawing/2014/main" id="{D0F7730D-5521-C5F1-B599-9CCED2BE800D}"/>
              </a:ext>
            </a:extLst>
          </p:cNvPr>
          <p:cNvSpPr txBox="1"/>
          <p:nvPr/>
        </p:nvSpPr>
        <p:spPr>
          <a:xfrm>
            <a:off x="-1" y="6800762"/>
            <a:ext cx="4591052" cy="707886"/>
          </a:xfrm>
          <a:prstGeom prst="rect">
            <a:avLst/>
          </a:prstGeom>
          <a:noFill/>
        </p:spPr>
        <p:txBody>
          <a:bodyPr wrap="square">
            <a:spAutoFit/>
          </a:bodyPr>
          <a:lstStyle/>
          <a:p>
            <a:pPr algn="ctr"/>
            <a:r>
              <a:rPr lang="en-US" sz="4000" b="1" dirty="0">
                <a:solidFill>
                  <a:schemeClr val="bg1"/>
                </a:solidFill>
                <a:latin typeface="Montserrat" panose="00000500000000000000" pitchFamily="2" charset="0"/>
              </a:rPr>
              <a:t>Module 02</a:t>
            </a:r>
            <a:endParaRPr lang="en-IN" sz="4000" dirty="0">
              <a:solidFill>
                <a:schemeClr val="bg1"/>
              </a:solidFill>
            </a:endParaRPr>
          </a:p>
        </p:txBody>
      </p:sp>
    </p:spTree>
    <p:extLst>
      <p:ext uri="{BB962C8B-B14F-4D97-AF65-F5344CB8AC3E}">
        <p14:creationId xmlns:p14="http://schemas.microsoft.com/office/powerpoint/2010/main" val="2080948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C25EE5C3-7B57-7DD2-DE8C-906D5F233188}"/>
              </a:ext>
            </a:extLst>
          </p:cNvPr>
          <p:cNvSpPr txBox="1">
            <a:spLocks/>
          </p:cNvSpPr>
          <p:nvPr/>
        </p:nvSpPr>
        <p:spPr bwMode="auto">
          <a:xfrm>
            <a:off x="1021080" y="-1"/>
            <a:ext cx="11834743" cy="1371600"/>
          </a:xfrm>
          <a:prstGeom prst="rect">
            <a:avLst/>
          </a:prstGeom>
          <a:noFill/>
          <a:ln w="9525">
            <a:noFill/>
            <a:miter lim="800000"/>
            <a:headEnd/>
            <a:tailEnd/>
          </a:ln>
        </p:spPr>
        <p:txBody>
          <a:bodyPr anchor="ctr"/>
          <a:lstStyle/>
          <a:p>
            <a:pPr eaLnBrk="0" hangingPunct="0">
              <a:lnSpc>
                <a:spcPct val="110000"/>
              </a:lnSpc>
              <a:defRPr/>
            </a:pPr>
            <a:r>
              <a:rPr lang="en-US" sz="2800" b="1" dirty="0">
                <a:solidFill>
                  <a:srgbClr val="422E59"/>
                </a:solidFill>
                <a:latin typeface="Montserrat" panose="00000500000000000000" pitchFamily="2" charset="0"/>
              </a:rPr>
              <a:t>Financial Performance</a:t>
            </a:r>
          </a:p>
        </p:txBody>
      </p:sp>
      <p:grpSp>
        <p:nvGrpSpPr>
          <p:cNvPr id="2" name="Group 1">
            <a:extLst>
              <a:ext uri="{FF2B5EF4-FFF2-40B4-BE49-F238E27FC236}">
                <a16:creationId xmlns:a16="http://schemas.microsoft.com/office/drawing/2014/main" id="{DAFEFBC7-A98E-B322-7055-8BF5C2F9646B}"/>
              </a:ext>
            </a:extLst>
          </p:cNvPr>
          <p:cNvGrpSpPr/>
          <p:nvPr/>
        </p:nvGrpSpPr>
        <p:grpSpPr>
          <a:xfrm>
            <a:off x="457200" y="1447800"/>
            <a:ext cx="13601700" cy="868805"/>
            <a:chOff x="481283" y="1676400"/>
            <a:chExt cx="18648750" cy="1191186"/>
          </a:xfrm>
        </p:grpSpPr>
        <p:sp>
          <p:nvSpPr>
            <p:cNvPr id="4" name="Rectangle: Rounded Corners 3">
              <a:extLst>
                <a:ext uri="{FF2B5EF4-FFF2-40B4-BE49-F238E27FC236}">
                  <a16:creationId xmlns:a16="http://schemas.microsoft.com/office/drawing/2014/main" id="{AC6545AC-E5BE-786C-6564-FC14D2F2458B}"/>
                </a:ext>
              </a:extLst>
            </p:cNvPr>
            <p:cNvSpPr/>
            <p:nvPr/>
          </p:nvSpPr>
          <p:spPr>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109558ED-7B53-16AA-A762-6AAF5AAECDC1}"/>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Overall </a:t>
              </a:r>
              <a:r>
                <a:rPr lang="en-US" b="1" dirty="0" err="1">
                  <a:solidFill>
                    <a:srgbClr val="545252"/>
                  </a:solidFill>
                  <a:latin typeface="arial" panose="020B0604020202020204" pitchFamily="34" charset="0"/>
                  <a:sym typeface="Roboto"/>
                </a:rPr>
                <a:t>Sales,Gross</a:t>
              </a:r>
              <a:r>
                <a:rPr lang="en-US" b="1" dirty="0">
                  <a:solidFill>
                    <a:srgbClr val="545252"/>
                  </a:solidFill>
                  <a:latin typeface="arial" panose="020B0604020202020204" pitchFamily="34" charset="0"/>
                  <a:sym typeface="Roboto"/>
                </a:rPr>
                <a:t> </a:t>
              </a:r>
              <a:r>
                <a:rPr lang="en-US" b="1" dirty="0" err="1">
                  <a:solidFill>
                    <a:srgbClr val="545252"/>
                  </a:solidFill>
                  <a:latin typeface="arial" panose="020B0604020202020204" pitchFamily="34" charset="0"/>
                  <a:sym typeface="Roboto"/>
                </a:rPr>
                <a:t>Profit,EBITDA,PAT</a:t>
              </a:r>
              <a:endParaRPr lang="en-US" b="1" dirty="0">
                <a:solidFill>
                  <a:srgbClr val="545252"/>
                </a:solidFill>
                <a:latin typeface="arial" panose="020B0604020202020204" pitchFamily="34" charset="0"/>
                <a:sym typeface="Roboto"/>
              </a:endParaRPr>
            </a:p>
          </p:txBody>
        </p:sp>
        <p:sp>
          <p:nvSpPr>
            <p:cNvPr id="7" name="Rectangle: Rounded Corners 6">
              <a:extLst>
                <a:ext uri="{FF2B5EF4-FFF2-40B4-BE49-F238E27FC236}">
                  <a16:creationId xmlns:a16="http://schemas.microsoft.com/office/drawing/2014/main" id="{253743C9-5C74-67DE-7979-7F80A99E0CCA}"/>
                </a:ext>
              </a:extLst>
            </p:cNvPr>
            <p:cNvSpPr/>
            <p:nvPr/>
          </p:nvSpPr>
          <p:spPr>
            <a:xfrm>
              <a:off x="692103" y="1833197"/>
              <a:ext cx="877588" cy="877590"/>
            </a:xfrm>
            <a:prstGeom prst="roundRect">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01</a:t>
              </a:r>
              <a:endParaRPr lang="en-IN" b="1" dirty="0">
                <a:latin typeface="Arial" panose="020B0604020202020204" pitchFamily="34" charset="0"/>
                <a:cs typeface="Arial" panose="020B0604020202020204" pitchFamily="34" charset="0"/>
              </a:endParaRPr>
            </a:p>
          </p:txBody>
        </p:sp>
        <p:sp>
          <p:nvSpPr>
            <p:cNvPr id="8" name="Arrow: Pentagon 7">
              <a:extLst>
                <a:ext uri="{FF2B5EF4-FFF2-40B4-BE49-F238E27FC236}">
                  <a16:creationId xmlns:a16="http://schemas.microsoft.com/office/drawing/2014/main" id="{71C160FF-E536-FFF2-98FB-B4B4CAA4FDF3}"/>
                </a:ext>
              </a:extLst>
            </p:cNvPr>
            <p:cNvSpPr/>
            <p:nvPr/>
          </p:nvSpPr>
          <p:spPr>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0" name="Group 39">
            <a:extLst>
              <a:ext uri="{FF2B5EF4-FFF2-40B4-BE49-F238E27FC236}">
                <a16:creationId xmlns:a16="http://schemas.microsoft.com/office/drawing/2014/main" id="{E204400B-00E0-C531-68BC-51FE06713CF2}"/>
              </a:ext>
            </a:extLst>
          </p:cNvPr>
          <p:cNvGrpSpPr/>
          <p:nvPr/>
        </p:nvGrpSpPr>
        <p:grpSpPr>
          <a:xfrm>
            <a:off x="457200" y="2473315"/>
            <a:ext cx="13601700" cy="868805"/>
            <a:chOff x="481283" y="1676400"/>
            <a:chExt cx="18648750" cy="1191186"/>
          </a:xfrm>
        </p:grpSpPr>
        <p:sp>
          <p:nvSpPr>
            <p:cNvPr id="41" name="Rectangle: Rounded Corners 40">
              <a:extLst>
                <a:ext uri="{FF2B5EF4-FFF2-40B4-BE49-F238E27FC236}">
                  <a16:creationId xmlns:a16="http://schemas.microsoft.com/office/drawing/2014/main" id="{7442FC86-5F77-BFFF-4D62-4D4B6B3B8A30}"/>
                </a:ext>
              </a:extLst>
            </p:cNvPr>
            <p:cNvSpPr/>
            <p:nvPr/>
          </p:nvSpPr>
          <p:spPr>
            <a:xfrm>
              <a:off x="481283" y="2055454"/>
              <a:ext cx="421639" cy="453390"/>
            </a:xfrm>
            <a:prstGeom prst="roundRect">
              <a:avLst>
                <a:gd name="adj" fmla="val 11697"/>
              </a:avLst>
            </a:prstGeom>
            <a:solidFill>
              <a:srgbClr val="976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id="{B959FCCB-3923-5155-2E26-725CFE9FC48E}"/>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Growth YoY Change</a:t>
              </a:r>
            </a:p>
          </p:txBody>
        </p:sp>
        <p:sp>
          <p:nvSpPr>
            <p:cNvPr id="43" name="Rectangle: Rounded Corners 42">
              <a:extLst>
                <a:ext uri="{FF2B5EF4-FFF2-40B4-BE49-F238E27FC236}">
                  <a16:creationId xmlns:a16="http://schemas.microsoft.com/office/drawing/2014/main" id="{17016E65-B5BE-9742-4D82-6820E2F8CDAF}"/>
                </a:ext>
              </a:extLst>
            </p:cNvPr>
            <p:cNvSpPr/>
            <p:nvPr/>
          </p:nvSpPr>
          <p:spPr>
            <a:xfrm>
              <a:off x="692103" y="1833197"/>
              <a:ext cx="877588" cy="877590"/>
            </a:xfrm>
            <a:prstGeom prst="roundRect">
              <a:avLst/>
            </a:prstGeom>
            <a:solidFill>
              <a:srgbClr val="976FC3"/>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02</a:t>
              </a:r>
              <a:endParaRPr lang="en-IN" b="1" dirty="0">
                <a:latin typeface="Arial" panose="020B0604020202020204" pitchFamily="34" charset="0"/>
                <a:cs typeface="Arial" panose="020B0604020202020204" pitchFamily="34" charset="0"/>
              </a:endParaRPr>
            </a:p>
          </p:txBody>
        </p:sp>
        <p:sp>
          <p:nvSpPr>
            <p:cNvPr id="44" name="Arrow: Pentagon 43">
              <a:extLst>
                <a:ext uri="{FF2B5EF4-FFF2-40B4-BE49-F238E27FC236}">
                  <a16:creationId xmlns:a16="http://schemas.microsoft.com/office/drawing/2014/main" id="{B52900FE-836E-535F-5036-F5CDB66D5C0F}"/>
                </a:ext>
              </a:extLst>
            </p:cNvPr>
            <p:cNvSpPr/>
            <p:nvPr/>
          </p:nvSpPr>
          <p:spPr>
            <a:xfrm>
              <a:off x="481283" y="2106889"/>
              <a:ext cx="344767" cy="350520"/>
            </a:xfrm>
            <a:prstGeom prst="homePlate">
              <a:avLst>
                <a:gd name="adj" fmla="val 26087"/>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5" name="Group 44">
            <a:extLst>
              <a:ext uri="{FF2B5EF4-FFF2-40B4-BE49-F238E27FC236}">
                <a16:creationId xmlns:a16="http://schemas.microsoft.com/office/drawing/2014/main" id="{00DEE2DF-5569-813F-7173-523B3E3FE28A}"/>
              </a:ext>
            </a:extLst>
          </p:cNvPr>
          <p:cNvGrpSpPr/>
          <p:nvPr/>
        </p:nvGrpSpPr>
        <p:grpSpPr>
          <a:xfrm>
            <a:off x="457200" y="3498830"/>
            <a:ext cx="13601700" cy="868805"/>
            <a:chOff x="481283" y="1676400"/>
            <a:chExt cx="18648750" cy="1191186"/>
          </a:xfrm>
        </p:grpSpPr>
        <p:sp>
          <p:nvSpPr>
            <p:cNvPr id="46" name="Rectangle: Rounded Corners 45">
              <a:extLst>
                <a:ext uri="{FF2B5EF4-FFF2-40B4-BE49-F238E27FC236}">
                  <a16:creationId xmlns:a16="http://schemas.microsoft.com/office/drawing/2014/main" id="{FDFFF601-4654-6587-8B8E-D16BEFA50453}"/>
                </a:ext>
              </a:extLst>
            </p:cNvPr>
            <p:cNvSpPr/>
            <p:nvPr/>
          </p:nvSpPr>
          <p:spPr>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id="{67D042BB-1325-7C42-251E-AE8865AB0E5C}"/>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Assets Distribution &amp; Common Sizing of Balance Sheet</a:t>
              </a:r>
            </a:p>
          </p:txBody>
        </p:sp>
        <p:sp>
          <p:nvSpPr>
            <p:cNvPr id="48" name="Rectangle: Rounded Corners 47">
              <a:extLst>
                <a:ext uri="{FF2B5EF4-FFF2-40B4-BE49-F238E27FC236}">
                  <a16:creationId xmlns:a16="http://schemas.microsoft.com/office/drawing/2014/main" id="{01EA2AF7-C06F-1C83-D4ED-5805AD82AA01}"/>
                </a:ext>
              </a:extLst>
            </p:cNvPr>
            <p:cNvSpPr/>
            <p:nvPr/>
          </p:nvSpPr>
          <p:spPr>
            <a:xfrm>
              <a:off x="692103" y="1833197"/>
              <a:ext cx="877588" cy="877590"/>
            </a:xfrm>
            <a:prstGeom prst="roundRect">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03</a:t>
              </a:r>
              <a:endParaRPr lang="en-IN" b="1" dirty="0">
                <a:latin typeface="Arial" panose="020B0604020202020204" pitchFamily="34" charset="0"/>
                <a:cs typeface="Arial" panose="020B0604020202020204" pitchFamily="34" charset="0"/>
              </a:endParaRPr>
            </a:p>
          </p:txBody>
        </p:sp>
        <p:sp>
          <p:nvSpPr>
            <p:cNvPr id="49" name="Arrow: Pentagon 48">
              <a:extLst>
                <a:ext uri="{FF2B5EF4-FFF2-40B4-BE49-F238E27FC236}">
                  <a16:creationId xmlns:a16="http://schemas.microsoft.com/office/drawing/2014/main" id="{446FE42B-6077-A739-8ABA-7D682C98AFF4}"/>
                </a:ext>
              </a:extLst>
            </p:cNvPr>
            <p:cNvSpPr/>
            <p:nvPr/>
          </p:nvSpPr>
          <p:spPr>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50" name="Group 49">
            <a:extLst>
              <a:ext uri="{FF2B5EF4-FFF2-40B4-BE49-F238E27FC236}">
                <a16:creationId xmlns:a16="http://schemas.microsoft.com/office/drawing/2014/main" id="{77CB504C-8E27-EC23-4806-D12031CE5FE0}"/>
              </a:ext>
            </a:extLst>
          </p:cNvPr>
          <p:cNvGrpSpPr/>
          <p:nvPr/>
        </p:nvGrpSpPr>
        <p:grpSpPr>
          <a:xfrm>
            <a:off x="457200" y="4524345"/>
            <a:ext cx="13601700" cy="868805"/>
            <a:chOff x="481283" y="1676400"/>
            <a:chExt cx="18648750" cy="1191186"/>
          </a:xfrm>
        </p:grpSpPr>
        <p:sp>
          <p:nvSpPr>
            <p:cNvPr id="51" name="Rectangle: Rounded Corners 50">
              <a:extLst>
                <a:ext uri="{FF2B5EF4-FFF2-40B4-BE49-F238E27FC236}">
                  <a16:creationId xmlns:a16="http://schemas.microsoft.com/office/drawing/2014/main" id="{A6949BC8-FCB3-1CC3-072B-43F95A77DA37}"/>
                </a:ext>
              </a:extLst>
            </p:cNvPr>
            <p:cNvSpPr/>
            <p:nvPr/>
          </p:nvSpPr>
          <p:spPr>
            <a:xfrm>
              <a:off x="481283" y="2055454"/>
              <a:ext cx="421639" cy="453390"/>
            </a:xfrm>
            <a:prstGeom prst="roundRect">
              <a:avLst>
                <a:gd name="adj" fmla="val 11697"/>
              </a:avLst>
            </a:prstGeom>
            <a:solidFill>
              <a:srgbClr val="976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Rounded Corners 51">
              <a:extLst>
                <a:ext uri="{FF2B5EF4-FFF2-40B4-BE49-F238E27FC236}">
                  <a16:creationId xmlns:a16="http://schemas.microsoft.com/office/drawing/2014/main" id="{D2C44910-ED95-C8EB-26A5-3926B2A8B43C}"/>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Profitability Flow</a:t>
              </a:r>
            </a:p>
          </p:txBody>
        </p:sp>
        <p:sp>
          <p:nvSpPr>
            <p:cNvPr id="53" name="Rectangle: Rounded Corners 52">
              <a:extLst>
                <a:ext uri="{FF2B5EF4-FFF2-40B4-BE49-F238E27FC236}">
                  <a16:creationId xmlns:a16="http://schemas.microsoft.com/office/drawing/2014/main" id="{7190D388-F5C4-94DB-A2C5-54DB5D89C0B9}"/>
                </a:ext>
              </a:extLst>
            </p:cNvPr>
            <p:cNvSpPr/>
            <p:nvPr/>
          </p:nvSpPr>
          <p:spPr>
            <a:xfrm>
              <a:off x="692103" y="1833197"/>
              <a:ext cx="877588" cy="877590"/>
            </a:xfrm>
            <a:prstGeom prst="roundRect">
              <a:avLst/>
            </a:prstGeom>
            <a:solidFill>
              <a:srgbClr val="976FC3"/>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04</a:t>
              </a:r>
              <a:endParaRPr lang="en-IN" b="1" dirty="0">
                <a:latin typeface="Arial" panose="020B0604020202020204" pitchFamily="34" charset="0"/>
                <a:cs typeface="Arial" panose="020B0604020202020204" pitchFamily="34" charset="0"/>
              </a:endParaRPr>
            </a:p>
          </p:txBody>
        </p:sp>
        <p:sp>
          <p:nvSpPr>
            <p:cNvPr id="54" name="Arrow: Pentagon 53">
              <a:extLst>
                <a:ext uri="{FF2B5EF4-FFF2-40B4-BE49-F238E27FC236}">
                  <a16:creationId xmlns:a16="http://schemas.microsoft.com/office/drawing/2014/main" id="{1309C51E-8D23-C682-54C5-3E9D1586FE56}"/>
                </a:ext>
              </a:extLst>
            </p:cNvPr>
            <p:cNvSpPr/>
            <p:nvPr/>
          </p:nvSpPr>
          <p:spPr>
            <a:xfrm>
              <a:off x="481283" y="2106889"/>
              <a:ext cx="344767" cy="350520"/>
            </a:xfrm>
            <a:prstGeom prst="homePlate">
              <a:avLst>
                <a:gd name="adj" fmla="val 26087"/>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55" name="Group 54">
            <a:extLst>
              <a:ext uri="{FF2B5EF4-FFF2-40B4-BE49-F238E27FC236}">
                <a16:creationId xmlns:a16="http://schemas.microsoft.com/office/drawing/2014/main" id="{8015CF94-F1E9-8A60-F08D-1279CBF601F9}"/>
              </a:ext>
            </a:extLst>
          </p:cNvPr>
          <p:cNvGrpSpPr/>
          <p:nvPr/>
        </p:nvGrpSpPr>
        <p:grpSpPr>
          <a:xfrm>
            <a:off x="457200" y="5549860"/>
            <a:ext cx="13601700" cy="868805"/>
            <a:chOff x="481283" y="1676400"/>
            <a:chExt cx="18648750" cy="1191186"/>
          </a:xfrm>
        </p:grpSpPr>
        <p:sp>
          <p:nvSpPr>
            <p:cNvPr id="56" name="Rectangle: Rounded Corners 55">
              <a:extLst>
                <a:ext uri="{FF2B5EF4-FFF2-40B4-BE49-F238E27FC236}">
                  <a16:creationId xmlns:a16="http://schemas.microsoft.com/office/drawing/2014/main" id="{FF107424-8B01-EB0E-E009-F4F462FE4783}"/>
                </a:ext>
              </a:extLst>
            </p:cNvPr>
            <p:cNvSpPr/>
            <p:nvPr/>
          </p:nvSpPr>
          <p:spPr>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Rounded Corners 56">
              <a:extLst>
                <a:ext uri="{FF2B5EF4-FFF2-40B4-BE49-F238E27FC236}">
                  <a16:creationId xmlns:a16="http://schemas.microsoft.com/office/drawing/2014/main" id="{734AE9D3-24F4-8D66-5175-AEA7FDBF06AD}"/>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Sales Trend with Rev Change</a:t>
              </a:r>
            </a:p>
          </p:txBody>
        </p:sp>
        <p:sp>
          <p:nvSpPr>
            <p:cNvPr id="58" name="Rectangle: Rounded Corners 57">
              <a:extLst>
                <a:ext uri="{FF2B5EF4-FFF2-40B4-BE49-F238E27FC236}">
                  <a16:creationId xmlns:a16="http://schemas.microsoft.com/office/drawing/2014/main" id="{993950C7-5A82-05DD-2544-859A34340334}"/>
                </a:ext>
              </a:extLst>
            </p:cNvPr>
            <p:cNvSpPr/>
            <p:nvPr/>
          </p:nvSpPr>
          <p:spPr>
            <a:xfrm>
              <a:off x="692103" y="1833197"/>
              <a:ext cx="877588" cy="877590"/>
            </a:xfrm>
            <a:prstGeom prst="roundRect">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05</a:t>
              </a:r>
              <a:endParaRPr lang="en-IN" b="1" dirty="0">
                <a:latin typeface="Arial" panose="020B0604020202020204" pitchFamily="34" charset="0"/>
                <a:cs typeface="Arial" panose="020B0604020202020204" pitchFamily="34" charset="0"/>
              </a:endParaRPr>
            </a:p>
          </p:txBody>
        </p:sp>
        <p:sp>
          <p:nvSpPr>
            <p:cNvPr id="59" name="Arrow: Pentagon 58">
              <a:extLst>
                <a:ext uri="{FF2B5EF4-FFF2-40B4-BE49-F238E27FC236}">
                  <a16:creationId xmlns:a16="http://schemas.microsoft.com/office/drawing/2014/main" id="{076C6509-039D-46D7-BECD-EDCA7D5D950E}"/>
                </a:ext>
              </a:extLst>
            </p:cNvPr>
            <p:cNvSpPr/>
            <p:nvPr/>
          </p:nvSpPr>
          <p:spPr>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60" name="Group 59">
            <a:extLst>
              <a:ext uri="{FF2B5EF4-FFF2-40B4-BE49-F238E27FC236}">
                <a16:creationId xmlns:a16="http://schemas.microsoft.com/office/drawing/2014/main" id="{E4103AD2-D60C-E754-5CC6-7BDD0ADFEE5C}"/>
              </a:ext>
            </a:extLst>
          </p:cNvPr>
          <p:cNvGrpSpPr/>
          <p:nvPr/>
        </p:nvGrpSpPr>
        <p:grpSpPr>
          <a:xfrm>
            <a:off x="457200" y="6575375"/>
            <a:ext cx="13601700" cy="868805"/>
            <a:chOff x="481283" y="1676400"/>
            <a:chExt cx="18648750" cy="1191186"/>
          </a:xfrm>
        </p:grpSpPr>
        <p:sp>
          <p:nvSpPr>
            <p:cNvPr id="61" name="Rectangle: Rounded Corners 60">
              <a:extLst>
                <a:ext uri="{FF2B5EF4-FFF2-40B4-BE49-F238E27FC236}">
                  <a16:creationId xmlns:a16="http://schemas.microsoft.com/office/drawing/2014/main" id="{6124AB07-9BCB-4D1F-5057-0F13D9D8307F}"/>
                </a:ext>
              </a:extLst>
            </p:cNvPr>
            <p:cNvSpPr/>
            <p:nvPr/>
          </p:nvSpPr>
          <p:spPr>
            <a:xfrm>
              <a:off x="481283" y="2055454"/>
              <a:ext cx="421639" cy="453390"/>
            </a:xfrm>
            <a:prstGeom prst="roundRect">
              <a:avLst>
                <a:gd name="adj" fmla="val 11697"/>
              </a:avLst>
            </a:prstGeom>
            <a:solidFill>
              <a:srgbClr val="976F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ectangle: Rounded Corners 61">
              <a:extLst>
                <a:ext uri="{FF2B5EF4-FFF2-40B4-BE49-F238E27FC236}">
                  <a16:creationId xmlns:a16="http://schemas.microsoft.com/office/drawing/2014/main" id="{4C7C05AB-8684-E20F-199B-89819D142AEF}"/>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Trend of Efficiency Metrics</a:t>
              </a:r>
            </a:p>
          </p:txBody>
        </p:sp>
        <p:sp>
          <p:nvSpPr>
            <p:cNvPr id="63" name="Rectangle: Rounded Corners 62">
              <a:extLst>
                <a:ext uri="{FF2B5EF4-FFF2-40B4-BE49-F238E27FC236}">
                  <a16:creationId xmlns:a16="http://schemas.microsoft.com/office/drawing/2014/main" id="{947A180E-FB99-A845-EE88-19C5B64EFCF0}"/>
                </a:ext>
              </a:extLst>
            </p:cNvPr>
            <p:cNvSpPr/>
            <p:nvPr/>
          </p:nvSpPr>
          <p:spPr>
            <a:xfrm>
              <a:off x="692103" y="1833197"/>
              <a:ext cx="877588" cy="877590"/>
            </a:xfrm>
            <a:prstGeom prst="roundRect">
              <a:avLst/>
            </a:prstGeom>
            <a:solidFill>
              <a:srgbClr val="976FC3"/>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06</a:t>
              </a:r>
              <a:endParaRPr lang="en-IN" b="1" dirty="0">
                <a:latin typeface="Arial" panose="020B0604020202020204" pitchFamily="34" charset="0"/>
                <a:cs typeface="Arial" panose="020B0604020202020204" pitchFamily="34" charset="0"/>
              </a:endParaRPr>
            </a:p>
          </p:txBody>
        </p:sp>
        <p:sp>
          <p:nvSpPr>
            <p:cNvPr id="64" name="Arrow: Pentagon 63">
              <a:extLst>
                <a:ext uri="{FF2B5EF4-FFF2-40B4-BE49-F238E27FC236}">
                  <a16:creationId xmlns:a16="http://schemas.microsoft.com/office/drawing/2014/main" id="{3D3805CB-162C-B724-1C4A-5EC00E56532F}"/>
                </a:ext>
              </a:extLst>
            </p:cNvPr>
            <p:cNvSpPr/>
            <p:nvPr/>
          </p:nvSpPr>
          <p:spPr>
            <a:xfrm>
              <a:off x="481283" y="2106889"/>
              <a:ext cx="344767" cy="350520"/>
            </a:xfrm>
            <a:prstGeom prst="homePlate">
              <a:avLst>
                <a:gd name="adj" fmla="val 26087"/>
              </a:avLst>
            </a:prstGeom>
            <a:solidFill>
              <a:srgbClr val="A88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65" name="Group 64">
            <a:extLst>
              <a:ext uri="{FF2B5EF4-FFF2-40B4-BE49-F238E27FC236}">
                <a16:creationId xmlns:a16="http://schemas.microsoft.com/office/drawing/2014/main" id="{4450FC84-DD24-4998-2B7B-4E5ADD7CCA96}"/>
              </a:ext>
            </a:extLst>
          </p:cNvPr>
          <p:cNvGrpSpPr/>
          <p:nvPr/>
        </p:nvGrpSpPr>
        <p:grpSpPr>
          <a:xfrm>
            <a:off x="457200" y="7600888"/>
            <a:ext cx="13601700" cy="868805"/>
            <a:chOff x="481283" y="1676400"/>
            <a:chExt cx="18648750" cy="1191186"/>
          </a:xfrm>
        </p:grpSpPr>
        <p:sp>
          <p:nvSpPr>
            <p:cNvPr id="66" name="Rectangle: Rounded Corners 65">
              <a:extLst>
                <a:ext uri="{FF2B5EF4-FFF2-40B4-BE49-F238E27FC236}">
                  <a16:creationId xmlns:a16="http://schemas.microsoft.com/office/drawing/2014/main" id="{8CDC1258-EA3F-E183-C7B8-4F0942A8906F}"/>
                </a:ext>
              </a:extLst>
            </p:cNvPr>
            <p:cNvSpPr/>
            <p:nvPr/>
          </p:nvSpPr>
          <p:spPr>
            <a:xfrm>
              <a:off x="481283" y="2055454"/>
              <a:ext cx="421639" cy="453390"/>
            </a:xfrm>
            <a:prstGeom prst="roundRect">
              <a:avLst>
                <a:gd name="adj" fmla="val 11697"/>
              </a:avLst>
            </a:prstGeom>
            <a:solidFill>
              <a:srgbClr val="D09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70805FA7-634F-2A99-D6C2-1FC1476D101C}"/>
                </a:ext>
              </a:extLst>
            </p:cNvPr>
            <p:cNvSpPr/>
            <p:nvPr/>
          </p:nvSpPr>
          <p:spPr>
            <a:xfrm>
              <a:off x="571500" y="1676400"/>
              <a:ext cx="18558533" cy="1191186"/>
            </a:xfrm>
            <a:prstGeom prst="roundRect">
              <a:avLst/>
            </a:prstGeom>
            <a:solidFill>
              <a:schemeClr val="bg1"/>
            </a:solidFill>
            <a:ln>
              <a:noFill/>
            </a:ln>
            <a:effectLst>
              <a:outerShdw blurRad="292100" dist="38100" dir="2700000" sx="102000" sy="102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0" tIns="0" rIns="0" bIns="0" rtlCol="0" anchor="ctr"/>
            <a:lstStyle/>
            <a:p>
              <a:pPr algn="just">
                <a:lnSpc>
                  <a:spcPct val="120000"/>
                </a:lnSpc>
                <a:spcAft>
                  <a:spcPts val="600"/>
                </a:spcAft>
                <a:buClr>
                  <a:schemeClr val="bg1">
                    <a:lumMod val="50000"/>
                  </a:schemeClr>
                </a:buClr>
                <a:buSzPct val="80000"/>
              </a:pPr>
              <a:r>
                <a:rPr lang="en-US" b="1" dirty="0">
                  <a:solidFill>
                    <a:srgbClr val="545252"/>
                  </a:solidFill>
                  <a:latin typeface="arial" panose="020B0604020202020204" pitchFamily="34" charset="0"/>
                  <a:sym typeface="Roboto"/>
                </a:rPr>
                <a:t>Margin Analysis &amp; Revenue Bifurcation</a:t>
              </a:r>
            </a:p>
          </p:txBody>
        </p:sp>
        <p:sp>
          <p:nvSpPr>
            <p:cNvPr id="68" name="Rectangle: Rounded Corners 67">
              <a:extLst>
                <a:ext uri="{FF2B5EF4-FFF2-40B4-BE49-F238E27FC236}">
                  <a16:creationId xmlns:a16="http://schemas.microsoft.com/office/drawing/2014/main" id="{1B53E6D7-A826-E700-DCDE-75500EB37475}"/>
                </a:ext>
              </a:extLst>
            </p:cNvPr>
            <p:cNvSpPr/>
            <p:nvPr/>
          </p:nvSpPr>
          <p:spPr>
            <a:xfrm>
              <a:off x="692103" y="1833197"/>
              <a:ext cx="877588" cy="877590"/>
            </a:xfrm>
            <a:prstGeom prst="roundRect">
              <a:avLst/>
            </a:prstGeom>
            <a:solidFill>
              <a:srgbClr val="FFBB05"/>
            </a:solidFill>
            <a:ln>
              <a:noFill/>
            </a:ln>
            <a:effectLst>
              <a:innerShdw blurRad="127000" dist="50800" dir="162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07</a:t>
              </a:r>
              <a:endParaRPr lang="en-IN" b="1" dirty="0">
                <a:latin typeface="Arial" panose="020B0604020202020204" pitchFamily="34" charset="0"/>
                <a:cs typeface="Arial" panose="020B0604020202020204" pitchFamily="34" charset="0"/>
              </a:endParaRPr>
            </a:p>
          </p:txBody>
        </p:sp>
        <p:sp>
          <p:nvSpPr>
            <p:cNvPr id="69" name="Arrow: Pentagon 68">
              <a:extLst>
                <a:ext uri="{FF2B5EF4-FFF2-40B4-BE49-F238E27FC236}">
                  <a16:creationId xmlns:a16="http://schemas.microsoft.com/office/drawing/2014/main" id="{7B8B433D-1B52-C9E4-F07A-98EDD8004193}"/>
                </a:ext>
              </a:extLst>
            </p:cNvPr>
            <p:cNvSpPr/>
            <p:nvPr/>
          </p:nvSpPr>
          <p:spPr>
            <a:xfrm>
              <a:off x="481283" y="2106889"/>
              <a:ext cx="344767" cy="350520"/>
            </a:xfrm>
            <a:prstGeom prst="homePlate">
              <a:avLst>
                <a:gd name="adj" fmla="val 26087"/>
              </a:avLst>
            </a:prstGeom>
            <a:solidFill>
              <a:srgbClr val="F3C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3" name="Group 2">
            <a:extLst>
              <a:ext uri="{FF2B5EF4-FFF2-40B4-BE49-F238E27FC236}">
                <a16:creationId xmlns:a16="http://schemas.microsoft.com/office/drawing/2014/main" id="{3D82359C-F3C0-14DF-A4C2-A077BBFA972E}"/>
              </a:ext>
            </a:extLst>
          </p:cNvPr>
          <p:cNvGrpSpPr/>
          <p:nvPr/>
        </p:nvGrpSpPr>
        <p:grpSpPr>
          <a:xfrm>
            <a:off x="8167253" y="6648687"/>
            <a:ext cx="5590309" cy="1367644"/>
            <a:chOff x="8167253" y="6648687"/>
            <a:chExt cx="5590309" cy="1367644"/>
          </a:xfrm>
        </p:grpSpPr>
        <p:sp>
          <p:nvSpPr>
            <p:cNvPr id="5" name="TextBox 4">
              <a:extLst>
                <a:ext uri="{FF2B5EF4-FFF2-40B4-BE49-F238E27FC236}">
                  <a16:creationId xmlns:a16="http://schemas.microsoft.com/office/drawing/2014/main" id="{74F31461-EF2F-15DA-DD40-96A6597AF8DA}"/>
                </a:ext>
              </a:extLst>
            </p:cNvPr>
            <p:cNvSpPr txBox="1"/>
            <p:nvPr/>
          </p:nvSpPr>
          <p:spPr>
            <a:xfrm>
              <a:off x="8167253" y="7441430"/>
              <a:ext cx="5590309" cy="574901"/>
            </a:xfrm>
            <a:prstGeom prst="rect">
              <a:avLst/>
            </a:prstGeom>
            <a:noFill/>
          </p:spPr>
          <p:txBody>
            <a:bodyPr wrap="square" rtlCol="0">
              <a:spAutoFit/>
            </a:bodyPr>
            <a:lstStyle/>
            <a:p>
              <a:pPr>
                <a:lnSpc>
                  <a:spcPct val="120000"/>
                </a:lnSpc>
              </a:pPr>
              <a:r>
                <a:rPr lang="en-US" sz="2800" b="1" dirty="0">
                  <a:solidFill>
                    <a:srgbClr val="545252"/>
                  </a:solidFill>
                </a:rPr>
                <a:t>Subscribe &amp; Share Karo FATAFAT !!</a:t>
              </a:r>
              <a:endParaRPr lang="en-IN" sz="2800" b="1" dirty="0">
                <a:solidFill>
                  <a:srgbClr val="545252"/>
                </a:solidFill>
              </a:endParaRPr>
            </a:p>
          </p:txBody>
        </p:sp>
        <p:pic>
          <p:nvPicPr>
            <p:cNvPr id="9" name="Picture 8" descr="Youtube, logo icon - Free download on Iconfinder">
              <a:extLst>
                <a:ext uri="{FF2B5EF4-FFF2-40B4-BE49-F238E27FC236}">
                  <a16:creationId xmlns:a16="http://schemas.microsoft.com/office/drawing/2014/main" id="{646F5D6C-3ACA-58EF-E421-F4DA640218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498" y="6648687"/>
              <a:ext cx="767821" cy="7678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01661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6">
            <a:extLst>
              <a:ext uri="{FF2B5EF4-FFF2-40B4-BE49-F238E27FC236}">
                <a16:creationId xmlns:a16="http://schemas.microsoft.com/office/drawing/2014/main" id="{2A46780E-21BC-DCFF-22EE-FCC0F1548543}"/>
              </a:ext>
            </a:extLst>
          </p:cNvPr>
          <p:cNvSpPr txBox="1">
            <a:spLocks/>
          </p:cNvSpPr>
          <p:nvPr/>
        </p:nvSpPr>
        <p:spPr>
          <a:xfrm>
            <a:off x="8002733" y="3477011"/>
            <a:ext cx="6627667" cy="2189978"/>
          </a:xfrm>
          <a:prstGeom prst="rect">
            <a:avLst/>
          </a:prstGeom>
        </p:spPr>
        <p:txBody>
          <a:bodyPr vert="horz" lIns="91440" tIns="45720" rIns="91440" bIns="45720" rtlCol="0" anchor="ctr">
            <a:no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pPr>
              <a:lnSpc>
                <a:spcPct val="100000"/>
              </a:lnSpc>
            </a:pPr>
            <a:r>
              <a:rPr lang="en-US" sz="3600" b="1" dirty="0">
                <a:solidFill>
                  <a:srgbClr val="422E59"/>
                </a:solidFill>
                <a:latin typeface="Montserrat" panose="00000500000000000000" pitchFamily="2" charset="0"/>
              </a:rPr>
              <a:t>Statement Analysis</a:t>
            </a:r>
          </a:p>
        </p:txBody>
      </p:sp>
      <p:grpSp>
        <p:nvGrpSpPr>
          <p:cNvPr id="15" name="Group 14">
            <a:extLst>
              <a:ext uri="{FF2B5EF4-FFF2-40B4-BE49-F238E27FC236}">
                <a16:creationId xmlns:a16="http://schemas.microsoft.com/office/drawing/2014/main" id="{8DD89C52-BDED-8834-FC78-473C05E70B87}"/>
              </a:ext>
            </a:extLst>
          </p:cNvPr>
          <p:cNvGrpSpPr/>
          <p:nvPr/>
        </p:nvGrpSpPr>
        <p:grpSpPr>
          <a:xfrm>
            <a:off x="12088909" y="476535"/>
            <a:ext cx="2088827" cy="498998"/>
            <a:chOff x="12088909" y="476535"/>
            <a:chExt cx="2088827" cy="498998"/>
          </a:xfrm>
        </p:grpSpPr>
        <p:pic>
          <p:nvPicPr>
            <p:cNvPr id="16" name="Picture 15">
              <a:extLst>
                <a:ext uri="{FF2B5EF4-FFF2-40B4-BE49-F238E27FC236}">
                  <a16:creationId xmlns:a16="http://schemas.microsoft.com/office/drawing/2014/main" id="{2EA2C67E-859F-7707-943D-E20AB7BC0D7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r="83151"/>
            <a:stretch/>
          </p:blipFill>
          <p:spPr>
            <a:xfrm>
              <a:off x="12088909" y="476535"/>
              <a:ext cx="351937" cy="498998"/>
            </a:xfrm>
            <a:prstGeom prst="rect">
              <a:avLst/>
            </a:prstGeom>
          </p:spPr>
        </p:pic>
        <p:pic>
          <p:nvPicPr>
            <p:cNvPr id="17" name="Picture 16">
              <a:extLst>
                <a:ext uri="{FF2B5EF4-FFF2-40B4-BE49-F238E27FC236}">
                  <a16:creationId xmlns:a16="http://schemas.microsoft.com/office/drawing/2014/main" id="{115B7CB8-99D8-1257-9BC7-E2713E73A9B1}"/>
                </a:ext>
              </a:extLst>
            </p:cNvPr>
            <p:cNvPicPr>
              <a:picLocks noChangeAspect="1"/>
            </p:cNvPicPr>
            <p:nvPr/>
          </p:nvPicPr>
          <p:blipFill rotWithShape="1">
            <a:blip r:embed="rId4">
              <a:extLst>
                <a:ext uri="{28A0092B-C50C-407E-A947-70E740481C1C}">
                  <a14:useLocalDpi xmlns:a14="http://schemas.microsoft.com/office/drawing/2010/main" val="0"/>
                </a:ext>
              </a:extLst>
            </a:blip>
            <a:srcRect l="16849" r="59540"/>
            <a:stretch/>
          </p:blipFill>
          <p:spPr>
            <a:xfrm>
              <a:off x="12440846" y="476535"/>
              <a:ext cx="493195" cy="498998"/>
            </a:xfrm>
            <a:prstGeom prst="rect">
              <a:avLst/>
            </a:prstGeom>
          </p:spPr>
        </p:pic>
        <p:pic>
          <p:nvPicPr>
            <p:cNvPr id="18" name="Picture 17">
              <a:extLst>
                <a:ext uri="{FF2B5EF4-FFF2-40B4-BE49-F238E27FC236}">
                  <a16:creationId xmlns:a16="http://schemas.microsoft.com/office/drawing/2014/main" id="{022C8582-5ACC-5C71-E489-1C1C4151043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l="38862"/>
            <a:stretch/>
          </p:blipFill>
          <p:spPr>
            <a:xfrm>
              <a:off x="12900660" y="476535"/>
              <a:ext cx="1277076" cy="498998"/>
            </a:xfrm>
            <a:prstGeom prst="rect">
              <a:avLst/>
            </a:prstGeom>
          </p:spPr>
        </p:pic>
      </p:grpSp>
      <p:sp>
        <p:nvSpPr>
          <p:cNvPr id="19" name="TextBox 18">
            <a:extLst>
              <a:ext uri="{FF2B5EF4-FFF2-40B4-BE49-F238E27FC236}">
                <a16:creationId xmlns:a16="http://schemas.microsoft.com/office/drawing/2014/main" id="{D0F7730D-5521-C5F1-B599-9CCED2BE800D}"/>
              </a:ext>
            </a:extLst>
          </p:cNvPr>
          <p:cNvSpPr txBox="1"/>
          <p:nvPr/>
        </p:nvSpPr>
        <p:spPr>
          <a:xfrm>
            <a:off x="-1" y="6800762"/>
            <a:ext cx="4591052" cy="707886"/>
          </a:xfrm>
          <a:prstGeom prst="rect">
            <a:avLst/>
          </a:prstGeom>
          <a:noFill/>
        </p:spPr>
        <p:txBody>
          <a:bodyPr wrap="square">
            <a:spAutoFit/>
          </a:bodyPr>
          <a:lstStyle/>
          <a:p>
            <a:pPr algn="ctr"/>
            <a:r>
              <a:rPr lang="en-US" sz="4000" b="1" dirty="0">
                <a:solidFill>
                  <a:schemeClr val="bg1"/>
                </a:solidFill>
                <a:latin typeface="Montserrat" panose="00000500000000000000" pitchFamily="2" charset="0"/>
              </a:rPr>
              <a:t>Module 03</a:t>
            </a:r>
            <a:endParaRPr lang="en-IN" sz="4000" dirty="0">
              <a:solidFill>
                <a:schemeClr val="bg1"/>
              </a:solidFill>
            </a:endParaRPr>
          </a:p>
        </p:txBody>
      </p:sp>
    </p:spTree>
    <p:extLst>
      <p:ext uri="{BB962C8B-B14F-4D97-AF65-F5344CB8AC3E}">
        <p14:creationId xmlns:p14="http://schemas.microsoft.com/office/powerpoint/2010/main" val="42179402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36325</TotalTime>
  <Words>370</Words>
  <Application>Microsoft Office PowerPoint</Application>
  <PresentationFormat>Custom</PresentationFormat>
  <Paragraphs>91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vt:lpstr>
      <vt:lpstr>Calibri</vt:lpstr>
      <vt:lpstr>Calibri Light</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Prachi Thakur</dc:creator>
  <cp:lastModifiedBy>KASFUR DHUNIYAN</cp:lastModifiedBy>
  <cp:revision>160</cp:revision>
  <dcterms:created xsi:type="dcterms:W3CDTF">2023-03-18T07:56:15Z</dcterms:created>
  <dcterms:modified xsi:type="dcterms:W3CDTF">2024-08-09T05:27:50Z</dcterms:modified>
</cp:coreProperties>
</file>