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2" r:id="rId3"/>
    <p:sldId id="263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B58A-424B-0E4E-1D16-700DC29CE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87F0F-57E4-1A35-0722-2089B4BC2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706B2-1AAE-1E75-313A-B4332827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91B0-DF11-4177-A263-15C826DFD322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46A18-263B-E293-7A3F-E3A9E3C7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63479-67C7-ED47-727C-E27C2F08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B883-4B70-4E46-95CC-8B89D630C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44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7A14-AC64-406A-FC48-14189B18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22CAB-38E7-5417-6995-9EF0F21E2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69AAD-E451-75DA-422A-D6E13AA6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91B0-DF11-4177-A263-15C826DFD322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374B9-6A4F-1249-51DC-3D0385E2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26763-33C3-F730-83F5-88980AF2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B883-4B70-4E46-95CC-8B89D630C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68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8982EF-0167-9C2D-3811-D1244583B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CAA45-5390-A74B-15F4-AEA4C1199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C03C7-89BE-EBBA-2E8A-4F2D54CCE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91B0-DF11-4177-A263-15C826DFD322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29BA9-3532-39F8-311C-657E0E1C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88069-400F-43CD-F5FD-CDF8C39D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B883-4B70-4E46-95CC-8B89D630C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12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1D3E-65EC-A721-1C15-232C9ED4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52F65-17AF-662F-04C1-C07708D86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BF400-87BD-EF7F-93ED-F3C1BDED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91B0-DF11-4177-A263-15C826DFD322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30F57-9075-D296-2D13-3FA5A9AE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F22A8-CE14-28B3-D586-026A14D5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B883-4B70-4E46-95CC-8B89D630C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1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FCBB-F36E-5803-BEA7-3E61B554E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A4D4D-7ACB-6742-18EE-7677C9326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9214A-C821-6E82-857A-6BCD7C40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91B0-DF11-4177-A263-15C826DFD322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4C7F0-CA5A-6AC4-DD64-98A1882E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D426F-F1A3-3742-28A4-308E8C4D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B883-4B70-4E46-95CC-8B89D630C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54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8721-99CF-049B-5E6F-0DFCBED3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F070-832B-BFB7-38DD-2D7FA5C22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73D82-C844-557B-CB60-D45BAD91A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D084E-DDC0-D0B0-27F5-114F6B99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91B0-DF11-4177-A263-15C826DFD322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D1ACC-6786-DB6F-A36D-A64F2712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20FBD-752A-E83A-F28C-1FE68173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B883-4B70-4E46-95CC-8B89D630C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55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E2B2-8F41-41F0-B644-ED74BEFB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8FF48-962A-90DD-1546-D9A928257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8DEA1-9453-85B1-F629-377EF18A0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D5E44-2933-1B55-66CC-56D6027C7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49E4BF-614B-FD75-D90A-AB6A898D2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C27D1-E0F8-F00A-F5C9-17AB3088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91B0-DF11-4177-A263-15C826DFD322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D412F-8806-B12E-86D2-286221D1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2FF410-7260-9F5F-8969-74E49316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B883-4B70-4E46-95CC-8B89D630C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46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80E30-B11C-CAF4-2C8C-70381F0C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2A11C8-713C-7D00-EDAB-DCE3F112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91B0-DF11-4177-A263-15C826DFD322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64333-C763-A4EB-93D7-BB646B68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DF8B4-AAFF-BC21-B00C-8DD20AD6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B883-4B70-4E46-95CC-8B89D630C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15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BF5BA-2626-B18B-9984-BE442BEC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91B0-DF11-4177-A263-15C826DFD322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6E03F-979F-3615-439A-31108C1B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5A360-0634-8929-8C90-09D43874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B883-4B70-4E46-95CC-8B89D630C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19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6DD6-7E49-D839-AE4B-D80CACB28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50DB1-41E7-B7DC-54F8-358E71A8C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16244-80E3-9CD8-F046-96C0794A4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0CD8A-0479-731E-5AE3-D77677CF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91B0-DF11-4177-A263-15C826DFD322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2BA8B-F118-EDC6-B83E-BDA1686D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B6453-055E-52C6-4004-116A12AF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B883-4B70-4E46-95CC-8B89D630C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46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0CF4-EAB7-F57C-DD52-CD4002FC6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ED9D4-AB03-741F-0B95-42409305F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57B64-BB08-742C-DB47-D8AE1CEC7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DA4C1-38AF-6AD3-C5F8-F284CD00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91B0-DF11-4177-A263-15C826DFD322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CE7AA-71F1-ABA3-27BC-01BA7AA5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26B6F-5BFD-EDA2-50DF-44E4EBBA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B883-4B70-4E46-95CC-8B89D630C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8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11EE6-26EA-A6BC-EB97-E08E3525B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55DDE-191D-87B3-950C-9CAEAEF5F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5ED9F-E5B5-1EF2-850A-F7618B7AE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C91B0-DF11-4177-A263-15C826DFD322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776B4-7BA5-6A0F-9FD6-3D0ACB713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F8780-048E-E6AF-C9A7-0BD09342F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2B883-4B70-4E46-95CC-8B89D630C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41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C213A54-6135-6271-AD61-1D11E2801D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2065C3-8930-7F2D-2E87-1577215D7FFB}"/>
              </a:ext>
            </a:extLst>
          </p:cNvPr>
          <p:cNvSpPr txBox="1"/>
          <p:nvPr/>
        </p:nvSpPr>
        <p:spPr>
          <a:xfrm>
            <a:off x="314325" y="66675"/>
            <a:ext cx="8648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STEPS IN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A8F7FE-B260-4F4F-7FDD-02E8C5A67A03}"/>
              </a:ext>
            </a:extLst>
          </p:cNvPr>
          <p:cNvSpPr txBox="1"/>
          <p:nvPr/>
        </p:nvSpPr>
        <p:spPr>
          <a:xfrm>
            <a:off x="561975" y="1381125"/>
            <a:ext cx="565785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>
                    <a:lumMod val="85000"/>
                  </a:schemeClr>
                </a:solidFill>
              </a:rPr>
              <a:t>Requirement Gathering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>
                    <a:lumMod val="85000"/>
                  </a:schemeClr>
                </a:solidFill>
              </a:rPr>
              <a:t>Stakeholders in Project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>
                    <a:lumMod val="85000"/>
                  </a:schemeClr>
                </a:solidFill>
              </a:rPr>
              <a:t>Raw Data Overview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>
                    <a:lumMod val="85000"/>
                  </a:schemeClr>
                </a:solidFill>
              </a:rPr>
              <a:t>Connecting Data with Power BI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>
                    <a:lumMod val="85000"/>
                  </a:schemeClr>
                </a:solidFill>
              </a:rPr>
              <a:t>Data Cleaning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>
                    <a:lumMod val="85000"/>
                  </a:schemeClr>
                </a:solidFill>
              </a:rPr>
              <a:t>Data Processing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8923DF-E543-1B12-9763-19819014F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975" y="66675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674F6A-1191-0D6B-DBFC-DBEE337E6611}"/>
              </a:ext>
            </a:extLst>
          </p:cNvPr>
          <p:cNvSpPr txBox="1"/>
          <p:nvPr/>
        </p:nvSpPr>
        <p:spPr>
          <a:xfrm>
            <a:off x="6276975" y="1381125"/>
            <a:ext cx="5705475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>
                    <a:lumMod val="85000"/>
                  </a:schemeClr>
                </a:solidFill>
              </a:rPr>
              <a:t>Data Modelling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>
                    <a:lumMod val="85000"/>
                  </a:schemeClr>
                </a:solidFill>
              </a:rPr>
              <a:t>Background Design in Power Point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>
                    <a:lumMod val="85000"/>
                  </a:schemeClr>
                </a:solidFill>
              </a:rPr>
              <a:t>Data Visualization/ Charts Design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>
                    <a:lumMod val="85000"/>
                  </a:schemeClr>
                </a:solidFill>
              </a:rPr>
              <a:t>Report/ Dashboard Building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>
                    <a:lumMod val="85000"/>
                  </a:schemeClr>
                </a:solidFill>
              </a:rPr>
              <a:t>Insights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8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2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D0FF9D-FB04-59C6-9396-CFD43C02C9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2065C3-8930-7F2D-2E87-1577215D7FFB}"/>
              </a:ext>
            </a:extLst>
          </p:cNvPr>
          <p:cNvSpPr txBox="1"/>
          <p:nvPr/>
        </p:nvSpPr>
        <p:spPr>
          <a:xfrm>
            <a:off x="238125" y="66675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A8F7FE-B260-4F4F-7FDD-02E8C5A67A03}"/>
              </a:ext>
            </a:extLst>
          </p:cNvPr>
          <p:cNvSpPr txBox="1"/>
          <p:nvPr/>
        </p:nvSpPr>
        <p:spPr>
          <a:xfrm>
            <a:off x="733425" y="1209675"/>
            <a:ext cx="10039350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Clients wants to create a Road Accident Dashboard for year 2021 and 2022 so that they can have insight on the below requirements- </a:t>
            </a:r>
          </a:p>
          <a:p>
            <a:pPr algn="just">
              <a:lnSpc>
                <a:spcPct val="150000"/>
              </a:lnSpc>
            </a:pPr>
            <a:endParaRPr lang="en-IN" sz="2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Primary KPI - Total Casualties and Total Accident values for Current Year and YoY growth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Primary KPI’s – Total Casualties by Accident Severity for Current Year and YoY growth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Secondary KPI’s - Total Casualties with respect to vehicle type for Current Year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Monthly trend showing comparison of casualties for Current Year and Previous Year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Casualties by Road Type for Current year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Current Year Casualties by Area/ Location &amp; by Day/ Night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Total Casualties and Total Accidents by Location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8923DF-E543-1B12-9763-19819014F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975" y="66675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84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AFA3F4-A6A5-54A7-C710-944F6DA81F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DBAF56-6B3B-7C47-C625-6AB03E5DECB4}"/>
              </a:ext>
            </a:extLst>
          </p:cNvPr>
          <p:cNvSpPr txBox="1"/>
          <p:nvPr/>
        </p:nvSpPr>
        <p:spPr>
          <a:xfrm>
            <a:off x="228600" y="66675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STAKEHOLDERS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BAA1E-C9D9-203A-EEBC-D334EE1061AA}"/>
              </a:ext>
            </a:extLst>
          </p:cNvPr>
          <p:cNvSpPr txBox="1"/>
          <p:nvPr/>
        </p:nvSpPr>
        <p:spPr>
          <a:xfrm>
            <a:off x="857250" y="1162050"/>
            <a:ext cx="10039350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Ministry of Transport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Road Transport Department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Police Force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Emergency Services Department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Road Safety Corps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Transport Operators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Traffic Management Agencies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Public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Media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0171D11-9939-D1D9-B484-5DC052554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975" y="66675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60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AFA3F4-A6A5-54A7-C710-944F6DA81F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DBAF56-6B3B-7C47-C625-6AB03E5DECB4}"/>
              </a:ext>
            </a:extLst>
          </p:cNvPr>
          <p:cNvSpPr txBox="1"/>
          <p:nvPr/>
        </p:nvSpPr>
        <p:spPr>
          <a:xfrm>
            <a:off x="247650" y="66675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POWER BI FUNCTIONALITIES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BAA1E-C9D9-203A-EEBC-D334EE1061AA}"/>
              </a:ext>
            </a:extLst>
          </p:cNvPr>
          <p:cNvSpPr txBox="1"/>
          <p:nvPr/>
        </p:nvSpPr>
        <p:spPr>
          <a:xfrm>
            <a:off x="733425" y="704850"/>
            <a:ext cx="10039350" cy="7237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How to connect to raw data/ flat file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Data Cleaning in Power Query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Data Processing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Time Intelligence Function/ Calendar Date Table in Power BI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Data Modelling (Relationship between multiple tables)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YTD and YoY Growth Calculations using DAX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KPI and Advanced KPI Generations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Creating custom columns and measures in the reports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Importing Images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Creating different charts and generating insights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Export the Report to users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2400" b="1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0171D11-9939-D1D9-B484-5DC052554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975" y="66675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8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233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Swapnajeet</cp:lastModifiedBy>
  <cp:revision>7</cp:revision>
  <dcterms:created xsi:type="dcterms:W3CDTF">2023-03-21T08:05:17Z</dcterms:created>
  <dcterms:modified xsi:type="dcterms:W3CDTF">2023-03-22T11:10:25Z</dcterms:modified>
</cp:coreProperties>
</file>