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Libre Baskerville"/>
      <p:regular r:id="rId33"/>
      <p:bold r:id="rId34"/>
      <p:italic r:id="rId35"/>
    </p:embeddedFont>
    <p:embeddedFont>
      <p:font typeface="Oswald"/>
      <p:regular r:id="rId36"/>
      <p:bold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dc8a73f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dc8a73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cdc8a73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cdc8a73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dc8a73f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cdc8a73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dc8a73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cdc8a73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dc8a73f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dc8a73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dc8a73f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dc8a73f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dc8a73f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dc8a73f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dc8a73f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dc8a73f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dc8a73f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cdc8a73f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cdc8a73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cdc8a73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dc8a73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dc8a73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cdc8a73f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cdc8a73f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cdc8a73f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cdc8a73f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cdc8a73f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cdc8a73f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dc8a73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dc8a73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dc8a73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dc8a73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dc8a73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cdc8a73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dc8a73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dc8a73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dc8a73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dc8a73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dc8a73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dc8a73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dc8a73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dc8a73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OwMEoXD9hHE" TargetMode="External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elprocus.com/buzzer-working-applications/" TargetMode="External"/><Relationship Id="rId4" Type="http://schemas.openxmlformats.org/officeDocument/2006/relationships/hyperlink" Target="https://knepublishing.com/index.php" TargetMode="External"/><Relationship Id="rId5" Type="http://schemas.openxmlformats.org/officeDocument/2006/relationships/hyperlink" Target="https://knepublishing.com/index.ph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3400" y="128238"/>
            <a:ext cx="85206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874"/>
              <a:buFont typeface="Arial"/>
              <a:buNone/>
            </a:pPr>
            <a:r>
              <a:rPr lang="en" sz="1600">
                <a:solidFill>
                  <a:srgbClr val="141414"/>
                </a:solidFill>
                <a:latin typeface="Alfa Slab One"/>
                <a:ea typeface="Alfa Slab One"/>
                <a:cs typeface="Alfa Slab One"/>
                <a:sym typeface="Alfa Slab One"/>
              </a:rPr>
              <a:t>          SIDDHARTHA INSTITUTE OF   ENGINEERING AND TECHNOLOGY</a:t>
            </a:r>
            <a:endParaRPr sz="1600">
              <a:solidFill>
                <a:srgbClr val="141414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874"/>
              <a:buFont typeface="Arial"/>
              <a:buNone/>
            </a:pPr>
            <a:r>
              <a:rPr lang="en" sz="1600">
                <a:solidFill>
                  <a:srgbClr val="141414"/>
                </a:solidFill>
                <a:latin typeface="Alfa Slab One"/>
                <a:ea typeface="Alfa Slab One"/>
                <a:cs typeface="Alfa Slab One"/>
                <a:sym typeface="Alfa Slab One"/>
              </a:rPr>
              <a:t>          </a:t>
            </a: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(Approved by AICTE, Accredited by NBA &amp; NAAC A+ affiliated to JNTU, Hyderabad) 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Vinobhanagar (V), Ibrahimpatnam (M), R.R. Dist. 501506.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66">
                <a:solidFill>
                  <a:srgbClr val="3498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 b="1" sz="2266">
              <a:solidFill>
                <a:srgbClr val="34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66">
                <a:solidFill>
                  <a:srgbClr val="3498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A    PRESENTATION ON</a:t>
            </a:r>
            <a:endParaRPr b="1" sz="2266">
              <a:solidFill>
                <a:srgbClr val="34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2400">
                <a:solidFill>
                  <a:srgbClr val="FFAB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1650">
                <a:solidFill>
                  <a:srgbClr val="FFAB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Smart Railway Platform With Passenger Safety Gates To Prevent Level Crossing              Gates Using IOT”</a:t>
            </a:r>
            <a:endParaRPr b="1" sz="1777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33825" y="2801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r>
              <a:rPr b="1"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Mr.G.SAI RAM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M.Tech,MIAENG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3150" y="128250"/>
            <a:ext cx="1785725" cy="12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22375" y="28459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V.T. BHARGAV        (19TP1A0497)</a:t>
            </a:r>
            <a:endParaRPr sz="18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ASHOK REDDY  (19TP1A0499)</a:t>
            </a:r>
            <a:endParaRPr sz="18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NANDINI              (20TP5A0426)</a:t>
            </a:r>
            <a:endParaRPr sz="18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SRAVANI               (20TP5A0429)</a:t>
            </a:r>
            <a:endParaRPr sz="1800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875" y="619425"/>
            <a:ext cx="19674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SERVO MOTORS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servo motor is a self-contained electrical device that moves parts of a machine with high efficiency and great precision.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project it helps to move the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gates for opening and closing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00" y="3429000"/>
            <a:ext cx="1888776" cy="1372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o motor animation and assembly.&#10;Servo motor working principle.&#10;How does a servo motor work?" id="145" name="Google Shape;145;p22" title="Servo Motor Animation in 3Ds Ma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000" y="1519800"/>
            <a:ext cx="4102050" cy="23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SENSOR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temperature sensor is a device that detects and measures hotness and coolness and converts it into an electrical signal.</a:t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41414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project if the temperature is high then the sensor </a:t>
            </a:r>
            <a:r>
              <a:rPr lang="en" sz="1800">
                <a:solidFill>
                  <a:srgbClr val="141414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increases</a:t>
            </a:r>
            <a:r>
              <a:rPr lang="en" sz="1800">
                <a:solidFill>
                  <a:srgbClr val="141414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speed of fans &amp; vice-versa.</a:t>
            </a:r>
            <a:endParaRPr sz="1800">
              <a:solidFill>
                <a:srgbClr val="141414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41414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129" y="1277338"/>
            <a:ext cx="3078925" cy="25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LDR SENSOR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en" sz="1800">
                <a:solidFill>
                  <a:srgbClr val="141414"/>
                </a:solidFill>
              </a:rPr>
              <a:t>LDR is </a:t>
            </a:r>
            <a:r>
              <a:rPr lang="en" sz="1800">
                <a:solidFill>
                  <a:srgbClr val="141414"/>
                </a:solidFill>
              </a:rPr>
              <a:t>abbreviated</a:t>
            </a:r>
            <a:r>
              <a:rPr lang="en" sz="1800">
                <a:solidFill>
                  <a:srgbClr val="141414"/>
                </a:solidFill>
              </a:rPr>
              <a:t> as “Light Dependent Resistor”.</a:t>
            </a:r>
            <a:endParaRPr sz="1800"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if the intensity is low then the LDR sensor switch on the lights &amp; Vice-versa</a:t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35972" l="-9426" r="36857" t="-8541"/>
          <a:stretch/>
        </p:blipFill>
        <p:spPr>
          <a:xfrm>
            <a:off x="4885575" y="1319037"/>
            <a:ext cx="3302000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UNO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Arduino Uno is an open-source microcontroller board</a:t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4141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project it is used to control the servo motors rotation.</a:t>
            </a:r>
            <a:endParaRPr sz="1800">
              <a:solidFill>
                <a:srgbClr val="14141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18850"/>
            <a:ext cx="3930351" cy="324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CRYSTAL DISPLAY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●"/>
            </a:pPr>
            <a:r>
              <a:rPr lang="en" sz="180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LCD 16x2 is a 16-pin device that has 2 rows that can accommodate 16 characters each.</a:t>
            </a:r>
            <a:endParaRPr sz="180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BDC1C6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this project it </a:t>
            </a: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displays</a:t>
            </a: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the output.</a:t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27" y="1302962"/>
            <a:ext cx="3847836" cy="311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BUZZER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000"/>
              <a:buFont typeface="Times New Roman"/>
              <a:buChar char="●"/>
            </a:pPr>
            <a:r>
              <a:rPr lang="en" sz="1800">
                <a:solidFill>
                  <a:srgbClr val="14141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buzzer is a sounding device that gives an audio signal when the gates are opening and closing.</a:t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4141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50" y="1106288"/>
            <a:ext cx="35242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 sz="1800">
                <a:solidFill>
                  <a:srgbClr val="141414"/>
                </a:solidFill>
              </a:rPr>
              <a:t>ARDUINO IDE</a:t>
            </a:r>
            <a:endParaRPr sz="1800"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 sz="1800">
                <a:solidFill>
                  <a:srgbClr val="141414"/>
                </a:solidFill>
              </a:rPr>
              <a:t>BLYNK IOT</a:t>
            </a:r>
            <a:endParaRPr sz="1800">
              <a:solidFill>
                <a:srgbClr val="141414"/>
              </a:solidFill>
            </a:endParaRPr>
          </a:p>
        </p:txBody>
      </p:sp>
      <p:sp>
        <p:nvSpPr>
          <p:cNvPr id="192" name="Google Shape;19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245325" y="6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590675"/>
            <a:ext cx="9391200" cy="4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862600" y="641650"/>
            <a:ext cx="1626000" cy="4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START</a:t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>
            <a:off x="4755725" y="1111738"/>
            <a:ext cx="57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986675" y="1362813"/>
            <a:ext cx="6979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9"/>
          <p:cNvCxnSpPr/>
          <p:nvPr/>
        </p:nvCxnSpPr>
        <p:spPr>
          <a:xfrm>
            <a:off x="986675" y="13909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9"/>
          <p:cNvSpPr/>
          <p:nvPr/>
        </p:nvSpPr>
        <p:spPr>
          <a:xfrm>
            <a:off x="356175" y="1701713"/>
            <a:ext cx="23451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train is near to the station.</a:t>
            </a: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>
            <a:off x="986675" y="21121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9"/>
          <p:cNvSpPr/>
          <p:nvPr/>
        </p:nvSpPr>
        <p:spPr>
          <a:xfrm>
            <a:off x="356175" y="2427925"/>
            <a:ext cx="2079600" cy="2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master</a:t>
            </a:r>
            <a:endParaRPr/>
          </a:p>
        </p:txBody>
      </p:sp>
      <p:cxnSp>
        <p:nvCxnSpPr>
          <p:cNvPr id="206" name="Google Shape;206;p29"/>
          <p:cNvCxnSpPr/>
          <p:nvPr/>
        </p:nvCxnSpPr>
        <p:spPr>
          <a:xfrm>
            <a:off x="986675" y="27156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/>
          <p:nvPr/>
        </p:nvCxnSpPr>
        <p:spPr>
          <a:xfrm flipH="1" rot="10800000">
            <a:off x="599525" y="2977825"/>
            <a:ext cx="32079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599525" y="29778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/>
          <p:nvPr/>
        </p:nvCxnSpPr>
        <p:spPr>
          <a:xfrm>
            <a:off x="3796325" y="29778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/>
          <p:nvPr/>
        </p:nvSpPr>
        <p:spPr>
          <a:xfrm>
            <a:off x="245325" y="3265525"/>
            <a:ext cx="1438200" cy="2877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Blynk IOT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2919700" y="3265525"/>
            <a:ext cx="1438200" cy="2877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</a:t>
            </a:r>
            <a:endParaRPr/>
          </a:p>
        </p:txBody>
      </p:sp>
      <p:cxnSp>
        <p:nvCxnSpPr>
          <p:cNvPr id="212" name="Google Shape;212;p29"/>
          <p:cNvCxnSpPr/>
          <p:nvPr/>
        </p:nvCxnSpPr>
        <p:spPr>
          <a:xfrm>
            <a:off x="599525" y="3561606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9"/>
          <p:cNvCxnSpPr/>
          <p:nvPr/>
        </p:nvCxnSpPr>
        <p:spPr>
          <a:xfrm>
            <a:off x="3796325" y="35532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/>
          <p:nvPr/>
        </p:nvCxnSpPr>
        <p:spPr>
          <a:xfrm flipH="1" rot="10800000">
            <a:off x="356175" y="3870300"/>
            <a:ext cx="37497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9"/>
          <p:cNvCxnSpPr/>
          <p:nvPr/>
        </p:nvCxnSpPr>
        <p:spPr>
          <a:xfrm>
            <a:off x="356175" y="3892500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9"/>
          <p:cNvCxnSpPr/>
          <p:nvPr/>
        </p:nvCxnSpPr>
        <p:spPr>
          <a:xfrm>
            <a:off x="4105875" y="38630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9"/>
          <p:cNvSpPr/>
          <p:nvPr/>
        </p:nvSpPr>
        <p:spPr>
          <a:xfrm>
            <a:off x="0" y="4145375"/>
            <a:ext cx="2701200" cy="89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Safety</a:t>
            </a:r>
            <a:r>
              <a:rPr lang="en" sz="1200"/>
              <a:t> gates will opens with a buzzer sound when the train arrives to the platform</a:t>
            </a:r>
            <a:endParaRPr sz="1200"/>
          </a:p>
        </p:txBody>
      </p:sp>
      <p:sp>
        <p:nvSpPr>
          <p:cNvPr id="218" name="Google Shape;218;p29"/>
          <p:cNvSpPr/>
          <p:nvPr/>
        </p:nvSpPr>
        <p:spPr>
          <a:xfrm>
            <a:off x="2919700" y="4209575"/>
            <a:ext cx="2701200" cy="89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Safety gates will closes with a buzzer sound when the train departures from the platform</a:t>
            </a:r>
            <a:endParaRPr sz="1100"/>
          </a:p>
        </p:txBody>
      </p:sp>
      <p:sp>
        <p:nvSpPr>
          <p:cNvPr id="219" name="Google Shape;219;p29"/>
          <p:cNvSpPr/>
          <p:nvPr/>
        </p:nvSpPr>
        <p:spPr>
          <a:xfrm>
            <a:off x="4059550" y="1701725"/>
            <a:ext cx="18246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cxnSp>
        <p:nvCxnSpPr>
          <p:cNvPr id="220" name="Google Shape;220;p29"/>
          <p:cNvCxnSpPr/>
          <p:nvPr/>
        </p:nvCxnSpPr>
        <p:spPr>
          <a:xfrm>
            <a:off x="5010527" y="1388467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5010525" y="211457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9"/>
          <p:cNvCxnSpPr/>
          <p:nvPr/>
        </p:nvCxnSpPr>
        <p:spPr>
          <a:xfrm flipH="1" rot="10800000">
            <a:off x="4662725" y="2414513"/>
            <a:ext cx="19248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>
            <a:off x="4670050" y="246430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9"/>
          <p:cNvCxnSpPr/>
          <p:nvPr/>
        </p:nvCxnSpPr>
        <p:spPr>
          <a:xfrm>
            <a:off x="6587525" y="2427925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4059550" y="2749225"/>
            <a:ext cx="14382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Increases the fan speed if the temperature is high</a:t>
            </a:r>
            <a:endParaRPr sz="700"/>
          </a:p>
        </p:txBody>
      </p:sp>
      <p:sp>
        <p:nvSpPr>
          <p:cNvPr id="226" name="Google Shape;226;p29"/>
          <p:cNvSpPr/>
          <p:nvPr/>
        </p:nvSpPr>
        <p:spPr>
          <a:xfrm>
            <a:off x="6081300" y="2749225"/>
            <a:ext cx="11661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Decrease</a:t>
            </a:r>
            <a:r>
              <a:rPr lang="en" sz="700"/>
              <a:t> </a:t>
            </a:r>
            <a:r>
              <a:rPr lang="en" sz="700"/>
              <a:t> the fan speed if the temperature is low.</a:t>
            </a:r>
            <a:endParaRPr sz="700"/>
          </a:p>
        </p:txBody>
      </p:sp>
      <p:sp>
        <p:nvSpPr>
          <p:cNvPr id="227" name="Google Shape;227;p29"/>
          <p:cNvSpPr/>
          <p:nvPr/>
        </p:nvSpPr>
        <p:spPr>
          <a:xfrm>
            <a:off x="7242425" y="1701725"/>
            <a:ext cx="18246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LDR </a:t>
            </a:r>
            <a:r>
              <a:rPr lang="en"/>
              <a:t>sensor</a:t>
            </a: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>
            <a:off x="7950377" y="1388467"/>
            <a:ext cx="111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/>
          <p:nvPr/>
        </p:nvCxnSpPr>
        <p:spPr>
          <a:xfrm>
            <a:off x="8047477" y="2072892"/>
            <a:ext cx="294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/>
          <p:nvPr/>
        </p:nvCxnSpPr>
        <p:spPr>
          <a:xfrm>
            <a:off x="6365625" y="3289700"/>
            <a:ext cx="24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9"/>
          <p:cNvCxnSpPr/>
          <p:nvPr/>
        </p:nvCxnSpPr>
        <p:spPr>
          <a:xfrm>
            <a:off x="6373525" y="3278575"/>
            <a:ext cx="3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9"/>
          <p:cNvSpPr/>
          <p:nvPr/>
        </p:nvSpPr>
        <p:spPr>
          <a:xfrm>
            <a:off x="5620900" y="3654600"/>
            <a:ext cx="14382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Switch on the light if the intensity is low</a:t>
            </a:r>
            <a:endParaRPr sz="700"/>
          </a:p>
        </p:txBody>
      </p:sp>
      <p:sp>
        <p:nvSpPr>
          <p:cNvPr id="233" name="Google Shape;233;p29"/>
          <p:cNvSpPr/>
          <p:nvPr/>
        </p:nvSpPr>
        <p:spPr>
          <a:xfrm>
            <a:off x="7576300" y="3654600"/>
            <a:ext cx="14382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Switch off the light if the intensity is high</a:t>
            </a:r>
            <a:endParaRPr sz="700"/>
          </a:p>
        </p:txBody>
      </p:sp>
      <p:cxnSp>
        <p:nvCxnSpPr>
          <p:cNvPr id="234" name="Google Shape;234;p29"/>
          <p:cNvCxnSpPr/>
          <p:nvPr/>
        </p:nvCxnSpPr>
        <p:spPr>
          <a:xfrm>
            <a:off x="8765925" y="3278575"/>
            <a:ext cx="3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★"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man power to avoid the passengers for crossing the level gates.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★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is more reliable and cost efficient.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★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 master can operate the gates through IOT if incase he is not at the station.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this we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this project will effectively works on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 level crossing gates during the arrival/departure of trains.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INTRODUCTION 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ABSTRACT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EXISTING SYSTEM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DRAWBACKS OF EXISTING 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PROPOSED SYSTEM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BLOCK DIAGRAM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HARDWARE REQUIREMENTS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SOFTWARE </a:t>
            </a:r>
            <a:r>
              <a:rPr lang="en">
                <a:solidFill>
                  <a:srgbClr val="141414"/>
                </a:solidFill>
              </a:rPr>
              <a:t>REQUIREMENTS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FLOW CHART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ADVANTAGES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CONCLUSION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FUTURE SCOPE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REFERENCES</a:t>
            </a:r>
            <a:endParaRPr>
              <a:solidFill>
                <a:srgbClr val="14141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100000"/>
              <a:buChar char="➢"/>
            </a:pPr>
            <a:r>
              <a:rPr lang="en">
                <a:solidFill>
                  <a:srgbClr val="141414"/>
                </a:solidFill>
              </a:rPr>
              <a:t>THANKYOU</a:t>
            </a:r>
            <a:endParaRPr>
              <a:solidFill>
                <a:srgbClr val="141414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25" y="649488"/>
            <a:ext cx="5126026" cy="3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future this project can be developed through only IOT by automatic process by using IR sensor with respective of the platforms in the stations.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90025" y="38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❏"/>
            </a:pPr>
            <a:r>
              <a:rPr lang="en" u="sng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https://www.elprocus.com/buzzer-working-applications/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❏"/>
            </a:pPr>
            <a:r>
              <a:rPr lang="en" u="sng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https://knepublishing.com/inde</a:t>
            </a:r>
            <a:r>
              <a:rPr lang="en" u="sng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x.php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Mendler Sandra F. and Odell William. The HOK Guidebook to Sustainable Design. Canada: John Wiley &amp; Sons, Inc., 2000. 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Railway Transportation Research Board. Guidelines for Transit Facility Signing and Graphics, TCRP Report 12. Washington, D.C.: Federal Transit Administration, 1996.  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 of a smart railway platform with passenger safety gates to prevent level crossing accidents using IOT is an innovative solution  to improve railway safety and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convenience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passengers.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intention of this project is to achieve control level crossings during the arrival/departure of the train using IOT.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gate opening and closing is to be done using servo motors , which is controlled by the arduino UNO.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141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system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only “manual operations”.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EXISTING SYSTEM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only manual operation.There is 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chance</a:t>
            </a: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failure in opening and closing of gates during arrival/departure of train.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proposed system we used IOT controls along with manual operations.</a:t>
            </a:r>
            <a:endParaRPr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796250" y="1258675"/>
            <a:ext cx="1880400" cy="320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702200" y="2445025"/>
            <a:ext cx="20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    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ARDUINO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UNO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108350" y="1630425"/>
            <a:ext cx="1526400" cy="4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174700" y="2692325"/>
            <a:ext cx="1526400" cy="4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097273" y="3676775"/>
            <a:ext cx="1570800" cy="4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108350" y="165492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POWER SUPPLY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174700" y="2616875"/>
            <a:ext cx="18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TEMPERATURE SENSOR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163641" y="366622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LDR SENSOR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439875" y="1287599"/>
            <a:ext cx="188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439875" y="1793711"/>
            <a:ext cx="188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460401" y="2344635"/>
            <a:ext cx="188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MOTORS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439875" y="2882910"/>
            <a:ext cx="188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484100" y="1293361"/>
            <a:ext cx="20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LCD DISPLAY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6439875" y="3383271"/>
            <a:ext cx="188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645864" y="1807425"/>
            <a:ext cx="11394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701100" y="2746400"/>
            <a:ext cx="11394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656925" y="3794225"/>
            <a:ext cx="11394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676650" y="1380786"/>
            <a:ext cx="7632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676650" y="1890411"/>
            <a:ext cx="7632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676650" y="2425185"/>
            <a:ext cx="7632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676650" y="2934684"/>
            <a:ext cx="7632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676650" y="3431546"/>
            <a:ext cx="7632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402711" y="3864249"/>
            <a:ext cx="188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77399" y="3899886"/>
            <a:ext cx="7632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14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b="1">
              <a:solidFill>
                <a:srgbClr val="1414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>
                <a:solidFill>
                  <a:srgbClr val="141414"/>
                </a:solidFill>
              </a:rPr>
              <a:t>SERVO MOTORS</a:t>
            </a:r>
            <a:endParaRPr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>
                <a:solidFill>
                  <a:srgbClr val="141414"/>
                </a:solidFill>
              </a:rPr>
              <a:t>TEMPERATURE</a:t>
            </a:r>
            <a:r>
              <a:rPr lang="en">
                <a:solidFill>
                  <a:srgbClr val="141414"/>
                </a:solidFill>
              </a:rPr>
              <a:t> SENSOR</a:t>
            </a:r>
            <a:endParaRPr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>
                <a:solidFill>
                  <a:srgbClr val="141414"/>
                </a:solidFill>
              </a:rPr>
              <a:t>LDR SENSOR</a:t>
            </a:r>
            <a:endParaRPr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>
                <a:solidFill>
                  <a:srgbClr val="141414"/>
                </a:solidFill>
              </a:rPr>
              <a:t>ARDUINO UNO</a:t>
            </a:r>
            <a:endParaRPr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>
                <a:solidFill>
                  <a:srgbClr val="141414"/>
                </a:solidFill>
              </a:rPr>
              <a:t>LCD DISPLAY</a:t>
            </a:r>
            <a:endParaRPr>
              <a:solidFill>
                <a:srgbClr val="14141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Char char="➢"/>
            </a:pPr>
            <a:r>
              <a:rPr lang="en">
                <a:solidFill>
                  <a:srgbClr val="141414"/>
                </a:solidFill>
              </a:rPr>
              <a:t>BUZZER </a:t>
            </a:r>
            <a:endParaRPr>
              <a:solidFill>
                <a:srgbClr val="14141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