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Nunito"/>
      <p:regular r:id="rId22"/>
      <p:bold r:id="rId23"/>
      <p:italic r:id="rId24"/>
      <p:boldItalic r:id="rId25"/>
    </p:embeddedFont>
    <p:embeddedFont>
      <p:font typeface="Domine"/>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520C54-3173-44AF-BF3E-7CABDA73FC5D}">
  <a:tblStyle styleId="{AF520C54-3173-44AF-BF3E-7CABDA73FC5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slide" Target="slides/slide15.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Domine-regular.fntdata"/><Relationship Id="rId25" Type="http://schemas.openxmlformats.org/officeDocument/2006/relationships/font" Target="fonts/Nunito-boldItalic.fntdata"/><Relationship Id="rId27" Type="http://schemas.openxmlformats.org/officeDocument/2006/relationships/font" Target="fonts/Domin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3b417d33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f3b417d33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3b417d3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f3b417d33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 name="Shape 9"/>
        <p:cNvGrpSpPr/>
        <p:nvPr/>
      </p:nvGrpSpPr>
      <p:grpSpPr>
        <a:xfrm>
          <a:off x="0" y="0"/>
          <a:ext cx="0" cy="0"/>
          <a:chOff x="0" y="0"/>
          <a:chExt cx="0" cy="0"/>
        </a:xfrm>
      </p:grpSpPr>
      <p:sp>
        <p:nvSpPr>
          <p:cNvPr id="10" name="Google Shape;10;p2"/>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11" name="Google Shape;11;p2"/>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2"/>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rm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
        <p:nvSpPr>
          <p:cNvPr id="13" name="Google Shape;13;p2"/>
          <p:cNvSpPr/>
          <p:nvPr>
            <p:ph idx="2" type="pic"/>
          </p:nvPr>
        </p:nvSpPr>
        <p:spPr>
          <a:xfrm>
            <a:off x="521494" y="520303"/>
            <a:ext cx="8097300" cy="40863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1" name="Google Shape;5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5" name="Google Shape;55;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0" name="Google Shape;6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3" name="Google Shape;63;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4" name="Google Shape;6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67" name="Shape 67"/>
        <p:cNvGrpSpPr/>
        <p:nvPr/>
      </p:nvGrpSpPr>
      <p:grpSpPr>
        <a:xfrm>
          <a:off x="0" y="0"/>
          <a:ext cx="0" cy="0"/>
          <a:chOff x="0" y="0"/>
          <a:chExt cx="0" cy="0"/>
        </a:xfrm>
      </p:grpSpPr>
      <p:sp>
        <p:nvSpPr>
          <p:cNvPr id="68" name="Google Shape;68;p16"/>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69" name="Google Shape;69;p16"/>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70" name="Google Shape;70;p16"/>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rm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
        <p:nvSpPr>
          <p:cNvPr id="71" name="Google Shape;71;p16"/>
          <p:cNvSpPr/>
          <p:nvPr>
            <p:ph idx="2" type="pic"/>
          </p:nvPr>
        </p:nvSpPr>
        <p:spPr>
          <a:xfrm>
            <a:off x="4844524" y="527872"/>
            <a:ext cx="3776700" cy="40854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 name="Shape 14"/>
        <p:cNvGrpSpPr/>
        <p:nvPr/>
      </p:nvGrpSpPr>
      <p:grpSpPr>
        <a:xfrm>
          <a:off x="0" y="0"/>
          <a:ext cx="0" cy="0"/>
          <a:chOff x="0" y="0"/>
          <a:chExt cx="0" cy="0"/>
        </a:xfrm>
      </p:grpSpPr>
      <p:sp>
        <p:nvSpPr>
          <p:cNvPr id="15" name="Google Shape;15;p3"/>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16" name="Google Shape;16;p3"/>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17" name="Google Shape;17;p3"/>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rm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
        <p:nvSpPr>
          <p:cNvPr id="18" name="Google Shape;18;p3"/>
          <p:cNvSpPr/>
          <p:nvPr>
            <p:ph idx="2" type="pic"/>
          </p:nvPr>
        </p:nvSpPr>
        <p:spPr>
          <a:xfrm>
            <a:off x="5026965" y="1724018"/>
            <a:ext cx="498000" cy="498000"/>
          </a:xfrm>
          <a:prstGeom prst="ellipse">
            <a:avLst/>
          </a:prstGeom>
          <a:noFill/>
          <a:ln>
            <a:noFill/>
          </a:ln>
        </p:spPr>
      </p:sp>
      <p:sp>
        <p:nvSpPr>
          <p:cNvPr id="19" name="Google Shape;19;p3"/>
          <p:cNvSpPr/>
          <p:nvPr>
            <p:ph idx="3" type="pic"/>
          </p:nvPr>
        </p:nvSpPr>
        <p:spPr>
          <a:xfrm>
            <a:off x="5026965" y="3087757"/>
            <a:ext cx="498000" cy="498000"/>
          </a:xfrm>
          <a:prstGeom prst="ellipse">
            <a:avLst/>
          </a:prstGeom>
          <a:noFill/>
          <a:ln>
            <a:noFill/>
          </a:ln>
        </p:spPr>
      </p:sp>
      <p:sp>
        <p:nvSpPr>
          <p:cNvPr id="20" name="Google Shape;20;p3"/>
          <p:cNvSpPr/>
          <p:nvPr>
            <p:ph idx="4" type="pic"/>
          </p:nvPr>
        </p:nvSpPr>
        <p:spPr>
          <a:xfrm>
            <a:off x="3593372" y="2440627"/>
            <a:ext cx="498000" cy="498000"/>
          </a:xfrm>
          <a:prstGeom prst="ellipse">
            <a:avLst/>
          </a:prstGeom>
          <a:noFill/>
          <a:ln>
            <a:noFill/>
          </a:ln>
        </p:spPr>
      </p:sp>
      <p:sp>
        <p:nvSpPr>
          <p:cNvPr id="21" name="Google Shape;21;p3"/>
          <p:cNvSpPr/>
          <p:nvPr>
            <p:ph idx="5" type="pic"/>
          </p:nvPr>
        </p:nvSpPr>
        <p:spPr>
          <a:xfrm>
            <a:off x="3593372" y="3757201"/>
            <a:ext cx="498000" cy="4980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2" name="Shape 22"/>
        <p:cNvGrpSpPr/>
        <p:nvPr/>
      </p:nvGrpSpPr>
      <p:grpSpPr>
        <a:xfrm>
          <a:off x="0" y="0"/>
          <a:ext cx="0" cy="0"/>
          <a:chOff x="0" y="0"/>
          <a:chExt cx="0" cy="0"/>
        </a:xfrm>
      </p:grpSpPr>
      <p:sp>
        <p:nvSpPr>
          <p:cNvPr id="23" name="Google Shape;23;p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24" name="Google Shape;24;p4"/>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25" name="Google Shape;25;p4"/>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rm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8" name="Google Shape;28;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1" Type="http://schemas.openxmlformats.org/officeDocument/2006/relationships/hyperlink" Target="https://www.academia.edu/download/58144752/IRJET-V5I12167.pdf" TargetMode="External"/><Relationship Id="rId10" Type="http://schemas.openxmlformats.org/officeDocument/2006/relationships/hyperlink" Target="https://www.researchgate.net/publication/334207536_Humidity_and_temperature_monitoring" TargetMode="External"/><Relationship Id="rId13" Type="http://schemas.openxmlformats.org/officeDocument/2006/relationships/hyperlink" Target="http://ijrar.com/upload_issue/ijrar_issue_20543685.pdf" TargetMode="External"/><Relationship Id="rId12" Type="http://schemas.openxmlformats.org/officeDocument/2006/relationships/hyperlink" Target="https://www.academia.edu/download/58144752/IRJET-V5I12167.pdf"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create.arduino.cc/projecthub/tehcwan_canel/temp-humidity-dht11-weather-monitoring-in-mobile-app-57b5ac" TargetMode="External"/><Relationship Id="rId4" Type="http://schemas.openxmlformats.org/officeDocument/2006/relationships/hyperlink" Target="https://www.mouser.com/datasheet/2/758/DHT11-Technical-Data-Sheet-Translated-Version-1143054.pdf" TargetMode="External"/><Relationship Id="rId9" Type="http://schemas.openxmlformats.org/officeDocument/2006/relationships/hyperlink" Target="https://www.researchgate.net/publication/334207536_Humidity_and_temperature_monitoring" TargetMode="External"/><Relationship Id="rId15" Type="http://schemas.openxmlformats.org/officeDocument/2006/relationships/hyperlink" Target="https://link.springer.com/chapter/10.1007/978-981-15-6707-0_53" TargetMode="External"/><Relationship Id="rId14" Type="http://schemas.openxmlformats.org/officeDocument/2006/relationships/hyperlink" Target="http://ijrar.com/upload_issue/ijrar_issue_20543685.pdf" TargetMode="External"/><Relationship Id="rId16" Type="http://schemas.openxmlformats.org/officeDocument/2006/relationships/hyperlink" Target="https://link.springer.com/chapter/10.1007/978-981-15-6707-0_53" TargetMode="External"/><Relationship Id="rId5" Type="http://schemas.openxmlformats.org/officeDocument/2006/relationships/hyperlink" Target="https://www.mouser.com/datasheet/2/758/DHT11-Technical-Data-Sheet-Translated-Version-1143054.pdf" TargetMode="External"/><Relationship Id="rId6" Type="http://schemas.openxmlformats.org/officeDocument/2006/relationships/hyperlink" Target="https://iotdesignpro.com/projects/temperature-humidity-monitoring-over-thingspeak-using-arduino-esp8266" TargetMode="External"/><Relationship Id="rId7" Type="http://schemas.openxmlformats.org/officeDocument/2006/relationships/hyperlink" Target="https://iotdesignpro.com/projects/temperature-humidity-monitoring-over-thingspeak-using-arduino-esp8266" TargetMode="External"/><Relationship Id="rId8" Type="http://schemas.openxmlformats.org/officeDocument/2006/relationships/hyperlink" Target="https://www.researchgate.net/publication/352914267_On_the_Evaluation_of_DHT22_Temperature_Sensor_for_IoT_Applica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pSp>
        <p:nvGrpSpPr>
          <p:cNvPr id="76" name="Google Shape;76;p17"/>
          <p:cNvGrpSpPr/>
          <p:nvPr/>
        </p:nvGrpSpPr>
        <p:grpSpPr>
          <a:xfrm>
            <a:off x="1373200" y="350114"/>
            <a:ext cx="6521850" cy="3759977"/>
            <a:chOff x="2003611" y="-524895"/>
            <a:chExt cx="8695800" cy="4966944"/>
          </a:xfrm>
        </p:grpSpPr>
        <p:sp>
          <p:nvSpPr>
            <p:cNvPr id="77" name="Google Shape;77;p17"/>
            <p:cNvSpPr txBox="1"/>
            <p:nvPr/>
          </p:nvSpPr>
          <p:spPr>
            <a:xfrm>
              <a:off x="2003611" y="-524895"/>
              <a:ext cx="8695800" cy="1026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dk1"/>
                  </a:solidFill>
                  <a:latin typeface="Times New Roman"/>
                  <a:ea typeface="Times New Roman"/>
                  <a:cs typeface="Times New Roman"/>
                  <a:sym typeface="Times New Roman"/>
                </a:rPr>
                <a:t>Monitoring Humidity and Temperature using Bluetooth and WIFI module via Android device.</a:t>
              </a:r>
              <a:endParaRPr b="1" i="0" sz="3000" u="none" cap="none" strike="noStrike">
                <a:solidFill>
                  <a:schemeClr val="dk1"/>
                </a:solidFill>
                <a:latin typeface="Domine"/>
                <a:ea typeface="Domine"/>
                <a:cs typeface="Domine"/>
                <a:sym typeface="Domine"/>
              </a:endParaRPr>
            </a:p>
          </p:txBody>
        </p:sp>
        <p:sp>
          <p:nvSpPr>
            <p:cNvPr id="78" name="Google Shape;78;p17"/>
            <p:cNvSpPr txBox="1"/>
            <p:nvPr/>
          </p:nvSpPr>
          <p:spPr>
            <a:xfrm>
              <a:off x="2737827" y="3411249"/>
              <a:ext cx="7061700" cy="1030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Domine"/>
                  <a:ea typeface="Domine"/>
                  <a:cs typeface="Domine"/>
                  <a:sym typeface="Domine"/>
                </a:rPr>
                <a:t>BS PROJECT</a:t>
              </a:r>
              <a:endParaRPr b="0" i="0" sz="1400" u="none" cap="none" strike="noStrike">
                <a:solidFill>
                  <a:schemeClr val="dk1"/>
                </a:solidFill>
                <a:latin typeface="Domine"/>
                <a:ea typeface="Domine"/>
                <a:cs typeface="Domine"/>
                <a:sym typeface="Domine"/>
              </a:endParaRPr>
            </a:p>
            <a:p>
              <a:pPr indent="0" lvl="0" marL="0" marR="0" rtl="0" algn="l">
                <a:lnSpc>
                  <a:spcPct val="130000"/>
                </a:lnSpc>
                <a:spcBef>
                  <a:spcPts val="0"/>
                </a:spcBef>
                <a:spcAft>
                  <a:spcPts val="0"/>
                </a:spcAft>
                <a:buClr>
                  <a:srgbClr val="000000"/>
                </a:buClr>
                <a:buSzPts val="1400"/>
                <a:buFont typeface="Arial"/>
                <a:buNone/>
              </a:pPr>
              <a:r>
                <a:t/>
              </a:r>
              <a:endParaRPr b="1" i="0" sz="1400" u="none" cap="none" strike="noStrike">
                <a:solidFill>
                  <a:schemeClr val="dk1"/>
                </a:solidFill>
                <a:latin typeface="Domine"/>
                <a:ea typeface="Domine"/>
                <a:cs typeface="Domine"/>
                <a:sym typeface="Domine"/>
              </a:endParaRPr>
            </a:p>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Domine"/>
                  <a:ea typeface="Domine"/>
                  <a:cs typeface="Domine"/>
                  <a:sym typeface="Domine"/>
                </a:rPr>
                <a:t>Bhargav Petla (18070)</a:t>
              </a:r>
              <a:endParaRPr b="0" i="0" sz="1400" u="none" cap="none" strike="noStrike">
                <a:solidFill>
                  <a:schemeClr val="dk1"/>
                </a:solidFill>
                <a:latin typeface="Domine"/>
                <a:ea typeface="Domine"/>
                <a:cs typeface="Domine"/>
                <a:sym typeface="Domine"/>
              </a:endParaRPr>
            </a:p>
          </p:txBody>
        </p:sp>
      </p:grpSp>
      <p:pic>
        <p:nvPicPr>
          <p:cNvPr id="79" name="Google Shape;79;p17"/>
          <p:cNvPicPr preferRelativeResize="0"/>
          <p:nvPr/>
        </p:nvPicPr>
        <p:blipFill rotWithShape="1">
          <a:blip r:embed="rId3">
            <a:alphaModFix/>
          </a:blip>
          <a:srcRect b="0" l="0" r="0" t="0"/>
          <a:stretch/>
        </p:blipFill>
        <p:spPr>
          <a:xfrm>
            <a:off x="3848048" y="1505826"/>
            <a:ext cx="1447900" cy="1445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443375" y="347725"/>
            <a:ext cx="82209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Domine"/>
                <a:ea typeface="Domine"/>
                <a:cs typeface="Domine"/>
                <a:sym typeface="Domine"/>
              </a:rPr>
              <a:t>MIT App inventor</a:t>
            </a:r>
            <a:endParaRPr b="1" i="0" sz="2500" u="none" cap="none" strike="noStrike">
              <a:solidFill>
                <a:srgbClr val="3F3F3F"/>
              </a:solidFill>
              <a:latin typeface="Domine"/>
              <a:ea typeface="Domine"/>
              <a:cs typeface="Domine"/>
              <a:sym typeface="Domine"/>
            </a:endParaRPr>
          </a:p>
        </p:txBody>
      </p:sp>
      <p:pic>
        <p:nvPicPr>
          <p:cNvPr id="143" name="Google Shape;143;p26"/>
          <p:cNvPicPr preferRelativeResize="0"/>
          <p:nvPr/>
        </p:nvPicPr>
        <p:blipFill>
          <a:blip r:embed="rId3">
            <a:alphaModFix/>
          </a:blip>
          <a:stretch>
            <a:fillRect/>
          </a:stretch>
        </p:blipFill>
        <p:spPr>
          <a:xfrm>
            <a:off x="2942075" y="801625"/>
            <a:ext cx="2238288" cy="4037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nvSpPr>
        <p:spPr>
          <a:xfrm>
            <a:off x="443375" y="347725"/>
            <a:ext cx="82209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Domine"/>
                <a:ea typeface="Domine"/>
                <a:cs typeface="Domine"/>
                <a:sym typeface="Domine"/>
              </a:rPr>
              <a:t>MIT App inventor</a:t>
            </a:r>
            <a:endParaRPr b="1" i="0" sz="2500" u="none" cap="none" strike="noStrike">
              <a:solidFill>
                <a:srgbClr val="3F3F3F"/>
              </a:solidFill>
              <a:latin typeface="Domine"/>
              <a:ea typeface="Domine"/>
              <a:cs typeface="Domine"/>
              <a:sym typeface="Domine"/>
            </a:endParaRPr>
          </a:p>
        </p:txBody>
      </p:sp>
      <p:pic>
        <p:nvPicPr>
          <p:cNvPr id="149" name="Google Shape;149;p27"/>
          <p:cNvPicPr preferRelativeResize="0"/>
          <p:nvPr/>
        </p:nvPicPr>
        <p:blipFill rotWithShape="1">
          <a:blip r:embed="rId3">
            <a:alphaModFix/>
          </a:blip>
          <a:srcRect b="0" l="0" r="0" t="0"/>
          <a:stretch/>
        </p:blipFill>
        <p:spPr>
          <a:xfrm>
            <a:off x="152400" y="954025"/>
            <a:ext cx="8691372" cy="4037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nvSpPr>
        <p:spPr>
          <a:xfrm>
            <a:off x="443375" y="347725"/>
            <a:ext cx="67155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Domine"/>
                <a:ea typeface="Domine"/>
                <a:cs typeface="Domine"/>
                <a:sym typeface="Domine"/>
              </a:rPr>
              <a:t>Results</a:t>
            </a:r>
            <a:endParaRPr b="1" i="0" sz="2500" u="none" cap="none" strike="noStrike">
              <a:solidFill>
                <a:srgbClr val="3F3F3F"/>
              </a:solidFill>
              <a:latin typeface="Domine"/>
              <a:ea typeface="Domine"/>
              <a:cs typeface="Domine"/>
              <a:sym typeface="Domine"/>
            </a:endParaRPr>
          </a:p>
        </p:txBody>
      </p:sp>
      <p:pic>
        <p:nvPicPr>
          <p:cNvPr id="155" name="Google Shape;155;p28"/>
          <p:cNvPicPr preferRelativeResize="0"/>
          <p:nvPr/>
        </p:nvPicPr>
        <p:blipFill rotWithShape="1">
          <a:blip r:embed="rId3">
            <a:alphaModFix/>
          </a:blip>
          <a:srcRect b="0" l="0" r="0" t="0"/>
          <a:stretch/>
        </p:blipFill>
        <p:spPr>
          <a:xfrm>
            <a:off x="152400" y="954025"/>
            <a:ext cx="8839201" cy="3864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nvSpPr>
        <p:spPr>
          <a:xfrm>
            <a:off x="443375" y="347725"/>
            <a:ext cx="82209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Domine"/>
                <a:ea typeface="Domine"/>
                <a:cs typeface="Domine"/>
                <a:sym typeface="Domine"/>
              </a:rPr>
              <a:t>Results Of Android App</a:t>
            </a:r>
            <a:endParaRPr b="1" i="0" sz="2500" u="none" cap="none" strike="noStrike">
              <a:solidFill>
                <a:srgbClr val="3F3F3F"/>
              </a:solidFill>
              <a:latin typeface="Domine"/>
              <a:ea typeface="Domine"/>
              <a:cs typeface="Domine"/>
              <a:sym typeface="Domine"/>
            </a:endParaRPr>
          </a:p>
        </p:txBody>
      </p:sp>
      <p:pic>
        <p:nvPicPr>
          <p:cNvPr id="161" name="Google Shape;161;p29"/>
          <p:cNvPicPr preferRelativeResize="0"/>
          <p:nvPr/>
        </p:nvPicPr>
        <p:blipFill rotWithShape="1">
          <a:blip r:embed="rId3">
            <a:alphaModFix/>
          </a:blip>
          <a:srcRect b="0" l="0" r="0" t="0"/>
          <a:stretch/>
        </p:blipFill>
        <p:spPr>
          <a:xfrm>
            <a:off x="2789550" y="801625"/>
            <a:ext cx="1862263" cy="4037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nvSpPr>
        <p:spPr>
          <a:xfrm>
            <a:off x="443375" y="347725"/>
            <a:ext cx="82209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Domine"/>
                <a:ea typeface="Domine"/>
                <a:cs typeface="Domine"/>
                <a:sym typeface="Domine"/>
              </a:rPr>
              <a:t>References</a:t>
            </a:r>
            <a:endParaRPr b="1" i="0" sz="2500" u="none" cap="none" strike="noStrike">
              <a:solidFill>
                <a:srgbClr val="3F3F3F"/>
              </a:solidFill>
              <a:latin typeface="Domine"/>
              <a:ea typeface="Domine"/>
              <a:cs typeface="Domine"/>
              <a:sym typeface="Domine"/>
            </a:endParaRPr>
          </a:p>
        </p:txBody>
      </p:sp>
      <p:sp>
        <p:nvSpPr>
          <p:cNvPr id="167" name="Google Shape;167;p30"/>
          <p:cNvSpPr txBox="1"/>
          <p:nvPr/>
        </p:nvSpPr>
        <p:spPr>
          <a:xfrm>
            <a:off x="443375" y="1148625"/>
            <a:ext cx="8220900" cy="34557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chemeClr val="dk1"/>
                </a:solidFill>
                <a:latin typeface="Domine"/>
                <a:ea typeface="Domine"/>
                <a:cs typeface="Domine"/>
                <a:sym typeface="Domine"/>
              </a:rPr>
              <a:t>[1]</a:t>
            </a:r>
            <a:r>
              <a:rPr b="0" i="0" lang="en" sz="1200" u="sng" cap="none" strike="noStrike">
                <a:solidFill>
                  <a:schemeClr val="hlink"/>
                </a:solidFill>
                <a:latin typeface="Domine"/>
                <a:ea typeface="Domine"/>
                <a:cs typeface="Domine"/>
                <a:sym typeface="Domine"/>
                <a:hlinkClick r:id="rId3"/>
              </a:rPr>
              <a:t>https://create.arduino.cc/projecthub/tehcwan_canel/temp-humidity-dht11-weather-monitoring-in-mobile-app-57b5ac</a:t>
            </a:r>
            <a:endParaRPr b="0" i="0" sz="1200" u="sng" cap="none" strike="noStrike">
              <a:solidFill>
                <a:schemeClr val="hlink"/>
              </a:solidFill>
              <a:latin typeface="Domine"/>
              <a:ea typeface="Domine"/>
              <a:cs typeface="Domine"/>
              <a:sym typeface="Domine"/>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chemeClr val="dk1"/>
                </a:solidFill>
                <a:latin typeface="Domine"/>
                <a:ea typeface="Domine"/>
                <a:cs typeface="Domine"/>
                <a:sym typeface="Domine"/>
              </a:rPr>
              <a:t>[2]</a:t>
            </a:r>
            <a:r>
              <a:rPr b="0" i="0" lang="en" sz="1200" u="none" cap="none" strike="noStrike">
                <a:solidFill>
                  <a:schemeClr val="hlink"/>
                </a:solidFill>
                <a:uFill>
                  <a:noFill/>
                </a:uFill>
                <a:latin typeface="Domine"/>
                <a:ea typeface="Domine"/>
                <a:cs typeface="Domine"/>
                <a:sym typeface="Domine"/>
                <a:hlinkClick r:id="rId4"/>
              </a:rPr>
              <a:t> </a:t>
            </a:r>
            <a:r>
              <a:rPr b="0" i="0" lang="en" sz="1200" u="sng" cap="none" strike="noStrike">
                <a:solidFill>
                  <a:schemeClr val="hlink"/>
                </a:solidFill>
                <a:latin typeface="Domine"/>
                <a:ea typeface="Domine"/>
                <a:cs typeface="Domine"/>
                <a:sym typeface="Domine"/>
                <a:hlinkClick r:id="rId5"/>
              </a:rPr>
              <a:t>https://www.mouser.com/datasheet/2/758/DHT11-Technical-Data-Sheet-Translated-Version-1143054.pdf</a:t>
            </a:r>
            <a:endParaRPr b="0" i="0" sz="1200" u="sng" cap="none" strike="noStrike">
              <a:solidFill>
                <a:schemeClr val="hlink"/>
              </a:solidFill>
              <a:latin typeface="Domine"/>
              <a:ea typeface="Domine"/>
              <a:cs typeface="Domine"/>
              <a:sym typeface="Domine"/>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chemeClr val="dk1"/>
                </a:solidFill>
                <a:latin typeface="Domine"/>
                <a:ea typeface="Domine"/>
                <a:cs typeface="Domine"/>
                <a:sym typeface="Domine"/>
              </a:rPr>
              <a:t>[3]</a:t>
            </a:r>
            <a:r>
              <a:rPr b="0" i="0" lang="en" sz="1200" u="none" cap="none" strike="noStrike">
                <a:solidFill>
                  <a:schemeClr val="hlink"/>
                </a:solidFill>
                <a:uFill>
                  <a:noFill/>
                </a:uFill>
                <a:latin typeface="Domine"/>
                <a:ea typeface="Domine"/>
                <a:cs typeface="Domine"/>
                <a:sym typeface="Domine"/>
                <a:hlinkClick r:id="rId6"/>
              </a:rPr>
              <a:t> </a:t>
            </a:r>
            <a:r>
              <a:rPr b="0" i="0" lang="en" sz="1200" u="sng" cap="none" strike="noStrike">
                <a:solidFill>
                  <a:schemeClr val="hlink"/>
                </a:solidFill>
                <a:latin typeface="Domine"/>
                <a:ea typeface="Domine"/>
                <a:cs typeface="Domine"/>
                <a:sym typeface="Domine"/>
                <a:hlinkClick r:id="rId7"/>
              </a:rPr>
              <a:t>https://iotdesignpro.com/projects/temperature-humidity-monitoring-over-thingspeak-using-arduino-esp8266</a:t>
            </a:r>
            <a:endParaRPr b="0" i="0" sz="1200" u="sng" cap="none" strike="noStrike">
              <a:solidFill>
                <a:schemeClr val="hlink"/>
              </a:solidFill>
              <a:latin typeface="Domine"/>
              <a:ea typeface="Domine"/>
              <a:cs typeface="Domine"/>
              <a:sym typeface="Domine"/>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chemeClr val="dk1"/>
                </a:solidFill>
                <a:latin typeface="Domine"/>
                <a:ea typeface="Domine"/>
                <a:cs typeface="Domine"/>
                <a:sym typeface="Domine"/>
              </a:rPr>
              <a:t>[4]</a:t>
            </a:r>
            <a:r>
              <a:rPr b="0" i="0" lang="en" sz="1200" u="sng" cap="none" strike="noStrike">
                <a:solidFill>
                  <a:schemeClr val="hlink"/>
                </a:solidFill>
                <a:latin typeface="Domine"/>
                <a:ea typeface="Domine"/>
                <a:cs typeface="Domine"/>
                <a:sym typeface="Domine"/>
                <a:hlinkClick r:id="rId8"/>
              </a:rPr>
              <a:t>https://www.researchgate.net/publication/352914267_On_the_Evaluation_of_DHT22_Temperature_Sensor_for_IoT_Application</a:t>
            </a:r>
            <a:endParaRPr b="0" i="0" sz="1200" u="sng" cap="none" strike="noStrike">
              <a:solidFill>
                <a:schemeClr val="hlink"/>
              </a:solidFill>
              <a:latin typeface="Domine"/>
              <a:ea typeface="Domine"/>
              <a:cs typeface="Domine"/>
              <a:sym typeface="Domine"/>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chemeClr val="dk1"/>
                </a:solidFill>
                <a:latin typeface="Domine"/>
                <a:ea typeface="Domine"/>
                <a:cs typeface="Domine"/>
                <a:sym typeface="Domine"/>
              </a:rPr>
              <a:t>[5]</a:t>
            </a:r>
            <a:r>
              <a:rPr b="0" i="0" lang="en" sz="1200" u="none" cap="none" strike="noStrike">
                <a:solidFill>
                  <a:schemeClr val="hlink"/>
                </a:solidFill>
                <a:uFill>
                  <a:noFill/>
                </a:uFill>
                <a:latin typeface="Domine"/>
                <a:ea typeface="Domine"/>
                <a:cs typeface="Domine"/>
                <a:sym typeface="Domine"/>
                <a:hlinkClick r:id="rId9"/>
              </a:rPr>
              <a:t> </a:t>
            </a:r>
            <a:r>
              <a:rPr b="0" i="0" lang="en" sz="1200" u="sng" cap="none" strike="noStrike">
                <a:solidFill>
                  <a:schemeClr val="hlink"/>
                </a:solidFill>
                <a:latin typeface="Domine"/>
                <a:ea typeface="Domine"/>
                <a:cs typeface="Domine"/>
                <a:sym typeface="Domine"/>
                <a:hlinkClick r:id="rId10"/>
              </a:rPr>
              <a:t>https://www.researchgate.net/publication/334207536_Humidity_and_temperature_monitoring</a:t>
            </a:r>
            <a:endParaRPr b="0" i="0" sz="1200" u="sng" cap="none" strike="noStrike">
              <a:solidFill>
                <a:schemeClr val="hlink"/>
              </a:solidFill>
              <a:latin typeface="Domine"/>
              <a:ea typeface="Domine"/>
              <a:cs typeface="Domine"/>
              <a:sym typeface="Domine"/>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chemeClr val="dk1"/>
                </a:solidFill>
                <a:latin typeface="Domine"/>
                <a:ea typeface="Domine"/>
                <a:cs typeface="Domine"/>
                <a:sym typeface="Domine"/>
              </a:rPr>
              <a:t>[6]</a:t>
            </a:r>
            <a:r>
              <a:rPr b="0" i="0" lang="en" sz="1200" u="none" cap="none" strike="noStrike">
                <a:solidFill>
                  <a:schemeClr val="hlink"/>
                </a:solidFill>
                <a:uFill>
                  <a:noFill/>
                </a:uFill>
                <a:latin typeface="Domine"/>
                <a:ea typeface="Domine"/>
                <a:cs typeface="Domine"/>
                <a:sym typeface="Domine"/>
                <a:hlinkClick r:id="rId11"/>
              </a:rPr>
              <a:t> </a:t>
            </a:r>
            <a:r>
              <a:rPr b="0" i="0" lang="en" sz="1200" u="sng" cap="none" strike="noStrike">
                <a:solidFill>
                  <a:schemeClr val="hlink"/>
                </a:solidFill>
                <a:latin typeface="Domine"/>
                <a:ea typeface="Domine"/>
                <a:cs typeface="Domine"/>
                <a:sym typeface="Domine"/>
                <a:hlinkClick r:id="rId12"/>
              </a:rPr>
              <a:t>https://www.academia.edu/download/58144752/IRJET-V5I12167.pdf</a:t>
            </a:r>
            <a:endParaRPr b="0" i="0" sz="1200" u="sng" cap="none" strike="noStrike">
              <a:solidFill>
                <a:schemeClr val="hlink"/>
              </a:solidFill>
              <a:latin typeface="Domine"/>
              <a:ea typeface="Domine"/>
              <a:cs typeface="Domine"/>
              <a:sym typeface="Domine"/>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chemeClr val="dk1"/>
                </a:solidFill>
                <a:latin typeface="Domine"/>
                <a:ea typeface="Domine"/>
                <a:cs typeface="Domine"/>
                <a:sym typeface="Domine"/>
              </a:rPr>
              <a:t>[7]</a:t>
            </a:r>
            <a:r>
              <a:rPr b="0" i="0" lang="en" sz="1200" u="none" cap="none" strike="noStrike">
                <a:solidFill>
                  <a:schemeClr val="hlink"/>
                </a:solidFill>
                <a:uFill>
                  <a:noFill/>
                </a:uFill>
                <a:latin typeface="Domine"/>
                <a:ea typeface="Domine"/>
                <a:cs typeface="Domine"/>
                <a:sym typeface="Domine"/>
                <a:hlinkClick r:id="rId13"/>
              </a:rPr>
              <a:t> </a:t>
            </a:r>
            <a:r>
              <a:rPr b="0" i="0" lang="en" sz="1200" u="sng" cap="none" strike="noStrike">
                <a:solidFill>
                  <a:schemeClr val="hlink"/>
                </a:solidFill>
                <a:latin typeface="Domine"/>
                <a:ea typeface="Domine"/>
                <a:cs typeface="Domine"/>
                <a:sym typeface="Domine"/>
                <a:hlinkClick r:id="rId14"/>
              </a:rPr>
              <a:t>http://ijrar.com/upload_issue/ijrar_issue_20543685.pdf</a:t>
            </a:r>
            <a:endParaRPr b="0" i="0" sz="1200" u="sng" cap="none" strike="noStrike">
              <a:solidFill>
                <a:schemeClr val="hlink"/>
              </a:solidFill>
              <a:latin typeface="Domine"/>
              <a:ea typeface="Domine"/>
              <a:cs typeface="Domine"/>
              <a:sym typeface="Domine"/>
            </a:endParaRPr>
          </a:p>
          <a:p>
            <a:pPr indent="0" lvl="0" marL="0" marR="0" rtl="0" algn="l">
              <a:lnSpc>
                <a:spcPct val="150000"/>
              </a:lnSpc>
              <a:spcBef>
                <a:spcPts val="1200"/>
              </a:spcBef>
              <a:spcAft>
                <a:spcPts val="0"/>
              </a:spcAft>
              <a:buClr>
                <a:srgbClr val="000000"/>
              </a:buClr>
              <a:buSzPts val="1200"/>
              <a:buFont typeface="Arial"/>
              <a:buNone/>
            </a:pPr>
            <a:r>
              <a:rPr b="0" i="0" lang="en" sz="1200" u="none" cap="none" strike="noStrike">
                <a:solidFill>
                  <a:schemeClr val="dk1"/>
                </a:solidFill>
                <a:latin typeface="Domine"/>
                <a:ea typeface="Domine"/>
                <a:cs typeface="Domine"/>
                <a:sym typeface="Domine"/>
              </a:rPr>
              <a:t>[8]</a:t>
            </a:r>
            <a:r>
              <a:rPr b="0" i="0" lang="en" sz="1200" u="none" cap="none" strike="noStrike">
                <a:solidFill>
                  <a:schemeClr val="hlink"/>
                </a:solidFill>
                <a:uFill>
                  <a:noFill/>
                </a:uFill>
                <a:latin typeface="Domine"/>
                <a:ea typeface="Domine"/>
                <a:cs typeface="Domine"/>
                <a:sym typeface="Domine"/>
                <a:hlinkClick r:id="rId15"/>
              </a:rPr>
              <a:t> </a:t>
            </a:r>
            <a:r>
              <a:rPr b="0" i="0" lang="en" sz="1200" u="sng" cap="none" strike="noStrike">
                <a:solidFill>
                  <a:schemeClr val="hlink"/>
                </a:solidFill>
                <a:latin typeface="Domine"/>
                <a:ea typeface="Domine"/>
                <a:cs typeface="Domine"/>
                <a:sym typeface="Domine"/>
                <a:hlinkClick r:id="rId16"/>
              </a:rPr>
              <a:t>https://link.springer.com/chapter/10.1007/978-981-15-6707-0_53</a:t>
            </a:r>
            <a:endParaRPr b="0" i="0" sz="1600" u="none" cap="none" strike="noStrike">
              <a:solidFill>
                <a:schemeClr val="dk1"/>
              </a:solidFill>
              <a:latin typeface="Domine"/>
              <a:ea typeface="Domine"/>
              <a:cs typeface="Domine"/>
              <a:sym typeface="Domin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nvSpPr>
        <p:spPr>
          <a:xfrm>
            <a:off x="1632900" y="2117700"/>
            <a:ext cx="58782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200"/>
              <a:buFont typeface="Arial"/>
              <a:buNone/>
            </a:pPr>
            <a:r>
              <a:rPr b="1" i="0" lang="en" sz="4200" u="none" cap="none" strike="noStrike">
                <a:solidFill>
                  <a:srgbClr val="000000"/>
                </a:solidFill>
                <a:latin typeface="Domine"/>
                <a:ea typeface="Domine"/>
                <a:cs typeface="Domine"/>
                <a:sym typeface="Domine"/>
              </a:rPr>
              <a:t>Thank You</a:t>
            </a:r>
            <a:endParaRPr b="1" i="0" sz="4200" u="none" cap="none" strike="noStrike">
              <a:solidFill>
                <a:srgbClr val="000000"/>
              </a:solidFill>
              <a:latin typeface="Domine"/>
              <a:ea typeface="Domine"/>
              <a:cs typeface="Domine"/>
              <a:sym typeface="Domi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443375" y="347725"/>
            <a:ext cx="82209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Domine"/>
                <a:ea typeface="Domine"/>
                <a:cs typeface="Domine"/>
                <a:sym typeface="Domine"/>
              </a:rPr>
              <a:t>Motivation</a:t>
            </a:r>
            <a:endParaRPr b="1" i="0" sz="2500" u="none" cap="none" strike="noStrike">
              <a:solidFill>
                <a:srgbClr val="3F3F3F"/>
              </a:solidFill>
              <a:latin typeface="Domine"/>
              <a:ea typeface="Domine"/>
              <a:cs typeface="Domine"/>
              <a:sym typeface="Domine"/>
            </a:endParaRPr>
          </a:p>
        </p:txBody>
      </p:sp>
      <p:sp>
        <p:nvSpPr>
          <p:cNvPr id="85" name="Google Shape;85;p18"/>
          <p:cNvSpPr txBox="1"/>
          <p:nvPr/>
        </p:nvSpPr>
        <p:spPr>
          <a:xfrm>
            <a:off x="443375" y="1141800"/>
            <a:ext cx="8220900" cy="6465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chemeClr val="dk1"/>
                </a:solidFill>
                <a:latin typeface="Domine"/>
                <a:ea typeface="Domine"/>
                <a:cs typeface="Domine"/>
                <a:sym typeface="Domine"/>
              </a:rPr>
              <a:t>  1.	Environmental changing conditions</a:t>
            </a:r>
            <a:endParaRPr b="1" i="0" sz="1900" u="none" cap="none" strike="noStrike">
              <a:solidFill>
                <a:schemeClr val="dk1"/>
              </a:solidFill>
              <a:latin typeface="Domine"/>
              <a:ea typeface="Domine"/>
              <a:cs typeface="Domine"/>
              <a:sym typeface="Domine"/>
            </a:endParaRPr>
          </a:p>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chemeClr val="dk1"/>
                </a:solidFill>
                <a:latin typeface="Domine"/>
                <a:ea typeface="Domine"/>
                <a:cs typeface="Domine"/>
                <a:sym typeface="Domine"/>
              </a:rPr>
              <a:t>	</a:t>
            </a:r>
            <a:r>
              <a:rPr b="0" i="0" lang="en" sz="1500" u="none" cap="none" strike="noStrike">
                <a:solidFill>
                  <a:schemeClr val="dk1"/>
                </a:solidFill>
                <a:latin typeface="Domine"/>
                <a:ea typeface="Domine"/>
                <a:cs typeface="Domine"/>
                <a:sym typeface="Domine"/>
              </a:rPr>
              <a:t>Alerting of any changes to the climate conditions</a:t>
            </a:r>
            <a:endParaRPr b="0" i="0" sz="1900" u="none" cap="none" strike="noStrike">
              <a:solidFill>
                <a:schemeClr val="dk1"/>
              </a:solidFill>
              <a:latin typeface="Domine"/>
              <a:ea typeface="Domine"/>
              <a:cs typeface="Domine"/>
              <a:sym typeface="Domine"/>
            </a:endParaRPr>
          </a:p>
        </p:txBody>
      </p:sp>
      <p:sp>
        <p:nvSpPr>
          <p:cNvPr id="86" name="Google Shape;86;p18"/>
          <p:cNvSpPr txBox="1"/>
          <p:nvPr/>
        </p:nvSpPr>
        <p:spPr>
          <a:xfrm>
            <a:off x="443375" y="2128475"/>
            <a:ext cx="8220900" cy="9774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chemeClr val="dk1"/>
                </a:solidFill>
                <a:latin typeface="Domine"/>
                <a:ea typeface="Domine"/>
                <a:cs typeface="Domine"/>
                <a:sym typeface="Domine"/>
              </a:rPr>
              <a:t>  2.	Industrial use</a:t>
            </a:r>
            <a:endParaRPr b="1" i="0" sz="1500" u="none" cap="none" strike="noStrike">
              <a:solidFill>
                <a:schemeClr val="dk1"/>
              </a:solidFill>
              <a:latin typeface="Domine"/>
              <a:ea typeface="Domine"/>
              <a:cs typeface="Domine"/>
              <a:sym typeface="Domine"/>
            </a:endParaRPr>
          </a:p>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chemeClr val="dk1"/>
                </a:solidFill>
                <a:latin typeface="Domine"/>
                <a:ea typeface="Domine"/>
                <a:cs typeface="Domine"/>
                <a:sym typeface="Domine"/>
              </a:rPr>
              <a:t>           </a:t>
            </a:r>
            <a:r>
              <a:rPr b="0" i="0" lang="en" sz="1400" u="none" cap="none" strike="noStrike">
                <a:solidFill>
                  <a:schemeClr val="dk1"/>
                </a:solidFill>
                <a:latin typeface="Domine"/>
                <a:ea typeface="Domine"/>
                <a:cs typeface="Domine"/>
                <a:sym typeface="Domine"/>
              </a:rPr>
              <a:t>Measurement and maintaining constant temperature are also important in industrial processes.</a:t>
            </a:r>
            <a:endParaRPr b="0" i="0" sz="1800" u="none" cap="none" strike="noStrike">
              <a:solidFill>
                <a:schemeClr val="dk1"/>
              </a:solidFill>
              <a:latin typeface="Domine"/>
              <a:ea typeface="Domine"/>
              <a:cs typeface="Domine"/>
              <a:sym typeface="Domine"/>
            </a:endParaRPr>
          </a:p>
        </p:txBody>
      </p:sp>
      <p:sp>
        <p:nvSpPr>
          <p:cNvPr id="87" name="Google Shape;87;p18"/>
          <p:cNvSpPr txBox="1"/>
          <p:nvPr/>
        </p:nvSpPr>
        <p:spPr>
          <a:xfrm>
            <a:off x="461550" y="3500775"/>
            <a:ext cx="8220900" cy="13392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chemeClr val="dk1"/>
                </a:solidFill>
                <a:latin typeface="Domine"/>
                <a:ea typeface="Domine"/>
                <a:cs typeface="Domine"/>
                <a:sym typeface="Domine"/>
              </a:rPr>
              <a:t>  3.	Temperature transducers </a:t>
            </a:r>
            <a:endParaRPr b="1" i="0" sz="1500" u="none" cap="none" strike="noStrike">
              <a:solidFill>
                <a:schemeClr val="dk1"/>
              </a:solidFill>
              <a:latin typeface="Domine"/>
              <a:ea typeface="Domine"/>
              <a:cs typeface="Domine"/>
              <a:sym typeface="Domine"/>
            </a:endParaRPr>
          </a:p>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chemeClr val="dk1"/>
                </a:solidFill>
                <a:latin typeface="Domine"/>
                <a:ea typeface="Domine"/>
                <a:cs typeface="Domine"/>
                <a:sym typeface="Domine"/>
              </a:rPr>
              <a:t>	</a:t>
            </a:r>
            <a:r>
              <a:rPr b="0" i="0" lang="en" sz="1500" u="none" cap="none" strike="noStrike">
                <a:solidFill>
                  <a:schemeClr val="dk1"/>
                </a:solidFill>
                <a:latin typeface="Domine"/>
                <a:ea typeface="Domine"/>
                <a:cs typeface="Domine"/>
                <a:sym typeface="Domine"/>
              </a:rPr>
              <a:t>which are used in electrical measurements are numerous due to a wide range of   temperatures being measured, and because of the measurement accuracy in a specific area</a:t>
            </a:r>
            <a:endParaRPr b="0" i="0" sz="1500" u="none" cap="none" strike="noStrike">
              <a:solidFill>
                <a:schemeClr val="dk1"/>
              </a:solidFill>
              <a:latin typeface="Domine"/>
              <a:ea typeface="Domine"/>
              <a:cs typeface="Domine"/>
              <a:sym typeface="Domi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443375" y="347725"/>
            <a:ext cx="67155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Domine"/>
                <a:ea typeface="Domine"/>
                <a:cs typeface="Domine"/>
                <a:sym typeface="Domine"/>
              </a:rPr>
              <a:t>DHT 11</a:t>
            </a:r>
            <a:endParaRPr b="1" i="0" sz="2500" u="none" cap="none" strike="noStrike">
              <a:solidFill>
                <a:srgbClr val="3F3F3F"/>
              </a:solidFill>
              <a:latin typeface="Domine"/>
              <a:ea typeface="Domine"/>
              <a:cs typeface="Domine"/>
              <a:sym typeface="Domine"/>
            </a:endParaRPr>
          </a:p>
        </p:txBody>
      </p:sp>
      <p:sp>
        <p:nvSpPr>
          <p:cNvPr id="93" name="Google Shape;93;p19"/>
          <p:cNvSpPr txBox="1"/>
          <p:nvPr/>
        </p:nvSpPr>
        <p:spPr>
          <a:xfrm>
            <a:off x="632050" y="1057025"/>
            <a:ext cx="8085900" cy="341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Domine"/>
              <a:buChar char="●"/>
            </a:pPr>
            <a:r>
              <a:rPr b="0" i="0" lang="en" sz="1400" u="none" cap="none" strike="noStrike">
                <a:solidFill>
                  <a:srgbClr val="000000"/>
                </a:solidFill>
                <a:latin typeface="Domine"/>
                <a:ea typeface="Domine"/>
                <a:cs typeface="Domine"/>
                <a:sym typeface="Domine"/>
              </a:rPr>
              <a:t>DHT11 Temperature &amp; Humidity Sensor features a temperature &amp; humidity sensor complex with a calibrated digital signal output. By using the exclusive digital-signal-acquisition technique and temperature &amp; humidity sensing technology, it ensures high reliability and excellent long-term stability.</a:t>
            </a:r>
            <a:endParaRPr b="0" i="0" sz="1400" u="none" cap="none" strike="noStrike">
              <a:solidFill>
                <a:srgbClr val="000000"/>
              </a:solidFill>
              <a:latin typeface="Domine"/>
              <a:ea typeface="Domine"/>
              <a:cs typeface="Domine"/>
              <a:sym typeface="Domine"/>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mine"/>
              <a:ea typeface="Domine"/>
              <a:cs typeface="Domine"/>
              <a:sym typeface="Domine"/>
            </a:endParaRPr>
          </a:p>
          <a:p>
            <a:pPr indent="-317500" lvl="0" marL="457200" marR="0" rtl="0" algn="l">
              <a:lnSpc>
                <a:spcPct val="100000"/>
              </a:lnSpc>
              <a:spcBef>
                <a:spcPts val="0"/>
              </a:spcBef>
              <a:spcAft>
                <a:spcPts val="0"/>
              </a:spcAft>
              <a:buClr>
                <a:schemeClr val="dk1"/>
              </a:buClr>
              <a:buSzPts val="1400"/>
              <a:buFont typeface="Domine"/>
              <a:buChar char="●"/>
            </a:pPr>
            <a:r>
              <a:rPr b="0" i="0" lang="en" sz="1400" u="none" cap="none" strike="noStrike">
                <a:solidFill>
                  <a:schemeClr val="dk1"/>
                </a:solidFill>
                <a:highlight>
                  <a:srgbClr val="FFFFFF"/>
                </a:highlight>
                <a:latin typeface="Domine"/>
                <a:ea typeface="Domine"/>
                <a:cs typeface="Domine"/>
                <a:sym typeface="Domine"/>
              </a:rPr>
              <a:t>The DHT11 detects water vapor by measuring the electrical resistance between two electrodes. The humidity sensing component is a moisture holding substrate with electrodes applied to the surface. When water vapor is absorbed by the substrate, ions are released by the substrate which increases the conductivity between the electrodes. The change in resistance between the two electrodes is proportional to the relative humidity. Higher relative humidity decreases the resistance between the electrodes, while lower relative humidity increases the resistance between the electrodes.</a:t>
            </a:r>
            <a:endParaRPr b="0" i="0" sz="1400" u="none" cap="none" strike="noStrike">
              <a:solidFill>
                <a:schemeClr val="dk1"/>
              </a:solidFill>
              <a:highlight>
                <a:srgbClr val="FFFFFF"/>
              </a:highlight>
              <a:latin typeface="Domine"/>
              <a:ea typeface="Domine"/>
              <a:cs typeface="Domine"/>
              <a:sym typeface="Domine"/>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Domine"/>
              <a:ea typeface="Domine"/>
              <a:cs typeface="Domine"/>
              <a:sym typeface="Domine"/>
            </a:endParaRPr>
          </a:p>
          <a:p>
            <a:pPr indent="-317500" lvl="0" marL="457200" marR="0" rtl="0" algn="l">
              <a:lnSpc>
                <a:spcPct val="100000"/>
              </a:lnSpc>
              <a:spcBef>
                <a:spcPts val="0"/>
              </a:spcBef>
              <a:spcAft>
                <a:spcPts val="0"/>
              </a:spcAft>
              <a:buClr>
                <a:schemeClr val="dk1"/>
              </a:buClr>
              <a:buSzPts val="1400"/>
              <a:buFont typeface="Domine"/>
              <a:buChar char="●"/>
            </a:pPr>
            <a:r>
              <a:rPr b="0" i="0" lang="en" sz="1400" u="none" cap="none" strike="noStrike">
                <a:solidFill>
                  <a:schemeClr val="dk1"/>
                </a:solidFill>
                <a:highlight>
                  <a:srgbClr val="FFFFFF"/>
                </a:highlight>
                <a:latin typeface="Domine"/>
                <a:ea typeface="Domine"/>
                <a:cs typeface="Domine"/>
                <a:sym typeface="Domine"/>
              </a:rPr>
              <a:t>The DHT11 measures temperature with a surface mounted NTC temperature sensor (thermistor) built into the unit.</a:t>
            </a:r>
            <a:endParaRPr b="0" i="0" sz="1400" u="none" cap="none" strike="noStrike">
              <a:solidFill>
                <a:schemeClr val="dk1"/>
              </a:solidFill>
              <a:highlight>
                <a:srgbClr val="FFFFFF"/>
              </a:highlight>
              <a:latin typeface="Domine"/>
              <a:ea typeface="Domine"/>
              <a:cs typeface="Domine"/>
              <a:sym typeface="Domi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443375" y="347725"/>
            <a:ext cx="67155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Domine"/>
                <a:ea typeface="Domine"/>
                <a:cs typeface="Domine"/>
                <a:sym typeface="Domine"/>
              </a:rPr>
              <a:t>Range Values</a:t>
            </a:r>
            <a:endParaRPr b="1" i="0" sz="2500" u="none" cap="none" strike="noStrike">
              <a:solidFill>
                <a:srgbClr val="3F3F3F"/>
              </a:solidFill>
              <a:latin typeface="Domine"/>
              <a:ea typeface="Domine"/>
              <a:cs typeface="Domine"/>
              <a:sym typeface="Domine"/>
            </a:endParaRPr>
          </a:p>
        </p:txBody>
      </p:sp>
      <p:sp>
        <p:nvSpPr>
          <p:cNvPr id="99" name="Google Shape;99;p20"/>
          <p:cNvSpPr txBox="1"/>
          <p:nvPr/>
        </p:nvSpPr>
        <p:spPr>
          <a:xfrm>
            <a:off x="443375" y="1036200"/>
            <a:ext cx="5690100" cy="32787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chemeClr val="dk1"/>
              </a:buClr>
              <a:buSzPts val="1100"/>
              <a:buFont typeface="Arial"/>
              <a:buNone/>
            </a:pPr>
            <a:r>
              <a:t/>
            </a:r>
            <a:endParaRPr b="0" i="0" sz="1500" u="sng" cap="none" strike="noStrike">
              <a:solidFill>
                <a:schemeClr val="dk1"/>
              </a:solidFill>
              <a:highlight>
                <a:srgbClr val="FFFFFF"/>
              </a:highlight>
              <a:latin typeface="Domine"/>
              <a:ea typeface="Domine"/>
              <a:cs typeface="Domine"/>
              <a:sym typeface="Domine"/>
            </a:endParaRPr>
          </a:p>
          <a:p>
            <a:pPr indent="0" lvl="0" marL="0" marR="0" rtl="0" algn="l">
              <a:lnSpc>
                <a:spcPct val="115000"/>
              </a:lnSpc>
              <a:spcBef>
                <a:spcPts val="1800"/>
              </a:spcBef>
              <a:spcAft>
                <a:spcPts val="0"/>
              </a:spcAft>
              <a:buClr>
                <a:schemeClr val="dk1"/>
              </a:buClr>
              <a:buSzPts val="1100"/>
              <a:buFont typeface="Arial"/>
              <a:buNone/>
            </a:pPr>
            <a:r>
              <a:rPr b="0" i="0" lang="en" sz="1500" u="none" cap="none" strike="noStrike">
                <a:solidFill>
                  <a:schemeClr val="dk1"/>
                </a:solidFill>
                <a:highlight>
                  <a:srgbClr val="FFFFFF"/>
                </a:highlight>
                <a:latin typeface="Domine"/>
                <a:ea typeface="Domine"/>
                <a:cs typeface="Domine"/>
                <a:sym typeface="Domine"/>
              </a:rPr>
              <a:t>Humidity Range: 20-90% RH</a:t>
            </a:r>
            <a:endParaRPr b="0" i="0" sz="1500" u="none" cap="none" strike="noStrike">
              <a:solidFill>
                <a:schemeClr val="dk1"/>
              </a:solidFill>
              <a:highlight>
                <a:srgbClr val="FFFFFF"/>
              </a:highlight>
              <a:latin typeface="Domine"/>
              <a:ea typeface="Domine"/>
              <a:cs typeface="Domine"/>
              <a:sym typeface="Domine"/>
            </a:endParaRPr>
          </a:p>
          <a:p>
            <a:pPr indent="0" lvl="0" marL="0" marR="0" rtl="0" algn="l">
              <a:lnSpc>
                <a:spcPct val="115000"/>
              </a:lnSpc>
              <a:spcBef>
                <a:spcPts val="1800"/>
              </a:spcBef>
              <a:spcAft>
                <a:spcPts val="0"/>
              </a:spcAft>
              <a:buClr>
                <a:schemeClr val="dk1"/>
              </a:buClr>
              <a:buSzPts val="1100"/>
              <a:buFont typeface="Arial"/>
              <a:buNone/>
            </a:pPr>
            <a:r>
              <a:rPr b="0" i="0" lang="en" sz="1500" u="none" cap="none" strike="noStrike">
                <a:solidFill>
                  <a:schemeClr val="dk1"/>
                </a:solidFill>
                <a:highlight>
                  <a:srgbClr val="FFFFFF"/>
                </a:highlight>
                <a:latin typeface="Domine"/>
                <a:ea typeface="Domine"/>
                <a:cs typeface="Domine"/>
                <a:sym typeface="Domine"/>
              </a:rPr>
              <a:t>Humidity Accuracy: ±5% RH</a:t>
            </a:r>
            <a:endParaRPr b="0" i="0" sz="1500" u="none" cap="none" strike="noStrike">
              <a:solidFill>
                <a:schemeClr val="dk1"/>
              </a:solidFill>
              <a:highlight>
                <a:srgbClr val="FFFFFF"/>
              </a:highlight>
              <a:latin typeface="Domine"/>
              <a:ea typeface="Domine"/>
              <a:cs typeface="Domine"/>
              <a:sym typeface="Domine"/>
            </a:endParaRPr>
          </a:p>
          <a:p>
            <a:pPr indent="0" lvl="0" marL="0" marR="0" rtl="0" algn="l">
              <a:lnSpc>
                <a:spcPct val="115000"/>
              </a:lnSpc>
              <a:spcBef>
                <a:spcPts val="1800"/>
              </a:spcBef>
              <a:spcAft>
                <a:spcPts val="0"/>
              </a:spcAft>
              <a:buClr>
                <a:schemeClr val="dk1"/>
              </a:buClr>
              <a:buSzPts val="1100"/>
              <a:buFont typeface="Arial"/>
              <a:buNone/>
            </a:pPr>
            <a:r>
              <a:rPr b="0" i="0" lang="en" sz="1500" u="none" cap="none" strike="noStrike">
                <a:solidFill>
                  <a:schemeClr val="dk1"/>
                </a:solidFill>
                <a:highlight>
                  <a:srgbClr val="FFFFFF"/>
                </a:highlight>
                <a:latin typeface="Domine"/>
                <a:ea typeface="Domine"/>
                <a:cs typeface="Domine"/>
                <a:sym typeface="Domine"/>
              </a:rPr>
              <a:t>Temperature Range: 0-50 °C</a:t>
            </a:r>
            <a:endParaRPr b="0" i="0" sz="1500" u="none" cap="none" strike="noStrike">
              <a:solidFill>
                <a:schemeClr val="dk1"/>
              </a:solidFill>
              <a:highlight>
                <a:srgbClr val="FFFFFF"/>
              </a:highlight>
              <a:latin typeface="Domine"/>
              <a:ea typeface="Domine"/>
              <a:cs typeface="Domine"/>
              <a:sym typeface="Domine"/>
            </a:endParaRPr>
          </a:p>
          <a:p>
            <a:pPr indent="0" lvl="0" marL="0" marR="0" rtl="0" algn="l">
              <a:lnSpc>
                <a:spcPct val="115000"/>
              </a:lnSpc>
              <a:spcBef>
                <a:spcPts val="1800"/>
              </a:spcBef>
              <a:spcAft>
                <a:spcPts val="0"/>
              </a:spcAft>
              <a:buClr>
                <a:schemeClr val="dk1"/>
              </a:buClr>
              <a:buSzPts val="1100"/>
              <a:buFont typeface="Arial"/>
              <a:buNone/>
            </a:pPr>
            <a:r>
              <a:rPr b="0" i="0" lang="en" sz="1500" u="none" cap="none" strike="noStrike">
                <a:solidFill>
                  <a:schemeClr val="dk1"/>
                </a:solidFill>
                <a:highlight>
                  <a:srgbClr val="FFFFFF"/>
                </a:highlight>
                <a:latin typeface="Domine"/>
                <a:ea typeface="Domine"/>
                <a:cs typeface="Domine"/>
                <a:sym typeface="Domine"/>
              </a:rPr>
              <a:t>Temperature Accuracy: ±2% °C</a:t>
            </a:r>
            <a:endParaRPr b="0" i="0" sz="1500" u="none" cap="none" strike="noStrike">
              <a:solidFill>
                <a:schemeClr val="dk1"/>
              </a:solidFill>
              <a:highlight>
                <a:srgbClr val="FFFFFF"/>
              </a:highlight>
              <a:latin typeface="Domine"/>
              <a:ea typeface="Domine"/>
              <a:cs typeface="Domine"/>
              <a:sym typeface="Domine"/>
            </a:endParaRPr>
          </a:p>
          <a:p>
            <a:pPr indent="0" lvl="0" marL="0" marR="0" rtl="0" algn="l">
              <a:lnSpc>
                <a:spcPct val="115000"/>
              </a:lnSpc>
              <a:spcBef>
                <a:spcPts val="1800"/>
              </a:spcBef>
              <a:spcAft>
                <a:spcPts val="0"/>
              </a:spcAft>
              <a:buClr>
                <a:schemeClr val="dk1"/>
              </a:buClr>
              <a:buSzPts val="1100"/>
              <a:buFont typeface="Arial"/>
              <a:buNone/>
            </a:pPr>
            <a:r>
              <a:rPr b="0" i="0" lang="en" sz="1500" u="none" cap="none" strike="noStrike">
                <a:solidFill>
                  <a:schemeClr val="dk1"/>
                </a:solidFill>
                <a:highlight>
                  <a:srgbClr val="FFFFFF"/>
                </a:highlight>
                <a:latin typeface="Domine"/>
                <a:ea typeface="Domine"/>
                <a:cs typeface="Domine"/>
                <a:sym typeface="Domine"/>
              </a:rPr>
              <a:t>Operating Voltage: 3V to 5.5V</a:t>
            </a:r>
            <a:endParaRPr b="0" i="0" sz="1500" u="none" cap="none" strike="noStrike">
              <a:solidFill>
                <a:schemeClr val="dk1"/>
              </a:solidFill>
              <a:highlight>
                <a:srgbClr val="FFFFFF"/>
              </a:highlight>
              <a:latin typeface="Domine"/>
              <a:ea typeface="Domine"/>
              <a:cs typeface="Domine"/>
              <a:sym typeface="Domine"/>
            </a:endParaRPr>
          </a:p>
          <a:p>
            <a:pPr indent="0" lvl="0" marL="0" marR="0" rtl="0" algn="l">
              <a:lnSpc>
                <a:spcPct val="150000"/>
              </a:lnSpc>
              <a:spcBef>
                <a:spcPts val="1800"/>
              </a:spcBef>
              <a:spcAft>
                <a:spcPts val="0"/>
              </a:spcAft>
              <a:buClr>
                <a:srgbClr val="000000"/>
              </a:buClr>
              <a:buSzPts val="1500"/>
              <a:buFont typeface="Arial"/>
              <a:buNone/>
            </a:pPr>
            <a:r>
              <a:t/>
            </a:r>
            <a:endParaRPr b="0" i="0" sz="1500" u="none" cap="none" strike="noStrike">
              <a:solidFill>
                <a:srgbClr val="3F3F3F"/>
              </a:solidFill>
              <a:latin typeface="Domine"/>
              <a:ea typeface="Domine"/>
              <a:cs typeface="Domine"/>
              <a:sym typeface="Domi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cxnSp>
        <p:nvCxnSpPr>
          <p:cNvPr id="104" name="Google Shape;104;p21"/>
          <p:cNvCxnSpPr/>
          <p:nvPr/>
        </p:nvCxnSpPr>
        <p:spPr>
          <a:xfrm>
            <a:off x="4571988" y="1883050"/>
            <a:ext cx="0" cy="274500"/>
          </a:xfrm>
          <a:prstGeom prst="straightConnector1">
            <a:avLst/>
          </a:prstGeom>
          <a:noFill/>
          <a:ln cap="flat" cmpd="sng" w="50800">
            <a:solidFill>
              <a:schemeClr val="dk1"/>
            </a:solidFill>
            <a:prstDash val="dot"/>
            <a:miter lim="800000"/>
            <a:headEnd len="sm" w="sm" type="none"/>
            <a:tailEnd len="sm" w="sm" type="none"/>
          </a:ln>
        </p:spPr>
      </p:cxnSp>
      <p:cxnSp>
        <p:nvCxnSpPr>
          <p:cNvPr id="105" name="Google Shape;105;p21"/>
          <p:cNvCxnSpPr/>
          <p:nvPr/>
        </p:nvCxnSpPr>
        <p:spPr>
          <a:xfrm>
            <a:off x="4571988" y="3131211"/>
            <a:ext cx="0" cy="274500"/>
          </a:xfrm>
          <a:prstGeom prst="straightConnector1">
            <a:avLst/>
          </a:prstGeom>
          <a:noFill/>
          <a:ln cap="flat" cmpd="sng" w="50800">
            <a:solidFill>
              <a:srgbClr val="181818"/>
            </a:solidFill>
            <a:prstDash val="dot"/>
            <a:miter lim="800000"/>
            <a:headEnd len="sm" w="sm" type="none"/>
            <a:tailEnd len="sm" w="sm" type="none"/>
          </a:ln>
        </p:spPr>
      </p:cxnSp>
      <p:sp>
        <p:nvSpPr>
          <p:cNvPr id="106" name="Google Shape;106;p21"/>
          <p:cNvSpPr txBox="1"/>
          <p:nvPr/>
        </p:nvSpPr>
        <p:spPr>
          <a:xfrm>
            <a:off x="784601" y="1196425"/>
            <a:ext cx="3163200" cy="3462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Domine"/>
                <a:ea typeface="Domine"/>
                <a:cs typeface="Domine"/>
                <a:sym typeface="Domine"/>
              </a:rPr>
              <a:t>Hardware Representation</a:t>
            </a:r>
            <a:endParaRPr b="0" i="0" sz="1800" u="none" cap="none" strike="noStrike">
              <a:solidFill>
                <a:schemeClr val="dk1"/>
              </a:solidFill>
              <a:latin typeface="Domine"/>
              <a:ea typeface="Domine"/>
              <a:cs typeface="Domine"/>
              <a:sym typeface="Domine"/>
            </a:endParaRPr>
          </a:p>
        </p:txBody>
      </p:sp>
      <p:sp>
        <p:nvSpPr>
          <p:cNvPr id="107" name="Google Shape;107;p21"/>
          <p:cNvSpPr txBox="1"/>
          <p:nvPr/>
        </p:nvSpPr>
        <p:spPr>
          <a:xfrm>
            <a:off x="5184275" y="2443941"/>
            <a:ext cx="19746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Domine"/>
                <a:ea typeface="Domine"/>
                <a:cs typeface="Domine"/>
                <a:sym typeface="Domine"/>
              </a:rPr>
              <a:t>Coding</a:t>
            </a:r>
            <a:endParaRPr b="0" i="0" sz="1800" u="none" cap="none" strike="noStrike">
              <a:solidFill>
                <a:schemeClr val="dk1"/>
              </a:solidFill>
              <a:latin typeface="Domine"/>
              <a:ea typeface="Domine"/>
              <a:cs typeface="Domine"/>
              <a:sym typeface="Domine"/>
            </a:endParaRPr>
          </a:p>
        </p:txBody>
      </p:sp>
      <p:sp>
        <p:nvSpPr>
          <p:cNvPr id="108" name="Google Shape;108;p21"/>
          <p:cNvSpPr txBox="1"/>
          <p:nvPr/>
        </p:nvSpPr>
        <p:spPr>
          <a:xfrm>
            <a:off x="2930814" y="542957"/>
            <a:ext cx="3291900" cy="238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9" name="Google Shape;109;p21"/>
          <p:cNvSpPr txBox="1"/>
          <p:nvPr/>
        </p:nvSpPr>
        <p:spPr>
          <a:xfrm>
            <a:off x="443375" y="3300200"/>
            <a:ext cx="3504600" cy="6234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Domine"/>
                <a:ea typeface="Domine"/>
                <a:cs typeface="Domine"/>
                <a:sym typeface="Domine"/>
              </a:rPr>
              <a:t>Creating Mobile App using MIT APP inventor</a:t>
            </a:r>
            <a:endParaRPr b="0" i="0" sz="1800" u="none" cap="none" strike="noStrike">
              <a:solidFill>
                <a:schemeClr val="dk1"/>
              </a:solidFill>
              <a:latin typeface="Domine"/>
              <a:ea typeface="Domine"/>
              <a:cs typeface="Domine"/>
              <a:sym typeface="Domine"/>
            </a:endParaRPr>
          </a:p>
        </p:txBody>
      </p:sp>
      <p:sp>
        <p:nvSpPr>
          <p:cNvPr id="110" name="Google Shape;110;p21"/>
          <p:cNvSpPr txBox="1"/>
          <p:nvPr/>
        </p:nvSpPr>
        <p:spPr>
          <a:xfrm>
            <a:off x="443375" y="347725"/>
            <a:ext cx="67155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Domine"/>
                <a:ea typeface="Domine"/>
                <a:cs typeface="Domine"/>
                <a:sym typeface="Domine"/>
              </a:rPr>
              <a:t>Objective</a:t>
            </a:r>
            <a:endParaRPr b="1" i="0" sz="2500" u="none" cap="none" strike="noStrike">
              <a:solidFill>
                <a:srgbClr val="3F3F3F"/>
              </a:solidFill>
              <a:latin typeface="Domine"/>
              <a:ea typeface="Domine"/>
              <a:cs typeface="Domine"/>
              <a:sym typeface="Domine"/>
            </a:endParaRPr>
          </a:p>
        </p:txBody>
      </p:sp>
      <p:sp>
        <p:nvSpPr>
          <p:cNvPr id="111" name="Google Shape;111;p21"/>
          <p:cNvSpPr/>
          <p:nvPr/>
        </p:nvSpPr>
        <p:spPr>
          <a:xfrm>
            <a:off x="4128000" y="949075"/>
            <a:ext cx="888000" cy="887100"/>
          </a:xfrm>
          <a:prstGeom prst="ellipse">
            <a:avLst/>
          </a:prstGeom>
          <a:solidFill>
            <a:srgbClr val="D9EAD3"/>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Nunito"/>
                <a:ea typeface="Nunito"/>
                <a:cs typeface="Nunito"/>
                <a:sym typeface="Nunito"/>
              </a:rPr>
              <a:t>01</a:t>
            </a:r>
            <a:endParaRPr b="1" i="0" sz="2700" u="none" cap="none" strike="noStrike">
              <a:solidFill>
                <a:srgbClr val="000000"/>
              </a:solidFill>
              <a:latin typeface="Nunito"/>
              <a:ea typeface="Nunito"/>
              <a:cs typeface="Nunito"/>
              <a:sym typeface="Nunito"/>
            </a:endParaRPr>
          </a:p>
        </p:txBody>
      </p:sp>
      <p:sp>
        <p:nvSpPr>
          <p:cNvPr id="112" name="Google Shape;112;p21"/>
          <p:cNvSpPr/>
          <p:nvPr/>
        </p:nvSpPr>
        <p:spPr>
          <a:xfrm>
            <a:off x="4128000" y="2204388"/>
            <a:ext cx="888000" cy="887100"/>
          </a:xfrm>
          <a:prstGeom prst="ellipse">
            <a:avLst/>
          </a:prstGeom>
          <a:solidFill>
            <a:srgbClr val="D9EAD3"/>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Nunito"/>
                <a:ea typeface="Nunito"/>
                <a:cs typeface="Nunito"/>
                <a:sym typeface="Nunito"/>
              </a:rPr>
              <a:t>02</a:t>
            </a:r>
            <a:endParaRPr b="1" i="0" sz="2700" u="none" cap="none" strike="noStrike">
              <a:solidFill>
                <a:srgbClr val="000000"/>
              </a:solidFill>
              <a:latin typeface="Nunito"/>
              <a:ea typeface="Nunito"/>
              <a:cs typeface="Nunito"/>
              <a:sym typeface="Nunito"/>
            </a:endParaRPr>
          </a:p>
        </p:txBody>
      </p:sp>
      <p:sp>
        <p:nvSpPr>
          <p:cNvPr id="113" name="Google Shape;113;p21"/>
          <p:cNvSpPr/>
          <p:nvPr/>
        </p:nvSpPr>
        <p:spPr>
          <a:xfrm>
            <a:off x="4128000" y="3445400"/>
            <a:ext cx="888000" cy="887100"/>
          </a:xfrm>
          <a:prstGeom prst="ellipse">
            <a:avLst/>
          </a:prstGeom>
          <a:solidFill>
            <a:srgbClr val="D9EAD3"/>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1" i="0" lang="en" sz="2700" u="none" cap="none" strike="noStrike">
                <a:solidFill>
                  <a:srgbClr val="000000"/>
                </a:solidFill>
                <a:latin typeface="Nunito"/>
                <a:ea typeface="Nunito"/>
                <a:cs typeface="Nunito"/>
                <a:sym typeface="Nunito"/>
              </a:rPr>
              <a:t>03</a:t>
            </a:r>
            <a:endParaRPr b="1" i="0" sz="2700" u="none" cap="none" strike="noStrike">
              <a:solidFill>
                <a:srgbClr val="000000"/>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nvSpPr>
        <p:spPr>
          <a:xfrm>
            <a:off x="443375" y="347725"/>
            <a:ext cx="67155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Domine"/>
                <a:ea typeface="Domine"/>
                <a:cs typeface="Domine"/>
                <a:sym typeface="Domine"/>
              </a:rPr>
              <a:t>Materials</a:t>
            </a:r>
            <a:endParaRPr b="1" i="0" sz="2500" u="none" cap="none" strike="noStrike">
              <a:solidFill>
                <a:srgbClr val="3F3F3F"/>
              </a:solidFill>
              <a:latin typeface="Domine"/>
              <a:ea typeface="Domine"/>
              <a:cs typeface="Domine"/>
              <a:sym typeface="Domine"/>
            </a:endParaRPr>
          </a:p>
        </p:txBody>
      </p:sp>
      <p:sp>
        <p:nvSpPr>
          <p:cNvPr id="119" name="Google Shape;119;p22"/>
          <p:cNvSpPr txBox="1"/>
          <p:nvPr/>
        </p:nvSpPr>
        <p:spPr>
          <a:xfrm>
            <a:off x="642950" y="1078825"/>
            <a:ext cx="7802400" cy="2678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Domine"/>
              <a:buAutoNum type="arabicParenR"/>
            </a:pPr>
            <a:r>
              <a:rPr b="0" i="0" lang="en" sz="1800" u="none" cap="none" strike="noStrike">
                <a:solidFill>
                  <a:srgbClr val="000000"/>
                </a:solidFill>
                <a:latin typeface="Domine"/>
                <a:ea typeface="Domine"/>
                <a:cs typeface="Domine"/>
                <a:sym typeface="Domine"/>
              </a:rPr>
              <a:t>Arduino Board</a:t>
            </a:r>
            <a:endParaRPr b="0" i="0" sz="1800" u="none" cap="none" strike="noStrike">
              <a:solidFill>
                <a:srgbClr val="000000"/>
              </a:solidFill>
              <a:latin typeface="Domine"/>
              <a:ea typeface="Domine"/>
              <a:cs typeface="Domine"/>
              <a:sym typeface="Domine"/>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mine"/>
              <a:ea typeface="Domine"/>
              <a:cs typeface="Domine"/>
              <a:sym typeface="Domine"/>
            </a:endParaRPr>
          </a:p>
          <a:p>
            <a:pPr indent="-342900" lvl="0" marL="457200" marR="0" rtl="0" algn="l">
              <a:lnSpc>
                <a:spcPct val="100000"/>
              </a:lnSpc>
              <a:spcBef>
                <a:spcPts val="0"/>
              </a:spcBef>
              <a:spcAft>
                <a:spcPts val="0"/>
              </a:spcAft>
              <a:buClr>
                <a:srgbClr val="000000"/>
              </a:buClr>
              <a:buSzPts val="1800"/>
              <a:buFont typeface="Domine"/>
              <a:buAutoNum type="arabicParenR"/>
            </a:pPr>
            <a:r>
              <a:rPr b="0" i="0" lang="en" sz="1800" u="none" cap="none" strike="noStrike">
                <a:solidFill>
                  <a:srgbClr val="000000"/>
                </a:solidFill>
                <a:latin typeface="Domine"/>
                <a:ea typeface="Domine"/>
                <a:cs typeface="Domine"/>
                <a:sym typeface="Domine"/>
              </a:rPr>
              <a:t>HC-05 Bluetooth module</a:t>
            </a:r>
            <a:endParaRPr b="0" i="0" sz="1800" u="none" cap="none" strike="noStrike">
              <a:solidFill>
                <a:srgbClr val="000000"/>
              </a:solidFill>
              <a:latin typeface="Domine"/>
              <a:ea typeface="Domine"/>
              <a:cs typeface="Domine"/>
              <a:sym typeface="Domin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mine"/>
              <a:ea typeface="Domine"/>
              <a:cs typeface="Domine"/>
              <a:sym typeface="Domine"/>
            </a:endParaRPr>
          </a:p>
          <a:p>
            <a:pPr indent="-342900" lvl="0" marL="457200" marR="0" rtl="0" algn="l">
              <a:lnSpc>
                <a:spcPct val="100000"/>
              </a:lnSpc>
              <a:spcBef>
                <a:spcPts val="0"/>
              </a:spcBef>
              <a:spcAft>
                <a:spcPts val="0"/>
              </a:spcAft>
              <a:buClr>
                <a:srgbClr val="000000"/>
              </a:buClr>
              <a:buSzPts val="1800"/>
              <a:buFont typeface="Domine"/>
              <a:buAutoNum type="arabicParenR"/>
            </a:pPr>
            <a:r>
              <a:rPr b="0" i="0" lang="en" sz="1800" u="none" cap="none" strike="noStrike">
                <a:solidFill>
                  <a:srgbClr val="000000"/>
                </a:solidFill>
                <a:latin typeface="Domine"/>
                <a:ea typeface="Domine"/>
                <a:cs typeface="Domine"/>
                <a:sym typeface="Domine"/>
              </a:rPr>
              <a:t>DHT11 Sensor</a:t>
            </a:r>
            <a:endParaRPr b="0" i="0" sz="1800" u="none" cap="none" strike="noStrike">
              <a:solidFill>
                <a:srgbClr val="000000"/>
              </a:solidFill>
              <a:latin typeface="Domine"/>
              <a:ea typeface="Domine"/>
              <a:cs typeface="Domine"/>
              <a:sym typeface="Domin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mine"/>
              <a:ea typeface="Domine"/>
              <a:cs typeface="Domine"/>
              <a:sym typeface="Domine"/>
            </a:endParaRPr>
          </a:p>
          <a:p>
            <a:pPr indent="-342900" lvl="0" marL="457200" marR="0" rtl="0" algn="l">
              <a:lnSpc>
                <a:spcPct val="100000"/>
              </a:lnSpc>
              <a:spcBef>
                <a:spcPts val="0"/>
              </a:spcBef>
              <a:spcAft>
                <a:spcPts val="0"/>
              </a:spcAft>
              <a:buClr>
                <a:srgbClr val="000000"/>
              </a:buClr>
              <a:buSzPts val="1800"/>
              <a:buFont typeface="Domine"/>
              <a:buAutoNum type="arabicParenR"/>
            </a:pPr>
            <a:r>
              <a:rPr b="0" i="0" lang="en" sz="1800" u="none" cap="none" strike="noStrike">
                <a:solidFill>
                  <a:srgbClr val="000000"/>
                </a:solidFill>
                <a:latin typeface="Domine"/>
                <a:ea typeface="Domine"/>
                <a:cs typeface="Domine"/>
                <a:sym typeface="Domine"/>
              </a:rPr>
              <a:t>MIT app inventor</a:t>
            </a:r>
            <a:endParaRPr b="0" i="0" sz="1800" u="none" cap="none" strike="noStrike">
              <a:solidFill>
                <a:srgbClr val="000000"/>
              </a:solidFill>
              <a:latin typeface="Domine"/>
              <a:ea typeface="Domine"/>
              <a:cs typeface="Domine"/>
              <a:sym typeface="Domine"/>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mine"/>
              <a:ea typeface="Domine"/>
              <a:cs typeface="Domine"/>
              <a:sym typeface="Domine"/>
            </a:endParaRPr>
          </a:p>
          <a:p>
            <a:pPr indent="-342900" lvl="0" marL="457200" marR="0" rtl="0" algn="l">
              <a:lnSpc>
                <a:spcPct val="100000"/>
              </a:lnSpc>
              <a:spcBef>
                <a:spcPts val="0"/>
              </a:spcBef>
              <a:spcAft>
                <a:spcPts val="0"/>
              </a:spcAft>
              <a:buClr>
                <a:srgbClr val="000000"/>
              </a:buClr>
              <a:buSzPts val="1800"/>
              <a:buFont typeface="Domine"/>
              <a:buAutoNum type="arabicParenR"/>
            </a:pPr>
            <a:r>
              <a:rPr b="0" i="0" lang="en" sz="1800" u="none" cap="none" strike="noStrike">
                <a:solidFill>
                  <a:srgbClr val="000000"/>
                </a:solidFill>
                <a:latin typeface="Domine"/>
                <a:ea typeface="Domine"/>
                <a:cs typeface="Domine"/>
                <a:sym typeface="Domine"/>
              </a:rPr>
              <a:t>LCD Display</a:t>
            </a:r>
            <a:endParaRPr b="0" i="0" sz="1800" u="none" cap="none" strike="noStrike">
              <a:solidFill>
                <a:srgbClr val="000000"/>
              </a:solidFill>
              <a:latin typeface="Domine"/>
              <a:ea typeface="Domine"/>
              <a:cs typeface="Domine"/>
              <a:sym typeface="Domi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nvSpPr>
        <p:spPr>
          <a:xfrm>
            <a:off x="443375" y="347725"/>
            <a:ext cx="67155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Domine"/>
                <a:ea typeface="Domine"/>
                <a:cs typeface="Domine"/>
                <a:sym typeface="Domine"/>
              </a:rPr>
              <a:t>Methodology </a:t>
            </a:r>
            <a:endParaRPr b="1" i="0" sz="2500" u="none" cap="none" strike="noStrike">
              <a:solidFill>
                <a:srgbClr val="3F3F3F"/>
              </a:solidFill>
              <a:latin typeface="Domine"/>
              <a:ea typeface="Domine"/>
              <a:cs typeface="Domine"/>
              <a:sym typeface="Domine"/>
            </a:endParaRPr>
          </a:p>
        </p:txBody>
      </p:sp>
      <p:graphicFrame>
        <p:nvGraphicFramePr>
          <p:cNvPr id="125" name="Google Shape;125;p23"/>
          <p:cNvGraphicFramePr/>
          <p:nvPr/>
        </p:nvGraphicFramePr>
        <p:xfrm>
          <a:off x="663475" y="1503575"/>
          <a:ext cx="3000000" cy="3000000"/>
        </p:xfrm>
        <a:graphic>
          <a:graphicData uri="http://schemas.openxmlformats.org/drawingml/2006/table">
            <a:tbl>
              <a:tblPr>
                <a:noFill/>
                <a:tableStyleId>{AF520C54-3173-44AF-BF3E-7CABDA73FC5D}</a:tableStyleId>
              </a:tblPr>
              <a:tblGrid>
                <a:gridCol w="2043800"/>
                <a:gridCol w="2043800"/>
                <a:gridCol w="2043800"/>
                <a:gridCol w="2043800"/>
              </a:tblGrid>
              <a:tr h="38100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Domine"/>
                          <a:ea typeface="Domine"/>
                          <a:cs typeface="Domine"/>
                          <a:sym typeface="Domine"/>
                        </a:rPr>
                        <a:t>Hardware </a:t>
                      </a:r>
                      <a:endParaRPr b="1" sz="1500" u="none" cap="none" strike="noStrike">
                        <a:latin typeface="Domine"/>
                        <a:ea typeface="Domine"/>
                        <a:cs typeface="Domine"/>
                        <a:sym typeface="Domine"/>
                      </a:endParaRPr>
                    </a:p>
                  </a:txBody>
                  <a:tcPr marT="91425" marB="91425" marR="91425" marL="91425" anchor="ctr">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Domine"/>
                          <a:ea typeface="Domine"/>
                          <a:cs typeface="Domine"/>
                          <a:sym typeface="Domine"/>
                        </a:rPr>
                        <a:t>Coding</a:t>
                      </a:r>
                      <a:endParaRPr b="1" sz="1500" u="none" cap="none" strike="noStrike">
                        <a:latin typeface="Domine"/>
                        <a:ea typeface="Domine"/>
                        <a:cs typeface="Domine"/>
                        <a:sym typeface="Domine"/>
                      </a:endParaRPr>
                    </a:p>
                  </a:txBody>
                  <a:tcPr marT="91425" marB="91425" marR="91425" marL="91425" anchor="ctr">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Domine"/>
                          <a:ea typeface="Domine"/>
                          <a:cs typeface="Domine"/>
                          <a:sym typeface="Domine"/>
                        </a:rPr>
                        <a:t>MIT inventor</a:t>
                      </a:r>
                      <a:endParaRPr b="1" sz="1500" u="none" cap="none" strike="noStrike">
                        <a:latin typeface="Domine"/>
                        <a:ea typeface="Domine"/>
                        <a:cs typeface="Domine"/>
                        <a:sym typeface="Domine"/>
                      </a:endParaRPr>
                    </a:p>
                  </a:txBody>
                  <a:tcPr marT="91425" marB="91425" marR="91425" marL="91425" anchor="ctr">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Domine"/>
                          <a:ea typeface="Domine"/>
                          <a:cs typeface="Domine"/>
                          <a:sym typeface="Domine"/>
                        </a:rPr>
                        <a:t>Android APP</a:t>
                      </a:r>
                      <a:endParaRPr b="1" sz="1500" u="none" cap="none" strike="noStrike">
                        <a:latin typeface="Domine"/>
                        <a:ea typeface="Domine"/>
                        <a:cs typeface="Domine"/>
                        <a:sym typeface="Domine"/>
                      </a:endParaRPr>
                    </a:p>
                  </a:txBody>
                  <a:tcPr marT="91425" marB="91425" marR="91425" marL="91425" anchor="ctr">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omine"/>
                          <a:ea typeface="Domine"/>
                          <a:cs typeface="Domine"/>
                          <a:sym typeface="Domine"/>
                        </a:rPr>
                        <a:t>Sending DHT-11 data to android Using HC-05 Bluetooth module.</a:t>
                      </a:r>
                      <a:endParaRPr sz="1800" u="none" cap="none" strike="noStrike">
                        <a:solidFill>
                          <a:srgbClr val="000000"/>
                        </a:solidFill>
                        <a:latin typeface="Domine"/>
                        <a:ea typeface="Domine"/>
                        <a:cs typeface="Domine"/>
                        <a:sym typeface="Domine"/>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highlight>
                            <a:schemeClr val="lt1"/>
                          </a:highlight>
                          <a:latin typeface="Domine"/>
                          <a:ea typeface="Domine"/>
                          <a:cs typeface="Domine"/>
                          <a:sym typeface="Domine"/>
                        </a:rPr>
                        <a:t>Coding in </a:t>
                      </a:r>
                      <a:r>
                        <a:rPr lang="en" sz="1500" u="none" cap="none" strike="noStrike">
                          <a:solidFill>
                            <a:schemeClr val="dk1"/>
                          </a:solidFill>
                          <a:highlight>
                            <a:schemeClr val="lt1"/>
                          </a:highlight>
                          <a:latin typeface="Domine"/>
                          <a:ea typeface="Domine"/>
                          <a:cs typeface="Domine"/>
                          <a:sym typeface="Domine"/>
                        </a:rPr>
                        <a:t>Arduino IDE and uploading them to Arduino.</a:t>
                      </a:r>
                      <a:endParaRPr sz="1500" u="none" cap="none" strike="noStrike">
                        <a:solidFill>
                          <a:schemeClr val="dk1"/>
                        </a:solidFill>
                        <a:highlight>
                          <a:schemeClr val="lt1"/>
                        </a:highlight>
                        <a:latin typeface="Domine"/>
                        <a:ea typeface="Domine"/>
                        <a:cs typeface="Domine"/>
                        <a:sym typeface="Domine"/>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latin typeface="Domine"/>
                          <a:ea typeface="Domine"/>
                          <a:cs typeface="Domine"/>
                          <a:sym typeface="Domine"/>
                        </a:rPr>
                        <a:t>Creating an APP to receive data from Arduino.</a:t>
                      </a:r>
                      <a:endParaRPr sz="1500" u="none" cap="none" strike="noStrike">
                        <a:solidFill>
                          <a:srgbClr val="000000"/>
                        </a:solidFill>
                        <a:latin typeface="Domine"/>
                        <a:ea typeface="Domine"/>
                        <a:cs typeface="Domine"/>
                        <a:sym typeface="Domine"/>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latin typeface="Domine"/>
                          <a:ea typeface="Domine"/>
                          <a:cs typeface="Domine"/>
                          <a:sym typeface="Domine"/>
                        </a:rPr>
                        <a:t>Receive data from Arduino through Bluetooth.</a:t>
                      </a:r>
                      <a:endParaRPr sz="1500" u="none" cap="none" strike="noStrike">
                        <a:solidFill>
                          <a:srgbClr val="000000"/>
                        </a:solidFill>
                        <a:latin typeface="Domine"/>
                        <a:ea typeface="Domine"/>
                        <a:cs typeface="Domine"/>
                        <a:sym typeface="Domine"/>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nvSpPr>
        <p:spPr>
          <a:xfrm>
            <a:off x="443375" y="347725"/>
            <a:ext cx="67155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Domine"/>
                <a:ea typeface="Domine"/>
                <a:cs typeface="Domine"/>
                <a:sym typeface="Domine"/>
              </a:rPr>
              <a:t>Methodology </a:t>
            </a:r>
            <a:endParaRPr b="1" i="0" sz="2500" u="none" cap="none" strike="noStrike">
              <a:solidFill>
                <a:srgbClr val="3F3F3F"/>
              </a:solidFill>
              <a:latin typeface="Domine"/>
              <a:ea typeface="Domine"/>
              <a:cs typeface="Domine"/>
              <a:sym typeface="Domine"/>
            </a:endParaRPr>
          </a:p>
        </p:txBody>
      </p:sp>
      <p:pic>
        <p:nvPicPr>
          <p:cNvPr id="131" name="Google Shape;131;p24"/>
          <p:cNvPicPr preferRelativeResize="0"/>
          <p:nvPr/>
        </p:nvPicPr>
        <p:blipFill>
          <a:blip r:embed="rId3">
            <a:alphaModFix/>
          </a:blip>
          <a:stretch>
            <a:fillRect/>
          </a:stretch>
        </p:blipFill>
        <p:spPr>
          <a:xfrm>
            <a:off x="152400" y="954025"/>
            <a:ext cx="8839201" cy="26423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nvSpPr>
        <p:spPr>
          <a:xfrm>
            <a:off x="443375" y="347725"/>
            <a:ext cx="8220900" cy="45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Domine"/>
                <a:ea typeface="Domine"/>
                <a:cs typeface="Domine"/>
                <a:sym typeface="Domine"/>
              </a:rPr>
              <a:t>Hardware Representation </a:t>
            </a:r>
            <a:endParaRPr b="1" i="0" sz="2500" u="none" cap="none" strike="noStrike">
              <a:solidFill>
                <a:srgbClr val="3F3F3F"/>
              </a:solidFill>
              <a:latin typeface="Domine"/>
              <a:ea typeface="Domine"/>
              <a:cs typeface="Domine"/>
              <a:sym typeface="Domine"/>
            </a:endParaRPr>
          </a:p>
        </p:txBody>
      </p:sp>
      <p:pic>
        <p:nvPicPr>
          <p:cNvPr id="137" name="Google Shape;137;p25"/>
          <p:cNvPicPr preferRelativeResize="0"/>
          <p:nvPr/>
        </p:nvPicPr>
        <p:blipFill rotWithShape="1">
          <a:blip r:embed="rId3">
            <a:alphaModFix/>
          </a:blip>
          <a:srcRect b="0" l="0" r="0" t="0"/>
          <a:stretch/>
        </p:blipFill>
        <p:spPr>
          <a:xfrm>
            <a:off x="2680575" y="801625"/>
            <a:ext cx="3624758" cy="4037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