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Domine"/>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E3B94F-A1FD-43C9-88BD-57D57C03A6E3}">
  <a:tblStyle styleId="{09E3B94F-A1FD-43C9-88BD-57D57C03A6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Domine-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Domin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20f62d094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020f62d094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3a750e9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033a750e9c_2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33a750e9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033a750e9c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20f62d094_2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020f62d094_2_2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20f62d094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020f62d094_2_2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3a750e9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3a750e9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0f62d094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020f62d094_2_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0f62d094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1020f62d094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0f62d094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020f62d094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33a750e9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033a750e9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20f62d094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020f62d094_2_2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20f62d094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020f62d094_2_1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d3bedfc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1d3bedfc4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2" name="Google Shape;52;p1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13"/>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lnSpcReduction="10000"/>
          </a:bodyPr>
          <a:lstStyle>
            <a:lvl1pPr indent="0" lvl="0"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1pPr>
            <a:lvl2pPr indent="0" lvl="1"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2pPr>
            <a:lvl3pPr indent="0" lvl="2"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3pPr>
            <a:lvl4pPr indent="0" lvl="3"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4pPr>
            <a:lvl5pPr indent="0" lvl="4"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5pPr>
            <a:lvl6pPr indent="0" lvl="5"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6pPr>
            <a:lvl7pPr indent="0" lvl="6"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7pPr>
            <a:lvl8pPr indent="0" lvl="7"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8pPr>
            <a:lvl9pPr indent="0" lvl="8" marL="0" marR="0" rtl="0" algn="l">
              <a:spcBef>
                <a:spcPts val="0"/>
              </a:spcBef>
              <a:buNone/>
              <a:defRPr b="0" i="0" sz="1400" u="none" cap="none" strike="noStrike">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13"/>
          <p:cNvSpPr/>
          <p:nvPr>
            <p:ph idx="2" type="pic"/>
          </p:nvPr>
        </p:nvSpPr>
        <p:spPr>
          <a:xfrm>
            <a:off x="521494" y="520303"/>
            <a:ext cx="8097300" cy="40863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5" name="Shape 55"/>
        <p:cNvGrpSpPr/>
        <p:nvPr/>
      </p:nvGrpSpPr>
      <p:grpSpPr>
        <a:xfrm>
          <a:off x="0" y="0"/>
          <a:ext cx="0" cy="0"/>
          <a:chOff x="0" y="0"/>
          <a:chExt cx="0" cy="0"/>
        </a:xfrm>
      </p:grpSpPr>
      <p:sp>
        <p:nvSpPr>
          <p:cNvPr id="56" name="Google Shape;56;p1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7" name="Google Shape;57;p1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8" name="Google Shape;58;p14"/>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lnSpcReduction="10000"/>
          </a:bodyPr>
          <a:lstStyle>
            <a:lvl1pPr indent="0" lvl="0" marL="0" marR="0" rtl="0" algn="l">
              <a:spcBef>
                <a:spcPts val="0"/>
              </a:spcBef>
              <a:buNone/>
              <a:defRPr sz="1400">
                <a:solidFill>
                  <a:schemeClr val="dk1"/>
                </a:solidFill>
                <a:latin typeface="Twentieth Century"/>
                <a:ea typeface="Twentieth Century"/>
                <a:cs typeface="Twentieth Century"/>
                <a:sym typeface="Twentieth Century"/>
              </a:defRPr>
            </a:lvl1pPr>
            <a:lvl2pPr indent="0" lvl="1" marL="0" marR="0" rtl="0" algn="l">
              <a:spcBef>
                <a:spcPts val="0"/>
              </a:spcBef>
              <a:buNone/>
              <a:defRPr sz="1400">
                <a:solidFill>
                  <a:schemeClr val="dk1"/>
                </a:solidFill>
                <a:latin typeface="Twentieth Century"/>
                <a:ea typeface="Twentieth Century"/>
                <a:cs typeface="Twentieth Century"/>
                <a:sym typeface="Twentieth Century"/>
              </a:defRPr>
            </a:lvl2pPr>
            <a:lvl3pPr indent="0" lvl="2" marL="0" marR="0" rtl="0" algn="l">
              <a:spcBef>
                <a:spcPts val="0"/>
              </a:spcBef>
              <a:buNone/>
              <a:defRPr sz="1400">
                <a:solidFill>
                  <a:schemeClr val="dk1"/>
                </a:solidFill>
                <a:latin typeface="Twentieth Century"/>
                <a:ea typeface="Twentieth Century"/>
                <a:cs typeface="Twentieth Century"/>
                <a:sym typeface="Twentieth Century"/>
              </a:defRPr>
            </a:lvl3pPr>
            <a:lvl4pPr indent="0" lvl="3" marL="0" marR="0" rtl="0" algn="l">
              <a:spcBef>
                <a:spcPts val="0"/>
              </a:spcBef>
              <a:buNone/>
              <a:defRPr sz="1400">
                <a:solidFill>
                  <a:schemeClr val="dk1"/>
                </a:solidFill>
                <a:latin typeface="Twentieth Century"/>
                <a:ea typeface="Twentieth Century"/>
                <a:cs typeface="Twentieth Century"/>
                <a:sym typeface="Twentieth Century"/>
              </a:defRPr>
            </a:lvl4pPr>
            <a:lvl5pPr indent="0" lvl="4" marL="0" marR="0" rtl="0" algn="l">
              <a:spcBef>
                <a:spcPts val="0"/>
              </a:spcBef>
              <a:buNone/>
              <a:defRPr sz="1400">
                <a:solidFill>
                  <a:schemeClr val="dk1"/>
                </a:solidFill>
                <a:latin typeface="Twentieth Century"/>
                <a:ea typeface="Twentieth Century"/>
                <a:cs typeface="Twentieth Century"/>
                <a:sym typeface="Twentieth Century"/>
              </a:defRPr>
            </a:lvl5pPr>
            <a:lvl6pPr indent="0" lvl="5" marL="0" marR="0" rtl="0" algn="l">
              <a:spcBef>
                <a:spcPts val="0"/>
              </a:spcBef>
              <a:buNone/>
              <a:defRPr sz="1400">
                <a:solidFill>
                  <a:schemeClr val="dk1"/>
                </a:solidFill>
                <a:latin typeface="Twentieth Century"/>
                <a:ea typeface="Twentieth Century"/>
                <a:cs typeface="Twentieth Century"/>
                <a:sym typeface="Twentieth Century"/>
              </a:defRPr>
            </a:lvl6pPr>
            <a:lvl7pPr indent="0" lvl="6" marL="0" marR="0" rtl="0" algn="l">
              <a:spcBef>
                <a:spcPts val="0"/>
              </a:spcBef>
              <a:buNone/>
              <a:defRPr sz="1400">
                <a:solidFill>
                  <a:schemeClr val="dk1"/>
                </a:solidFill>
                <a:latin typeface="Twentieth Century"/>
                <a:ea typeface="Twentieth Century"/>
                <a:cs typeface="Twentieth Century"/>
                <a:sym typeface="Twentieth Century"/>
              </a:defRPr>
            </a:lvl7pPr>
            <a:lvl8pPr indent="0" lvl="7" marL="0" marR="0" rtl="0" algn="l">
              <a:spcBef>
                <a:spcPts val="0"/>
              </a:spcBef>
              <a:buNone/>
              <a:defRPr sz="1400">
                <a:solidFill>
                  <a:schemeClr val="dk1"/>
                </a:solidFill>
                <a:latin typeface="Twentieth Century"/>
                <a:ea typeface="Twentieth Century"/>
                <a:cs typeface="Twentieth Century"/>
                <a:sym typeface="Twentieth Century"/>
              </a:defRPr>
            </a:lvl8pPr>
            <a:lvl9pPr indent="0" lvl="8" marL="0" marR="0" rtl="0" algn="l">
              <a:spcBef>
                <a:spcPts val="0"/>
              </a:spcBef>
              <a:buNone/>
              <a:defRPr sz="14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
        <p:nvSpPr>
          <p:cNvPr id="59" name="Google Shape;59;p14"/>
          <p:cNvSpPr/>
          <p:nvPr>
            <p:ph idx="2" type="pic"/>
          </p:nvPr>
        </p:nvSpPr>
        <p:spPr>
          <a:xfrm>
            <a:off x="4844524" y="527872"/>
            <a:ext cx="3776700" cy="40854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62" name="Google Shape;62;p1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63" name="Google Shape;63;p15"/>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lnSpcReduction="10000"/>
          </a:bodyPr>
          <a:lstStyle>
            <a:lvl1pPr indent="0" lvl="0" marL="0" marR="0" rtl="0" algn="l">
              <a:spcBef>
                <a:spcPts val="0"/>
              </a:spcBef>
              <a:buNone/>
              <a:defRPr sz="1400">
                <a:solidFill>
                  <a:schemeClr val="dk1"/>
                </a:solidFill>
                <a:latin typeface="Twentieth Century"/>
                <a:ea typeface="Twentieth Century"/>
                <a:cs typeface="Twentieth Century"/>
                <a:sym typeface="Twentieth Century"/>
              </a:defRPr>
            </a:lvl1pPr>
            <a:lvl2pPr indent="0" lvl="1" marL="0" marR="0" rtl="0" algn="l">
              <a:spcBef>
                <a:spcPts val="0"/>
              </a:spcBef>
              <a:buNone/>
              <a:defRPr sz="1400">
                <a:solidFill>
                  <a:schemeClr val="dk1"/>
                </a:solidFill>
                <a:latin typeface="Twentieth Century"/>
                <a:ea typeface="Twentieth Century"/>
                <a:cs typeface="Twentieth Century"/>
                <a:sym typeface="Twentieth Century"/>
              </a:defRPr>
            </a:lvl2pPr>
            <a:lvl3pPr indent="0" lvl="2" marL="0" marR="0" rtl="0" algn="l">
              <a:spcBef>
                <a:spcPts val="0"/>
              </a:spcBef>
              <a:buNone/>
              <a:defRPr sz="1400">
                <a:solidFill>
                  <a:schemeClr val="dk1"/>
                </a:solidFill>
                <a:latin typeface="Twentieth Century"/>
                <a:ea typeface="Twentieth Century"/>
                <a:cs typeface="Twentieth Century"/>
                <a:sym typeface="Twentieth Century"/>
              </a:defRPr>
            </a:lvl3pPr>
            <a:lvl4pPr indent="0" lvl="3" marL="0" marR="0" rtl="0" algn="l">
              <a:spcBef>
                <a:spcPts val="0"/>
              </a:spcBef>
              <a:buNone/>
              <a:defRPr sz="1400">
                <a:solidFill>
                  <a:schemeClr val="dk1"/>
                </a:solidFill>
                <a:latin typeface="Twentieth Century"/>
                <a:ea typeface="Twentieth Century"/>
                <a:cs typeface="Twentieth Century"/>
                <a:sym typeface="Twentieth Century"/>
              </a:defRPr>
            </a:lvl4pPr>
            <a:lvl5pPr indent="0" lvl="4" marL="0" marR="0" rtl="0" algn="l">
              <a:spcBef>
                <a:spcPts val="0"/>
              </a:spcBef>
              <a:buNone/>
              <a:defRPr sz="1400">
                <a:solidFill>
                  <a:schemeClr val="dk1"/>
                </a:solidFill>
                <a:latin typeface="Twentieth Century"/>
                <a:ea typeface="Twentieth Century"/>
                <a:cs typeface="Twentieth Century"/>
                <a:sym typeface="Twentieth Century"/>
              </a:defRPr>
            </a:lvl5pPr>
            <a:lvl6pPr indent="0" lvl="5" marL="0" marR="0" rtl="0" algn="l">
              <a:spcBef>
                <a:spcPts val="0"/>
              </a:spcBef>
              <a:buNone/>
              <a:defRPr sz="1400">
                <a:solidFill>
                  <a:schemeClr val="dk1"/>
                </a:solidFill>
                <a:latin typeface="Twentieth Century"/>
                <a:ea typeface="Twentieth Century"/>
                <a:cs typeface="Twentieth Century"/>
                <a:sym typeface="Twentieth Century"/>
              </a:defRPr>
            </a:lvl6pPr>
            <a:lvl7pPr indent="0" lvl="6" marL="0" marR="0" rtl="0" algn="l">
              <a:spcBef>
                <a:spcPts val="0"/>
              </a:spcBef>
              <a:buNone/>
              <a:defRPr sz="1400">
                <a:solidFill>
                  <a:schemeClr val="dk1"/>
                </a:solidFill>
                <a:latin typeface="Twentieth Century"/>
                <a:ea typeface="Twentieth Century"/>
                <a:cs typeface="Twentieth Century"/>
                <a:sym typeface="Twentieth Century"/>
              </a:defRPr>
            </a:lvl7pPr>
            <a:lvl8pPr indent="0" lvl="7" marL="0" marR="0" rtl="0" algn="l">
              <a:spcBef>
                <a:spcPts val="0"/>
              </a:spcBef>
              <a:buNone/>
              <a:defRPr sz="1400">
                <a:solidFill>
                  <a:schemeClr val="dk1"/>
                </a:solidFill>
                <a:latin typeface="Twentieth Century"/>
                <a:ea typeface="Twentieth Century"/>
                <a:cs typeface="Twentieth Century"/>
                <a:sym typeface="Twentieth Century"/>
              </a:defRPr>
            </a:lvl8pPr>
            <a:lvl9pPr indent="0" lvl="8" marL="0" marR="0" rtl="0" algn="l">
              <a:spcBef>
                <a:spcPts val="0"/>
              </a:spcBef>
              <a:buNone/>
              <a:defRPr sz="14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4" name="Shape 64"/>
        <p:cNvGrpSpPr/>
        <p:nvPr/>
      </p:nvGrpSpPr>
      <p:grpSpPr>
        <a:xfrm>
          <a:off x="0" y="0"/>
          <a:ext cx="0" cy="0"/>
          <a:chOff x="0" y="0"/>
          <a:chExt cx="0" cy="0"/>
        </a:xfrm>
      </p:grpSpPr>
      <p:sp>
        <p:nvSpPr>
          <p:cNvPr id="65" name="Google Shape;65;p16"/>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66" name="Google Shape;66;p16"/>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67" name="Google Shape;67;p16"/>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rmAutofit lnSpcReduction="10000"/>
          </a:bodyPr>
          <a:lstStyle>
            <a:lvl1pPr indent="0" lvl="0" marL="0" marR="0" rtl="0" algn="l">
              <a:spcBef>
                <a:spcPts val="0"/>
              </a:spcBef>
              <a:buNone/>
              <a:defRPr sz="1400">
                <a:solidFill>
                  <a:schemeClr val="dk1"/>
                </a:solidFill>
                <a:latin typeface="Twentieth Century"/>
                <a:ea typeface="Twentieth Century"/>
                <a:cs typeface="Twentieth Century"/>
                <a:sym typeface="Twentieth Century"/>
              </a:defRPr>
            </a:lvl1pPr>
            <a:lvl2pPr indent="0" lvl="1" marL="0" marR="0" rtl="0" algn="l">
              <a:spcBef>
                <a:spcPts val="0"/>
              </a:spcBef>
              <a:buNone/>
              <a:defRPr sz="1400">
                <a:solidFill>
                  <a:schemeClr val="dk1"/>
                </a:solidFill>
                <a:latin typeface="Twentieth Century"/>
                <a:ea typeface="Twentieth Century"/>
                <a:cs typeface="Twentieth Century"/>
                <a:sym typeface="Twentieth Century"/>
              </a:defRPr>
            </a:lvl2pPr>
            <a:lvl3pPr indent="0" lvl="2" marL="0" marR="0" rtl="0" algn="l">
              <a:spcBef>
                <a:spcPts val="0"/>
              </a:spcBef>
              <a:buNone/>
              <a:defRPr sz="1400">
                <a:solidFill>
                  <a:schemeClr val="dk1"/>
                </a:solidFill>
                <a:latin typeface="Twentieth Century"/>
                <a:ea typeface="Twentieth Century"/>
                <a:cs typeface="Twentieth Century"/>
                <a:sym typeface="Twentieth Century"/>
              </a:defRPr>
            </a:lvl3pPr>
            <a:lvl4pPr indent="0" lvl="3" marL="0" marR="0" rtl="0" algn="l">
              <a:spcBef>
                <a:spcPts val="0"/>
              </a:spcBef>
              <a:buNone/>
              <a:defRPr sz="1400">
                <a:solidFill>
                  <a:schemeClr val="dk1"/>
                </a:solidFill>
                <a:latin typeface="Twentieth Century"/>
                <a:ea typeface="Twentieth Century"/>
                <a:cs typeface="Twentieth Century"/>
                <a:sym typeface="Twentieth Century"/>
              </a:defRPr>
            </a:lvl4pPr>
            <a:lvl5pPr indent="0" lvl="4" marL="0" marR="0" rtl="0" algn="l">
              <a:spcBef>
                <a:spcPts val="0"/>
              </a:spcBef>
              <a:buNone/>
              <a:defRPr sz="1400">
                <a:solidFill>
                  <a:schemeClr val="dk1"/>
                </a:solidFill>
                <a:latin typeface="Twentieth Century"/>
                <a:ea typeface="Twentieth Century"/>
                <a:cs typeface="Twentieth Century"/>
                <a:sym typeface="Twentieth Century"/>
              </a:defRPr>
            </a:lvl5pPr>
            <a:lvl6pPr indent="0" lvl="5" marL="0" marR="0" rtl="0" algn="l">
              <a:spcBef>
                <a:spcPts val="0"/>
              </a:spcBef>
              <a:buNone/>
              <a:defRPr sz="1400">
                <a:solidFill>
                  <a:schemeClr val="dk1"/>
                </a:solidFill>
                <a:latin typeface="Twentieth Century"/>
                <a:ea typeface="Twentieth Century"/>
                <a:cs typeface="Twentieth Century"/>
                <a:sym typeface="Twentieth Century"/>
              </a:defRPr>
            </a:lvl6pPr>
            <a:lvl7pPr indent="0" lvl="6" marL="0" marR="0" rtl="0" algn="l">
              <a:spcBef>
                <a:spcPts val="0"/>
              </a:spcBef>
              <a:buNone/>
              <a:defRPr sz="1400">
                <a:solidFill>
                  <a:schemeClr val="dk1"/>
                </a:solidFill>
                <a:latin typeface="Twentieth Century"/>
                <a:ea typeface="Twentieth Century"/>
                <a:cs typeface="Twentieth Century"/>
                <a:sym typeface="Twentieth Century"/>
              </a:defRPr>
            </a:lvl7pPr>
            <a:lvl8pPr indent="0" lvl="7" marL="0" marR="0" rtl="0" algn="l">
              <a:spcBef>
                <a:spcPts val="0"/>
              </a:spcBef>
              <a:buNone/>
              <a:defRPr sz="1400">
                <a:solidFill>
                  <a:schemeClr val="dk1"/>
                </a:solidFill>
                <a:latin typeface="Twentieth Century"/>
                <a:ea typeface="Twentieth Century"/>
                <a:cs typeface="Twentieth Century"/>
                <a:sym typeface="Twentieth Century"/>
              </a:defRPr>
            </a:lvl8pPr>
            <a:lvl9pPr indent="0" lvl="8" marL="0" marR="0" rtl="0" algn="l">
              <a:spcBef>
                <a:spcPts val="0"/>
              </a:spcBef>
              <a:buNone/>
              <a:defRPr sz="1400">
                <a:solidFill>
                  <a:schemeClr val="dk1"/>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
        <p:nvSpPr>
          <p:cNvPr id="68" name="Google Shape;68;p16"/>
          <p:cNvSpPr/>
          <p:nvPr>
            <p:ph idx="2" type="pic"/>
          </p:nvPr>
        </p:nvSpPr>
        <p:spPr>
          <a:xfrm>
            <a:off x="5026965" y="1724018"/>
            <a:ext cx="498000" cy="498000"/>
          </a:xfrm>
          <a:prstGeom prst="ellipse">
            <a:avLst/>
          </a:prstGeom>
          <a:noFill/>
          <a:ln>
            <a:noFill/>
          </a:ln>
        </p:spPr>
      </p:sp>
      <p:sp>
        <p:nvSpPr>
          <p:cNvPr id="69" name="Google Shape;69;p16"/>
          <p:cNvSpPr/>
          <p:nvPr>
            <p:ph idx="3" type="pic"/>
          </p:nvPr>
        </p:nvSpPr>
        <p:spPr>
          <a:xfrm>
            <a:off x="5026965" y="3087757"/>
            <a:ext cx="498000" cy="498000"/>
          </a:xfrm>
          <a:prstGeom prst="ellipse">
            <a:avLst/>
          </a:prstGeom>
          <a:noFill/>
          <a:ln>
            <a:noFill/>
          </a:ln>
        </p:spPr>
      </p:sp>
      <p:sp>
        <p:nvSpPr>
          <p:cNvPr id="70" name="Google Shape;70;p16"/>
          <p:cNvSpPr/>
          <p:nvPr>
            <p:ph idx="4" type="pic"/>
          </p:nvPr>
        </p:nvSpPr>
        <p:spPr>
          <a:xfrm>
            <a:off x="3593372" y="2440627"/>
            <a:ext cx="498000" cy="498000"/>
          </a:xfrm>
          <a:prstGeom prst="ellipse">
            <a:avLst/>
          </a:prstGeom>
          <a:noFill/>
          <a:ln>
            <a:noFill/>
          </a:ln>
        </p:spPr>
      </p:sp>
      <p:sp>
        <p:nvSpPr>
          <p:cNvPr id="71" name="Google Shape;71;p16"/>
          <p:cNvSpPr/>
          <p:nvPr>
            <p:ph idx="5" type="pic"/>
          </p:nvPr>
        </p:nvSpPr>
        <p:spPr>
          <a:xfrm>
            <a:off x="3593372" y="3757201"/>
            <a:ext cx="498000" cy="498000"/>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1" Type="http://schemas.openxmlformats.org/officeDocument/2006/relationships/hyperlink" Target="https://www.academia.edu/download/58144752/IRJET-V5I12167.pdf" TargetMode="External"/><Relationship Id="rId10" Type="http://schemas.openxmlformats.org/officeDocument/2006/relationships/hyperlink" Target="https://www.researchgate.net/publication/334207536_Humidity_and_temperature_monitoring" TargetMode="External"/><Relationship Id="rId13" Type="http://schemas.openxmlformats.org/officeDocument/2006/relationships/hyperlink" Target="http://ijrar.com/upload_issue/ijrar_issue_20543685.pdf" TargetMode="External"/><Relationship Id="rId12" Type="http://schemas.openxmlformats.org/officeDocument/2006/relationships/hyperlink" Target="https://www.academia.edu/download/58144752/IRJET-V5I12167.pdf" TargetMode="External"/><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create.arduino.cc/projecthub/tehcwan_canel/temp-humidity-dht11-weather-monitoring-in-mobile-app-57b5ac" TargetMode="External"/><Relationship Id="rId4" Type="http://schemas.openxmlformats.org/officeDocument/2006/relationships/hyperlink" Target="https://www.mouser.com/datasheet/2/758/DHT11-Technical-Data-Sheet-Translated-Version-1143054.pdf" TargetMode="External"/><Relationship Id="rId9" Type="http://schemas.openxmlformats.org/officeDocument/2006/relationships/hyperlink" Target="https://www.researchgate.net/publication/334207536_Humidity_and_temperature_monitoring" TargetMode="External"/><Relationship Id="rId15" Type="http://schemas.openxmlformats.org/officeDocument/2006/relationships/hyperlink" Target="https://link.springer.com/chapter/10.1007/978-981-15-6707-0_53" TargetMode="External"/><Relationship Id="rId14" Type="http://schemas.openxmlformats.org/officeDocument/2006/relationships/hyperlink" Target="http://ijrar.com/upload_issue/ijrar_issue_20543685.pdf" TargetMode="External"/><Relationship Id="rId16" Type="http://schemas.openxmlformats.org/officeDocument/2006/relationships/hyperlink" Target="https://link.springer.com/chapter/10.1007/978-981-15-6707-0_53" TargetMode="External"/><Relationship Id="rId5" Type="http://schemas.openxmlformats.org/officeDocument/2006/relationships/hyperlink" Target="https://www.mouser.com/datasheet/2/758/DHT11-Technical-Data-Sheet-Translated-Version-1143054.pdf" TargetMode="External"/><Relationship Id="rId6" Type="http://schemas.openxmlformats.org/officeDocument/2006/relationships/hyperlink" Target="https://iotdesignpro.com/projects/temperature-humidity-monitoring-over-thingspeak-using-arduino-esp8266" TargetMode="External"/><Relationship Id="rId7" Type="http://schemas.openxmlformats.org/officeDocument/2006/relationships/hyperlink" Target="https://iotdesignpro.com/projects/temperature-humidity-monitoring-over-thingspeak-using-arduino-esp8266" TargetMode="External"/><Relationship Id="rId8" Type="http://schemas.openxmlformats.org/officeDocument/2006/relationships/hyperlink" Target="https://www.researchgate.net/publication/352914267_On_the_Evaluation_of_DHT22_Temperature_Sensor_for_IoT_Applic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7"/>
          <p:cNvGrpSpPr/>
          <p:nvPr/>
        </p:nvGrpSpPr>
        <p:grpSpPr>
          <a:xfrm>
            <a:off x="1373200" y="350114"/>
            <a:ext cx="6521850" cy="3759977"/>
            <a:chOff x="2003611" y="-524895"/>
            <a:chExt cx="8695800" cy="4966944"/>
          </a:xfrm>
        </p:grpSpPr>
        <p:sp>
          <p:nvSpPr>
            <p:cNvPr id="77" name="Google Shape;77;p17"/>
            <p:cNvSpPr txBox="1"/>
            <p:nvPr/>
          </p:nvSpPr>
          <p:spPr>
            <a:xfrm>
              <a:off x="2003611" y="-524895"/>
              <a:ext cx="8695800" cy="1026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300">
                  <a:solidFill>
                    <a:schemeClr val="dk1"/>
                  </a:solidFill>
                  <a:latin typeface="Times New Roman"/>
                  <a:ea typeface="Times New Roman"/>
                  <a:cs typeface="Times New Roman"/>
                  <a:sym typeface="Times New Roman"/>
                </a:rPr>
                <a:t>Monitoring Humidity and Temperature using Bluetooth and WIFI module via Android device.</a:t>
              </a:r>
              <a:endParaRPr b="1" sz="3000">
                <a:solidFill>
                  <a:schemeClr val="dk1"/>
                </a:solidFill>
                <a:latin typeface="Domine"/>
                <a:ea typeface="Domine"/>
                <a:cs typeface="Domine"/>
                <a:sym typeface="Domine"/>
              </a:endParaRPr>
            </a:p>
          </p:txBody>
        </p:sp>
        <p:sp>
          <p:nvSpPr>
            <p:cNvPr id="78" name="Google Shape;78;p17"/>
            <p:cNvSpPr txBox="1"/>
            <p:nvPr/>
          </p:nvSpPr>
          <p:spPr>
            <a:xfrm>
              <a:off x="2737827" y="3411249"/>
              <a:ext cx="7061700" cy="1030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chemeClr val="dk1"/>
                  </a:solidFill>
                  <a:latin typeface="Domine"/>
                  <a:ea typeface="Domine"/>
                  <a:cs typeface="Domine"/>
                  <a:sym typeface="Domine"/>
                </a:rPr>
                <a:t>BS PROJECT</a:t>
              </a:r>
              <a:endParaRPr>
                <a:solidFill>
                  <a:schemeClr val="dk1"/>
                </a:solidFill>
                <a:latin typeface="Domine"/>
                <a:ea typeface="Domine"/>
                <a:cs typeface="Domine"/>
                <a:sym typeface="Domine"/>
              </a:endParaRPr>
            </a:p>
            <a:p>
              <a:pPr indent="0" lvl="0" marL="0" marR="0" rtl="0" algn="l">
                <a:lnSpc>
                  <a:spcPct val="130000"/>
                </a:lnSpc>
                <a:spcBef>
                  <a:spcPts val="0"/>
                </a:spcBef>
                <a:spcAft>
                  <a:spcPts val="0"/>
                </a:spcAft>
                <a:buNone/>
              </a:pPr>
              <a:r>
                <a:t/>
              </a:r>
              <a:endParaRPr b="1">
                <a:solidFill>
                  <a:schemeClr val="dk1"/>
                </a:solidFill>
                <a:latin typeface="Domine"/>
                <a:ea typeface="Domine"/>
                <a:cs typeface="Domine"/>
                <a:sym typeface="Domine"/>
              </a:endParaRPr>
            </a:p>
            <a:p>
              <a:pPr indent="0" lvl="0" marL="0" marR="0" rtl="0" algn="ctr">
                <a:lnSpc>
                  <a:spcPct val="115000"/>
                </a:lnSpc>
                <a:spcBef>
                  <a:spcPts val="0"/>
                </a:spcBef>
                <a:spcAft>
                  <a:spcPts val="0"/>
                </a:spcAft>
                <a:buNone/>
              </a:pPr>
              <a:r>
                <a:rPr lang="en">
                  <a:solidFill>
                    <a:schemeClr val="dk1"/>
                  </a:solidFill>
                  <a:latin typeface="Domine"/>
                  <a:ea typeface="Domine"/>
                  <a:cs typeface="Domine"/>
                  <a:sym typeface="Domine"/>
                </a:rPr>
                <a:t>Bhargav Petla (18070)</a:t>
              </a:r>
              <a:endParaRPr>
                <a:solidFill>
                  <a:schemeClr val="dk1"/>
                </a:solidFill>
                <a:latin typeface="Domine"/>
                <a:ea typeface="Domine"/>
                <a:cs typeface="Domine"/>
                <a:sym typeface="Domine"/>
              </a:endParaRPr>
            </a:p>
          </p:txBody>
        </p:sp>
      </p:grpSp>
      <p:pic>
        <p:nvPicPr>
          <p:cNvPr id="79" name="Google Shape;79;p17"/>
          <p:cNvPicPr preferRelativeResize="0"/>
          <p:nvPr/>
        </p:nvPicPr>
        <p:blipFill>
          <a:blip r:embed="rId3">
            <a:alphaModFix/>
          </a:blip>
          <a:stretch>
            <a:fillRect/>
          </a:stretch>
        </p:blipFill>
        <p:spPr>
          <a:xfrm>
            <a:off x="3848048" y="1505826"/>
            <a:ext cx="1447900" cy="1445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Results</a:t>
            </a:r>
            <a:endParaRPr b="1" sz="2500">
              <a:solidFill>
                <a:srgbClr val="3F3F3F"/>
              </a:solidFill>
              <a:latin typeface="Domine"/>
              <a:ea typeface="Domine"/>
              <a:cs typeface="Domine"/>
              <a:sym typeface="Domine"/>
            </a:endParaRPr>
          </a:p>
        </p:txBody>
      </p:sp>
      <p:pic>
        <p:nvPicPr>
          <p:cNvPr id="143" name="Google Shape;143;p26"/>
          <p:cNvPicPr preferRelativeResize="0"/>
          <p:nvPr/>
        </p:nvPicPr>
        <p:blipFill>
          <a:blip r:embed="rId3">
            <a:alphaModFix/>
          </a:blip>
          <a:stretch>
            <a:fillRect/>
          </a:stretch>
        </p:blipFill>
        <p:spPr>
          <a:xfrm>
            <a:off x="152400" y="954025"/>
            <a:ext cx="8839201" cy="386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Results Of Android App</a:t>
            </a:r>
            <a:endParaRPr b="1" sz="2500">
              <a:solidFill>
                <a:srgbClr val="3F3F3F"/>
              </a:solidFill>
              <a:latin typeface="Domine"/>
              <a:ea typeface="Domine"/>
              <a:cs typeface="Domine"/>
              <a:sym typeface="Domine"/>
            </a:endParaRPr>
          </a:p>
        </p:txBody>
      </p:sp>
      <p:pic>
        <p:nvPicPr>
          <p:cNvPr id="149" name="Google Shape;149;p27"/>
          <p:cNvPicPr preferRelativeResize="0"/>
          <p:nvPr/>
        </p:nvPicPr>
        <p:blipFill>
          <a:blip r:embed="rId3">
            <a:alphaModFix/>
          </a:blip>
          <a:stretch>
            <a:fillRect/>
          </a:stretch>
        </p:blipFill>
        <p:spPr>
          <a:xfrm>
            <a:off x="2789550" y="801625"/>
            <a:ext cx="1862263" cy="4037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References</a:t>
            </a:r>
            <a:endParaRPr b="1" sz="2500">
              <a:solidFill>
                <a:srgbClr val="3F3F3F"/>
              </a:solidFill>
              <a:latin typeface="Domine"/>
              <a:ea typeface="Domine"/>
              <a:cs typeface="Domine"/>
              <a:sym typeface="Domine"/>
            </a:endParaRPr>
          </a:p>
        </p:txBody>
      </p:sp>
      <p:sp>
        <p:nvSpPr>
          <p:cNvPr id="155" name="Google Shape;155;p28"/>
          <p:cNvSpPr txBox="1"/>
          <p:nvPr/>
        </p:nvSpPr>
        <p:spPr>
          <a:xfrm>
            <a:off x="443375" y="1148625"/>
            <a:ext cx="8220900" cy="34557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[1]</a:t>
            </a:r>
            <a:r>
              <a:rPr lang="en" sz="1200" u="sng">
                <a:solidFill>
                  <a:schemeClr val="hlink"/>
                </a:solidFill>
                <a:latin typeface="Domine"/>
                <a:ea typeface="Domine"/>
                <a:cs typeface="Domine"/>
                <a:sym typeface="Domine"/>
                <a:hlinkClick r:id="rId3"/>
              </a:rPr>
              <a:t>https://create.arduino.cc/projecthub/tehcwan_canel/temp-humidity-dht11-weather-monitoring-in-mobile-app-57b5ac</a:t>
            </a:r>
            <a:endParaRPr sz="1200" u="sng">
              <a:solidFill>
                <a:schemeClr val="hlink"/>
              </a:solidFill>
              <a:latin typeface="Domine"/>
              <a:ea typeface="Domine"/>
              <a:cs typeface="Domine"/>
              <a:sym typeface="Domine"/>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[2]</a:t>
            </a:r>
            <a:r>
              <a:rPr lang="en" sz="1200">
                <a:solidFill>
                  <a:schemeClr val="dk1"/>
                </a:solidFill>
                <a:uFill>
                  <a:noFill/>
                </a:uFill>
                <a:latin typeface="Domine"/>
                <a:ea typeface="Domine"/>
                <a:cs typeface="Domine"/>
                <a:sym typeface="Domine"/>
                <a:hlinkClick r:id="rId4">
                  <a:extLst>
                    <a:ext uri="{A12FA001-AC4F-418D-AE19-62706E023703}">
                      <ahyp:hlinkClr val="tx"/>
                    </a:ext>
                  </a:extLst>
                </a:hlinkClick>
              </a:rPr>
              <a:t> </a:t>
            </a:r>
            <a:r>
              <a:rPr lang="en" sz="1200" u="sng">
                <a:solidFill>
                  <a:schemeClr val="hlink"/>
                </a:solidFill>
                <a:latin typeface="Domine"/>
                <a:ea typeface="Domine"/>
                <a:cs typeface="Domine"/>
                <a:sym typeface="Domine"/>
                <a:hlinkClick r:id="rId5"/>
              </a:rPr>
              <a:t>https://www.mouser.com/datasheet/2/758/DHT11-Technical-Data-Sheet-Translated-Version-1143054.pdf</a:t>
            </a:r>
            <a:endParaRPr sz="1200" u="sng">
              <a:solidFill>
                <a:schemeClr val="hlink"/>
              </a:solidFill>
              <a:latin typeface="Domine"/>
              <a:ea typeface="Domine"/>
              <a:cs typeface="Domine"/>
              <a:sym typeface="Domine"/>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[3]</a:t>
            </a:r>
            <a:r>
              <a:rPr lang="en" sz="1200">
                <a:solidFill>
                  <a:schemeClr val="dk1"/>
                </a:solidFill>
                <a:uFill>
                  <a:noFill/>
                </a:uFill>
                <a:latin typeface="Domine"/>
                <a:ea typeface="Domine"/>
                <a:cs typeface="Domine"/>
                <a:sym typeface="Domine"/>
                <a:hlinkClick r:id="rId6">
                  <a:extLst>
                    <a:ext uri="{A12FA001-AC4F-418D-AE19-62706E023703}">
                      <ahyp:hlinkClr val="tx"/>
                    </a:ext>
                  </a:extLst>
                </a:hlinkClick>
              </a:rPr>
              <a:t> </a:t>
            </a:r>
            <a:r>
              <a:rPr lang="en" sz="1200" u="sng">
                <a:solidFill>
                  <a:schemeClr val="hlink"/>
                </a:solidFill>
                <a:latin typeface="Domine"/>
                <a:ea typeface="Domine"/>
                <a:cs typeface="Domine"/>
                <a:sym typeface="Domine"/>
                <a:hlinkClick r:id="rId7"/>
              </a:rPr>
              <a:t>https://iotdesignpro.com/projects/temperature-humidity-monitoring-over-thingspeak-using-arduino-esp8266</a:t>
            </a:r>
            <a:endParaRPr sz="1200" u="sng">
              <a:solidFill>
                <a:schemeClr val="hlink"/>
              </a:solidFill>
              <a:latin typeface="Domine"/>
              <a:ea typeface="Domine"/>
              <a:cs typeface="Domine"/>
              <a:sym typeface="Domine"/>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[4]</a:t>
            </a:r>
            <a:r>
              <a:rPr lang="en" sz="1200" u="sng">
                <a:solidFill>
                  <a:schemeClr val="hlink"/>
                </a:solidFill>
                <a:latin typeface="Domine"/>
                <a:ea typeface="Domine"/>
                <a:cs typeface="Domine"/>
                <a:sym typeface="Domine"/>
                <a:hlinkClick r:id="rId8"/>
              </a:rPr>
              <a:t>https://www.researchgate.net/publication/352914267_On_the_Evaluation_of_DHT22_Temperature_Sensor_for_IoT_Application</a:t>
            </a:r>
            <a:endParaRPr sz="1200" u="sng">
              <a:solidFill>
                <a:schemeClr val="hlink"/>
              </a:solidFill>
              <a:latin typeface="Domine"/>
              <a:ea typeface="Domine"/>
              <a:cs typeface="Domine"/>
              <a:sym typeface="Domine"/>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[5]</a:t>
            </a:r>
            <a:r>
              <a:rPr lang="en" sz="1200">
                <a:solidFill>
                  <a:schemeClr val="dk1"/>
                </a:solidFill>
                <a:uFill>
                  <a:noFill/>
                </a:uFill>
                <a:latin typeface="Domine"/>
                <a:ea typeface="Domine"/>
                <a:cs typeface="Domine"/>
                <a:sym typeface="Domine"/>
                <a:hlinkClick r:id="rId9">
                  <a:extLst>
                    <a:ext uri="{A12FA001-AC4F-418D-AE19-62706E023703}">
                      <ahyp:hlinkClr val="tx"/>
                    </a:ext>
                  </a:extLst>
                </a:hlinkClick>
              </a:rPr>
              <a:t> </a:t>
            </a:r>
            <a:r>
              <a:rPr lang="en" sz="1200" u="sng">
                <a:solidFill>
                  <a:schemeClr val="hlink"/>
                </a:solidFill>
                <a:latin typeface="Domine"/>
                <a:ea typeface="Domine"/>
                <a:cs typeface="Domine"/>
                <a:sym typeface="Domine"/>
                <a:hlinkClick r:id="rId10"/>
              </a:rPr>
              <a:t>https://www.researchgate.net/publication/334207536_Humidity_and_temperature_monitoring</a:t>
            </a:r>
            <a:endParaRPr sz="1200" u="sng">
              <a:solidFill>
                <a:schemeClr val="hlink"/>
              </a:solidFill>
              <a:latin typeface="Domine"/>
              <a:ea typeface="Domine"/>
              <a:cs typeface="Domine"/>
              <a:sym typeface="Domine"/>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[6]</a:t>
            </a:r>
            <a:r>
              <a:rPr lang="en" sz="1200">
                <a:solidFill>
                  <a:schemeClr val="dk1"/>
                </a:solidFill>
                <a:uFill>
                  <a:noFill/>
                </a:uFill>
                <a:latin typeface="Domine"/>
                <a:ea typeface="Domine"/>
                <a:cs typeface="Domine"/>
                <a:sym typeface="Domine"/>
                <a:hlinkClick r:id="rId11">
                  <a:extLst>
                    <a:ext uri="{A12FA001-AC4F-418D-AE19-62706E023703}">
                      <ahyp:hlinkClr val="tx"/>
                    </a:ext>
                  </a:extLst>
                </a:hlinkClick>
              </a:rPr>
              <a:t> </a:t>
            </a:r>
            <a:r>
              <a:rPr lang="en" sz="1200" u="sng">
                <a:solidFill>
                  <a:schemeClr val="hlink"/>
                </a:solidFill>
                <a:latin typeface="Domine"/>
                <a:ea typeface="Domine"/>
                <a:cs typeface="Domine"/>
                <a:sym typeface="Domine"/>
                <a:hlinkClick r:id="rId12"/>
              </a:rPr>
              <a:t>https://www.academia.edu/download/58144752/IRJET-V5I12167.pdf</a:t>
            </a:r>
            <a:endParaRPr sz="1200" u="sng">
              <a:solidFill>
                <a:schemeClr val="hlink"/>
              </a:solidFill>
              <a:latin typeface="Domine"/>
              <a:ea typeface="Domine"/>
              <a:cs typeface="Domine"/>
              <a:sym typeface="Domine"/>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omine"/>
                <a:ea typeface="Domine"/>
                <a:cs typeface="Domine"/>
                <a:sym typeface="Domine"/>
              </a:rPr>
              <a:t>[7]</a:t>
            </a:r>
            <a:r>
              <a:rPr lang="en" sz="1200">
                <a:solidFill>
                  <a:schemeClr val="dk1"/>
                </a:solidFill>
                <a:uFill>
                  <a:noFill/>
                </a:uFill>
                <a:latin typeface="Domine"/>
                <a:ea typeface="Domine"/>
                <a:cs typeface="Domine"/>
                <a:sym typeface="Domine"/>
                <a:hlinkClick r:id="rId13">
                  <a:extLst>
                    <a:ext uri="{A12FA001-AC4F-418D-AE19-62706E023703}">
                      <ahyp:hlinkClr val="tx"/>
                    </a:ext>
                  </a:extLst>
                </a:hlinkClick>
              </a:rPr>
              <a:t> </a:t>
            </a:r>
            <a:r>
              <a:rPr lang="en" sz="1200" u="sng">
                <a:solidFill>
                  <a:schemeClr val="hlink"/>
                </a:solidFill>
                <a:latin typeface="Domine"/>
                <a:ea typeface="Domine"/>
                <a:cs typeface="Domine"/>
                <a:sym typeface="Domine"/>
                <a:hlinkClick r:id="rId14"/>
              </a:rPr>
              <a:t>http://ijrar.com/upload_issue/ijrar_issue_20543685.pdf</a:t>
            </a:r>
            <a:endParaRPr sz="1200" u="sng">
              <a:solidFill>
                <a:schemeClr val="hlink"/>
              </a:solidFill>
              <a:latin typeface="Domine"/>
              <a:ea typeface="Domine"/>
              <a:cs typeface="Domine"/>
              <a:sym typeface="Domine"/>
            </a:endParaRPr>
          </a:p>
          <a:p>
            <a:pPr indent="0" lvl="0" marL="0" rtl="0" algn="l">
              <a:lnSpc>
                <a:spcPct val="150000"/>
              </a:lnSpc>
              <a:spcBef>
                <a:spcPts val="1200"/>
              </a:spcBef>
              <a:spcAft>
                <a:spcPts val="0"/>
              </a:spcAft>
              <a:buNone/>
            </a:pPr>
            <a:r>
              <a:rPr lang="en" sz="1200">
                <a:solidFill>
                  <a:schemeClr val="dk1"/>
                </a:solidFill>
                <a:latin typeface="Domine"/>
                <a:ea typeface="Domine"/>
                <a:cs typeface="Domine"/>
                <a:sym typeface="Domine"/>
              </a:rPr>
              <a:t>[8]</a:t>
            </a:r>
            <a:r>
              <a:rPr lang="en" sz="1200">
                <a:solidFill>
                  <a:schemeClr val="dk1"/>
                </a:solidFill>
                <a:uFill>
                  <a:noFill/>
                </a:uFill>
                <a:latin typeface="Domine"/>
                <a:ea typeface="Domine"/>
                <a:cs typeface="Domine"/>
                <a:sym typeface="Domine"/>
                <a:hlinkClick r:id="rId15">
                  <a:extLst>
                    <a:ext uri="{A12FA001-AC4F-418D-AE19-62706E023703}">
                      <ahyp:hlinkClr val="tx"/>
                    </a:ext>
                  </a:extLst>
                </a:hlinkClick>
              </a:rPr>
              <a:t> </a:t>
            </a:r>
            <a:r>
              <a:rPr lang="en" sz="1200" u="sng">
                <a:solidFill>
                  <a:schemeClr val="hlink"/>
                </a:solidFill>
                <a:latin typeface="Domine"/>
                <a:ea typeface="Domine"/>
                <a:cs typeface="Domine"/>
                <a:sym typeface="Domine"/>
                <a:hlinkClick r:id="rId16"/>
              </a:rPr>
              <a:t>https://link.springer.com/chapter/10.1007/978-981-15-6707-0_53</a:t>
            </a:r>
            <a:endParaRPr sz="1600">
              <a:solidFill>
                <a:schemeClr val="dk1"/>
              </a:solidFill>
              <a:latin typeface="Domine"/>
              <a:ea typeface="Domine"/>
              <a:cs typeface="Domine"/>
              <a:sym typeface="Domi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1632900" y="2117700"/>
            <a:ext cx="5878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200">
                <a:latin typeface="Domine"/>
                <a:ea typeface="Domine"/>
                <a:cs typeface="Domine"/>
                <a:sym typeface="Domine"/>
              </a:rPr>
              <a:t>Thank You</a:t>
            </a:r>
            <a:endParaRPr b="1" sz="4200">
              <a:latin typeface="Domine"/>
              <a:ea typeface="Domine"/>
              <a:cs typeface="Domine"/>
              <a:sym typeface="Domi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Motivation</a:t>
            </a:r>
            <a:endParaRPr b="1" sz="2500">
              <a:solidFill>
                <a:srgbClr val="3F3F3F"/>
              </a:solidFill>
              <a:latin typeface="Domine"/>
              <a:ea typeface="Domine"/>
              <a:cs typeface="Domine"/>
              <a:sym typeface="Domine"/>
            </a:endParaRPr>
          </a:p>
        </p:txBody>
      </p:sp>
      <p:sp>
        <p:nvSpPr>
          <p:cNvPr id="85" name="Google Shape;85;p18"/>
          <p:cNvSpPr txBox="1"/>
          <p:nvPr/>
        </p:nvSpPr>
        <p:spPr>
          <a:xfrm>
            <a:off x="443375" y="1141800"/>
            <a:ext cx="8220900" cy="646500"/>
          </a:xfrm>
          <a:prstGeom prst="rect">
            <a:avLst/>
          </a:prstGeom>
          <a:noFill/>
          <a:ln>
            <a:noFill/>
          </a:ln>
        </p:spPr>
        <p:txBody>
          <a:bodyPr anchorCtr="0" anchor="t" bIns="34275" lIns="68575" spcFirstLastPara="1" rIns="68575" wrap="square" tIns="34275">
            <a:spAutoFit/>
          </a:bodyPr>
          <a:lstStyle/>
          <a:p>
            <a:pPr indent="0" lvl="0" marL="0" rtl="0" algn="l">
              <a:lnSpc>
                <a:spcPct val="150000"/>
              </a:lnSpc>
              <a:spcBef>
                <a:spcPts val="0"/>
              </a:spcBef>
              <a:spcAft>
                <a:spcPts val="0"/>
              </a:spcAft>
              <a:buNone/>
            </a:pPr>
            <a:r>
              <a:rPr b="1" lang="en" sz="1500">
                <a:solidFill>
                  <a:schemeClr val="dk1"/>
                </a:solidFill>
                <a:latin typeface="Domine"/>
                <a:ea typeface="Domine"/>
                <a:cs typeface="Domine"/>
                <a:sym typeface="Domine"/>
              </a:rPr>
              <a:t>  </a:t>
            </a:r>
            <a:r>
              <a:rPr b="1" lang="en" sz="1500">
                <a:solidFill>
                  <a:schemeClr val="dk1"/>
                </a:solidFill>
                <a:latin typeface="Domine"/>
                <a:ea typeface="Domine"/>
                <a:cs typeface="Domine"/>
                <a:sym typeface="Domine"/>
              </a:rPr>
              <a:t>1.	Environmental changing conditions</a:t>
            </a:r>
            <a:endParaRPr b="1" sz="1900">
              <a:solidFill>
                <a:schemeClr val="dk1"/>
              </a:solidFill>
              <a:latin typeface="Domine"/>
              <a:ea typeface="Domine"/>
              <a:cs typeface="Domine"/>
              <a:sym typeface="Domine"/>
            </a:endParaRPr>
          </a:p>
          <a:p>
            <a:pPr indent="0" lvl="0" marL="0" rtl="0" algn="l">
              <a:lnSpc>
                <a:spcPct val="150000"/>
              </a:lnSpc>
              <a:spcBef>
                <a:spcPts val="0"/>
              </a:spcBef>
              <a:spcAft>
                <a:spcPts val="0"/>
              </a:spcAft>
              <a:buNone/>
            </a:pPr>
            <a:r>
              <a:rPr b="1" lang="en" sz="1500">
                <a:solidFill>
                  <a:schemeClr val="dk1"/>
                </a:solidFill>
                <a:latin typeface="Domine"/>
                <a:ea typeface="Domine"/>
                <a:cs typeface="Domine"/>
                <a:sym typeface="Domine"/>
              </a:rPr>
              <a:t>	</a:t>
            </a:r>
            <a:r>
              <a:rPr lang="en" sz="1500">
                <a:solidFill>
                  <a:schemeClr val="dk1"/>
                </a:solidFill>
                <a:latin typeface="Domine"/>
                <a:ea typeface="Domine"/>
                <a:cs typeface="Domine"/>
                <a:sym typeface="Domine"/>
              </a:rPr>
              <a:t>Alerting of any changes to the climate conditions</a:t>
            </a:r>
            <a:endParaRPr sz="1900">
              <a:solidFill>
                <a:schemeClr val="dk1"/>
              </a:solidFill>
              <a:latin typeface="Domine"/>
              <a:ea typeface="Domine"/>
              <a:cs typeface="Domine"/>
              <a:sym typeface="Domine"/>
            </a:endParaRPr>
          </a:p>
        </p:txBody>
      </p:sp>
      <p:sp>
        <p:nvSpPr>
          <p:cNvPr id="86" name="Google Shape;86;p18"/>
          <p:cNvSpPr txBox="1"/>
          <p:nvPr/>
        </p:nvSpPr>
        <p:spPr>
          <a:xfrm>
            <a:off x="443375" y="2128475"/>
            <a:ext cx="8220900" cy="977400"/>
          </a:xfrm>
          <a:prstGeom prst="rect">
            <a:avLst/>
          </a:prstGeom>
          <a:noFill/>
          <a:ln>
            <a:noFill/>
          </a:ln>
        </p:spPr>
        <p:txBody>
          <a:bodyPr anchorCtr="0" anchor="t" bIns="34275" lIns="68575" spcFirstLastPara="1" rIns="68575" wrap="square" tIns="34275">
            <a:spAutoFit/>
          </a:bodyPr>
          <a:lstStyle/>
          <a:p>
            <a:pPr indent="0" lvl="0" marL="0" rtl="0" algn="l">
              <a:lnSpc>
                <a:spcPct val="150000"/>
              </a:lnSpc>
              <a:spcBef>
                <a:spcPts val="0"/>
              </a:spcBef>
              <a:spcAft>
                <a:spcPts val="0"/>
              </a:spcAft>
              <a:buNone/>
            </a:pPr>
            <a:r>
              <a:rPr b="1" lang="en" sz="1500">
                <a:solidFill>
                  <a:schemeClr val="dk1"/>
                </a:solidFill>
                <a:latin typeface="Domine"/>
                <a:ea typeface="Domine"/>
                <a:cs typeface="Domine"/>
                <a:sym typeface="Domine"/>
              </a:rPr>
              <a:t>  2.	Industrial use</a:t>
            </a:r>
            <a:endParaRPr b="1" sz="1500">
              <a:solidFill>
                <a:schemeClr val="dk1"/>
              </a:solidFill>
              <a:latin typeface="Domine"/>
              <a:ea typeface="Domine"/>
              <a:cs typeface="Domine"/>
              <a:sym typeface="Domine"/>
            </a:endParaRPr>
          </a:p>
          <a:p>
            <a:pPr indent="0" lvl="0" marL="0" rtl="0" algn="l">
              <a:lnSpc>
                <a:spcPct val="150000"/>
              </a:lnSpc>
              <a:spcBef>
                <a:spcPts val="0"/>
              </a:spcBef>
              <a:spcAft>
                <a:spcPts val="0"/>
              </a:spcAft>
              <a:buNone/>
            </a:pPr>
            <a:r>
              <a:rPr b="1" lang="en" sz="1500">
                <a:solidFill>
                  <a:schemeClr val="dk1"/>
                </a:solidFill>
                <a:latin typeface="Domine"/>
                <a:ea typeface="Domine"/>
                <a:cs typeface="Domine"/>
                <a:sym typeface="Domine"/>
              </a:rPr>
              <a:t>           </a:t>
            </a:r>
            <a:r>
              <a:rPr lang="en">
                <a:solidFill>
                  <a:schemeClr val="dk1"/>
                </a:solidFill>
                <a:latin typeface="Domine"/>
                <a:ea typeface="Domine"/>
                <a:cs typeface="Domine"/>
                <a:sym typeface="Domine"/>
              </a:rPr>
              <a:t>Measurement and maintaining constant temperature are also important in industrial processes.</a:t>
            </a:r>
            <a:endParaRPr sz="1800">
              <a:solidFill>
                <a:schemeClr val="dk1"/>
              </a:solidFill>
              <a:latin typeface="Domine"/>
              <a:ea typeface="Domine"/>
              <a:cs typeface="Domine"/>
              <a:sym typeface="Domine"/>
            </a:endParaRPr>
          </a:p>
        </p:txBody>
      </p:sp>
      <p:sp>
        <p:nvSpPr>
          <p:cNvPr id="87" name="Google Shape;87;p18"/>
          <p:cNvSpPr txBox="1"/>
          <p:nvPr/>
        </p:nvSpPr>
        <p:spPr>
          <a:xfrm>
            <a:off x="461550" y="3500775"/>
            <a:ext cx="8220900" cy="1339200"/>
          </a:xfrm>
          <a:prstGeom prst="rect">
            <a:avLst/>
          </a:prstGeom>
          <a:noFill/>
          <a:ln>
            <a:noFill/>
          </a:ln>
        </p:spPr>
        <p:txBody>
          <a:bodyPr anchorCtr="0" anchor="t" bIns="34275" lIns="68575" spcFirstLastPara="1" rIns="68575" wrap="square" tIns="34275">
            <a:spAutoFit/>
          </a:bodyPr>
          <a:lstStyle/>
          <a:p>
            <a:pPr indent="0" lvl="0" marL="0" rtl="0" algn="l">
              <a:lnSpc>
                <a:spcPct val="150000"/>
              </a:lnSpc>
              <a:spcBef>
                <a:spcPts val="0"/>
              </a:spcBef>
              <a:spcAft>
                <a:spcPts val="0"/>
              </a:spcAft>
              <a:buNone/>
            </a:pPr>
            <a:r>
              <a:rPr b="1" lang="en" sz="1500">
                <a:solidFill>
                  <a:schemeClr val="dk1"/>
                </a:solidFill>
                <a:latin typeface="Domine"/>
                <a:ea typeface="Domine"/>
                <a:cs typeface="Domine"/>
                <a:sym typeface="Domine"/>
              </a:rPr>
              <a:t>  3.	Temperature transducers </a:t>
            </a:r>
            <a:endParaRPr b="1" sz="1500">
              <a:solidFill>
                <a:schemeClr val="dk1"/>
              </a:solidFill>
              <a:latin typeface="Domine"/>
              <a:ea typeface="Domine"/>
              <a:cs typeface="Domine"/>
              <a:sym typeface="Domine"/>
            </a:endParaRPr>
          </a:p>
          <a:p>
            <a:pPr indent="0" lvl="0" marL="0" rtl="0" algn="l">
              <a:lnSpc>
                <a:spcPct val="150000"/>
              </a:lnSpc>
              <a:spcBef>
                <a:spcPts val="0"/>
              </a:spcBef>
              <a:spcAft>
                <a:spcPts val="0"/>
              </a:spcAft>
              <a:buNone/>
            </a:pPr>
            <a:r>
              <a:rPr b="1" lang="en" sz="1500">
                <a:solidFill>
                  <a:schemeClr val="dk1"/>
                </a:solidFill>
                <a:latin typeface="Domine"/>
                <a:ea typeface="Domine"/>
                <a:cs typeface="Domine"/>
                <a:sym typeface="Domine"/>
              </a:rPr>
              <a:t>	</a:t>
            </a:r>
            <a:r>
              <a:rPr lang="en" sz="1500">
                <a:solidFill>
                  <a:schemeClr val="dk1"/>
                </a:solidFill>
                <a:latin typeface="Domine"/>
                <a:ea typeface="Domine"/>
                <a:cs typeface="Domine"/>
                <a:sym typeface="Domine"/>
              </a:rPr>
              <a:t>which are used in electrical measurements are numerous due to a wide range of   temperatures being measured, and because of the measurement accuracy in a specific area</a:t>
            </a:r>
            <a:endParaRPr sz="1500">
              <a:solidFill>
                <a:schemeClr val="dk1"/>
              </a:solidFill>
              <a:latin typeface="Domine"/>
              <a:ea typeface="Domine"/>
              <a:cs typeface="Domine"/>
              <a:sym typeface="Domi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DHT 11</a:t>
            </a:r>
            <a:endParaRPr b="1" sz="2500">
              <a:solidFill>
                <a:srgbClr val="3F3F3F"/>
              </a:solidFill>
              <a:latin typeface="Domine"/>
              <a:ea typeface="Domine"/>
              <a:cs typeface="Domine"/>
              <a:sym typeface="Domine"/>
            </a:endParaRPr>
          </a:p>
        </p:txBody>
      </p:sp>
      <p:sp>
        <p:nvSpPr>
          <p:cNvPr id="93" name="Google Shape;93;p19"/>
          <p:cNvSpPr txBox="1"/>
          <p:nvPr/>
        </p:nvSpPr>
        <p:spPr>
          <a:xfrm>
            <a:off x="632050" y="1057025"/>
            <a:ext cx="80859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Domine"/>
              <a:buChar char="●"/>
            </a:pPr>
            <a:r>
              <a:rPr lang="en">
                <a:latin typeface="Domine"/>
                <a:ea typeface="Domine"/>
                <a:cs typeface="Domine"/>
                <a:sym typeface="Domine"/>
              </a:rPr>
              <a:t>DHT11 Temperature &amp; Humidity Sensor features a temperature &amp; humidity sensor complex with a calibrated digital signal output. By using the exclusive digital-signal-acquisition technique and temperature &amp; humidity sensing technology, it ensures high reliability and excellent long-term stability.</a:t>
            </a:r>
            <a:endParaRPr>
              <a:latin typeface="Domine"/>
              <a:ea typeface="Domine"/>
              <a:cs typeface="Domine"/>
              <a:sym typeface="Domine"/>
            </a:endParaRPr>
          </a:p>
          <a:p>
            <a:pPr indent="0" lvl="0" marL="457200" rtl="0" algn="l">
              <a:lnSpc>
                <a:spcPct val="100000"/>
              </a:lnSpc>
              <a:spcBef>
                <a:spcPts val="0"/>
              </a:spcBef>
              <a:spcAft>
                <a:spcPts val="0"/>
              </a:spcAft>
              <a:buNone/>
            </a:pPr>
            <a:r>
              <a:t/>
            </a:r>
            <a:endParaRPr>
              <a:latin typeface="Domine"/>
              <a:ea typeface="Domine"/>
              <a:cs typeface="Domine"/>
              <a:sym typeface="Domine"/>
            </a:endParaRPr>
          </a:p>
          <a:p>
            <a:pPr indent="-317500" lvl="0" marL="457200" rtl="0" algn="l">
              <a:lnSpc>
                <a:spcPct val="100000"/>
              </a:lnSpc>
              <a:spcBef>
                <a:spcPts val="0"/>
              </a:spcBef>
              <a:spcAft>
                <a:spcPts val="0"/>
              </a:spcAft>
              <a:buClr>
                <a:schemeClr val="dk1"/>
              </a:buClr>
              <a:buSzPts val="1400"/>
              <a:buFont typeface="Domine"/>
              <a:buChar char="●"/>
            </a:pPr>
            <a:r>
              <a:rPr lang="en">
                <a:solidFill>
                  <a:schemeClr val="dk1"/>
                </a:solidFill>
                <a:highlight>
                  <a:srgbClr val="FFFFFF"/>
                </a:highlight>
                <a:latin typeface="Domine"/>
                <a:ea typeface="Domine"/>
                <a:cs typeface="Domine"/>
                <a:sym typeface="Domine"/>
              </a:rPr>
              <a:t>The DHT11 detects water vapor by measuring the electrical resistance between two electrodes. The humidity sensing component is a moisture holding substrate with electrodes applied to the surface. When water vapor is absorbed by the substrate, ions are released by the substrate which increases the conductivity between the electrodes. The change in resistance between the two electrodes is proportional to the relative humidity. Higher relative humidity decreases the resistance between the electrodes, while lower relative humidity increases the resistance between the electrodes.</a:t>
            </a:r>
            <a:endParaRPr>
              <a:solidFill>
                <a:schemeClr val="dk1"/>
              </a:solidFill>
              <a:highlight>
                <a:srgbClr val="FFFFFF"/>
              </a:highlight>
              <a:latin typeface="Domine"/>
              <a:ea typeface="Domine"/>
              <a:cs typeface="Domine"/>
              <a:sym typeface="Domine"/>
            </a:endParaRPr>
          </a:p>
          <a:p>
            <a:pPr indent="0" lvl="0" marL="457200" rtl="0" algn="l">
              <a:lnSpc>
                <a:spcPct val="100000"/>
              </a:lnSpc>
              <a:spcBef>
                <a:spcPts val="0"/>
              </a:spcBef>
              <a:spcAft>
                <a:spcPts val="0"/>
              </a:spcAft>
              <a:buNone/>
            </a:pPr>
            <a:r>
              <a:t/>
            </a:r>
            <a:endParaRPr>
              <a:solidFill>
                <a:schemeClr val="dk1"/>
              </a:solidFill>
              <a:highlight>
                <a:srgbClr val="FFFFFF"/>
              </a:highlight>
              <a:latin typeface="Domine"/>
              <a:ea typeface="Domine"/>
              <a:cs typeface="Domine"/>
              <a:sym typeface="Domine"/>
            </a:endParaRPr>
          </a:p>
          <a:p>
            <a:pPr indent="-317500" lvl="0" marL="457200" rtl="0" algn="l">
              <a:lnSpc>
                <a:spcPct val="100000"/>
              </a:lnSpc>
              <a:spcBef>
                <a:spcPts val="0"/>
              </a:spcBef>
              <a:spcAft>
                <a:spcPts val="0"/>
              </a:spcAft>
              <a:buClr>
                <a:schemeClr val="dk1"/>
              </a:buClr>
              <a:buSzPts val="1400"/>
              <a:buFont typeface="Domine"/>
              <a:buChar char="●"/>
            </a:pPr>
            <a:r>
              <a:rPr lang="en">
                <a:solidFill>
                  <a:schemeClr val="dk1"/>
                </a:solidFill>
                <a:highlight>
                  <a:srgbClr val="FFFFFF"/>
                </a:highlight>
                <a:latin typeface="Domine"/>
                <a:ea typeface="Domine"/>
                <a:cs typeface="Domine"/>
                <a:sym typeface="Domine"/>
              </a:rPr>
              <a:t>The DHT11 measures temperature with a surface mounted NTC temperature sensor (thermistor) built into the unit.</a:t>
            </a:r>
            <a:endParaRPr>
              <a:solidFill>
                <a:schemeClr val="dk1"/>
              </a:solidFill>
              <a:highlight>
                <a:srgbClr val="FFFFFF"/>
              </a:highlight>
              <a:latin typeface="Domine"/>
              <a:ea typeface="Domine"/>
              <a:cs typeface="Domine"/>
              <a:sym typeface="Dom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Range Values</a:t>
            </a:r>
            <a:endParaRPr b="1" sz="2500">
              <a:solidFill>
                <a:srgbClr val="3F3F3F"/>
              </a:solidFill>
              <a:latin typeface="Domine"/>
              <a:ea typeface="Domine"/>
              <a:cs typeface="Domine"/>
              <a:sym typeface="Domine"/>
            </a:endParaRPr>
          </a:p>
        </p:txBody>
      </p:sp>
      <p:sp>
        <p:nvSpPr>
          <p:cNvPr id="99" name="Google Shape;99;p20"/>
          <p:cNvSpPr txBox="1"/>
          <p:nvPr/>
        </p:nvSpPr>
        <p:spPr>
          <a:xfrm>
            <a:off x="443375" y="1036200"/>
            <a:ext cx="5690100" cy="32787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t/>
            </a:r>
            <a:endParaRPr sz="1500" u="sng">
              <a:solidFill>
                <a:schemeClr val="dk1"/>
              </a:solidFill>
              <a:highlight>
                <a:srgbClr val="FFFFFF"/>
              </a:highlight>
              <a:latin typeface="Domine"/>
              <a:ea typeface="Domine"/>
              <a:cs typeface="Domine"/>
              <a:sym typeface="Domine"/>
            </a:endParaRPr>
          </a:p>
          <a:p>
            <a:pPr indent="0" lvl="0" marL="0" rtl="0" algn="l">
              <a:lnSpc>
                <a:spcPct val="115000"/>
              </a:lnSpc>
              <a:spcBef>
                <a:spcPts val="1800"/>
              </a:spcBef>
              <a:spcAft>
                <a:spcPts val="0"/>
              </a:spcAft>
              <a:buClr>
                <a:schemeClr val="dk1"/>
              </a:buClr>
              <a:buSzPts val="1100"/>
              <a:buFont typeface="Arial"/>
              <a:buNone/>
            </a:pPr>
            <a:r>
              <a:rPr lang="en" sz="1500">
                <a:solidFill>
                  <a:schemeClr val="dk1"/>
                </a:solidFill>
                <a:highlight>
                  <a:srgbClr val="FFFFFF"/>
                </a:highlight>
                <a:latin typeface="Domine"/>
                <a:ea typeface="Domine"/>
                <a:cs typeface="Domine"/>
                <a:sym typeface="Domine"/>
              </a:rPr>
              <a:t>Humidity Range: 20-90% RH</a:t>
            </a:r>
            <a:endParaRPr sz="1500">
              <a:solidFill>
                <a:schemeClr val="dk1"/>
              </a:solidFill>
              <a:highlight>
                <a:srgbClr val="FFFFFF"/>
              </a:highlight>
              <a:latin typeface="Domine"/>
              <a:ea typeface="Domine"/>
              <a:cs typeface="Domine"/>
              <a:sym typeface="Domine"/>
            </a:endParaRPr>
          </a:p>
          <a:p>
            <a:pPr indent="0" lvl="0" marL="0" rtl="0" algn="l">
              <a:lnSpc>
                <a:spcPct val="115000"/>
              </a:lnSpc>
              <a:spcBef>
                <a:spcPts val="1800"/>
              </a:spcBef>
              <a:spcAft>
                <a:spcPts val="0"/>
              </a:spcAft>
              <a:buClr>
                <a:schemeClr val="dk1"/>
              </a:buClr>
              <a:buSzPts val="1100"/>
              <a:buFont typeface="Arial"/>
              <a:buNone/>
            </a:pPr>
            <a:r>
              <a:rPr lang="en" sz="1500">
                <a:solidFill>
                  <a:schemeClr val="dk1"/>
                </a:solidFill>
                <a:highlight>
                  <a:srgbClr val="FFFFFF"/>
                </a:highlight>
                <a:latin typeface="Domine"/>
                <a:ea typeface="Domine"/>
                <a:cs typeface="Domine"/>
                <a:sym typeface="Domine"/>
              </a:rPr>
              <a:t>Humidity Accuracy: ±5% RH</a:t>
            </a:r>
            <a:endParaRPr sz="1500">
              <a:solidFill>
                <a:schemeClr val="dk1"/>
              </a:solidFill>
              <a:highlight>
                <a:srgbClr val="FFFFFF"/>
              </a:highlight>
              <a:latin typeface="Domine"/>
              <a:ea typeface="Domine"/>
              <a:cs typeface="Domine"/>
              <a:sym typeface="Domine"/>
            </a:endParaRPr>
          </a:p>
          <a:p>
            <a:pPr indent="0" lvl="0" marL="0" rtl="0" algn="l">
              <a:lnSpc>
                <a:spcPct val="115000"/>
              </a:lnSpc>
              <a:spcBef>
                <a:spcPts val="1800"/>
              </a:spcBef>
              <a:spcAft>
                <a:spcPts val="0"/>
              </a:spcAft>
              <a:buClr>
                <a:schemeClr val="dk1"/>
              </a:buClr>
              <a:buSzPts val="1100"/>
              <a:buFont typeface="Arial"/>
              <a:buNone/>
            </a:pPr>
            <a:r>
              <a:rPr lang="en" sz="1500">
                <a:solidFill>
                  <a:schemeClr val="dk1"/>
                </a:solidFill>
                <a:highlight>
                  <a:srgbClr val="FFFFFF"/>
                </a:highlight>
                <a:latin typeface="Domine"/>
                <a:ea typeface="Domine"/>
                <a:cs typeface="Domine"/>
                <a:sym typeface="Domine"/>
              </a:rPr>
              <a:t>Temperature Range: 0-50 °C</a:t>
            </a:r>
            <a:endParaRPr sz="1500">
              <a:solidFill>
                <a:schemeClr val="dk1"/>
              </a:solidFill>
              <a:highlight>
                <a:srgbClr val="FFFFFF"/>
              </a:highlight>
              <a:latin typeface="Domine"/>
              <a:ea typeface="Domine"/>
              <a:cs typeface="Domine"/>
              <a:sym typeface="Domine"/>
            </a:endParaRPr>
          </a:p>
          <a:p>
            <a:pPr indent="0" lvl="0" marL="0" rtl="0" algn="l">
              <a:lnSpc>
                <a:spcPct val="115000"/>
              </a:lnSpc>
              <a:spcBef>
                <a:spcPts val="1800"/>
              </a:spcBef>
              <a:spcAft>
                <a:spcPts val="0"/>
              </a:spcAft>
              <a:buClr>
                <a:schemeClr val="dk1"/>
              </a:buClr>
              <a:buSzPts val="1100"/>
              <a:buFont typeface="Arial"/>
              <a:buNone/>
            </a:pPr>
            <a:r>
              <a:rPr lang="en" sz="1500">
                <a:solidFill>
                  <a:schemeClr val="dk1"/>
                </a:solidFill>
                <a:highlight>
                  <a:srgbClr val="FFFFFF"/>
                </a:highlight>
                <a:latin typeface="Domine"/>
                <a:ea typeface="Domine"/>
                <a:cs typeface="Domine"/>
                <a:sym typeface="Domine"/>
              </a:rPr>
              <a:t>Temperature Accuracy: ±2% °C</a:t>
            </a:r>
            <a:endParaRPr sz="1500">
              <a:solidFill>
                <a:schemeClr val="dk1"/>
              </a:solidFill>
              <a:highlight>
                <a:srgbClr val="FFFFFF"/>
              </a:highlight>
              <a:latin typeface="Domine"/>
              <a:ea typeface="Domine"/>
              <a:cs typeface="Domine"/>
              <a:sym typeface="Domine"/>
            </a:endParaRPr>
          </a:p>
          <a:p>
            <a:pPr indent="0" lvl="0" marL="0" rtl="0" algn="l">
              <a:lnSpc>
                <a:spcPct val="115000"/>
              </a:lnSpc>
              <a:spcBef>
                <a:spcPts val="1800"/>
              </a:spcBef>
              <a:spcAft>
                <a:spcPts val="0"/>
              </a:spcAft>
              <a:buClr>
                <a:schemeClr val="dk1"/>
              </a:buClr>
              <a:buSzPts val="1100"/>
              <a:buFont typeface="Arial"/>
              <a:buNone/>
            </a:pPr>
            <a:r>
              <a:rPr lang="en" sz="1500">
                <a:solidFill>
                  <a:schemeClr val="dk1"/>
                </a:solidFill>
                <a:highlight>
                  <a:srgbClr val="FFFFFF"/>
                </a:highlight>
                <a:latin typeface="Domine"/>
                <a:ea typeface="Domine"/>
                <a:cs typeface="Domine"/>
                <a:sym typeface="Domine"/>
              </a:rPr>
              <a:t>Operating Voltage: 3V to 5.5V</a:t>
            </a:r>
            <a:endParaRPr sz="1500">
              <a:solidFill>
                <a:schemeClr val="dk1"/>
              </a:solidFill>
              <a:highlight>
                <a:srgbClr val="FFFFFF"/>
              </a:highlight>
              <a:latin typeface="Domine"/>
              <a:ea typeface="Domine"/>
              <a:cs typeface="Domine"/>
              <a:sym typeface="Domine"/>
            </a:endParaRPr>
          </a:p>
          <a:p>
            <a:pPr indent="0" lvl="0" marL="0" marR="0" rtl="0" algn="l">
              <a:lnSpc>
                <a:spcPct val="150000"/>
              </a:lnSpc>
              <a:spcBef>
                <a:spcPts val="1800"/>
              </a:spcBef>
              <a:spcAft>
                <a:spcPts val="0"/>
              </a:spcAft>
              <a:buNone/>
            </a:pPr>
            <a:r>
              <a:t/>
            </a:r>
            <a:endParaRPr sz="1500">
              <a:solidFill>
                <a:srgbClr val="3F3F3F"/>
              </a:solidFill>
              <a:latin typeface="Domine"/>
              <a:ea typeface="Domine"/>
              <a:cs typeface="Domine"/>
              <a:sym typeface="Domi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cxnSp>
        <p:nvCxnSpPr>
          <p:cNvPr id="104" name="Google Shape;104;p21"/>
          <p:cNvCxnSpPr/>
          <p:nvPr/>
        </p:nvCxnSpPr>
        <p:spPr>
          <a:xfrm>
            <a:off x="4571988" y="1883050"/>
            <a:ext cx="0" cy="274500"/>
          </a:xfrm>
          <a:prstGeom prst="straightConnector1">
            <a:avLst/>
          </a:prstGeom>
          <a:noFill/>
          <a:ln cap="flat" cmpd="sng" w="50800">
            <a:solidFill>
              <a:schemeClr val="dk1"/>
            </a:solidFill>
            <a:prstDash val="dot"/>
            <a:miter lim="800000"/>
            <a:headEnd len="sm" w="sm" type="none"/>
            <a:tailEnd len="sm" w="sm" type="none"/>
          </a:ln>
        </p:spPr>
      </p:cxnSp>
      <p:cxnSp>
        <p:nvCxnSpPr>
          <p:cNvPr id="105" name="Google Shape;105;p21"/>
          <p:cNvCxnSpPr/>
          <p:nvPr/>
        </p:nvCxnSpPr>
        <p:spPr>
          <a:xfrm>
            <a:off x="4571988" y="3131211"/>
            <a:ext cx="0" cy="274500"/>
          </a:xfrm>
          <a:prstGeom prst="straightConnector1">
            <a:avLst/>
          </a:prstGeom>
          <a:noFill/>
          <a:ln cap="flat" cmpd="sng" w="50800">
            <a:solidFill>
              <a:srgbClr val="181818"/>
            </a:solidFill>
            <a:prstDash val="dot"/>
            <a:miter lim="800000"/>
            <a:headEnd len="sm" w="sm" type="none"/>
            <a:tailEnd len="sm" w="sm" type="none"/>
          </a:ln>
        </p:spPr>
      </p:cxnSp>
      <p:sp>
        <p:nvSpPr>
          <p:cNvPr id="106" name="Google Shape;106;p21"/>
          <p:cNvSpPr txBox="1"/>
          <p:nvPr/>
        </p:nvSpPr>
        <p:spPr>
          <a:xfrm>
            <a:off x="784601" y="1196425"/>
            <a:ext cx="31632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800">
                <a:solidFill>
                  <a:schemeClr val="dk1"/>
                </a:solidFill>
                <a:latin typeface="Domine"/>
                <a:ea typeface="Domine"/>
                <a:cs typeface="Domine"/>
                <a:sym typeface="Domine"/>
              </a:rPr>
              <a:t>Hardware Representation</a:t>
            </a:r>
            <a:endParaRPr sz="1800">
              <a:solidFill>
                <a:schemeClr val="dk1"/>
              </a:solidFill>
              <a:latin typeface="Domine"/>
              <a:ea typeface="Domine"/>
              <a:cs typeface="Domine"/>
              <a:sym typeface="Domine"/>
            </a:endParaRPr>
          </a:p>
        </p:txBody>
      </p:sp>
      <p:sp>
        <p:nvSpPr>
          <p:cNvPr id="107" name="Google Shape;107;p21"/>
          <p:cNvSpPr txBox="1"/>
          <p:nvPr/>
        </p:nvSpPr>
        <p:spPr>
          <a:xfrm>
            <a:off x="5184275" y="2443941"/>
            <a:ext cx="19746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Domine"/>
                <a:ea typeface="Domine"/>
                <a:cs typeface="Domine"/>
                <a:sym typeface="Domine"/>
              </a:rPr>
              <a:t>Coding</a:t>
            </a:r>
            <a:endParaRPr sz="1800">
              <a:solidFill>
                <a:schemeClr val="dk1"/>
              </a:solidFill>
              <a:latin typeface="Domine"/>
              <a:ea typeface="Domine"/>
              <a:cs typeface="Domine"/>
              <a:sym typeface="Domine"/>
            </a:endParaRPr>
          </a:p>
        </p:txBody>
      </p:sp>
      <p:sp>
        <p:nvSpPr>
          <p:cNvPr id="108" name="Google Shape;108;p21"/>
          <p:cNvSpPr txBox="1"/>
          <p:nvPr/>
        </p:nvSpPr>
        <p:spPr>
          <a:xfrm>
            <a:off x="2930814" y="542957"/>
            <a:ext cx="3291900" cy="238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100"/>
          </a:p>
        </p:txBody>
      </p:sp>
      <p:sp>
        <p:nvSpPr>
          <p:cNvPr id="109" name="Google Shape;109;p21"/>
          <p:cNvSpPr txBox="1"/>
          <p:nvPr/>
        </p:nvSpPr>
        <p:spPr>
          <a:xfrm>
            <a:off x="443375" y="3300200"/>
            <a:ext cx="3504600" cy="6234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800">
                <a:solidFill>
                  <a:schemeClr val="dk1"/>
                </a:solidFill>
                <a:latin typeface="Domine"/>
                <a:ea typeface="Domine"/>
                <a:cs typeface="Domine"/>
                <a:sym typeface="Domine"/>
              </a:rPr>
              <a:t>Creating Mobile App using MIT APP inventor</a:t>
            </a:r>
            <a:endParaRPr sz="1800">
              <a:solidFill>
                <a:schemeClr val="dk1"/>
              </a:solidFill>
              <a:latin typeface="Domine"/>
              <a:ea typeface="Domine"/>
              <a:cs typeface="Domine"/>
              <a:sym typeface="Domine"/>
            </a:endParaRPr>
          </a:p>
        </p:txBody>
      </p:sp>
      <p:sp>
        <p:nvSpPr>
          <p:cNvPr id="110" name="Google Shape;110;p21"/>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Objective</a:t>
            </a:r>
            <a:endParaRPr b="1" sz="2500">
              <a:solidFill>
                <a:srgbClr val="3F3F3F"/>
              </a:solidFill>
              <a:latin typeface="Domine"/>
              <a:ea typeface="Domine"/>
              <a:cs typeface="Domine"/>
              <a:sym typeface="Domine"/>
            </a:endParaRPr>
          </a:p>
        </p:txBody>
      </p:sp>
      <p:sp>
        <p:nvSpPr>
          <p:cNvPr id="111" name="Google Shape;111;p21"/>
          <p:cNvSpPr/>
          <p:nvPr/>
        </p:nvSpPr>
        <p:spPr>
          <a:xfrm>
            <a:off x="4128000" y="949075"/>
            <a:ext cx="888000" cy="887100"/>
          </a:xfrm>
          <a:prstGeom prst="ellipse">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Nunito"/>
                <a:ea typeface="Nunito"/>
                <a:cs typeface="Nunito"/>
                <a:sym typeface="Nunito"/>
              </a:rPr>
              <a:t>01</a:t>
            </a:r>
            <a:endParaRPr b="1" sz="2700">
              <a:latin typeface="Nunito"/>
              <a:ea typeface="Nunito"/>
              <a:cs typeface="Nunito"/>
              <a:sym typeface="Nunito"/>
            </a:endParaRPr>
          </a:p>
        </p:txBody>
      </p:sp>
      <p:sp>
        <p:nvSpPr>
          <p:cNvPr id="112" name="Google Shape;112;p21"/>
          <p:cNvSpPr/>
          <p:nvPr/>
        </p:nvSpPr>
        <p:spPr>
          <a:xfrm>
            <a:off x="4128000" y="2204388"/>
            <a:ext cx="888000" cy="887100"/>
          </a:xfrm>
          <a:prstGeom prst="ellipse">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Nunito"/>
                <a:ea typeface="Nunito"/>
                <a:cs typeface="Nunito"/>
                <a:sym typeface="Nunito"/>
              </a:rPr>
              <a:t>02</a:t>
            </a:r>
            <a:endParaRPr b="1" sz="2700">
              <a:latin typeface="Nunito"/>
              <a:ea typeface="Nunito"/>
              <a:cs typeface="Nunito"/>
              <a:sym typeface="Nunito"/>
            </a:endParaRPr>
          </a:p>
        </p:txBody>
      </p:sp>
      <p:sp>
        <p:nvSpPr>
          <p:cNvPr id="113" name="Google Shape;113;p21"/>
          <p:cNvSpPr/>
          <p:nvPr/>
        </p:nvSpPr>
        <p:spPr>
          <a:xfrm>
            <a:off x="4128000" y="3445400"/>
            <a:ext cx="888000" cy="887100"/>
          </a:xfrm>
          <a:prstGeom prst="ellipse">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latin typeface="Nunito"/>
                <a:ea typeface="Nunito"/>
                <a:cs typeface="Nunito"/>
                <a:sym typeface="Nunito"/>
              </a:rPr>
              <a:t>03</a:t>
            </a:r>
            <a:endParaRPr b="1" sz="27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Materials</a:t>
            </a:r>
            <a:endParaRPr b="1" sz="2500">
              <a:solidFill>
                <a:srgbClr val="3F3F3F"/>
              </a:solidFill>
              <a:latin typeface="Domine"/>
              <a:ea typeface="Domine"/>
              <a:cs typeface="Domine"/>
              <a:sym typeface="Domine"/>
            </a:endParaRPr>
          </a:p>
        </p:txBody>
      </p:sp>
      <p:sp>
        <p:nvSpPr>
          <p:cNvPr id="119" name="Google Shape;119;p22"/>
          <p:cNvSpPr txBox="1"/>
          <p:nvPr/>
        </p:nvSpPr>
        <p:spPr>
          <a:xfrm>
            <a:off x="642950" y="1078825"/>
            <a:ext cx="78024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Domine"/>
              <a:buAutoNum type="arabicParenR"/>
            </a:pPr>
            <a:r>
              <a:rPr lang="en" sz="1800">
                <a:latin typeface="Domine"/>
                <a:ea typeface="Domine"/>
                <a:cs typeface="Domine"/>
                <a:sym typeface="Domine"/>
              </a:rPr>
              <a:t>Arduino Board</a:t>
            </a:r>
            <a:endParaRPr sz="1800">
              <a:latin typeface="Domine"/>
              <a:ea typeface="Domine"/>
              <a:cs typeface="Domine"/>
              <a:sym typeface="Domine"/>
            </a:endParaRPr>
          </a:p>
          <a:p>
            <a:pPr indent="0" lvl="0" marL="457200" rtl="0" algn="l">
              <a:spcBef>
                <a:spcPts val="0"/>
              </a:spcBef>
              <a:spcAft>
                <a:spcPts val="0"/>
              </a:spcAft>
              <a:buNone/>
            </a:pPr>
            <a:r>
              <a:t/>
            </a:r>
            <a:endParaRPr sz="1800">
              <a:latin typeface="Domine"/>
              <a:ea typeface="Domine"/>
              <a:cs typeface="Domine"/>
              <a:sym typeface="Domine"/>
            </a:endParaRPr>
          </a:p>
          <a:p>
            <a:pPr indent="-342900" lvl="0" marL="457200" rtl="0" algn="l">
              <a:spcBef>
                <a:spcPts val="0"/>
              </a:spcBef>
              <a:spcAft>
                <a:spcPts val="0"/>
              </a:spcAft>
              <a:buSzPts val="1800"/>
              <a:buFont typeface="Domine"/>
              <a:buAutoNum type="arabicParenR"/>
            </a:pPr>
            <a:r>
              <a:rPr lang="en" sz="1800">
                <a:latin typeface="Domine"/>
                <a:ea typeface="Domine"/>
                <a:cs typeface="Domine"/>
                <a:sym typeface="Domine"/>
              </a:rPr>
              <a:t>HC-05 Bluetooth module</a:t>
            </a:r>
            <a:endParaRPr sz="1800">
              <a:latin typeface="Domine"/>
              <a:ea typeface="Domine"/>
              <a:cs typeface="Domine"/>
              <a:sym typeface="Domine"/>
            </a:endParaRPr>
          </a:p>
          <a:p>
            <a:pPr indent="0" lvl="0" marL="0" rtl="0" algn="l">
              <a:spcBef>
                <a:spcPts val="0"/>
              </a:spcBef>
              <a:spcAft>
                <a:spcPts val="0"/>
              </a:spcAft>
              <a:buNone/>
            </a:pPr>
            <a:r>
              <a:t/>
            </a:r>
            <a:endParaRPr sz="1800">
              <a:latin typeface="Domine"/>
              <a:ea typeface="Domine"/>
              <a:cs typeface="Domine"/>
              <a:sym typeface="Domine"/>
            </a:endParaRPr>
          </a:p>
          <a:p>
            <a:pPr indent="-342900" lvl="0" marL="457200" rtl="0" algn="l">
              <a:spcBef>
                <a:spcPts val="0"/>
              </a:spcBef>
              <a:spcAft>
                <a:spcPts val="0"/>
              </a:spcAft>
              <a:buSzPts val="1800"/>
              <a:buFont typeface="Domine"/>
              <a:buAutoNum type="arabicParenR"/>
            </a:pPr>
            <a:r>
              <a:rPr lang="en" sz="1800">
                <a:latin typeface="Domine"/>
                <a:ea typeface="Domine"/>
                <a:cs typeface="Domine"/>
                <a:sym typeface="Domine"/>
              </a:rPr>
              <a:t>DHT11 Sensor</a:t>
            </a:r>
            <a:endParaRPr sz="1800">
              <a:latin typeface="Domine"/>
              <a:ea typeface="Domine"/>
              <a:cs typeface="Domine"/>
              <a:sym typeface="Domine"/>
            </a:endParaRPr>
          </a:p>
          <a:p>
            <a:pPr indent="0" lvl="0" marL="0" rtl="0" algn="l">
              <a:spcBef>
                <a:spcPts val="0"/>
              </a:spcBef>
              <a:spcAft>
                <a:spcPts val="0"/>
              </a:spcAft>
              <a:buNone/>
            </a:pPr>
            <a:r>
              <a:t/>
            </a:r>
            <a:endParaRPr sz="1800">
              <a:latin typeface="Domine"/>
              <a:ea typeface="Domine"/>
              <a:cs typeface="Domine"/>
              <a:sym typeface="Domine"/>
            </a:endParaRPr>
          </a:p>
          <a:p>
            <a:pPr indent="-342900" lvl="0" marL="457200" rtl="0" algn="l">
              <a:spcBef>
                <a:spcPts val="0"/>
              </a:spcBef>
              <a:spcAft>
                <a:spcPts val="0"/>
              </a:spcAft>
              <a:buSzPts val="1800"/>
              <a:buFont typeface="Domine"/>
              <a:buAutoNum type="arabicParenR"/>
            </a:pPr>
            <a:r>
              <a:rPr lang="en" sz="1800">
                <a:latin typeface="Domine"/>
                <a:ea typeface="Domine"/>
                <a:cs typeface="Domine"/>
                <a:sym typeface="Domine"/>
              </a:rPr>
              <a:t>MIT app inventor</a:t>
            </a:r>
            <a:endParaRPr sz="1800">
              <a:latin typeface="Domine"/>
              <a:ea typeface="Domine"/>
              <a:cs typeface="Domine"/>
              <a:sym typeface="Domine"/>
            </a:endParaRPr>
          </a:p>
          <a:p>
            <a:pPr indent="0" lvl="0" marL="457200" rtl="0" algn="l">
              <a:spcBef>
                <a:spcPts val="0"/>
              </a:spcBef>
              <a:spcAft>
                <a:spcPts val="0"/>
              </a:spcAft>
              <a:buNone/>
            </a:pPr>
            <a:r>
              <a:t/>
            </a:r>
            <a:endParaRPr sz="1800">
              <a:latin typeface="Domine"/>
              <a:ea typeface="Domine"/>
              <a:cs typeface="Domine"/>
              <a:sym typeface="Domine"/>
            </a:endParaRPr>
          </a:p>
          <a:p>
            <a:pPr indent="-342900" lvl="0" marL="457200" rtl="0" algn="l">
              <a:spcBef>
                <a:spcPts val="0"/>
              </a:spcBef>
              <a:spcAft>
                <a:spcPts val="0"/>
              </a:spcAft>
              <a:buSzPts val="1800"/>
              <a:buFont typeface="Domine"/>
              <a:buAutoNum type="arabicParenR"/>
            </a:pPr>
            <a:r>
              <a:rPr lang="en" sz="1800">
                <a:latin typeface="Domine"/>
                <a:ea typeface="Domine"/>
                <a:cs typeface="Domine"/>
                <a:sym typeface="Domine"/>
              </a:rPr>
              <a:t>LCD Display</a:t>
            </a:r>
            <a:endParaRPr sz="1800">
              <a:latin typeface="Domine"/>
              <a:ea typeface="Domine"/>
              <a:cs typeface="Domine"/>
              <a:sym typeface="Dom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43375" y="347725"/>
            <a:ext cx="67155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Methodology </a:t>
            </a:r>
            <a:endParaRPr b="1" sz="2500">
              <a:solidFill>
                <a:srgbClr val="3F3F3F"/>
              </a:solidFill>
              <a:latin typeface="Domine"/>
              <a:ea typeface="Domine"/>
              <a:cs typeface="Domine"/>
              <a:sym typeface="Domine"/>
            </a:endParaRPr>
          </a:p>
        </p:txBody>
      </p:sp>
      <p:graphicFrame>
        <p:nvGraphicFramePr>
          <p:cNvPr id="125" name="Google Shape;125;p23"/>
          <p:cNvGraphicFramePr/>
          <p:nvPr/>
        </p:nvGraphicFramePr>
        <p:xfrm>
          <a:off x="663475" y="1503575"/>
          <a:ext cx="3000000" cy="3000000"/>
        </p:xfrm>
        <a:graphic>
          <a:graphicData uri="http://schemas.openxmlformats.org/drawingml/2006/table">
            <a:tbl>
              <a:tblPr>
                <a:noFill/>
                <a:tableStyleId>{09E3B94F-A1FD-43C9-88BD-57D57C03A6E3}</a:tableStyleId>
              </a:tblPr>
              <a:tblGrid>
                <a:gridCol w="2043800"/>
                <a:gridCol w="2043800"/>
                <a:gridCol w="2043800"/>
                <a:gridCol w="2043800"/>
              </a:tblGrid>
              <a:tr h="381000">
                <a:tc>
                  <a:txBody>
                    <a:bodyPr/>
                    <a:lstStyle/>
                    <a:p>
                      <a:pPr indent="0" lvl="0" marL="0" rtl="0" algn="ctr">
                        <a:spcBef>
                          <a:spcPts val="0"/>
                        </a:spcBef>
                        <a:spcAft>
                          <a:spcPts val="0"/>
                        </a:spcAft>
                        <a:buNone/>
                      </a:pPr>
                      <a:r>
                        <a:rPr b="1" lang="en" sz="1500">
                          <a:latin typeface="Domine"/>
                          <a:ea typeface="Domine"/>
                          <a:cs typeface="Domine"/>
                          <a:sym typeface="Domine"/>
                        </a:rPr>
                        <a:t>Hardware </a:t>
                      </a:r>
                      <a:endParaRPr b="1" sz="1500">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ctr">
                        <a:spcBef>
                          <a:spcPts val="0"/>
                        </a:spcBef>
                        <a:spcAft>
                          <a:spcPts val="0"/>
                        </a:spcAft>
                        <a:buNone/>
                      </a:pPr>
                      <a:r>
                        <a:rPr b="1" lang="en" sz="1500">
                          <a:latin typeface="Domine"/>
                          <a:ea typeface="Domine"/>
                          <a:cs typeface="Domine"/>
                          <a:sym typeface="Domine"/>
                        </a:rPr>
                        <a:t>Coding</a:t>
                      </a:r>
                      <a:endParaRPr b="1" sz="1500">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ctr">
                        <a:spcBef>
                          <a:spcPts val="0"/>
                        </a:spcBef>
                        <a:spcAft>
                          <a:spcPts val="0"/>
                        </a:spcAft>
                        <a:buNone/>
                      </a:pPr>
                      <a:r>
                        <a:rPr b="1" lang="en" sz="1500">
                          <a:latin typeface="Domine"/>
                          <a:ea typeface="Domine"/>
                          <a:cs typeface="Domine"/>
                          <a:sym typeface="Domine"/>
                        </a:rPr>
                        <a:t>MIT inventor</a:t>
                      </a:r>
                      <a:endParaRPr b="1" sz="1500">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ctr">
                        <a:spcBef>
                          <a:spcPts val="0"/>
                        </a:spcBef>
                        <a:spcAft>
                          <a:spcPts val="0"/>
                        </a:spcAft>
                        <a:buNone/>
                      </a:pPr>
                      <a:r>
                        <a:rPr b="1" lang="en" sz="1500">
                          <a:latin typeface="Domine"/>
                          <a:ea typeface="Domine"/>
                          <a:cs typeface="Domine"/>
                          <a:sym typeface="Domine"/>
                        </a:rPr>
                        <a:t>Android APP</a:t>
                      </a:r>
                      <a:endParaRPr b="1" sz="1500">
                        <a:latin typeface="Domine"/>
                        <a:ea typeface="Domine"/>
                        <a:cs typeface="Domine"/>
                        <a:sym typeface="Domine"/>
                      </a:endParaRPr>
                    </a:p>
                  </a:txBody>
                  <a:tcPr marT="91425" marB="91425" marR="91425" marL="91425" anchor="ctr">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81000">
                <a:tc>
                  <a:txBody>
                    <a:bodyPr/>
                    <a:lstStyle/>
                    <a:p>
                      <a:pPr indent="0" lvl="0" marL="0" rtl="0" algn="l">
                        <a:spcBef>
                          <a:spcPts val="0"/>
                        </a:spcBef>
                        <a:spcAft>
                          <a:spcPts val="0"/>
                        </a:spcAft>
                        <a:buClr>
                          <a:srgbClr val="000000"/>
                        </a:buClr>
                        <a:buFont typeface="Arial"/>
                        <a:buNone/>
                      </a:pPr>
                      <a:r>
                        <a:rPr lang="en">
                          <a:solidFill>
                            <a:schemeClr val="dk1"/>
                          </a:solidFill>
                          <a:latin typeface="Domine"/>
                          <a:ea typeface="Domine"/>
                          <a:cs typeface="Domine"/>
                          <a:sym typeface="Domine"/>
                        </a:rPr>
                        <a:t>Sending DHT-11 data to android Using HC-05 Bluetooth module.</a:t>
                      </a:r>
                      <a:endParaRPr sz="1800">
                        <a:solidFill>
                          <a:srgbClr val="000000"/>
                        </a:solidFill>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ctr">
                        <a:spcBef>
                          <a:spcPts val="0"/>
                        </a:spcBef>
                        <a:spcAft>
                          <a:spcPts val="0"/>
                        </a:spcAft>
                        <a:buNone/>
                      </a:pPr>
                      <a:r>
                        <a:rPr lang="en" sz="1500">
                          <a:highlight>
                            <a:schemeClr val="lt1"/>
                          </a:highlight>
                          <a:latin typeface="Domine"/>
                          <a:ea typeface="Domine"/>
                          <a:cs typeface="Domine"/>
                          <a:sym typeface="Domine"/>
                        </a:rPr>
                        <a:t>Coding in </a:t>
                      </a:r>
                      <a:r>
                        <a:rPr lang="en" sz="1500">
                          <a:solidFill>
                            <a:schemeClr val="dk1"/>
                          </a:solidFill>
                          <a:highlight>
                            <a:schemeClr val="lt1"/>
                          </a:highlight>
                          <a:latin typeface="Domine"/>
                          <a:ea typeface="Domine"/>
                          <a:cs typeface="Domine"/>
                          <a:sym typeface="Domine"/>
                        </a:rPr>
                        <a:t>Arduino IDE and uploading them to Arduino.</a:t>
                      </a:r>
                      <a:endParaRPr sz="1500">
                        <a:solidFill>
                          <a:schemeClr val="dk1"/>
                        </a:solidFill>
                        <a:highlight>
                          <a:schemeClr val="lt1"/>
                        </a:highlight>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ctr">
                        <a:spcBef>
                          <a:spcPts val="0"/>
                        </a:spcBef>
                        <a:spcAft>
                          <a:spcPts val="0"/>
                        </a:spcAft>
                        <a:buNone/>
                      </a:pPr>
                      <a:r>
                        <a:rPr lang="en" sz="1500">
                          <a:latin typeface="Domine"/>
                          <a:ea typeface="Domine"/>
                          <a:cs typeface="Domine"/>
                          <a:sym typeface="Domine"/>
                        </a:rPr>
                        <a:t>Creating an APP to </a:t>
                      </a:r>
                      <a:r>
                        <a:rPr lang="en" sz="1500">
                          <a:latin typeface="Domine"/>
                          <a:ea typeface="Domine"/>
                          <a:cs typeface="Domine"/>
                          <a:sym typeface="Domine"/>
                        </a:rPr>
                        <a:t>receive</a:t>
                      </a:r>
                      <a:r>
                        <a:rPr lang="en" sz="1500">
                          <a:latin typeface="Domine"/>
                          <a:ea typeface="Domine"/>
                          <a:cs typeface="Domine"/>
                          <a:sym typeface="Domine"/>
                        </a:rPr>
                        <a:t> data from Arduino.</a:t>
                      </a:r>
                      <a:endParaRPr sz="1500">
                        <a:solidFill>
                          <a:srgbClr val="000000"/>
                        </a:solidFill>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Domine"/>
                          <a:ea typeface="Domine"/>
                          <a:cs typeface="Domine"/>
                          <a:sym typeface="Domine"/>
                        </a:rPr>
                        <a:t>Receive data from Arduino through Bluetooth.</a:t>
                      </a:r>
                      <a:endParaRPr sz="1500">
                        <a:solidFill>
                          <a:srgbClr val="000000"/>
                        </a:solidFill>
                        <a:latin typeface="Domine"/>
                        <a:ea typeface="Domine"/>
                        <a:cs typeface="Domine"/>
                        <a:sym typeface="Domine"/>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Hardware Representation </a:t>
            </a:r>
            <a:endParaRPr b="1" sz="2500">
              <a:solidFill>
                <a:srgbClr val="3F3F3F"/>
              </a:solidFill>
              <a:latin typeface="Domine"/>
              <a:ea typeface="Domine"/>
              <a:cs typeface="Domine"/>
              <a:sym typeface="Domine"/>
            </a:endParaRPr>
          </a:p>
        </p:txBody>
      </p:sp>
      <p:pic>
        <p:nvPicPr>
          <p:cNvPr id="131" name="Google Shape;131;p24"/>
          <p:cNvPicPr preferRelativeResize="0"/>
          <p:nvPr/>
        </p:nvPicPr>
        <p:blipFill>
          <a:blip r:embed="rId3">
            <a:alphaModFix/>
          </a:blip>
          <a:stretch>
            <a:fillRect/>
          </a:stretch>
        </p:blipFill>
        <p:spPr>
          <a:xfrm>
            <a:off x="2680575" y="801625"/>
            <a:ext cx="3624758" cy="4037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443375" y="347725"/>
            <a:ext cx="8220900" cy="453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500">
                <a:solidFill>
                  <a:schemeClr val="dk1"/>
                </a:solidFill>
                <a:latin typeface="Domine"/>
                <a:ea typeface="Domine"/>
                <a:cs typeface="Domine"/>
                <a:sym typeface="Domine"/>
              </a:rPr>
              <a:t>MIT App inventor</a:t>
            </a:r>
            <a:endParaRPr b="1" sz="2500">
              <a:solidFill>
                <a:srgbClr val="3F3F3F"/>
              </a:solidFill>
              <a:latin typeface="Domine"/>
              <a:ea typeface="Domine"/>
              <a:cs typeface="Domine"/>
              <a:sym typeface="Domine"/>
            </a:endParaRPr>
          </a:p>
        </p:txBody>
      </p:sp>
      <p:pic>
        <p:nvPicPr>
          <p:cNvPr id="137" name="Google Shape;137;p25"/>
          <p:cNvPicPr preferRelativeResize="0"/>
          <p:nvPr/>
        </p:nvPicPr>
        <p:blipFill>
          <a:blip r:embed="rId3">
            <a:alphaModFix/>
          </a:blip>
          <a:stretch>
            <a:fillRect/>
          </a:stretch>
        </p:blipFill>
        <p:spPr>
          <a:xfrm>
            <a:off x="152400" y="954025"/>
            <a:ext cx="8691372" cy="4037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