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Domine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AC53CD-2233-40FC-AA4C-C281CF65B007}">
  <a:tblStyle styleId="{ECAC53CD-2233-40FC-AA4C-C281CF65B0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Domine-bold.fntdata"/><Relationship Id="rId10" Type="http://schemas.openxmlformats.org/officeDocument/2006/relationships/slide" Target="slides/slide4.xml"/><Relationship Id="rId32" Type="http://schemas.openxmlformats.org/officeDocument/2006/relationships/font" Target="fonts/Domi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521494" y="520303"/>
            <a:ext cx="8097300" cy="408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4844524" y="527872"/>
            <a:ext cx="3776700" cy="408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>
            <p:ph idx="2" type="pic"/>
          </p:nvPr>
        </p:nvSpPr>
        <p:spPr>
          <a:xfrm>
            <a:off x="5026965" y="1724018"/>
            <a:ext cx="498000" cy="4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5026965" y="3087757"/>
            <a:ext cx="498000" cy="4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>
            <p:ph idx="4" type="pic"/>
          </p:nvPr>
        </p:nvSpPr>
        <p:spPr>
          <a:xfrm>
            <a:off x="3593372" y="2440627"/>
            <a:ext cx="498000" cy="4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" name="Google Shape;21;p3"/>
          <p:cNvSpPr/>
          <p:nvPr>
            <p:ph idx="5" type="pic"/>
          </p:nvPr>
        </p:nvSpPr>
        <p:spPr>
          <a:xfrm>
            <a:off x="3593372" y="3757201"/>
            <a:ext cx="498000" cy="498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academia.edu/download/58144752/IRJET-V5I12167.pdf" TargetMode="External"/><Relationship Id="rId10" Type="http://schemas.openxmlformats.org/officeDocument/2006/relationships/hyperlink" Target="https://www.researchgate.net/publication/334207536_Humidity_and_temperature_monitoring" TargetMode="External"/><Relationship Id="rId13" Type="http://schemas.openxmlformats.org/officeDocument/2006/relationships/hyperlink" Target="http://ijrar.com/upload_issue/ijrar_issue_20543685.pdf" TargetMode="External"/><Relationship Id="rId12" Type="http://schemas.openxmlformats.org/officeDocument/2006/relationships/hyperlink" Target="https://www.academia.edu/download/58144752/IRJET-V5I12167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reate.arduino.cc/projecthub/tehcwan_canel/temp-humidity-dht11-weather-monitoring-in-mobile-app-57b5ac" TargetMode="External"/><Relationship Id="rId4" Type="http://schemas.openxmlformats.org/officeDocument/2006/relationships/hyperlink" Target="https://www.mouser.com/datasheet/2/758/DHT11-Technical-Data-Sheet-Translated-Version-1143054.pdf" TargetMode="External"/><Relationship Id="rId9" Type="http://schemas.openxmlformats.org/officeDocument/2006/relationships/hyperlink" Target="https://www.researchgate.net/publication/334207536_Humidity_and_temperature_monitoring" TargetMode="External"/><Relationship Id="rId15" Type="http://schemas.openxmlformats.org/officeDocument/2006/relationships/hyperlink" Target="https://link.springer.com/chapter/10.1007/978-981-15-6707-0_53" TargetMode="External"/><Relationship Id="rId14" Type="http://schemas.openxmlformats.org/officeDocument/2006/relationships/hyperlink" Target="http://ijrar.com/upload_issue/ijrar_issue_20543685.pdf" TargetMode="External"/><Relationship Id="rId16" Type="http://schemas.openxmlformats.org/officeDocument/2006/relationships/hyperlink" Target="https://link.springer.com/chapter/10.1007/978-981-15-6707-0_53" TargetMode="External"/><Relationship Id="rId5" Type="http://schemas.openxmlformats.org/officeDocument/2006/relationships/hyperlink" Target="https://www.mouser.com/datasheet/2/758/DHT11-Technical-Data-Sheet-Translated-Version-1143054.pdf" TargetMode="External"/><Relationship Id="rId6" Type="http://schemas.openxmlformats.org/officeDocument/2006/relationships/hyperlink" Target="https://iotdesignpro.com/projects/temperature-humidity-monitoring-over-thingspeak-using-arduino-esp8266" TargetMode="External"/><Relationship Id="rId7" Type="http://schemas.openxmlformats.org/officeDocument/2006/relationships/hyperlink" Target="https://iotdesignpro.com/projects/temperature-humidity-monitoring-over-thingspeak-using-arduino-esp8266" TargetMode="External"/><Relationship Id="rId8" Type="http://schemas.openxmlformats.org/officeDocument/2006/relationships/hyperlink" Target="https://www.researchgate.net/publication/352914267_On_the_Evaluation_of_DHT22_Temperature_Sensor_for_IoT_Applic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1373200" y="350114"/>
            <a:ext cx="6521850" cy="3759977"/>
            <a:chOff x="2003611" y="-524895"/>
            <a:chExt cx="8695800" cy="4966944"/>
          </a:xfrm>
        </p:grpSpPr>
        <p:sp>
          <p:nvSpPr>
            <p:cNvPr id="77" name="Google Shape;77;p17"/>
            <p:cNvSpPr txBox="1"/>
            <p:nvPr/>
          </p:nvSpPr>
          <p:spPr>
            <a:xfrm>
              <a:off x="2003611" y="-524895"/>
              <a:ext cx="8695800" cy="10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" sz="23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Monitoring Humidity and Temperature using Bluetooth and WIFI module via Android device.</a:t>
              </a:r>
              <a:endParaRPr b="1" i="0" sz="30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78" name="Google Shape;78;p17"/>
            <p:cNvSpPr txBox="1"/>
            <p:nvPr/>
          </p:nvSpPr>
          <p:spPr>
            <a:xfrm>
              <a:off x="2737827" y="3411249"/>
              <a:ext cx="7061700" cy="10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BS PROJECT</a:t>
              </a:r>
              <a:endPara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Domine"/>
                  <a:ea typeface="Domine"/>
                  <a:cs typeface="Domine"/>
                  <a:sym typeface="Domine"/>
                </a:rPr>
                <a:t>Bhargav Petla (18070)</a:t>
              </a:r>
              <a:endParaRPr b="0" i="0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</p:grp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048" y="1505826"/>
            <a:ext cx="1447900" cy="14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Bluetooth Methodology 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407" y="1493383"/>
            <a:ext cx="7527939" cy="22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WIFI Methodology 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965" y="1520669"/>
            <a:ext cx="7110069" cy="186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Hardware Bluetooth Representation 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429" y="915329"/>
            <a:ext cx="7346317" cy="366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Hardware Wifi Representation 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383" y="1341551"/>
            <a:ext cx="7292972" cy="25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MIT App inventor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075" y="801625"/>
            <a:ext cx="2238288" cy="40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MIT App inventor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54025"/>
            <a:ext cx="8691372" cy="40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Results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54025"/>
            <a:ext cx="8839201" cy="386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Results Of Android App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550" y="801625"/>
            <a:ext cx="1862263" cy="40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3F3F3F"/>
                </a:solidFill>
                <a:latin typeface="Domine"/>
                <a:ea typeface="Domine"/>
                <a:cs typeface="Domine"/>
                <a:sym typeface="Domine"/>
              </a:rPr>
              <a:t>Graphical Record of Temperature Monitoring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004" y="1424939"/>
            <a:ext cx="4525596" cy="240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3F3F3F"/>
                </a:solidFill>
                <a:latin typeface="Domine"/>
                <a:ea typeface="Domine"/>
                <a:cs typeface="Domine"/>
                <a:sym typeface="Domine"/>
              </a:rPr>
              <a:t>Graphical Record of Humidity Monitoring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690" y="1402080"/>
            <a:ext cx="4842620" cy="260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Motivation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43375" y="1141800"/>
            <a:ext cx="822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1.	Environmental changing conditions</a:t>
            </a:r>
            <a:endParaRPr b="1" i="0" sz="19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	</a:t>
            </a:r>
            <a:r>
              <a:rPr b="0" i="0" lang="en" sz="1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Alerting of any changes to the climate conditions</a:t>
            </a:r>
            <a:endParaRPr b="0" i="0" sz="19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43375" y="2128475"/>
            <a:ext cx="8220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2.	Industrial use</a:t>
            </a:r>
            <a:endParaRPr b="1" i="0" sz="15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         </a:t>
            </a:r>
            <a:r>
              <a:rPr b="0" i="0" lang="en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Measurement and maintaining constant temperature are also important in industrial processes.</a:t>
            </a:r>
            <a:endParaRPr b="0" i="0" sz="18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61550" y="3500775"/>
            <a:ext cx="8220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 3.	Temperature transducers </a:t>
            </a:r>
            <a:endParaRPr b="1" i="0" sz="15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	</a:t>
            </a:r>
            <a:r>
              <a:rPr b="0" i="0" lang="en" sz="1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which are used in electrical measurements are numerous due to a wide range of   temperatures being measured, and because of the measurement accuracy in a specific area</a:t>
            </a:r>
            <a:endParaRPr b="0" i="0" sz="15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443375" y="347725"/>
            <a:ext cx="8220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References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443375" y="1148625"/>
            <a:ext cx="82209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[1]</a:t>
            </a:r>
            <a:r>
              <a:rPr b="0" i="0" lang="en" sz="1200" u="sng" cap="none" strike="noStrike">
                <a:solidFill>
                  <a:schemeClr val="hlink"/>
                </a:solidFill>
                <a:latin typeface="Domine"/>
                <a:ea typeface="Domine"/>
                <a:cs typeface="Domine"/>
                <a:sym typeface="Domine"/>
                <a:hlinkClick r:id="rId3"/>
              </a:rPr>
              <a:t>https://create.arduino.cc/projecthub/tehcwan_canel/temp-humidity-dht11-weather-monitoring-in-mobile-app-57b5ac</a:t>
            </a:r>
            <a:endParaRPr b="0" i="0" sz="1200" u="sng" cap="none" strike="noStrike">
              <a:solidFill>
                <a:schemeClr val="hlink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[2]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omine"/>
                <a:ea typeface="Domine"/>
                <a:cs typeface="Domine"/>
                <a:sym typeface="Domine"/>
                <a:hlinkClick r:id="rId4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latin typeface="Domine"/>
                <a:ea typeface="Domine"/>
                <a:cs typeface="Domine"/>
                <a:sym typeface="Domine"/>
                <a:hlinkClick r:id="rId5"/>
              </a:rPr>
              <a:t>https://www.mouser.com/datasheet/2/758/DHT11-Technical-Data-Sheet-Translated-Version-1143054.pdf</a:t>
            </a:r>
            <a:endParaRPr b="0" i="0" sz="1200" u="sng" cap="none" strike="noStrike">
              <a:solidFill>
                <a:schemeClr val="hlink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[3]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omine"/>
                <a:ea typeface="Domine"/>
                <a:cs typeface="Domine"/>
                <a:sym typeface="Domine"/>
                <a:hlinkClick r:id="rId6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latin typeface="Domine"/>
                <a:ea typeface="Domine"/>
                <a:cs typeface="Domine"/>
                <a:sym typeface="Domine"/>
                <a:hlinkClick r:id="rId7"/>
              </a:rPr>
              <a:t>https://iotdesignpro.com/projects/temperature-humidity-monitoring-over-thingspeak-using-arduino-esp8266</a:t>
            </a:r>
            <a:endParaRPr b="0" i="0" sz="1200" u="sng" cap="none" strike="noStrike">
              <a:solidFill>
                <a:schemeClr val="hlink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[4]</a:t>
            </a:r>
            <a:r>
              <a:rPr b="0" i="0" lang="en" sz="1200" u="sng" cap="none" strike="noStrike">
                <a:solidFill>
                  <a:schemeClr val="hlink"/>
                </a:solidFill>
                <a:latin typeface="Domine"/>
                <a:ea typeface="Domine"/>
                <a:cs typeface="Domine"/>
                <a:sym typeface="Domine"/>
                <a:hlinkClick r:id="rId8"/>
              </a:rPr>
              <a:t>https://www.researchgate.net/publication/352914267_On_the_Evaluation_of_DHT22_Temperature_Sensor_for_IoT_Application</a:t>
            </a:r>
            <a:endParaRPr b="0" i="0" sz="1200" u="sng" cap="none" strike="noStrike">
              <a:solidFill>
                <a:schemeClr val="hlink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[5]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omine"/>
                <a:ea typeface="Domine"/>
                <a:cs typeface="Domine"/>
                <a:sym typeface="Domine"/>
                <a:hlinkClick r:id="rId9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latin typeface="Domine"/>
                <a:ea typeface="Domine"/>
                <a:cs typeface="Domine"/>
                <a:sym typeface="Domine"/>
                <a:hlinkClick r:id="rId10"/>
              </a:rPr>
              <a:t>https://www.researchgate.net/publication/334207536_Humidity_and_temperature_monitoring</a:t>
            </a:r>
            <a:endParaRPr b="0" i="0" sz="1200" u="sng" cap="none" strike="noStrike">
              <a:solidFill>
                <a:schemeClr val="hlink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[6]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omine"/>
                <a:ea typeface="Domine"/>
                <a:cs typeface="Domine"/>
                <a:sym typeface="Domine"/>
                <a:hlinkClick r:id="rId11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latin typeface="Domine"/>
                <a:ea typeface="Domine"/>
                <a:cs typeface="Domine"/>
                <a:sym typeface="Domine"/>
                <a:hlinkClick r:id="rId12"/>
              </a:rPr>
              <a:t>https://www.academia.edu/download/58144752/IRJET-V5I12167.pdf</a:t>
            </a:r>
            <a:endParaRPr b="0" i="0" sz="1200" u="sng" cap="none" strike="noStrike">
              <a:solidFill>
                <a:schemeClr val="hlink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[7]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omine"/>
                <a:ea typeface="Domine"/>
                <a:cs typeface="Domine"/>
                <a:sym typeface="Domine"/>
                <a:hlinkClick r:id="rId13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latin typeface="Domine"/>
                <a:ea typeface="Domine"/>
                <a:cs typeface="Domine"/>
                <a:sym typeface="Domine"/>
                <a:hlinkClick r:id="rId14"/>
              </a:rPr>
              <a:t>http://ijrar.com/upload_issue/ijrar_issue_20543685.pdf</a:t>
            </a:r>
            <a:endParaRPr b="0" i="0" sz="1200" u="sng" cap="none" strike="noStrike">
              <a:solidFill>
                <a:schemeClr val="hlink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[8]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omine"/>
                <a:ea typeface="Domine"/>
                <a:cs typeface="Domine"/>
                <a:sym typeface="Domine"/>
                <a:hlinkClick r:id="rId15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latin typeface="Domine"/>
                <a:ea typeface="Domine"/>
                <a:cs typeface="Domine"/>
                <a:sym typeface="Domine"/>
                <a:hlinkClick r:id="rId16"/>
              </a:rPr>
              <a:t>https://link.springer.com/chapter/10.1007/978-981-15-6707-0_53</a:t>
            </a:r>
            <a:endParaRPr b="0" i="0" sz="16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1632900" y="2117700"/>
            <a:ext cx="587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Thank You</a:t>
            </a:r>
            <a:endParaRPr b="1" i="0" sz="42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718456" y="1186755"/>
            <a:ext cx="719763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DHT11 Temperature &amp; Humidity Sensor features a temperature &amp; humidity sensor complex with a calibrated </a:t>
            </a:r>
            <a:r>
              <a:rPr b="1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digital signal output</a:t>
            </a:r>
            <a:r>
              <a:rPr b="0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. By using the exclusive </a:t>
            </a:r>
            <a:r>
              <a:rPr b="1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digital-signal-acquisition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 technique and temperature &amp; humidity sensing technology, it ensures </a:t>
            </a:r>
            <a:r>
              <a:rPr b="1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high reliability and excellent long-term stability.</a:t>
            </a:r>
            <a:endParaRPr b="0" i="0" sz="16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718456" y="386536"/>
            <a:ext cx="45720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DHT 11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318" y="2806881"/>
            <a:ext cx="1927179" cy="192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790303" y="953350"/>
            <a:ext cx="7315200" cy="3637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DHT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The DHT11 contains a surface mounted </a:t>
            </a:r>
            <a:r>
              <a:rPr b="1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NTC thermistor</a:t>
            </a:r>
            <a:r>
              <a:rPr b="0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 and a </a:t>
            </a:r>
            <a:r>
              <a:rPr b="1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resistive humidity sensor</a:t>
            </a:r>
            <a:r>
              <a:rPr b="0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. An IC on the back of the module converts the resistance measurements from the thermistor and humidity sensor into digital outputs of degrees Celsius and Relative Humidity.</a:t>
            </a: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6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These sensors are frequently used in remote weather stations, soil monitors, and home environment control systems.</a:t>
            </a:r>
            <a:endParaRPr b="0" i="0" sz="14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672737" y="509452"/>
            <a:ext cx="6185263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DHT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Ultra low cost and low power consumption.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3 to 5V power and I/O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Inline digital output.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Good for 20–80% humidity readings with 5% accuracy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Good for 0–50°C temperature readings ±2°C accuracy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Response Time&lt;5s.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Body size 15.5mm x 12mm x 5.5mm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4 pins with 0.1" spacing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2"/>
          <p:cNvCxnSpPr/>
          <p:nvPr/>
        </p:nvCxnSpPr>
        <p:spPr>
          <a:xfrm>
            <a:off x="4571988" y="1883050"/>
            <a:ext cx="0" cy="274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22"/>
          <p:cNvCxnSpPr/>
          <p:nvPr/>
        </p:nvCxnSpPr>
        <p:spPr>
          <a:xfrm>
            <a:off x="4571988" y="3131211"/>
            <a:ext cx="0" cy="274500"/>
          </a:xfrm>
          <a:prstGeom prst="straightConnector1">
            <a:avLst/>
          </a:prstGeom>
          <a:noFill/>
          <a:ln cap="flat" cmpd="sng" w="50800">
            <a:solidFill>
              <a:srgbClr val="18181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2"/>
          <p:cNvSpPr txBox="1"/>
          <p:nvPr/>
        </p:nvSpPr>
        <p:spPr>
          <a:xfrm>
            <a:off x="784601" y="1196425"/>
            <a:ext cx="316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Hardware Representation</a:t>
            </a:r>
            <a:endParaRPr b="0" i="0" sz="18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5184275" y="2443941"/>
            <a:ext cx="1974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Coding</a:t>
            </a:r>
            <a:endParaRPr b="0" i="0" sz="18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2930814" y="542957"/>
            <a:ext cx="3291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43375" y="3300200"/>
            <a:ext cx="3504600" cy="11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Creating Mobile App using MIT APP inventor via bluetooth/Thingspeak via WIFI</a:t>
            </a:r>
            <a:endParaRPr b="0" i="0" sz="1800" u="none" cap="none" strike="noStrike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Objective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4128000" y="949075"/>
            <a:ext cx="888000" cy="8871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01</a:t>
            </a:r>
            <a:endParaRPr b="1" i="0" sz="2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4128000" y="2204388"/>
            <a:ext cx="888000" cy="8871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02</a:t>
            </a:r>
            <a:endParaRPr b="1" i="0" sz="2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4128000" y="3445400"/>
            <a:ext cx="888000" cy="8871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03</a:t>
            </a:r>
            <a:endParaRPr b="1" i="0" sz="2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Materials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642950" y="1078825"/>
            <a:ext cx="7802400" cy="3647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Arduino Board</a:t>
            </a:r>
            <a:endParaRPr b="0" i="0" sz="18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HC-05 Bluetooth module</a:t>
            </a:r>
            <a:endParaRPr b="0" i="0" sz="18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DHT11 Sensor</a:t>
            </a:r>
            <a:endParaRPr b="0" i="0" sz="18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MIT app inventor</a:t>
            </a:r>
            <a:endParaRPr b="0" i="0" sz="18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LCD Display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ESP8266 Wifi Module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Domine"/>
                <a:ea typeface="Domine"/>
                <a:cs typeface="Domine"/>
                <a:sym typeface="Domine"/>
              </a:rPr>
              <a:t>Thingspeak</a:t>
            </a:r>
            <a:endParaRPr b="0" i="0" sz="18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Bluetooth Methodology 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663475" y="15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{ECAC53CD-2233-40FC-AA4C-C281CF65B007}</a:tableStyleId>
              </a:tblPr>
              <a:tblGrid>
                <a:gridCol w="2043800"/>
                <a:gridCol w="2043800"/>
                <a:gridCol w="2043800"/>
                <a:gridCol w="2043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Hardware </a:t>
                      </a:r>
                      <a:endParaRPr b="1" sz="1500" u="none" cap="none" strike="noStrike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Coding</a:t>
                      </a:r>
                      <a:endParaRPr b="1" sz="1500" u="none" cap="none" strike="noStrike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MIT inventor</a:t>
                      </a:r>
                      <a:endParaRPr b="1" sz="1500" u="none" cap="none" strike="noStrike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Android APP</a:t>
                      </a:r>
                      <a:endParaRPr b="1" sz="1500" u="none" cap="none" strike="noStrike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Sending DHT-11 data to android Using HC-05 Bluetooth module.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highlight>
                            <a:schemeClr val="lt1"/>
                          </a:highlight>
                          <a:latin typeface="Domine"/>
                          <a:ea typeface="Domine"/>
                          <a:cs typeface="Domine"/>
                          <a:sym typeface="Domine"/>
                        </a:rPr>
                        <a:t>Coding in 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Domine"/>
                          <a:ea typeface="Domine"/>
                          <a:cs typeface="Domine"/>
                          <a:sym typeface="Domine"/>
                        </a:rPr>
                        <a:t>Arduino IDE and uploading them to Arduino.</a:t>
                      </a:r>
                      <a:endParaRPr sz="15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Creating an APP to receive data from Arduino.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Receive data from Arduino through Bluetooth.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443375" y="347725"/>
            <a:ext cx="6715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WIFI Methodology </a:t>
            </a:r>
            <a:endParaRPr b="1" i="0" sz="2500" u="none" cap="none" strike="noStrike">
              <a:solidFill>
                <a:srgbClr val="3F3F3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663475" y="15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{ECAC53CD-2233-40FC-AA4C-C281CF65B007}</a:tableStyleId>
              </a:tblPr>
              <a:tblGrid>
                <a:gridCol w="2043800"/>
                <a:gridCol w="2043800"/>
                <a:gridCol w="2043800"/>
                <a:gridCol w="2043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Hardware </a:t>
                      </a:r>
                      <a:endParaRPr b="1" sz="1500" u="none" cap="none" strike="noStrike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Coding</a:t>
                      </a:r>
                      <a:endParaRPr b="1" sz="1500" u="none" cap="none" strike="noStrike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Thingspeak</a:t>
                      </a:r>
                      <a:endParaRPr b="1" sz="1500" u="none" cap="none" strike="noStrike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Plotting</a:t>
                      </a:r>
                      <a:endParaRPr b="1" sz="1500" u="none" cap="none" strike="noStrike"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Sending DHT-11 data to thingspeak Using ESP8266 Wifi  module.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highlight>
                            <a:schemeClr val="lt1"/>
                          </a:highlight>
                          <a:latin typeface="Domine"/>
                          <a:ea typeface="Domine"/>
                          <a:cs typeface="Domine"/>
                          <a:sym typeface="Domine"/>
                        </a:rPr>
                        <a:t>Coding in 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Domine"/>
                          <a:ea typeface="Domine"/>
                          <a:cs typeface="Domine"/>
                          <a:sym typeface="Domine"/>
                        </a:rPr>
                        <a:t>Arduino IDE and uploading them to Arduino.</a:t>
                      </a:r>
                      <a:endParaRPr sz="15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Receive data from Arduino through WIfi.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Domine"/>
                          <a:ea typeface="Domine"/>
                          <a:cs typeface="Domine"/>
                          <a:sym typeface="Domine"/>
                        </a:rPr>
                        <a:t>Plotting the receiving data to thingspeak.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