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8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459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75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7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5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3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0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5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3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FE8DD-94CF-4600-90D3-CD7EA71F7A2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9574-9B36-4C06-9564-75DC9CA1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05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529146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Final Project</a:t>
            </a:r>
            <a:br>
              <a:rPr lang="en-US" sz="3200" dirty="0" smtClean="0"/>
            </a:br>
            <a:r>
              <a:rPr lang="en-US" sz="3200" dirty="0" smtClean="0"/>
              <a:t>Extending AES from 128-bits to 192 and 256-bits.</a:t>
            </a:r>
            <a:br>
              <a:rPr lang="en-US" sz="3200" dirty="0" smtClean="0"/>
            </a:br>
            <a:r>
              <a:rPr lang="en-US" sz="3200" dirty="0" smtClean="0"/>
              <a:t>Mscs</a:t>
            </a:r>
            <a:r>
              <a:rPr lang="en-US" sz="3200" dirty="0"/>
              <a:t> </a:t>
            </a:r>
            <a:r>
              <a:rPr lang="en-US" sz="3200" dirty="0" smtClean="0"/>
              <a:t>630- Doc. Pablo Rivas.</a:t>
            </a:r>
            <a:br>
              <a:rPr lang="en-US" sz="3200" dirty="0" smtClean="0"/>
            </a:br>
            <a:r>
              <a:rPr lang="en-US" sz="3200" dirty="0" smtClean="0"/>
              <a:t>Due Date: 05/02/2016.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684" y="4461246"/>
            <a:ext cx="6831673" cy="1086237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Authors:</a:t>
            </a:r>
          </a:p>
          <a:p>
            <a:pPr algn="r"/>
            <a:r>
              <a:rPr lang="en-US" dirty="0" smtClean="0"/>
              <a:t>Murali Krishna Kandula (200-62-382)</a:t>
            </a:r>
          </a:p>
          <a:p>
            <a:pPr algn="r"/>
            <a:r>
              <a:rPr lang="en-US" dirty="0" smtClean="0"/>
              <a:t>Bhargav Uppalapati (200-62-353)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PKCS7?- As it is easy to implement.</a:t>
            </a:r>
          </a:p>
          <a:p>
            <a:r>
              <a:rPr lang="en-US" i="1" dirty="0">
                <a:effectLst/>
              </a:rPr>
              <a:t>N</a:t>
            </a:r>
            <a:r>
              <a:rPr lang="en-US" dirty="0"/>
              <a:t> bytes, each of value </a:t>
            </a:r>
            <a:r>
              <a:rPr lang="en-US" i="1" dirty="0">
                <a:effectLst/>
              </a:rPr>
              <a:t>N</a:t>
            </a:r>
            <a:r>
              <a:rPr lang="en-US" dirty="0"/>
              <a:t> are </a:t>
            </a:r>
            <a:r>
              <a:rPr lang="en-US" dirty="0" smtClean="0"/>
              <a:t>added.</a:t>
            </a:r>
          </a:p>
          <a:p>
            <a:r>
              <a:rPr lang="en-US" dirty="0" smtClean="0"/>
              <a:t>Ex: </a:t>
            </a:r>
          </a:p>
          <a:p>
            <a:pPr marL="0" indent="0">
              <a:buNone/>
            </a:pPr>
            <a:r>
              <a:rPr lang="en-US" dirty="0" smtClean="0"/>
              <a:t>01</a:t>
            </a:r>
          </a:p>
          <a:p>
            <a:pPr marL="0" indent="0">
              <a:buNone/>
            </a:pPr>
            <a:r>
              <a:rPr lang="en-US" dirty="0" smtClean="0"/>
              <a:t>02 02</a:t>
            </a:r>
          </a:p>
          <a:p>
            <a:pPr marL="0" indent="0">
              <a:buNone/>
            </a:pPr>
            <a:r>
              <a:rPr lang="en-US" dirty="0" smtClean="0"/>
              <a:t>03 03 03 </a:t>
            </a:r>
          </a:p>
          <a:p>
            <a:pPr marL="0" indent="0">
              <a:buNone/>
            </a:pPr>
            <a:r>
              <a:rPr lang="en-US" dirty="0" smtClean="0"/>
              <a:t>04 04 04 04 </a:t>
            </a:r>
          </a:p>
          <a:p>
            <a:pPr marL="0" indent="0">
              <a:buNone/>
            </a:pPr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1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and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35624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Every project has a scope for improvements and extensions.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Our AES can be improved by using a better padding strategy instead of using the </a:t>
            </a:r>
            <a:r>
              <a:rPr lang="en-US" dirty="0" smtClean="0"/>
              <a:t>PKCS7 </a:t>
            </a:r>
            <a:r>
              <a:rPr lang="en-US" dirty="0"/>
              <a:t>as a padding strategy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Implementing an authentication strategy is a good extension to our AES.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Existing code can always be refined to make it efficient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UI can be improved to make it look better and user </a:t>
            </a:r>
            <a:r>
              <a:rPr lang="en-US" dirty="0" smtClean="0"/>
              <a:t>friendly.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555" y="2419065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QUESTIONS?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965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https://en.wikipedia.org/wiki/Advanced Encryption Standard</a:t>
            </a:r>
          </a:p>
          <a:p>
            <a:r>
              <a:rPr lang="en-US" dirty="0"/>
              <a:t>https://en.wikipedia.org/wiki/Rijndael S-box</a:t>
            </a:r>
          </a:p>
          <a:p>
            <a:r>
              <a:rPr lang="en-US" dirty="0" smtClean="0"/>
              <a:t>https</a:t>
            </a:r>
            <a:r>
              <a:rPr lang="en-US" dirty="0"/>
              <a:t>://en.wikipedia.org/wiki/Rijndael_mix_columns</a:t>
            </a:r>
          </a:p>
          <a:p>
            <a:r>
              <a:rPr lang="en-US" dirty="0" smtClean="0"/>
              <a:t>http</a:t>
            </a:r>
            <a:r>
              <a:rPr lang="en-US" dirty="0"/>
              <a:t>://www.angelfire.com/biz7/atleast/mix_columns.pdf</a:t>
            </a:r>
          </a:p>
          <a:p>
            <a:r>
              <a:rPr lang="en-US" dirty="0"/>
              <a:t>http://www.inconteam.com/software-development/41-encryption/55-aes-test-vectors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4901"/>
            <a:ext cx="9601200" cy="43524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Changes made</a:t>
            </a:r>
          </a:p>
          <a:p>
            <a:pPr lvl="1"/>
            <a:r>
              <a:rPr lang="en-US" dirty="0" smtClean="0"/>
              <a:t>Implementing 128-bit Decryption.</a:t>
            </a:r>
          </a:p>
          <a:p>
            <a:pPr lvl="1"/>
            <a:r>
              <a:rPr lang="en-US" dirty="0" smtClean="0"/>
              <a:t>Extending </a:t>
            </a:r>
            <a:r>
              <a:rPr lang="en-US" dirty="0"/>
              <a:t>AES to support 192-bit Encryption and Decryption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Extending AES </a:t>
            </a:r>
            <a:r>
              <a:rPr lang="en-US" dirty="0"/>
              <a:t>to support 256-bit Encryption and Decryption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Padding Strategy.</a:t>
            </a:r>
            <a:endParaRPr lang="en-US" dirty="0" smtClean="0"/>
          </a:p>
          <a:p>
            <a:r>
              <a:rPr lang="en-US" dirty="0" smtClean="0"/>
              <a:t>Input and Output.</a:t>
            </a:r>
          </a:p>
          <a:p>
            <a:r>
              <a:rPr lang="en-US" dirty="0" smtClean="0"/>
              <a:t>Authentication Strategy.</a:t>
            </a:r>
          </a:p>
          <a:p>
            <a:r>
              <a:rPr lang="en-US" dirty="0" smtClean="0"/>
              <a:t>Improvements and Extensions.</a:t>
            </a:r>
          </a:p>
          <a:p>
            <a:r>
              <a:rPr lang="en-US" dirty="0" smtClean="0"/>
              <a:t>References.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AES is a type of encryption standard.</a:t>
            </a:r>
          </a:p>
          <a:p>
            <a:r>
              <a:rPr lang="en-US" dirty="0" smtClean="0"/>
              <a:t>Also known as </a:t>
            </a:r>
            <a:r>
              <a:rPr lang="en-US" b="1" dirty="0" smtClean="0"/>
              <a:t>Rijndael</a:t>
            </a:r>
            <a:r>
              <a:rPr lang="en-US" dirty="0" smtClean="0"/>
              <a:t> </a:t>
            </a:r>
            <a:r>
              <a:rPr lang="en-US" dirty="0"/>
              <a:t>(pronounced rain-dahl</a:t>
            </a:r>
            <a:r>
              <a:rPr lang="en-US" dirty="0" smtClean="0"/>
              <a:t>) algorithm.</a:t>
            </a:r>
          </a:p>
          <a:p>
            <a:r>
              <a:rPr lang="en-US" dirty="0" smtClean="0"/>
              <a:t>AES is a symmetric key algorithm.</a:t>
            </a:r>
          </a:p>
          <a:p>
            <a:r>
              <a:rPr lang="en-US" dirty="0" smtClean="0"/>
              <a:t>AES produces keys on every round of encryption type- Round keys.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201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Implementing encryption when key size </a:t>
            </a:r>
            <a:r>
              <a:rPr lang="en-US" sz="2800" dirty="0"/>
              <a:t>i</a:t>
            </a:r>
            <a:r>
              <a:rPr lang="en-US" sz="2800" dirty="0" smtClean="0"/>
              <a:t>s 192 and 256-bits size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5899"/>
            <a:ext cx="9601200" cy="4983139"/>
          </a:xfrm>
        </p:spPr>
        <p:txBody>
          <a:bodyPr/>
          <a:lstStyle/>
          <a:p>
            <a:r>
              <a:rPr lang="en-US" dirty="0" smtClean="0"/>
              <a:t>Starts off by running Driver.java file.</a:t>
            </a:r>
          </a:p>
          <a:p>
            <a:r>
              <a:rPr lang="en-US" u="sng" dirty="0" smtClean="0"/>
              <a:t>Inputs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Plain text: 128-bits size.</a:t>
            </a:r>
          </a:p>
          <a:p>
            <a:pPr lvl="1"/>
            <a:r>
              <a:rPr lang="en-US" dirty="0" smtClean="0"/>
              <a:t>Key: </a:t>
            </a:r>
            <a:r>
              <a:rPr lang="en-US" dirty="0"/>
              <a:t>128, 192, 256-bits </a:t>
            </a:r>
            <a:r>
              <a:rPr lang="en-US" dirty="0" smtClean="0"/>
              <a:t>size.(Larger the key, greater the encryption).</a:t>
            </a:r>
          </a:p>
          <a:p>
            <a:r>
              <a:rPr lang="en-US" dirty="0" smtClean="0"/>
              <a:t>Diver.java file calls aes() function in aesencryption.java file</a:t>
            </a:r>
          </a:p>
          <a:p>
            <a:r>
              <a:rPr lang="en-US" dirty="0" smtClean="0"/>
              <a:t>Plain text and key are passed as inputs to aes() </a:t>
            </a:r>
            <a:r>
              <a:rPr lang="en-US" dirty="0"/>
              <a:t>, which handles other function calls.</a:t>
            </a:r>
            <a:endParaRPr lang="en-US" dirty="0" smtClean="0"/>
          </a:p>
          <a:p>
            <a:pPr marL="530352" lvl="1" indent="0">
              <a:buNone/>
            </a:pPr>
            <a:endParaRPr lang="en-US" dirty="0" smtClean="0"/>
          </a:p>
          <a:p>
            <a:pPr marL="53035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60283"/>
              </p:ext>
            </p:extLst>
          </p:nvPr>
        </p:nvGraphicFramePr>
        <p:xfrm>
          <a:off x="2108200" y="4595631"/>
          <a:ext cx="812799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Rounds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 of matrix to store round keys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1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8" y="436728"/>
            <a:ext cx="10671908" cy="5991367"/>
          </a:xfrm>
        </p:spPr>
        <p:txBody>
          <a:bodyPr>
            <a:normAutofit/>
          </a:bodyPr>
          <a:lstStyle/>
          <a:p>
            <a:r>
              <a:rPr lang="en-US" dirty="0" smtClean="0"/>
              <a:t>First Round</a:t>
            </a:r>
          </a:p>
          <a:p>
            <a:pPr lvl="1"/>
            <a:r>
              <a:rPr lang="en-US" dirty="0" smtClean="0"/>
              <a:t>Add Round Key</a:t>
            </a:r>
          </a:p>
          <a:p>
            <a:r>
              <a:rPr lang="en-US" dirty="0" smtClean="0"/>
              <a:t>Rounds</a:t>
            </a:r>
          </a:p>
          <a:p>
            <a:pPr lvl="1"/>
            <a:r>
              <a:rPr lang="en-US" dirty="0" smtClean="0"/>
              <a:t>S_BOX </a:t>
            </a:r>
            <a:r>
              <a:rPr lang="en-US" dirty="0"/>
              <a:t>substitution</a:t>
            </a:r>
          </a:p>
          <a:p>
            <a:pPr lvl="1"/>
            <a:r>
              <a:rPr lang="en-US" dirty="0"/>
              <a:t>Shift </a:t>
            </a:r>
            <a:r>
              <a:rPr lang="en-US" dirty="0" smtClean="0"/>
              <a:t>Rows(different in 256-bit)</a:t>
            </a:r>
            <a:endParaRPr lang="en-US" dirty="0"/>
          </a:p>
          <a:p>
            <a:pPr lvl="1"/>
            <a:r>
              <a:rPr lang="en-US" dirty="0"/>
              <a:t>Mix Columns</a:t>
            </a:r>
          </a:p>
          <a:p>
            <a:pPr lvl="1"/>
            <a:r>
              <a:rPr lang="en-US" dirty="0"/>
              <a:t>Add Round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Final Round (no Mix columns)</a:t>
            </a:r>
          </a:p>
          <a:p>
            <a:pPr lvl="1"/>
            <a:r>
              <a:rPr lang="en-US" dirty="0"/>
              <a:t>S_BOX substitution</a:t>
            </a:r>
          </a:p>
          <a:p>
            <a:pPr lvl="1"/>
            <a:r>
              <a:rPr lang="en-US" dirty="0"/>
              <a:t>Shift Rows 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Round </a:t>
            </a:r>
            <a:r>
              <a:rPr lang="en-US" dirty="0" smtClean="0"/>
              <a:t>Key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63" y="854282"/>
            <a:ext cx="5570173" cy="5156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16" y="1760561"/>
            <a:ext cx="5152265" cy="2668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619" y="2199449"/>
            <a:ext cx="6664657" cy="2465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28" y="1615617"/>
            <a:ext cx="5948683" cy="3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9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7185"/>
            <a:ext cx="9601200" cy="6516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AES Decryption: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004" y="818866"/>
            <a:ext cx="7178722" cy="57184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identical to AES Encryption, since steps done in reverse.</a:t>
            </a:r>
          </a:p>
          <a:p>
            <a:r>
              <a:rPr lang="en-US" u="sng" dirty="0"/>
              <a:t>Inputs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Cipher text: </a:t>
            </a:r>
            <a:r>
              <a:rPr lang="en-US" dirty="0"/>
              <a:t>128-bits size.</a:t>
            </a:r>
          </a:p>
          <a:p>
            <a:pPr lvl="1"/>
            <a:r>
              <a:rPr lang="en-US" dirty="0"/>
              <a:t>Key: 128, 192, 256-bits size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No. of rounds are determined, depending upon key size.</a:t>
            </a:r>
          </a:p>
          <a:p>
            <a:r>
              <a:rPr lang="en-US" dirty="0"/>
              <a:t>First Round</a:t>
            </a:r>
          </a:p>
          <a:p>
            <a:pPr lvl="1"/>
            <a:r>
              <a:rPr lang="en-US" dirty="0"/>
              <a:t>Add Round Key</a:t>
            </a:r>
          </a:p>
          <a:p>
            <a:r>
              <a:rPr lang="en-US" dirty="0"/>
              <a:t>Rounds</a:t>
            </a:r>
          </a:p>
          <a:p>
            <a:pPr lvl="1"/>
            <a:r>
              <a:rPr lang="en-US" dirty="0" smtClean="0"/>
              <a:t>Inverse Shift Rows</a:t>
            </a:r>
            <a:endParaRPr lang="en-US" dirty="0"/>
          </a:p>
          <a:p>
            <a:pPr lvl="1"/>
            <a:r>
              <a:rPr lang="en-US" dirty="0" smtClean="0"/>
              <a:t>Inverse S_BOX Substitution</a:t>
            </a:r>
            <a:endParaRPr lang="en-US" dirty="0"/>
          </a:p>
          <a:p>
            <a:pPr lvl="1"/>
            <a:r>
              <a:rPr lang="en-US" dirty="0" smtClean="0"/>
              <a:t>Inverse Mix Columns</a:t>
            </a:r>
            <a:endParaRPr lang="en-US" dirty="0"/>
          </a:p>
          <a:p>
            <a:pPr lvl="1"/>
            <a:r>
              <a:rPr lang="en-US" dirty="0"/>
              <a:t>Add Round Key</a:t>
            </a:r>
          </a:p>
          <a:p>
            <a:r>
              <a:rPr lang="en-US" dirty="0"/>
              <a:t>Final Round (no </a:t>
            </a:r>
            <a:r>
              <a:rPr lang="en-US" dirty="0" smtClean="0"/>
              <a:t>Inverse Mix </a:t>
            </a:r>
            <a:r>
              <a:rPr lang="en-US" dirty="0"/>
              <a:t>columns)</a:t>
            </a:r>
          </a:p>
          <a:p>
            <a:pPr lvl="1"/>
            <a:r>
              <a:rPr lang="en-US" dirty="0"/>
              <a:t>Inverse Shift Rows</a:t>
            </a:r>
          </a:p>
          <a:p>
            <a:pPr lvl="1"/>
            <a:r>
              <a:rPr lang="en-US" dirty="0"/>
              <a:t>Inverse S_BOX Substitution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Round Key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25" y="0"/>
            <a:ext cx="3285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814" y="279779"/>
            <a:ext cx="10406419" cy="6284794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decryption, </a:t>
            </a:r>
            <a:r>
              <a:rPr lang="en-US" dirty="0"/>
              <a:t>last round key is given as input to the round key matrix</a:t>
            </a:r>
            <a:r>
              <a:rPr lang="en-US" dirty="0" smtClean="0"/>
              <a:t>.</a:t>
            </a:r>
          </a:p>
          <a:p>
            <a:r>
              <a:rPr lang="en-US" dirty="0"/>
              <a:t>The next step is XORING cipher text and the last round </a:t>
            </a:r>
            <a:r>
              <a:rPr lang="en-US" dirty="0" smtClean="0"/>
              <a:t>key.</a:t>
            </a:r>
          </a:p>
          <a:p>
            <a:r>
              <a:rPr lang="en-US" dirty="0"/>
              <a:t>Next step is implementing inverse shift rows which performs right shift of elements in </a:t>
            </a:r>
            <a:r>
              <a:rPr lang="en-US" dirty="0" smtClean="0"/>
              <a:t>matrix. </a:t>
            </a:r>
            <a:endParaRPr lang="en-US" dirty="0" smtClean="0"/>
          </a:p>
          <a:p>
            <a:r>
              <a:rPr lang="en-US" dirty="0"/>
              <a:t>Next step is implementing reverse nibble substitution where corresponding values </a:t>
            </a:r>
            <a:r>
              <a:rPr lang="en-US" dirty="0" smtClean="0"/>
              <a:t>are </a:t>
            </a:r>
            <a:r>
              <a:rPr lang="en-US" dirty="0"/>
              <a:t>pulled from Inverse S_BOX </a:t>
            </a:r>
            <a:r>
              <a:rPr lang="en-US" dirty="0" smtClean="0"/>
              <a:t>table.</a:t>
            </a:r>
          </a:p>
          <a:p>
            <a:r>
              <a:rPr lang="en-US" dirty="0" smtClean="0"/>
              <a:t>Next is implementing Inverse Mix </a:t>
            </a:r>
            <a:r>
              <a:rPr lang="en-US" dirty="0"/>
              <a:t>column </a:t>
            </a:r>
            <a:r>
              <a:rPr lang="en-US" dirty="0" smtClean="0"/>
              <a:t>operation.</a:t>
            </a:r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is a combination of matrix addition and matrix multiplication in the Galois field, but to help with the multiplication look up tables with pre calculated values are </a:t>
            </a:r>
            <a:r>
              <a:rPr lang="en-US" dirty="0" smtClean="0"/>
              <a:t>present.</a:t>
            </a:r>
          </a:p>
          <a:p>
            <a:r>
              <a:rPr lang="en-US" dirty="0"/>
              <a:t>last round would be do a XOR between previously generated reverse nibble substitution and the first round </a:t>
            </a:r>
            <a:r>
              <a:rPr lang="en-US" dirty="0" smtClean="0"/>
              <a:t>key.</a:t>
            </a:r>
          </a:p>
          <a:p>
            <a:r>
              <a:rPr lang="en-US" dirty="0"/>
              <a:t>The resultant output is the plain text.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5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4480"/>
            <a:ext cx="9601200" cy="8836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Input and Output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36580"/>
            <a:ext cx="5924550" cy="2057400"/>
          </a:xfrm>
        </p:spPr>
      </p:pic>
    </p:spTree>
    <p:extLst>
      <p:ext uri="{BB962C8B-B14F-4D97-AF65-F5344CB8AC3E}">
        <p14:creationId xmlns:p14="http://schemas.microsoft.com/office/powerpoint/2010/main" val="18218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SHA 3?</a:t>
            </a:r>
          </a:p>
          <a:p>
            <a:r>
              <a:rPr lang="en-US" dirty="0" smtClean="0"/>
              <a:t>Dissimilarity between SHA 2 and SHA 3, makes SHA 3 more secure.</a:t>
            </a:r>
          </a:p>
          <a:p>
            <a:r>
              <a:rPr lang="en-US" dirty="0" smtClean="0"/>
              <a:t>Less susceptible to collision- finding 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435</TotalTime>
  <Words>584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Final Project Extending AES from 128-bits to 192 and 256-bits. Mscs 630- Doc. Pablo Rivas. Due Date: 05/02/2016.</vt:lpstr>
      <vt:lpstr>Objectives:</vt:lpstr>
      <vt:lpstr>Introduction:</vt:lpstr>
      <vt:lpstr>Implementing encryption when key size is 192 and 256-bits size</vt:lpstr>
      <vt:lpstr>PowerPoint Presentation</vt:lpstr>
      <vt:lpstr>AES Decryption:</vt:lpstr>
      <vt:lpstr>PowerPoint Presentation</vt:lpstr>
      <vt:lpstr>Input and Output</vt:lpstr>
      <vt:lpstr>Authentication Strategy</vt:lpstr>
      <vt:lpstr>Padding Strategy</vt:lpstr>
      <vt:lpstr>Improvements and Extensions</vt:lpstr>
      <vt:lpstr>QUESTIONS?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Extending AES from 128-bits to 192 and 256-bits. Mscs 630- Doc. Pablo Rivas. Due Date: 05/02/2016.</dc:title>
  <dc:creator>uppalapati bhargav</dc:creator>
  <cp:lastModifiedBy>uppalapati bhargav</cp:lastModifiedBy>
  <cp:revision>27</cp:revision>
  <dcterms:created xsi:type="dcterms:W3CDTF">2016-05-03T22:15:21Z</dcterms:created>
  <dcterms:modified xsi:type="dcterms:W3CDTF">2016-05-04T05:39:53Z</dcterms:modified>
</cp:coreProperties>
</file>