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6" r:id="rId2"/>
    <p:sldId id="267" r:id="rId3"/>
    <p:sldId id="269" r:id="rId4"/>
    <p:sldId id="270" r:id="rId5"/>
    <p:sldId id="271" r:id="rId6"/>
    <p:sldId id="273" r:id="rId7"/>
    <p:sldId id="274" r:id="rId8"/>
    <p:sldId id="286" r:id="rId9"/>
    <p:sldId id="287" r:id="rId10"/>
    <p:sldId id="278" r:id="rId11"/>
    <p:sldId id="279" r:id="rId12"/>
    <p:sldId id="280" r:id="rId13"/>
    <p:sldId id="281" r:id="rId14"/>
    <p:sldId id="282" r:id="rId15"/>
    <p:sldId id="283" r:id="rId16"/>
    <p:sldId id="275" r:id="rId17"/>
    <p:sldId id="284" r:id="rId18"/>
    <p:sldId id="288" r:id="rId19"/>
    <p:sldId id="289" r:id="rId20"/>
    <p:sldId id="290" r:id="rId21"/>
    <p:sldId id="303" r:id="rId22"/>
    <p:sldId id="304" r:id="rId23"/>
    <p:sldId id="295" r:id="rId24"/>
    <p:sldId id="305" r:id="rId25"/>
    <p:sldId id="296" r:id="rId26"/>
    <p:sldId id="292" r:id="rId27"/>
    <p:sldId id="297" r:id="rId28"/>
    <p:sldId id="298" r:id="rId29"/>
    <p:sldId id="299" r:id="rId30"/>
    <p:sldId id="300" r:id="rId31"/>
    <p:sldId id="301" r:id="rId32"/>
    <p:sldId id="302" r:id="rId33"/>
    <p:sldId id="26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1D5CA-4982-EE47-8EA6-828383439FED}" type="datetimeFigureOut">
              <a:rPr lang="en-US" smtClean="0"/>
              <a:t>6/26/21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940C5-220B-274C-ABFB-AF523FA22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42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1BF6A-3E73-47F1-8C82-2E6C5A26B350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664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G2M Insights for Cab Investment Firm</a:t>
            </a:r>
          </a:p>
          <a:p>
            <a:endParaRPr lang="en-US" sz="4000" dirty="0"/>
          </a:p>
          <a:p>
            <a:r>
              <a:rPr lang="en-US" sz="2800" b="1" dirty="0"/>
              <a:t>26 June, 2021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BC9A3-F074-43EF-825C-0333962C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Pink Cab: Price Charged per KM per City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A74E70-65C0-4F85-8B54-9B1EFC8C7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2" y="1825625"/>
            <a:ext cx="7680960" cy="47861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B53963-383D-4D0C-8D13-6DE2607C7623}"/>
              </a:ext>
            </a:extLst>
          </p:cNvPr>
          <p:cNvSpPr txBox="1"/>
          <p:nvPr/>
        </p:nvSpPr>
        <p:spPr>
          <a:xfrm>
            <a:off x="8601222" y="1850243"/>
            <a:ext cx="359077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800" b="1" dirty="0">
                <a:solidFill>
                  <a:schemeClr val="accent2"/>
                </a:solidFill>
                <a:latin typeface="Arial Black" panose="020B0A04020102020204" pitchFamily="34" charset="0"/>
                <a:ea typeface="+mj-ea"/>
                <a:cs typeface="+mj-cs"/>
              </a:rPr>
              <a:t>For Pink cab all the cities have the same increase in price charge with increase in distance</a:t>
            </a:r>
          </a:p>
        </p:txBody>
      </p:sp>
    </p:spTree>
    <p:extLst>
      <p:ext uri="{BB962C8B-B14F-4D97-AF65-F5344CB8AC3E}">
        <p14:creationId xmlns:p14="http://schemas.microsoft.com/office/powerpoint/2010/main" val="137198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31F7-08ED-42F9-BACD-F3DB2F33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01" y="224449"/>
            <a:ext cx="11006797" cy="1325563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Yellow Cab: Price Charged per KM per City</a:t>
            </a:r>
            <a:endParaRPr lang="en-GB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50C8B8-EC6A-4C82-B1A7-EFACD800D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02" y="1436662"/>
            <a:ext cx="7679202" cy="47953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3BF92E-E29A-4AF8-9D18-46D008F14AE7}"/>
              </a:ext>
            </a:extLst>
          </p:cNvPr>
          <p:cNvSpPr txBox="1"/>
          <p:nvPr/>
        </p:nvSpPr>
        <p:spPr>
          <a:xfrm>
            <a:off x="8703212" y="2736838"/>
            <a:ext cx="348878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In New York City the Price charged for Yellow Cab is more in comparison to the other cities</a:t>
            </a:r>
          </a:p>
        </p:txBody>
      </p:sp>
    </p:spTree>
    <p:extLst>
      <p:ext uri="{BB962C8B-B14F-4D97-AF65-F5344CB8AC3E}">
        <p14:creationId xmlns:p14="http://schemas.microsoft.com/office/powerpoint/2010/main" val="1192798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2CBB-B34B-4EF1-8ED4-F3DBA32E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  <a:latin typeface="Arial Black" panose="020B0A04020102020204" pitchFamily="34" charset="0"/>
              </a:rPr>
              <a:t>Cab Users per City: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FAF57-8ABC-4ECE-80A7-C65383B21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3" y="1911350"/>
            <a:ext cx="7835704" cy="4581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61A40B-622A-473C-B530-C081E2445427}"/>
              </a:ext>
            </a:extLst>
          </p:cNvPr>
          <p:cNvSpPr txBox="1"/>
          <p:nvPr/>
        </p:nvSpPr>
        <p:spPr>
          <a:xfrm>
            <a:off x="8496887" y="3429000"/>
            <a:ext cx="350637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New York City has the highest Cab users with 28% followed by Chicago with 16% and Los Angeles with 13%</a:t>
            </a:r>
          </a:p>
        </p:txBody>
      </p:sp>
    </p:spTree>
    <p:extLst>
      <p:ext uri="{BB962C8B-B14F-4D97-AF65-F5344CB8AC3E}">
        <p14:creationId xmlns:p14="http://schemas.microsoft.com/office/powerpoint/2010/main" val="2918859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E1FB-D600-4CFD-8126-718015D0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06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2"/>
                </a:solidFill>
                <a:latin typeface="Arial Black" panose="020B0A04020102020204" pitchFamily="34" charset="0"/>
              </a:rPr>
              <a:t>Transaction per City for both Cabs: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ED89D2-163E-494D-A6A9-AE72C0FC0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95" y="1527834"/>
            <a:ext cx="5564432" cy="38023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7DD870-AE5E-4F8F-BEF4-C29C7D3B1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472" y="1379708"/>
            <a:ext cx="5441192" cy="41207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305182-A90D-44F1-8671-105029791D33}"/>
              </a:ext>
            </a:extLst>
          </p:cNvPr>
          <p:cNvSpPr txBox="1"/>
          <p:nvPr/>
        </p:nvSpPr>
        <p:spPr>
          <a:xfrm>
            <a:off x="1026943" y="5678883"/>
            <a:ext cx="111650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Transaction for Yellow Cab is highest in New York City(31%) and New York City has the highest Cab Users of 28% as per the previous slide.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Transaction for Pink Cab is highest in Los Angeles City.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EC249F7-B9A6-4CB2-866B-B4BC4A348789}"/>
              </a:ext>
            </a:extLst>
          </p:cNvPr>
          <p:cNvSpPr/>
          <p:nvPr/>
        </p:nvSpPr>
        <p:spPr>
          <a:xfrm>
            <a:off x="4389120" y="5020676"/>
            <a:ext cx="633046" cy="156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056F395-1BE7-455D-A189-9BCE0A979CFE}"/>
              </a:ext>
            </a:extLst>
          </p:cNvPr>
          <p:cNvSpPr/>
          <p:nvPr/>
        </p:nvSpPr>
        <p:spPr>
          <a:xfrm>
            <a:off x="6879101" y="4822240"/>
            <a:ext cx="562707" cy="198436"/>
          </a:xfrm>
          <a:prstGeom prst="rightArrow">
            <a:avLst>
              <a:gd name="adj1" fmla="val 50000"/>
              <a:gd name="adj2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931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9C3A-BB22-41C0-BD19-52C7374A5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0652" cy="80636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2"/>
                </a:solidFill>
                <a:latin typeface="Arial Black" panose="020B0A04020102020204" pitchFamily="34" charset="0"/>
              </a:rPr>
              <a:t>Price Charged per Gender for both Cabs: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56580B-3CFA-49EA-A793-09B17E052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07" y="1690688"/>
            <a:ext cx="4663587" cy="39958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38F230-CFDA-4EC0-B0EA-2764E9CD0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029" y="1171488"/>
            <a:ext cx="4812771" cy="4371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2AF381-0BCE-4AEB-8133-692AA0875C6F}"/>
              </a:ext>
            </a:extLst>
          </p:cNvPr>
          <p:cNvSpPr txBox="1"/>
          <p:nvPr/>
        </p:nvSpPr>
        <p:spPr>
          <a:xfrm>
            <a:off x="1403252" y="5749661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Yellow Cab charge less from Female Customers whereas Pink Cab charges same for both Male and Female Customers.</a:t>
            </a:r>
          </a:p>
        </p:txBody>
      </p:sp>
    </p:spTree>
    <p:extLst>
      <p:ext uri="{BB962C8B-B14F-4D97-AF65-F5344CB8AC3E}">
        <p14:creationId xmlns:p14="http://schemas.microsoft.com/office/powerpoint/2010/main" val="1755060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A308-2AC0-44BF-BA69-67789CCD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  <a:latin typeface="Arial Black" panose="020B0A04020102020204" pitchFamily="34" charset="0"/>
              </a:rPr>
              <a:t>Customer Share per Gender for both Cabs: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6F0299-E6B9-48FC-9869-E6F94F1B8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22" y="1835150"/>
            <a:ext cx="5947263" cy="4657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754540-2B47-4BE1-BE08-6ABEA207B286}"/>
              </a:ext>
            </a:extLst>
          </p:cNvPr>
          <p:cNvSpPr txBox="1"/>
          <p:nvPr/>
        </p:nvSpPr>
        <p:spPr>
          <a:xfrm>
            <a:off x="8131126" y="3242995"/>
            <a:ext cx="378420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800" dirty="0">
                <a:solidFill>
                  <a:schemeClr val="accent2"/>
                </a:solidFill>
                <a:latin typeface="Arial Black" panose="020B0A04020102020204" pitchFamily="34" charset="0"/>
              </a:rPr>
              <a:t>Female Customers in Yellow Cab(25.5%) is higher compared to Pink Cab (20.5%)</a:t>
            </a:r>
          </a:p>
        </p:txBody>
      </p:sp>
    </p:spTree>
    <p:extLst>
      <p:ext uri="{BB962C8B-B14F-4D97-AF65-F5344CB8AC3E}">
        <p14:creationId xmlns:p14="http://schemas.microsoft.com/office/powerpoint/2010/main" val="590854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1C62-2203-4F7E-92F9-8C2B3661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Profit Margin per year for both Cabs: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EE8306-D969-4877-81C9-6C90C652B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17" y="2024062"/>
            <a:ext cx="5638800" cy="2809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1E916B-91FF-4629-B36F-2B9A34B1B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2637"/>
            <a:ext cx="5448300" cy="2781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B95D8F-28FF-4512-9DF3-F5C28692B05E}"/>
              </a:ext>
            </a:extLst>
          </p:cNvPr>
          <p:cNvSpPr txBox="1"/>
          <p:nvPr/>
        </p:nvSpPr>
        <p:spPr>
          <a:xfrm>
            <a:off x="689317" y="5195886"/>
            <a:ext cx="112260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From the Graphs, it shows that the Yellow cab has a higher Profit Margin (Price Charged - Cost of Trip) compared to Pink cab.</a:t>
            </a:r>
          </a:p>
        </p:txBody>
      </p:sp>
    </p:spTree>
    <p:extLst>
      <p:ext uri="{BB962C8B-B14F-4D97-AF65-F5344CB8AC3E}">
        <p14:creationId xmlns:p14="http://schemas.microsoft.com/office/powerpoint/2010/main" val="782420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28C7-472D-43A6-8934-8D333B6D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  <a:latin typeface="Arial Black" panose="020B0A04020102020204" pitchFamily="34" charset="0"/>
              </a:rPr>
              <a:t>Margins per Transactions: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E29EA3-B7EF-4143-B9B5-868EE1D8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672" y="1857375"/>
            <a:ext cx="4616328" cy="3143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87E58F-29DA-4042-BD87-5D295E998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40" y="1857375"/>
            <a:ext cx="5026416" cy="3095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EDB6F9-774B-445F-AE71-A3E7D4FB21AE}"/>
              </a:ext>
            </a:extLst>
          </p:cNvPr>
          <p:cNvSpPr txBox="1"/>
          <p:nvPr/>
        </p:nvSpPr>
        <p:spPr>
          <a:xfrm>
            <a:off x="1414023" y="5477212"/>
            <a:ext cx="107123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Margins: Price Charged – Cost of Trip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Pink Cabs increase margins with increase in number of Transactions.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Yellow Cab decrease Margins with the increase in Transaction.</a:t>
            </a:r>
          </a:p>
        </p:txBody>
      </p:sp>
    </p:spTree>
    <p:extLst>
      <p:ext uri="{BB962C8B-B14F-4D97-AF65-F5344CB8AC3E}">
        <p14:creationId xmlns:p14="http://schemas.microsoft.com/office/powerpoint/2010/main" val="1915719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812A-68B7-254D-8729-A17507EF7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Exploratory Data Analysis Summary</a:t>
            </a:r>
          </a:p>
        </p:txBody>
      </p:sp>
    </p:spTree>
    <p:extLst>
      <p:ext uri="{BB962C8B-B14F-4D97-AF65-F5344CB8AC3E}">
        <p14:creationId xmlns:p14="http://schemas.microsoft.com/office/powerpoint/2010/main" val="706268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7C1D11-C9C6-4724-BF89-EC99B4F3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177" y="76959"/>
            <a:ext cx="2688569" cy="1286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CA3D22-96BB-4FFB-9CAB-CC0DE91CA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85" y="368552"/>
            <a:ext cx="1390008" cy="493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9929FA-FDB6-413B-A7C1-703874BA0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5967" y="252718"/>
            <a:ext cx="2901948" cy="1219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4A6D6E-200C-46BF-A734-4E8751959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3981" y="473232"/>
            <a:ext cx="1670449" cy="4938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3CFBA7-7921-4ADA-9064-4F72A73B0603}"/>
              </a:ext>
            </a:extLst>
          </p:cNvPr>
          <p:cNvSpPr txBox="1"/>
          <p:nvPr/>
        </p:nvSpPr>
        <p:spPr>
          <a:xfrm>
            <a:off x="404446" y="1800664"/>
            <a:ext cx="56305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 Black" panose="020B0A04020102020204" pitchFamily="34" charset="0"/>
              </a:rPr>
              <a:t>Rides are in the range of approximately 2 to 48 KM.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1F0A3C-F6B2-438C-8C2A-91CCC10899FF}"/>
              </a:ext>
            </a:extLst>
          </p:cNvPr>
          <p:cNvSpPr txBox="1"/>
          <p:nvPr/>
        </p:nvSpPr>
        <p:spPr>
          <a:xfrm>
            <a:off x="6558519" y="1777777"/>
            <a:ext cx="56334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 Black" panose="020B0A04020102020204" pitchFamily="34" charset="0"/>
              </a:rPr>
              <a:t>Rides are in the range of approximately 2 to 48 KM.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31034C-2844-4077-9C58-23282E2E9B17}"/>
              </a:ext>
            </a:extLst>
          </p:cNvPr>
          <p:cNvSpPr txBox="1"/>
          <p:nvPr/>
        </p:nvSpPr>
        <p:spPr>
          <a:xfrm>
            <a:off x="404446" y="2439348"/>
            <a:ext cx="5302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 Black" panose="020B0A04020102020204" pitchFamily="34" charset="0"/>
              </a:rPr>
              <a:t>Price Charge range from 150 to 450 dollars.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A13DB6-E401-4447-8E4C-C6B3E789348F}"/>
              </a:ext>
            </a:extLst>
          </p:cNvPr>
          <p:cNvSpPr txBox="1"/>
          <p:nvPr/>
        </p:nvSpPr>
        <p:spPr>
          <a:xfrm>
            <a:off x="6541791" y="2460099"/>
            <a:ext cx="52290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 Black" panose="020B0A04020102020204" pitchFamily="34" charset="0"/>
              </a:rPr>
              <a:t>Price Charge range from 250 to 600 dollars.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A2D6F1-64E4-4972-8530-30F8FCABDFBB}"/>
              </a:ext>
            </a:extLst>
          </p:cNvPr>
          <p:cNvSpPr txBox="1"/>
          <p:nvPr/>
        </p:nvSpPr>
        <p:spPr>
          <a:xfrm>
            <a:off x="404446" y="3218937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 Black" panose="020B0A04020102020204" pitchFamily="34" charset="0"/>
              </a:rPr>
              <a:t>In December which is the holiday season, no. of travels was around 11000.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C11D78-31E2-4AA4-A14C-B08F7BECBCA1}"/>
              </a:ext>
            </a:extLst>
          </p:cNvPr>
          <p:cNvSpPr txBox="1"/>
          <p:nvPr/>
        </p:nvSpPr>
        <p:spPr>
          <a:xfrm>
            <a:off x="6558519" y="3253950"/>
            <a:ext cx="5743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 Black" panose="020B0A04020102020204" pitchFamily="34" charset="0"/>
              </a:rPr>
              <a:t>In December which is the holiday season, no. of travels was around 35000.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5C9189-9F3C-4E01-A9A3-B2BC3CCD7E05}"/>
              </a:ext>
            </a:extLst>
          </p:cNvPr>
          <p:cNvSpPr txBox="1"/>
          <p:nvPr/>
        </p:nvSpPr>
        <p:spPr>
          <a:xfrm>
            <a:off x="425547" y="4006717"/>
            <a:ext cx="37455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 Black" panose="020B0A04020102020204" pitchFamily="34" charset="0"/>
              </a:rPr>
              <a:t>Transaction per year: </a:t>
            </a:r>
          </a:p>
          <a:p>
            <a:r>
              <a:rPr lang="en-GB" dirty="0">
                <a:latin typeface="Arial Black" panose="020B0A04020102020204" pitchFamily="34" charset="0"/>
              </a:rPr>
              <a:t>         2016: 20000 – 40000</a:t>
            </a:r>
          </a:p>
          <a:p>
            <a:r>
              <a:rPr lang="en-GB" dirty="0">
                <a:latin typeface="Arial Black" panose="020B0A04020102020204" pitchFamily="34" charset="0"/>
              </a:rPr>
              <a:t>         2017: 20000 – 40000</a:t>
            </a:r>
          </a:p>
          <a:p>
            <a:r>
              <a:rPr lang="en-GB" dirty="0">
                <a:latin typeface="Arial Black" panose="020B0A04020102020204" pitchFamily="34" charset="0"/>
              </a:rPr>
              <a:t>         2018: 20000 – 40000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494C4C-594E-451D-A4D0-0EB1CBC4C2CE}"/>
              </a:ext>
            </a:extLst>
          </p:cNvPr>
          <p:cNvSpPr txBox="1"/>
          <p:nvPr/>
        </p:nvSpPr>
        <p:spPr>
          <a:xfrm>
            <a:off x="6558519" y="4117319"/>
            <a:ext cx="38972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 Black" panose="020B0A04020102020204" pitchFamily="34" charset="0"/>
              </a:rPr>
              <a:t>Transaction per year: </a:t>
            </a:r>
          </a:p>
          <a:p>
            <a:r>
              <a:rPr lang="en-GB" dirty="0">
                <a:latin typeface="Arial Black" panose="020B0A04020102020204" pitchFamily="34" charset="0"/>
              </a:rPr>
              <a:t>         2016: 80000 – 100000</a:t>
            </a:r>
          </a:p>
          <a:p>
            <a:r>
              <a:rPr lang="en-GB" dirty="0">
                <a:latin typeface="Arial Black" panose="020B0A04020102020204" pitchFamily="34" charset="0"/>
              </a:rPr>
              <a:t>         2017: 80000 – 100000</a:t>
            </a:r>
          </a:p>
          <a:p>
            <a:r>
              <a:rPr lang="en-GB" dirty="0">
                <a:latin typeface="Arial Black" panose="020B0A04020102020204" pitchFamily="34" charset="0"/>
              </a:rPr>
              <a:t>         2018: 80000 – 100000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1DEC0A-BFB3-4A7E-BA5F-724AF41A9F11}"/>
              </a:ext>
            </a:extLst>
          </p:cNvPr>
          <p:cNvSpPr txBox="1"/>
          <p:nvPr/>
        </p:nvSpPr>
        <p:spPr>
          <a:xfrm>
            <a:off x="425547" y="5534687"/>
            <a:ext cx="5588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 Black" panose="020B0A04020102020204" pitchFamily="34" charset="0"/>
              </a:rPr>
              <a:t>All the cities have the same increase in price charge with increase in distance.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9614F5-10A1-4A86-8205-D4223AD05E63}"/>
              </a:ext>
            </a:extLst>
          </p:cNvPr>
          <p:cNvSpPr txBox="1"/>
          <p:nvPr/>
        </p:nvSpPr>
        <p:spPr>
          <a:xfrm>
            <a:off x="6541791" y="5534687"/>
            <a:ext cx="51616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 Black" panose="020B0A04020102020204" pitchFamily="34" charset="0"/>
              </a:rPr>
              <a:t>In New York City the Price charged for Yellow Cab is more in comparison to the other cities.</a:t>
            </a:r>
          </a:p>
        </p:txBody>
      </p:sp>
    </p:spTree>
    <p:extLst>
      <p:ext uri="{BB962C8B-B14F-4D97-AF65-F5344CB8AC3E}">
        <p14:creationId xmlns:p14="http://schemas.microsoft.com/office/powerpoint/2010/main" val="213067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7C1D11-C9C6-4724-BF89-EC99B4F3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177" y="76959"/>
            <a:ext cx="2688569" cy="1286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CA3D22-96BB-4FFB-9CAB-CC0DE91CA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85" y="368552"/>
            <a:ext cx="1390008" cy="493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9929FA-FDB6-413B-A7C1-703874BA0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5967" y="252718"/>
            <a:ext cx="2901948" cy="1219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4A6D6E-200C-46BF-A734-4E8751959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3981" y="473232"/>
            <a:ext cx="1670449" cy="4938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5E9EDD7-54F6-4241-B3AF-7AF00C45727D}"/>
              </a:ext>
            </a:extLst>
          </p:cNvPr>
          <p:cNvSpPr txBox="1"/>
          <p:nvPr/>
        </p:nvSpPr>
        <p:spPr>
          <a:xfrm>
            <a:off x="734450" y="1960657"/>
            <a:ext cx="5096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 Black" panose="020B0A04020102020204" pitchFamily="34" charset="0"/>
              </a:rPr>
              <a:t>Pink Cab charges same for both Male and Female Customers.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09B6DF-8FB6-42F5-B00B-32BA04C2F4B9}"/>
              </a:ext>
            </a:extLst>
          </p:cNvPr>
          <p:cNvSpPr txBox="1"/>
          <p:nvPr/>
        </p:nvSpPr>
        <p:spPr>
          <a:xfrm>
            <a:off x="6949896" y="1953286"/>
            <a:ext cx="50180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 Black" panose="020B0A04020102020204" pitchFamily="34" charset="0"/>
              </a:rPr>
              <a:t>Yellow Cab charge less from Female Customers.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6E1C0A-B5B5-4655-8051-D5C81AE89A6C}"/>
              </a:ext>
            </a:extLst>
          </p:cNvPr>
          <p:cNvSpPr txBox="1"/>
          <p:nvPr/>
        </p:nvSpPr>
        <p:spPr>
          <a:xfrm>
            <a:off x="734450" y="3125384"/>
            <a:ext cx="5096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 Black" panose="020B0A04020102020204" pitchFamily="34" charset="0"/>
              </a:rPr>
              <a:t>Female customers are around 20.5% out of the total Customers.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B607FF-1C4C-4B4D-B800-ACBAD103D8CA}"/>
              </a:ext>
            </a:extLst>
          </p:cNvPr>
          <p:cNvSpPr txBox="1"/>
          <p:nvPr/>
        </p:nvSpPr>
        <p:spPr>
          <a:xfrm>
            <a:off x="6949896" y="3080879"/>
            <a:ext cx="5096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 Black" panose="020B0A04020102020204" pitchFamily="34" charset="0"/>
              </a:rPr>
              <a:t>Female customers are around 25.5% out of the total Customers.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5100AF-7591-4431-B0E5-A70230325FA0}"/>
              </a:ext>
            </a:extLst>
          </p:cNvPr>
          <p:cNvSpPr txBox="1"/>
          <p:nvPr/>
        </p:nvSpPr>
        <p:spPr>
          <a:xfrm>
            <a:off x="734450" y="4251013"/>
            <a:ext cx="5596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 Black" panose="020B0A04020102020204" pitchFamily="34" charset="0"/>
              </a:rPr>
              <a:t>Profit Margin is low each year (2016-2018) compared to Yellow Cab.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4473CE-79ED-47FC-94DA-DD3EF64367CD}"/>
              </a:ext>
            </a:extLst>
          </p:cNvPr>
          <p:cNvSpPr txBox="1"/>
          <p:nvPr/>
        </p:nvSpPr>
        <p:spPr>
          <a:xfrm>
            <a:off x="6949896" y="4195854"/>
            <a:ext cx="5242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 Black" panose="020B0A04020102020204" pitchFamily="34" charset="0"/>
              </a:rPr>
              <a:t>Profit Margin is high each year (2016-2018) compared to Pink Cab.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3A7B83-43AF-4BF9-95FF-004C5F403FFB}"/>
              </a:ext>
            </a:extLst>
          </p:cNvPr>
          <p:cNvSpPr txBox="1"/>
          <p:nvPr/>
        </p:nvSpPr>
        <p:spPr>
          <a:xfrm>
            <a:off x="734450" y="5268743"/>
            <a:ext cx="5835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 Black" panose="020B0A04020102020204" pitchFamily="34" charset="0"/>
              </a:rPr>
              <a:t>Pink Cabs increase margins with increase in number of Transactions.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60506C-7C25-4531-A9E5-DE075AA7DA56}"/>
              </a:ext>
            </a:extLst>
          </p:cNvPr>
          <p:cNvSpPr txBox="1"/>
          <p:nvPr/>
        </p:nvSpPr>
        <p:spPr>
          <a:xfrm>
            <a:off x="6949896" y="5268742"/>
            <a:ext cx="4769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 Black" panose="020B0A04020102020204" pitchFamily="34" charset="0"/>
              </a:rPr>
              <a:t>Yellow Cab decrease Margins with the increase in Transaction.</a:t>
            </a:r>
          </a:p>
        </p:txBody>
      </p:sp>
    </p:spTree>
    <p:extLst>
      <p:ext uri="{BB962C8B-B14F-4D97-AF65-F5344CB8AC3E}">
        <p14:creationId xmlns:p14="http://schemas.microsoft.com/office/powerpoint/2010/main" val="179075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429E-491F-4CA2-9690-B76F68D2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accent2"/>
                </a:solidFill>
                <a:latin typeface="Arial Black" panose="020B0A04020102020204" pitchFamily="34" charset="0"/>
                <a:ea typeface="+mn-ea"/>
                <a:cs typeface="+mn-cs"/>
              </a:rPr>
              <a:t>Correlation: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B87F9D-DB36-4620-AC18-4F2CD0A77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10" y="1473151"/>
            <a:ext cx="7725728" cy="52230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4B4A0C-8B2A-49C1-BBE1-827AAE03F8E6}"/>
              </a:ext>
            </a:extLst>
          </p:cNvPr>
          <p:cNvSpPr txBox="1"/>
          <p:nvPr/>
        </p:nvSpPr>
        <p:spPr>
          <a:xfrm>
            <a:off x="8452559" y="2530414"/>
            <a:ext cx="339383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>
                <a:solidFill>
                  <a:schemeClr val="accent2"/>
                </a:solidFill>
                <a:latin typeface="Arial Black" panose="020B0A04020102020204" pitchFamily="34" charset="0"/>
              </a:rPr>
              <a:t>As per the graph, there is a positive correlation between Margin &amp; Price Charged</a:t>
            </a:r>
          </a:p>
        </p:txBody>
      </p:sp>
    </p:spTree>
    <p:extLst>
      <p:ext uri="{BB962C8B-B14F-4D97-AF65-F5344CB8AC3E}">
        <p14:creationId xmlns:p14="http://schemas.microsoft.com/office/powerpoint/2010/main" val="501205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B7F4-E52A-684C-8F49-85F376A42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729211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6E2382-4810-40E5-9923-08EEFDDB5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94" y="351436"/>
            <a:ext cx="11217612" cy="4999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8E47BB-CCBC-4D21-A9B4-976CD3D05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14" y="851351"/>
            <a:ext cx="8047417" cy="4999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A3E62B-BA71-46C8-BB4E-37884990C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324" y="1314687"/>
            <a:ext cx="6401177" cy="752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B6EEEB-DB30-4828-9773-3DC51B4E6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214" y="2096102"/>
            <a:ext cx="7955970" cy="493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F0CE54-92A5-4830-9A33-CE59E9B1BA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2323" y="2684518"/>
            <a:ext cx="6401177" cy="716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BDA04C-2EBB-42C4-903A-0510C2BD22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779" y="3590053"/>
            <a:ext cx="10638442" cy="493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AA5D42-265E-4287-A623-B9C3FFBF65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214" y="4083872"/>
            <a:ext cx="6084335" cy="493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F76B91-8516-4FF1-972E-D0F300FB39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9439" y="4577691"/>
            <a:ext cx="6406604" cy="750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252273-25A4-447D-BF10-F9FB89E37E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9210" y="5543313"/>
            <a:ext cx="7267062" cy="493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B16AD8-48D8-4C46-83FE-69E600FF3E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15029" y="6139561"/>
            <a:ext cx="6291013" cy="64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20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3C73B-914A-2940-9DA0-E8D5A8F0AF55}"/>
              </a:ext>
            </a:extLst>
          </p:cNvPr>
          <p:cNvSpPr txBox="1"/>
          <p:nvPr/>
        </p:nvSpPr>
        <p:spPr>
          <a:xfrm>
            <a:off x="3040357" y="2151727"/>
            <a:ext cx="65947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Building Predictive Models using Linear Regression, Decision Tree and Random Forest.</a:t>
            </a:r>
          </a:p>
        </p:txBody>
      </p:sp>
    </p:spTree>
    <p:extLst>
      <p:ext uri="{BB962C8B-B14F-4D97-AF65-F5344CB8AC3E}">
        <p14:creationId xmlns:p14="http://schemas.microsoft.com/office/powerpoint/2010/main" val="3203310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2FAC80-717D-4B57-8ADC-8A173F7C4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85" y="1086004"/>
            <a:ext cx="9693480" cy="4938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A265A3-731A-4E23-9480-AF071D064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205" y="1744138"/>
            <a:ext cx="10205589" cy="4999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A9D414-7D12-4CBC-847E-E87998D38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936" y="2506842"/>
            <a:ext cx="1146147" cy="4999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0AF2C8-CC5D-41EF-82F4-627F5330F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5025" y="2506842"/>
            <a:ext cx="3688400" cy="6157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4671F0-FDE8-4A18-ABC3-3230C9C018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1936" y="3601286"/>
            <a:ext cx="1353429" cy="499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729A25-5B2C-433E-BC62-7B32A203BC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5025" y="3601286"/>
            <a:ext cx="4822354" cy="579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EB88B2-3CE0-4B1F-8258-ACA97E6AAB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8083" y="5208476"/>
            <a:ext cx="9961269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08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039BF-64FD-43A7-9A61-9986A2CF5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73" y="1716258"/>
            <a:ext cx="10373344" cy="40233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C5EBAC-1B63-412D-AB38-78C135433185}"/>
              </a:ext>
            </a:extLst>
          </p:cNvPr>
          <p:cNvSpPr txBox="1"/>
          <p:nvPr/>
        </p:nvSpPr>
        <p:spPr>
          <a:xfrm>
            <a:off x="1150033" y="497617"/>
            <a:ext cx="58697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2"/>
                </a:solidFill>
                <a:latin typeface="Arial Black" panose="020B0A04020102020204" pitchFamily="34" charset="0"/>
              </a:rPr>
              <a:t>Model Building steps</a:t>
            </a:r>
          </a:p>
        </p:txBody>
      </p:sp>
    </p:spTree>
    <p:extLst>
      <p:ext uri="{BB962C8B-B14F-4D97-AF65-F5344CB8AC3E}">
        <p14:creationId xmlns:p14="http://schemas.microsoft.com/office/powerpoint/2010/main" val="4125793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F15F-2A36-4E6A-AE63-A7BBD20C5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2666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2"/>
                </a:solidFill>
                <a:latin typeface="Arial Black" panose="020B0A04020102020204" pitchFamily="34" charset="0"/>
              </a:rPr>
              <a:t>Correlation: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09D2B-C9A4-4BBA-9E66-4332EC033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155" y="1493667"/>
            <a:ext cx="5369542" cy="4260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B21D6D-42DF-4158-85CD-5417E3071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03" y="1493667"/>
            <a:ext cx="5434961" cy="42600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D578E6-A597-4866-ADEB-A589F270D974}"/>
              </a:ext>
            </a:extLst>
          </p:cNvPr>
          <p:cNvSpPr txBox="1"/>
          <p:nvPr/>
        </p:nvSpPr>
        <p:spPr>
          <a:xfrm>
            <a:off x="1951892" y="1051152"/>
            <a:ext cx="149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 Black" panose="020B0A04020102020204" pitchFamily="34" charset="0"/>
              </a:rPr>
              <a:t>Pink Cab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BC06B4-23CE-452A-AC9A-1D9511C20EE5}"/>
              </a:ext>
            </a:extLst>
          </p:cNvPr>
          <p:cNvSpPr txBox="1"/>
          <p:nvPr/>
        </p:nvSpPr>
        <p:spPr>
          <a:xfrm>
            <a:off x="8138747" y="956063"/>
            <a:ext cx="1891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 Black" panose="020B0A04020102020204" pitchFamily="34" charset="0"/>
              </a:rPr>
              <a:t>Yellow Cab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268B8F-F91F-4F2A-96C3-2FAE8B69F1E9}"/>
              </a:ext>
            </a:extLst>
          </p:cNvPr>
          <p:cNvSpPr txBox="1"/>
          <p:nvPr/>
        </p:nvSpPr>
        <p:spPr>
          <a:xfrm>
            <a:off x="393896" y="5921959"/>
            <a:ext cx="11798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 Black" panose="020B0A04020102020204" pitchFamily="34" charset="0"/>
              </a:rPr>
              <a:t>From the correlation graph, we can see KM travelled is correlated with Price Charged followed by Cost of trip.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Arial Black" panose="020B0A04020102020204" pitchFamily="34" charset="0"/>
              </a:rPr>
              <a:t>Year, Month, Age, Income are not correlated.</a:t>
            </a:r>
          </a:p>
        </p:txBody>
      </p:sp>
    </p:spTree>
    <p:extLst>
      <p:ext uri="{BB962C8B-B14F-4D97-AF65-F5344CB8AC3E}">
        <p14:creationId xmlns:p14="http://schemas.microsoft.com/office/powerpoint/2010/main" val="1332701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A049-2821-4D80-8E28-7654D6F9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799"/>
            <a:ext cx="10515600" cy="705067"/>
          </a:xfrm>
        </p:spPr>
        <p:txBody>
          <a:bodyPr/>
          <a:lstStyle/>
          <a:p>
            <a:r>
              <a:rPr lang="en-GB" dirty="0"/>
              <a:t>Model1: 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C2115A-F36F-4E54-B797-8AC9128A432E}"/>
              </a:ext>
            </a:extLst>
          </p:cNvPr>
          <p:cNvSpPr txBox="1"/>
          <p:nvPr/>
        </p:nvSpPr>
        <p:spPr>
          <a:xfrm>
            <a:off x="601393" y="1195426"/>
            <a:ext cx="112717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Linear Regression is a method for predicting target value and attempts to model the linear relationship between target and one or more predictors.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In our dataset, Price Charge is the target value and all the other variables are predictors.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6AC26-7D4A-472C-A6AA-C86599EE4963}"/>
              </a:ext>
            </a:extLst>
          </p:cNvPr>
          <p:cNvSpPr txBox="1"/>
          <p:nvPr/>
        </p:nvSpPr>
        <p:spPr>
          <a:xfrm>
            <a:off x="838199" y="2673538"/>
            <a:ext cx="88122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Arial Black" panose="020B0A04020102020204" pitchFamily="34" charset="0"/>
              </a:rPr>
              <a:t>Splitting the data into a training set (75%), and test set (25%).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77CB0-ACFF-4BCF-BA8D-F7209054C617}"/>
              </a:ext>
            </a:extLst>
          </p:cNvPr>
          <p:cNvSpPr txBox="1"/>
          <p:nvPr/>
        </p:nvSpPr>
        <p:spPr>
          <a:xfrm>
            <a:off x="1300454" y="3213604"/>
            <a:ext cx="1804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Arial Black" panose="020B0A04020102020204" pitchFamily="34" charset="0"/>
              </a:rPr>
              <a:t>Yellow Cab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F3B765-00AC-4F0B-9DFC-2FD661762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752570"/>
            <a:ext cx="4676336" cy="31054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07049E-39C0-478D-8687-185E8418933F}"/>
              </a:ext>
            </a:extLst>
          </p:cNvPr>
          <p:cNvSpPr txBox="1"/>
          <p:nvPr/>
        </p:nvSpPr>
        <p:spPr>
          <a:xfrm>
            <a:off x="9087367" y="3136297"/>
            <a:ext cx="1311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Arial Black" panose="020B0A04020102020204" pitchFamily="34" charset="0"/>
              </a:rPr>
              <a:t>Pink</a:t>
            </a:r>
            <a:r>
              <a:rPr lang="en-GB" dirty="0"/>
              <a:t> </a:t>
            </a:r>
            <a:r>
              <a:rPr lang="en-GB" sz="1600" dirty="0">
                <a:latin typeface="Arial Black" panose="020B0A04020102020204" pitchFamily="34" charset="0"/>
              </a:rPr>
              <a:t>Cab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E98DBF-7AFE-4678-892F-913EA6C0E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232" y="3608798"/>
            <a:ext cx="4914900" cy="312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2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A52C-8A4A-4138-A122-8F817AC6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Model2: 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99C0B-9EE0-40D8-B399-F5CF27E91D52}"/>
              </a:ext>
            </a:extLst>
          </p:cNvPr>
          <p:cNvSpPr txBox="1"/>
          <p:nvPr/>
        </p:nvSpPr>
        <p:spPr>
          <a:xfrm>
            <a:off x="838200" y="1690688"/>
            <a:ext cx="11353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rgbClr val="202124"/>
                </a:solidFill>
                <a:latin typeface="arial" panose="020B0604020202020204" pitchFamily="34" charset="0"/>
              </a:rPr>
              <a:t>Decision tree </a:t>
            </a:r>
            <a:r>
              <a:rPr lang="en-GB" dirty="0"/>
              <a:t>builds regression models in the form of a tree structure. It breaks down a dataset into smaller and smaller subsets while at the same time an associated decision tree is incrementally developed.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The final result is a tree with decision nodes and leaf nodes.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topmost decision node in a tree which corresponds to the best predictor for the target value </a:t>
            </a:r>
            <a:r>
              <a:rPr lang="en-GB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(Price Charged).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3009C-3169-4D91-B0E2-541F5084D55C}"/>
              </a:ext>
            </a:extLst>
          </p:cNvPr>
          <p:cNvSpPr txBox="1"/>
          <p:nvPr/>
        </p:nvSpPr>
        <p:spPr>
          <a:xfrm>
            <a:off x="838200" y="3244334"/>
            <a:ext cx="60983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latin typeface="+mj-lt"/>
                <a:ea typeface="+mj-ea"/>
                <a:cs typeface="+mj-cs"/>
              </a:rPr>
              <a:t>Model3: Random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699CE-88BD-447A-934A-20F7A24F5F21}"/>
              </a:ext>
            </a:extLst>
          </p:cNvPr>
          <p:cNvSpPr txBox="1"/>
          <p:nvPr/>
        </p:nvSpPr>
        <p:spPr>
          <a:xfrm>
            <a:off x="838199" y="4649764"/>
            <a:ext cx="107254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Random Forest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operates by constructing several </a:t>
            </a:r>
            <a:r>
              <a:rPr lang="en-GB" b="1" dirty="0">
                <a:solidFill>
                  <a:srgbClr val="202124"/>
                </a:solidFill>
                <a:latin typeface="arial" panose="020B0604020202020204" pitchFamily="34" charset="0"/>
              </a:rPr>
              <a:t>D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ecision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1" dirty="0">
                <a:solidFill>
                  <a:srgbClr val="202124"/>
                </a:solidFill>
                <a:latin typeface="arial" panose="020B0604020202020204" pitchFamily="34" charset="0"/>
              </a:rPr>
              <a:t>trees.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A prediction from the </a:t>
            </a:r>
            <a:r>
              <a:rPr lang="en-GB" b="1" dirty="0">
                <a:solidFill>
                  <a:srgbClr val="202124"/>
                </a:solidFill>
                <a:latin typeface="arial" panose="020B0604020202020204" pitchFamily="34" charset="0"/>
              </a:rPr>
              <a:t>Random Forest </a:t>
            </a:r>
            <a:r>
              <a:rPr lang="en-GB" dirty="0"/>
              <a:t> is an average of the predictions produced by the </a:t>
            </a:r>
            <a:r>
              <a:rPr lang="en-GB" b="1" dirty="0">
                <a:solidFill>
                  <a:srgbClr val="202124"/>
                </a:solidFill>
                <a:latin typeface="arial" panose="020B0604020202020204" pitchFamily="34" charset="0"/>
              </a:rPr>
              <a:t>D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ecision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1" dirty="0">
                <a:solidFill>
                  <a:srgbClr val="202124"/>
                </a:solidFill>
                <a:latin typeface="arial" panose="020B0604020202020204" pitchFamily="34" charset="0"/>
              </a:rPr>
              <a:t>trees</a:t>
            </a:r>
            <a:r>
              <a:rPr lang="en-GB" dirty="0"/>
              <a:t> in the forest.</a:t>
            </a:r>
          </a:p>
        </p:txBody>
      </p:sp>
    </p:spTree>
    <p:extLst>
      <p:ext uri="{BB962C8B-B14F-4D97-AF65-F5344CB8AC3E}">
        <p14:creationId xmlns:p14="http://schemas.microsoft.com/office/powerpoint/2010/main" val="1574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B8BA7-DC0B-014B-BE28-F9C78FC2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E2DD-9361-E842-BC41-8C5049A9F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XYZ is a private equity firm in US. Due to remarkable growth in US Cab industry in last few years and multiple key players in the market, It is planning to invest in a Cab industry.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Providing right actionable insights to help XYZ firm in identifying right company for investment.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are 2 Cab companies:  a) Yellow Cab  b) Pink Cab.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analysis include, Data Understanding, Data Visualizations, Creating multiple hypothesis, Building models and finding the best fit model based on accuracy.  </a:t>
            </a:r>
          </a:p>
        </p:txBody>
      </p:sp>
    </p:spTree>
    <p:extLst>
      <p:ext uri="{BB962C8B-B14F-4D97-AF65-F5344CB8AC3E}">
        <p14:creationId xmlns:p14="http://schemas.microsoft.com/office/powerpoint/2010/main" val="160649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2683-C58F-4BCB-ADDE-8D69796D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520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2"/>
                </a:solidFill>
                <a:latin typeface="Arial Black" panose="020B0A04020102020204" pitchFamily="34" charset="0"/>
              </a:rPr>
              <a:t>Base Model: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6CAB0-0C0F-4504-8249-9800E2AF1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7975"/>
            <a:ext cx="4332849" cy="4914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AE7D0-E293-401F-A8F5-989FB5DF2E3F}"/>
              </a:ext>
            </a:extLst>
          </p:cNvPr>
          <p:cNvSpPr txBox="1"/>
          <p:nvPr/>
        </p:nvSpPr>
        <p:spPr>
          <a:xfrm>
            <a:off x="1079695" y="1054487"/>
            <a:ext cx="1354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dirty="0"/>
              <a:t>Yellow Cab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D3751F-10A3-418E-99C2-6619E8910A7B}"/>
              </a:ext>
            </a:extLst>
          </p:cNvPr>
          <p:cNvSpPr txBox="1"/>
          <p:nvPr/>
        </p:nvSpPr>
        <p:spPr>
          <a:xfrm>
            <a:off x="8901332" y="2019106"/>
            <a:ext cx="292959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As per  Base Model: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Cost of Trip, Month, Year, Age, Income are significant variable for </a:t>
            </a:r>
            <a:r>
              <a:rPr lang="en-GB" b="1" dirty="0"/>
              <a:t>Yellow Cab </a:t>
            </a:r>
            <a:r>
              <a:rPr lang="en-GB" dirty="0"/>
              <a:t>which are the best predictors for Price Charged.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err="1"/>
              <a:t>Cost_of_Trip</a:t>
            </a:r>
            <a:r>
              <a:rPr lang="en-GB" dirty="0"/>
              <a:t>, Year, Age, Income are significant variable for </a:t>
            </a:r>
            <a:r>
              <a:rPr lang="en-GB" b="1" dirty="0"/>
              <a:t>Pink Cab </a:t>
            </a:r>
            <a:r>
              <a:rPr lang="en-GB" dirty="0"/>
              <a:t>which are the best predictors for Price Charged. Month is not considered significant.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817976-ED1E-4CF3-9144-DD73CC810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459" y="1635125"/>
            <a:ext cx="4187263" cy="4857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889223-294C-41A6-8D45-696A13532E91}"/>
              </a:ext>
            </a:extLst>
          </p:cNvPr>
          <p:cNvSpPr txBox="1"/>
          <p:nvPr/>
        </p:nvSpPr>
        <p:spPr>
          <a:xfrm>
            <a:off x="5792372" y="1090387"/>
            <a:ext cx="1100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dirty="0"/>
              <a:t>Pink Cab</a:t>
            </a:r>
          </a:p>
        </p:txBody>
      </p:sp>
    </p:spTree>
    <p:extLst>
      <p:ext uri="{BB962C8B-B14F-4D97-AF65-F5344CB8AC3E}">
        <p14:creationId xmlns:p14="http://schemas.microsoft.com/office/powerpoint/2010/main" val="3573584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7847-0493-4A88-8F0F-348476DC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1595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2"/>
                </a:solidFill>
                <a:latin typeface="Arial Black" panose="020B0A04020102020204" pitchFamily="34" charset="0"/>
              </a:rPr>
              <a:t>Best Fit Model: RMSE Value &amp; Accuracy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90B96-4333-46F8-B72B-7FE04C54F9E2}"/>
              </a:ext>
            </a:extLst>
          </p:cNvPr>
          <p:cNvSpPr txBox="1"/>
          <p:nvPr/>
        </p:nvSpPr>
        <p:spPr>
          <a:xfrm>
            <a:off x="939018" y="1693205"/>
            <a:ext cx="10104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RMSE or root mean square error </a:t>
            </a:r>
            <a:r>
              <a:rPr lang="en-GB" dirty="0"/>
              <a:t>measures the error which is Prediction values – Actual values.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Lower the RMSE value the better is the Model.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F6E94A-32B6-47D8-B016-16468D353CD6}"/>
              </a:ext>
            </a:extLst>
          </p:cNvPr>
          <p:cNvSpPr txBox="1"/>
          <p:nvPr/>
        </p:nvSpPr>
        <p:spPr>
          <a:xfrm>
            <a:off x="939018" y="2889125"/>
            <a:ext cx="3956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RMSE values &amp; Accuracy for Yellow Cab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493211-E291-49E4-8188-4CDCCE606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34" y="3469812"/>
            <a:ext cx="2748215" cy="11851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E6A44B-32C0-4C62-8FF7-142B75973E92}"/>
              </a:ext>
            </a:extLst>
          </p:cNvPr>
          <p:cNvSpPr txBox="1"/>
          <p:nvPr/>
        </p:nvSpPr>
        <p:spPr>
          <a:xfrm>
            <a:off x="7888458" y="2889125"/>
            <a:ext cx="3956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RMSE values &amp; Accuracy  for Pink Cab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F4D462-80EE-4CAE-9462-AC577BD9E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179" y="3469812"/>
            <a:ext cx="2514600" cy="1171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4A84B4-9FFC-4313-BE13-6A3D213B0CED}"/>
              </a:ext>
            </a:extLst>
          </p:cNvPr>
          <p:cNvSpPr txBox="1"/>
          <p:nvPr/>
        </p:nvSpPr>
        <p:spPr>
          <a:xfrm>
            <a:off x="838200" y="5103674"/>
            <a:ext cx="108239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 Black" panose="020B0A04020102020204" pitchFamily="34" charset="0"/>
              </a:rPr>
              <a:t>As per the above RMSE data and Accuracy, Random Forest Model is the best fit model for further deployment.</a:t>
            </a:r>
          </a:p>
          <a:p>
            <a:endParaRPr lang="en-GB" dirty="0"/>
          </a:p>
          <a:p>
            <a:r>
              <a:rPr lang="en-GB" dirty="0">
                <a:latin typeface="Arial Black" panose="020B0A04020102020204" pitchFamily="34" charset="0"/>
              </a:rPr>
              <a:t>Interpreting Random Forest Model</a:t>
            </a:r>
            <a:r>
              <a:rPr lang="en-GB" b="1" dirty="0">
                <a:latin typeface="Arial Black" panose="020B0A04020102020204" pitchFamily="34" charset="0"/>
              </a:rPr>
              <a:t>: Cost of Trip</a:t>
            </a:r>
            <a:r>
              <a:rPr lang="en-GB" dirty="0">
                <a:latin typeface="Arial Black" panose="020B0A04020102020204" pitchFamily="34" charset="0"/>
              </a:rPr>
              <a:t>, </a:t>
            </a:r>
            <a:r>
              <a:rPr lang="en-GB" b="1" dirty="0">
                <a:latin typeface="Arial Black" panose="020B0A04020102020204" pitchFamily="34" charset="0"/>
              </a:rPr>
              <a:t>Month, Year, Age, Income </a:t>
            </a:r>
            <a:r>
              <a:rPr lang="en-GB" dirty="0">
                <a:latin typeface="Arial Black" panose="020B0A04020102020204" pitchFamily="34" charset="0"/>
              </a:rPr>
              <a:t>are the best </a:t>
            </a:r>
            <a:r>
              <a:rPr lang="en-GB" b="1" dirty="0">
                <a:latin typeface="Arial Black" panose="020B0A04020102020204" pitchFamily="34" charset="0"/>
              </a:rPr>
              <a:t>predictors</a:t>
            </a:r>
            <a:r>
              <a:rPr lang="en-GB" dirty="0">
                <a:latin typeface="Arial Black" panose="020B0A04020102020204" pitchFamily="34" charset="0"/>
              </a:rPr>
              <a:t> for </a:t>
            </a:r>
            <a:r>
              <a:rPr lang="en-GB" b="1" dirty="0">
                <a:latin typeface="Arial Black" panose="020B0A04020102020204" pitchFamily="34" charset="0"/>
              </a:rPr>
              <a:t>Price Charged</a:t>
            </a:r>
            <a:r>
              <a:rPr lang="en-GB" dirty="0">
                <a:latin typeface="Arial Black" panose="020B0A04020102020204" pitchFamily="34" charset="0"/>
              </a:rPr>
              <a:t>.</a:t>
            </a:r>
          </a:p>
          <a:p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FCB525-FF58-46DC-8F7C-C16D09B66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354" y="3429000"/>
            <a:ext cx="2505075" cy="12477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5654BA-7DA9-4C32-8FF0-37BCF54BA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1446" y="3413857"/>
            <a:ext cx="258462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9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56F6-4F97-4098-A10E-1726A583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88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2"/>
                </a:solidFill>
                <a:latin typeface="Arial Black" panose="020B0A04020102020204" pitchFamily="34" charset="0"/>
              </a:rPr>
              <a:t>Recommendation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14750-B3BE-4238-8B52-1D555B94E6D9}"/>
              </a:ext>
            </a:extLst>
          </p:cNvPr>
          <p:cNvSpPr txBox="1"/>
          <p:nvPr/>
        </p:nvSpPr>
        <p:spPr>
          <a:xfrm>
            <a:off x="838200" y="1399100"/>
            <a:ext cx="11161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Transaction per year</a:t>
            </a:r>
            <a:r>
              <a:rPr lang="en-GB" dirty="0"/>
              <a:t>: For Yellow Cab Transaction per year from 2016 to 2018 is almost double than Pink Cab.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AA70E-00D3-4A4D-BAF2-32F465BAF895}"/>
              </a:ext>
            </a:extLst>
          </p:cNvPr>
          <p:cNvSpPr txBox="1"/>
          <p:nvPr/>
        </p:nvSpPr>
        <p:spPr>
          <a:xfrm>
            <a:off x="838200" y="1886026"/>
            <a:ext cx="111615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Margin per Gender</a:t>
            </a:r>
            <a:r>
              <a:rPr lang="en-GB" dirty="0"/>
              <a:t>: For Yellow Cab there is difference in Margin between Male and Female Customers due to which Female Customer percentage is higher in Yellow Cab in comparison to Pink Cab.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Profit Margin</a:t>
            </a:r>
            <a:r>
              <a:rPr lang="en-GB" dirty="0"/>
              <a:t>: For Yellow Cab the Profit Margin is higher per year from 2016 to 2018 in comparison to Pink Cab.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Margin per Age</a:t>
            </a:r>
            <a:r>
              <a:rPr lang="en-GB" dirty="0"/>
              <a:t>: In Yellow Cab there is difference in Margin for people older than 50 </a:t>
            </a:r>
            <a:r>
              <a:rPr lang="en-GB" dirty="0" err="1"/>
              <a:t>yrs</a:t>
            </a:r>
            <a:r>
              <a:rPr lang="en-GB" dirty="0"/>
              <a:t>, whereas in Pink Cab there is no difference in Margin of all age group.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Yellow Cab </a:t>
            </a:r>
            <a:r>
              <a:rPr lang="en-GB" b="1" dirty="0"/>
              <a:t>decreases Margins with the increase in Transaction</a:t>
            </a:r>
            <a:r>
              <a:rPr lang="en-GB" dirty="0"/>
              <a:t>, hence for Yellow Cab the travel frequency during the Month of December which is the holiday season is 3 times more than Pink Cab.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Customers for Yellow Cab is highest in New York City which has the highest Cab Users of 28%.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4186AB-6836-4013-87B4-FB21A0CA8104}"/>
              </a:ext>
            </a:extLst>
          </p:cNvPr>
          <p:cNvSpPr txBox="1"/>
          <p:nvPr/>
        </p:nvSpPr>
        <p:spPr>
          <a:xfrm>
            <a:off x="953086" y="5661877"/>
            <a:ext cx="104007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rial Black" panose="020B0A04020102020204" pitchFamily="34" charset="0"/>
              </a:rPr>
              <a:t>On the basis of the above points, Yellow Cab is recommended for investment.</a:t>
            </a:r>
          </a:p>
        </p:txBody>
      </p:sp>
    </p:spTree>
    <p:extLst>
      <p:ext uri="{BB962C8B-B14F-4D97-AF65-F5344CB8AC3E}">
        <p14:creationId xmlns:p14="http://schemas.microsoft.com/office/powerpoint/2010/main" val="4192791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E244-77EE-C24C-B784-1C94E724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768AE-D537-C545-9989-A9CD6333F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4 datasets: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Cab_data.csv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It contains the transactions of the 2 Cab companies.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Customer_ID.csv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It contains the customer’s demographic details.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ym typeface="Wingdings" pitchFamily="2" charset="2"/>
              </a:rPr>
              <a:t>Transaction_ID.csv</a:t>
            </a:r>
            <a:r>
              <a:rPr lang="en-US" dirty="0">
                <a:sym typeface="Wingdings" pitchFamily="2" charset="2"/>
              </a:rPr>
              <a:t>  It contains the customer’s transactions and payment mode details.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ym typeface="Wingdings" pitchFamily="2" charset="2"/>
              </a:rPr>
              <a:t>City.csv</a:t>
            </a:r>
            <a:r>
              <a:rPr lang="en-US" dirty="0">
                <a:sym typeface="Wingdings" pitchFamily="2" charset="2"/>
              </a:rPr>
              <a:t>  It consists of full list of US cities, their population and number of cab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3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8C50-B5B1-AB4B-ABEE-FDE2B47A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6" y="18256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Exploratory Data Analysis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9CFE9-0EB2-C24E-AE39-7E9305A661E6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354724" y="5774231"/>
            <a:ext cx="10515600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95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B631-294F-48CC-AA0F-C05FCE90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  <a:latin typeface="Arial Black" panose="020B0A04020102020204" pitchFamily="34" charset="0"/>
              </a:rPr>
              <a:t>Distribution of KM Travelled for both Cabs: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693A4-C5D2-4A3D-AE21-322A5CB6141F}"/>
              </a:ext>
            </a:extLst>
          </p:cNvPr>
          <p:cNvSpPr txBox="1"/>
          <p:nvPr/>
        </p:nvSpPr>
        <p:spPr>
          <a:xfrm>
            <a:off x="1332914" y="5292546"/>
            <a:ext cx="98931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From the above graphs, we can see that for both Pink and Yellow Cab most of the rides are in the range of approximately 2 to 48 KM.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F5A97-7E71-413A-8005-E531C2495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318" y="1967365"/>
            <a:ext cx="4457700" cy="2600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9527D7-5191-4E1D-9EC5-6081549F6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914" y="1967365"/>
            <a:ext cx="43719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3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D2E9-D68B-4BDB-B1F7-81AFC69F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2"/>
                </a:solidFill>
                <a:latin typeface="Arial Black" panose="020B0A04020102020204" pitchFamily="34" charset="0"/>
              </a:rPr>
              <a:t>Distribution of Price Charged for both Cabs: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CC734D-078F-4178-9469-256E39097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509712"/>
            <a:ext cx="9591675" cy="3838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D111FA-AC6B-4DB0-AF6C-CFDB09925CFB}"/>
              </a:ext>
            </a:extLst>
          </p:cNvPr>
          <p:cNvSpPr txBox="1"/>
          <p:nvPr/>
        </p:nvSpPr>
        <p:spPr>
          <a:xfrm>
            <a:off x="998806" y="5657671"/>
            <a:ext cx="111931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The Price Charge range for Yellow cab is more than the Pink cab.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The outliers are due to use of high-end cars.</a:t>
            </a:r>
          </a:p>
        </p:txBody>
      </p:sp>
    </p:spTree>
    <p:extLst>
      <p:ext uri="{BB962C8B-B14F-4D97-AF65-F5344CB8AC3E}">
        <p14:creationId xmlns:p14="http://schemas.microsoft.com/office/powerpoint/2010/main" val="175991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DEF1-A279-4CD6-9E18-57AAF3AB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  <a:latin typeface="Arial Black" panose="020B0A04020102020204" pitchFamily="34" charset="0"/>
              </a:rPr>
              <a:t>Travel Frequency per Month: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4AEA1A-F1FD-4914-ACB0-9727B4D06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8" y="1604962"/>
            <a:ext cx="5838092" cy="3676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17C6DA-7575-4D32-8DCD-682958A3D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260" y="1590675"/>
            <a:ext cx="5725550" cy="3705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0F846-7AF9-429C-96CB-BABFE4DFC8D5}"/>
              </a:ext>
            </a:extLst>
          </p:cNvPr>
          <p:cNvSpPr txBox="1"/>
          <p:nvPr/>
        </p:nvSpPr>
        <p:spPr>
          <a:xfrm>
            <a:off x="838200" y="5657671"/>
            <a:ext cx="109962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Yellow Cab has higher travels (35000) in the month of December which is the holiday season compared to Pink Cab (11000).</a:t>
            </a:r>
          </a:p>
        </p:txBody>
      </p:sp>
    </p:spTree>
    <p:extLst>
      <p:ext uri="{BB962C8B-B14F-4D97-AF65-F5344CB8AC3E}">
        <p14:creationId xmlns:p14="http://schemas.microsoft.com/office/powerpoint/2010/main" val="287270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17AD-311C-479C-9507-4C9D2EFE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Transaction per Year for both Cabs: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C746AA-B4F2-4552-8F9C-86F4D94E0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975" y="1974825"/>
            <a:ext cx="8686800" cy="3724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101CD1-4DBE-4923-BAF8-AB2A42FCC9BD}"/>
              </a:ext>
            </a:extLst>
          </p:cNvPr>
          <p:cNvSpPr txBox="1"/>
          <p:nvPr/>
        </p:nvSpPr>
        <p:spPr>
          <a:xfrm>
            <a:off x="838200" y="5846544"/>
            <a:ext cx="112459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From the graph it shows that on yearly basis no. of transactions for Yellow cab is higher than Pink cab.</a:t>
            </a:r>
          </a:p>
        </p:txBody>
      </p:sp>
    </p:spTree>
    <p:extLst>
      <p:ext uri="{BB962C8B-B14F-4D97-AF65-F5344CB8AC3E}">
        <p14:creationId xmlns:p14="http://schemas.microsoft.com/office/powerpoint/2010/main" val="421597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1432</Words>
  <Application>Microsoft Macintosh PowerPoint</Application>
  <PresentationFormat>Widescreen</PresentationFormat>
  <Paragraphs>131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Arial</vt:lpstr>
      <vt:lpstr>Arial Black</vt:lpstr>
      <vt:lpstr>Calibri</vt:lpstr>
      <vt:lpstr>Calibri Light</vt:lpstr>
      <vt:lpstr>charter</vt:lpstr>
      <vt:lpstr>Wingdings</vt:lpstr>
      <vt:lpstr>Office Theme</vt:lpstr>
      <vt:lpstr>PowerPoint Presentation</vt:lpstr>
      <vt:lpstr>   Agenda</vt:lpstr>
      <vt:lpstr>Description</vt:lpstr>
      <vt:lpstr>Data Preparation</vt:lpstr>
      <vt:lpstr>Exploratory Data Analysis.</vt:lpstr>
      <vt:lpstr>Distribution of KM Travelled for both Cabs:</vt:lpstr>
      <vt:lpstr>Distribution of Price Charged for both Cabs:</vt:lpstr>
      <vt:lpstr>Travel Frequency per Month:</vt:lpstr>
      <vt:lpstr>Transaction per Year for both Cabs:</vt:lpstr>
      <vt:lpstr>Pink Cab: Price Charged per KM per City</vt:lpstr>
      <vt:lpstr>Yellow Cab: Price Charged per KM per City</vt:lpstr>
      <vt:lpstr>Cab Users per City:</vt:lpstr>
      <vt:lpstr>Transaction per City for both Cabs:</vt:lpstr>
      <vt:lpstr>Price Charged per Gender for both Cabs:</vt:lpstr>
      <vt:lpstr>Customer Share per Gender for both Cabs:</vt:lpstr>
      <vt:lpstr>Profit Margin per year for both Cabs:</vt:lpstr>
      <vt:lpstr>Margins per Transactions:</vt:lpstr>
      <vt:lpstr>Exploratory Data Analysis Summary</vt:lpstr>
      <vt:lpstr>PowerPoint Presentation</vt:lpstr>
      <vt:lpstr>PowerPoint Presentation</vt:lpstr>
      <vt:lpstr>Correlation:</vt:lpstr>
      <vt:lpstr>Hypothesis Testing</vt:lpstr>
      <vt:lpstr>PowerPoint Presentation</vt:lpstr>
      <vt:lpstr>PowerPoint Presentation</vt:lpstr>
      <vt:lpstr>PowerPoint Presentation</vt:lpstr>
      <vt:lpstr>PowerPoint Presentation</vt:lpstr>
      <vt:lpstr>Correlation:</vt:lpstr>
      <vt:lpstr>Model1: Linear Regression</vt:lpstr>
      <vt:lpstr>Model2: Decision Tree</vt:lpstr>
      <vt:lpstr>Base Model:</vt:lpstr>
      <vt:lpstr>Best Fit Model: RMSE Value &amp; Accuracy</vt:lpstr>
      <vt:lpstr>Recommendation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Bhargava Rama Raju Dandu</dc:creator>
  <cp:lastModifiedBy>Bhargava Rama Raju Dandu</cp:lastModifiedBy>
  <cp:revision>4</cp:revision>
  <dcterms:created xsi:type="dcterms:W3CDTF">2021-06-26T10:52:11Z</dcterms:created>
  <dcterms:modified xsi:type="dcterms:W3CDTF">2021-06-26T12:15:02Z</dcterms:modified>
</cp:coreProperties>
</file>