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267" r:id="rId4"/>
    <p:sldId id="326" r:id="rId5"/>
    <p:sldId id="333" r:id="rId6"/>
    <p:sldId id="349" r:id="rId7"/>
    <p:sldId id="331" r:id="rId8"/>
    <p:sldId id="344" r:id="rId9"/>
    <p:sldId id="343" r:id="rId10"/>
    <p:sldId id="342" r:id="rId11"/>
    <p:sldId id="269" r:id="rId12"/>
    <p:sldId id="338" r:id="rId13"/>
    <p:sldId id="261" r:id="rId14"/>
    <p:sldId id="271" r:id="rId15"/>
    <p:sldId id="339" r:id="rId16"/>
    <p:sldId id="262" r:id="rId17"/>
    <p:sldId id="346" r:id="rId18"/>
    <p:sldId id="351" r:id="rId19"/>
    <p:sldId id="353" r:id="rId20"/>
    <p:sldId id="348" r:id="rId21"/>
    <p:sldId id="340" r:id="rId22"/>
    <p:sldId id="268" r:id="rId23"/>
    <p:sldId id="354" r:id="rId24"/>
    <p:sldId id="35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0" autoAdjust="0"/>
  </p:normalViewPr>
  <p:slideViewPr>
    <p:cSldViewPr snapToGrid="0">
      <p:cViewPr varScale="1">
        <p:scale>
          <a:sx n="65" d="100"/>
          <a:sy n="65" d="100"/>
        </p:scale>
        <p:origin x="79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959358-E8C6-4D5F-8D85-13F55E5D04A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0488A8C4-41D5-4954-80C7-261324588505}">
      <dgm:prSet/>
      <dgm:spPr/>
      <dgm:t>
        <a:bodyPr/>
        <a:lstStyle/>
        <a:p>
          <a:r>
            <a:rPr lang="en-US"/>
            <a:t>Work done previously - Phase 1</a:t>
          </a:r>
        </a:p>
      </dgm:t>
    </dgm:pt>
    <dgm:pt modelId="{BEA91D72-4AC4-48C1-A90E-AC1E5729E404}" type="parTrans" cxnId="{F9AAF911-EDA6-486C-B4B3-35D339FFD97B}">
      <dgm:prSet/>
      <dgm:spPr/>
      <dgm:t>
        <a:bodyPr/>
        <a:lstStyle/>
        <a:p>
          <a:endParaRPr lang="en-US"/>
        </a:p>
      </dgm:t>
    </dgm:pt>
    <dgm:pt modelId="{3EF87BB8-6480-4505-B89A-F2780CFA5984}" type="sibTrans" cxnId="{F9AAF911-EDA6-486C-B4B3-35D339FFD97B}">
      <dgm:prSet/>
      <dgm:spPr/>
      <dgm:t>
        <a:bodyPr/>
        <a:lstStyle/>
        <a:p>
          <a:endParaRPr lang="en-US"/>
        </a:p>
      </dgm:t>
    </dgm:pt>
    <dgm:pt modelId="{DC1972DC-AAC1-40ED-BD38-AD0C354E7500}">
      <dgm:prSet/>
      <dgm:spPr/>
      <dgm:t>
        <a:bodyPr/>
        <a:lstStyle/>
        <a:p>
          <a:r>
            <a:rPr lang="en-US"/>
            <a:t>Goal - Phase 2</a:t>
          </a:r>
        </a:p>
      </dgm:t>
    </dgm:pt>
    <dgm:pt modelId="{64D5FE6E-80F4-4EE1-A248-6CA9D9AEB0FD}" type="parTrans" cxnId="{101D5D8A-1BB0-45C2-B2B8-0560028B2FBE}">
      <dgm:prSet/>
      <dgm:spPr/>
      <dgm:t>
        <a:bodyPr/>
        <a:lstStyle/>
        <a:p>
          <a:endParaRPr lang="en-US"/>
        </a:p>
      </dgm:t>
    </dgm:pt>
    <dgm:pt modelId="{AC9F50BF-50E3-46BD-8A3B-33E02FBE3400}" type="sibTrans" cxnId="{101D5D8A-1BB0-45C2-B2B8-0560028B2FBE}">
      <dgm:prSet/>
      <dgm:spPr/>
      <dgm:t>
        <a:bodyPr/>
        <a:lstStyle/>
        <a:p>
          <a:endParaRPr lang="en-US"/>
        </a:p>
      </dgm:t>
    </dgm:pt>
    <dgm:pt modelId="{03778411-1594-421F-8374-706ACC5A9AFD}">
      <dgm:prSet/>
      <dgm:spPr/>
      <dgm:t>
        <a:bodyPr/>
        <a:lstStyle/>
        <a:p>
          <a:r>
            <a:rPr lang="en-US" dirty="0"/>
            <a:t>Data Pre-processing</a:t>
          </a:r>
        </a:p>
      </dgm:t>
    </dgm:pt>
    <dgm:pt modelId="{4A46F4C6-66DE-40FD-8575-CABE09782AE1}" type="parTrans" cxnId="{F32C9A96-9E4A-4BF3-8851-385E04760700}">
      <dgm:prSet/>
      <dgm:spPr/>
      <dgm:t>
        <a:bodyPr/>
        <a:lstStyle/>
        <a:p>
          <a:endParaRPr lang="en-US"/>
        </a:p>
      </dgm:t>
    </dgm:pt>
    <dgm:pt modelId="{211DB18B-0D39-4931-ABC4-227404AFA2D5}" type="sibTrans" cxnId="{F32C9A96-9E4A-4BF3-8851-385E04760700}">
      <dgm:prSet/>
      <dgm:spPr/>
      <dgm:t>
        <a:bodyPr/>
        <a:lstStyle/>
        <a:p>
          <a:endParaRPr lang="en-US"/>
        </a:p>
      </dgm:t>
    </dgm:pt>
    <dgm:pt modelId="{6F87DC1F-3180-494D-B320-6488145264AA}">
      <dgm:prSet/>
      <dgm:spPr/>
      <dgm:t>
        <a:bodyPr/>
        <a:lstStyle/>
        <a:p>
          <a:r>
            <a:rPr lang="en-US" dirty="0"/>
            <a:t>Homegrown Logistic and Linear Regression</a:t>
          </a:r>
        </a:p>
      </dgm:t>
    </dgm:pt>
    <dgm:pt modelId="{98FF3EF0-D562-4810-8AE0-C32D32159FD1}" type="parTrans" cxnId="{DDDBD4D1-F5AC-4D78-AF95-74CC67D19E72}">
      <dgm:prSet/>
      <dgm:spPr/>
      <dgm:t>
        <a:bodyPr/>
        <a:lstStyle/>
        <a:p>
          <a:endParaRPr lang="en-US"/>
        </a:p>
      </dgm:t>
    </dgm:pt>
    <dgm:pt modelId="{C612E153-299D-458C-8AE5-CE4338739C80}" type="sibTrans" cxnId="{DDDBD4D1-F5AC-4D78-AF95-74CC67D19E72}">
      <dgm:prSet/>
      <dgm:spPr/>
      <dgm:t>
        <a:bodyPr/>
        <a:lstStyle/>
        <a:p>
          <a:endParaRPr lang="en-US" b="0"/>
        </a:p>
      </dgm:t>
    </dgm:pt>
    <dgm:pt modelId="{2A21A858-7FC6-4F43-BBA6-6D8D17D6D488}">
      <dgm:prSet/>
      <dgm:spPr/>
      <dgm:t>
        <a:bodyPr/>
        <a:lstStyle/>
        <a:p>
          <a:r>
            <a:rPr lang="en-IN" dirty="0"/>
            <a:t>Data Preparation for Pytorch Object Detector Models</a:t>
          </a:r>
          <a:endParaRPr lang="en-US" dirty="0"/>
        </a:p>
      </dgm:t>
    </dgm:pt>
    <dgm:pt modelId="{20AD7EB4-BFE4-41D4-9F80-42B840AC07EF}" type="parTrans" cxnId="{F1CCAEB7-135F-4E10-9D63-BAC2D9C6F7E7}">
      <dgm:prSet/>
      <dgm:spPr/>
      <dgm:t>
        <a:bodyPr/>
        <a:lstStyle/>
        <a:p>
          <a:endParaRPr lang="en-US"/>
        </a:p>
      </dgm:t>
    </dgm:pt>
    <dgm:pt modelId="{0BAD79DC-33AB-4EB9-8005-1D7FAEBE1AC4}" type="sibTrans" cxnId="{F1CCAEB7-135F-4E10-9D63-BAC2D9C6F7E7}">
      <dgm:prSet/>
      <dgm:spPr/>
      <dgm:t>
        <a:bodyPr/>
        <a:lstStyle/>
        <a:p>
          <a:endParaRPr lang="en-US"/>
        </a:p>
      </dgm:t>
    </dgm:pt>
    <dgm:pt modelId="{3014F473-876E-4FCB-89C0-B41FAF93AE82}">
      <dgm:prSet/>
      <dgm:spPr/>
      <dgm:t>
        <a:bodyPr/>
        <a:lstStyle/>
        <a:p>
          <a:r>
            <a:rPr lang="en-US" dirty="0"/>
            <a:t>MLP for Image Classification</a:t>
          </a:r>
        </a:p>
      </dgm:t>
    </dgm:pt>
    <dgm:pt modelId="{4A595DAC-ED8C-419C-A6F7-D44D004230D4}" type="parTrans" cxnId="{76EB816E-993F-4551-B273-AC148BE1AB6E}">
      <dgm:prSet/>
      <dgm:spPr/>
      <dgm:t>
        <a:bodyPr/>
        <a:lstStyle/>
        <a:p>
          <a:endParaRPr lang="en-US"/>
        </a:p>
      </dgm:t>
    </dgm:pt>
    <dgm:pt modelId="{354AC41F-5170-4394-9A57-C7D4209A91F0}" type="sibTrans" cxnId="{76EB816E-993F-4551-B273-AC148BE1AB6E}">
      <dgm:prSet/>
      <dgm:spPr/>
      <dgm:t>
        <a:bodyPr/>
        <a:lstStyle/>
        <a:p>
          <a:endParaRPr lang="en-US"/>
        </a:p>
      </dgm:t>
    </dgm:pt>
    <dgm:pt modelId="{C06E87CF-8C77-41B6-AC1A-2F49994FFEF8}">
      <dgm:prSet/>
      <dgm:spPr/>
      <dgm:t>
        <a:bodyPr/>
        <a:lstStyle/>
        <a:p>
          <a:r>
            <a:rPr lang="en-US" dirty="0"/>
            <a:t>MLP for Regression</a:t>
          </a:r>
        </a:p>
      </dgm:t>
    </dgm:pt>
    <dgm:pt modelId="{81407B5E-1511-44B7-A6C6-5A34BD008010}" type="parTrans" cxnId="{1D63A2D1-75E4-4816-AA4E-E16F997523AA}">
      <dgm:prSet/>
      <dgm:spPr/>
      <dgm:t>
        <a:bodyPr/>
        <a:lstStyle/>
        <a:p>
          <a:endParaRPr lang="en-US"/>
        </a:p>
      </dgm:t>
    </dgm:pt>
    <dgm:pt modelId="{9B4828AB-783E-4BFB-80A1-216C9A899D3C}" type="sibTrans" cxnId="{1D63A2D1-75E4-4816-AA4E-E16F997523AA}">
      <dgm:prSet/>
      <dgm:spPr/>
      <dgm:t>
        <a:bodyPr/>
        <a:lstStyle/>
        <a:p>
          <a:endParaRPr lang="en-US"/>
        </a:p>
      </dgm:t>
    </dgm:pt>
    <dgm:pt modelId="{DBA91F7A-1A6C-443D-B4E0-D4C176F45BC1}">
      <dgm:prSet/>
      <dgm:spPr/>
      <dgm:t>
        <a:bodyPr/>
        <a:lstStyle/>
        <a:p>
          <a:r>
            <a:rPr lang="en-US" dirty="0"/>
            <a:t>Multiheaded Cat Dog Detector using OOP API</a:t>
          </a:r>
        </a:p>
      </dgm:t>
    </dgm:pt>
    <dgm:pt modelId="{1B7867BA-FFD1-4914-A61B-233CB4C75484}" type="parTrans" cxnId="{326F9203-AA16-40BB-9D56-5DD9E43BC8AC}">
      <dgm:prSet/>
      <dgm:spPr/>
      <dgm:t>
        <a:bodyPr/>
        <a:lstStyle/>
        <a:p>
          <a:endParaRPr lang="en-US"/>
        </a:p>
      </dgm:t>
    </dgm:pt>
    <dgm:pt modelId="{09D19150-6D0E-4AE3-8774-2D1AC79FEE4B}" type="sibTrans" cxnId="{326F9203-AA16-40BB-9D56-5DD9E43BC8AC}">
      <dgm:prSet/>
      <dgm:spPr/>
      <dgm:t>
        <a:bodyPr/>
        <a:lstStyle/>
        <a:p>
          <a:endParaRPr lang="en-US"/>
        </a:p>
      </dgm:t>
    </dgm:pt>
    <dgm:pt modelId="{C4C97950-5AF4-4FBE-A4E0-A29B40E42059}">
      <dgm:prSet/>
      <dgm:spPr/>
      <dgm:t>
        <a:bodyPr/>
        <a:lstStyle/>
        <a:p>
          <a:r>
            <a:rPr lang="en-US" dirty="0"/>
            <a:t>Experiments Conducted</a:t>
          </a:r>
        </a:p>
      </dgm:t>
    </dgm:pt>
    <dgm:pt modelId="{42E4A601-D575-48EE-90A1-FB6FCE0203E1}" type="parTrans" cxnId="{C940BBEC-7740-4134-B136-43B32F39C254}">
      <dgm:prSet/>
      <dgm:spPr/>
      <dgm:t>
        <a:bodyPr/>
        <a:lstStyle/>
        <a:p>
          <a:endParaRPr lang="en-US"/>
        </a:p>
      </dgm:t>
    </dgm:pt>
    <dgm:pt modelId="{BE6E37FC-87F3-4718-AD23-E88C9C921A6F}" type="sibTrans" cxnId="{C940BBEC-7740-4134-B136-43B32F39C254}">
      <dgm:prSet/>
      <dgm:spPr/>
      <dgm:t>
        <a:bodyPr/>
        <a:lstStyle/>
        <a:p>
          <a:endParaRPr lang="en-US"/>
        </a:p>
      </dgm:t>
    </dgm:pt>
    <dgm:pt modelId="{7FDB9633-2B4F-4A3F-AF0B-D19FC99CD9A3}">
      <dgm:prSet/>
      <dgm:spPr/>
      <dgm:t>
        <a:bodyPr/>
        <a:lstStyle/>
        <a:p>
          <a:r>
            <a:rPr lang="en-US" dirty="0"/>
            <a:t>Problems Faced</a:t>
          </a:r>
        </a:p>
      </dgm:t>
    </dgm:pt>
    <dgm:pt modelId="{1114FC84-B70D-47C4-BECC-8BC155F82B4C}" type="parTrans" cxnId="{3B576AA5-C5AE-4F2F-B0DC-0B88F7E1E566}">
      <dgm:prSet/>
      <dgm:spPr/>
      <dgm:t>
        <a:bodyPr/>
        <a:lstStyle/>
        <a:p>
          <a:endParaRPr lang="en-US"/>
        </a:p>
      </dgm:t>
    </dgm:pt>
    <dgm:pt modelId="{1F06E2B7-3843-4DC5-9ECF-391999AD1B77}" type="sibTrans" cxnId="{3B576AA5-C5AE-4F2F-B0DC-0B88F7E1E566}">
      <dgm:prSet/>
      <dgm:spPr/>
      <dgm:t>
        <a:bodyPr/>
        <a:lstStyle/>
        <a:p>
          <a:endParaRPr lang="en-US"/>
        </a:p>
      </dgm:t>
    </dgm:pt>
    <dgm:pt modelId="{A228EC8D-2102-422A-AB7B-52086387DF39}">
      <dgm:prSet/>
      <dgm:spPr/>
      <dgm:t>
        <a:bodyPr/>
        <a:lstStyle/>
        <a:p>
          <a:r>
            <a:rPr lang="en-US" dirty="0"/>
            <a:t>Conclusion</a:t>
          </a:r>
        </a:p>
      </dgm:t>
    </dgm:pt>
    <dgm:pt modelId="{690085AF-AB7F-4EEC-8BC1-914359AC40D4}" type="parTrans" cxnId="{901FCBDE-C6CF-4B71-B5BC-68D47CED2B97}">
      <dgm:prSet/>
      <dgm:spPr/>
      <dgm:t>
        <a:bodyPr/>
        <a:lstStyle/>
        <a:p>
          <a:endParaRPr lang="en-US"/>
        </a:p>
      </dgm:t>
    </dgm:pt>
    <dgm:pt modelId="{D801AAF0-2F67-449A-93A6-476C342562D6}" type="sibTrans" cxnId="{901FCBDE-C6CF-4B71-B5BC-68D47CED2B97}">
      <dgm:prSet/>
      <dgm:spPr/>
      <dgm:t>
        <a:bodyPr/>
        <a:lstStyle/>
        <a:p>
          <a:endParaRPr lang="en-US"/>
        </a:p>
      </dgm:t>
    </dgm:pt>
    <dgm:pt modelId="{FFDD13A9-B6CF-46A3-B022-F049DE3D36E0}">
      <dgm:prSet/>
      <dgm:spPr/>
      <dgm:t>
        <a:bodyPr/>
        <a:lstStyle/>
        <a:p>
          <a:r>
            <a:rPr lang="en-US" dirty="0"/>
            <a:t>Phase 3 Goals </a:t>
          </a:r>
        </a:p>
      </dgm:t>
    </dgm:pt>
    <dgm:pt modelId="{284DF531-084B-4356-9D17-87D3BC4F39CD}" type="parTrans" cxnId="{CD673E87-05FA-4A1E-8569-FAA08E5A080B}">
      <dgm:prSet/>
      <dgm:spPr/>
      <dgm:t>
        <a:bodyPr/>
        <a:lstStyle/>
        <a:p>
          <a:endParaRPr lang="en-US"/>
        </a:p>
      </dgm:t>
    </dgm:pt>
    <dgm:pt modelId="{456562EB-2154-4D73-8841-4E3222770323}" type="sibTrans" cxnId="{CD673E87-05FA-4A1E-8569-FAA08E5A080B}">
      <dgm:prSet/>
      <dgm:spPr/>
      <dgm:t>
        <a:bodyPr/>
        <a:lstStyle/>
        <a:p>
          <a:endParaRPr lang="en-US"/>
        </a:p>
      </dgm:t>
    </dgm:pt>
    <dgm:pt modelId="{A4988206-1E1C-4940-9EC7-D269922238E0}" type="pres">
      <dgm:prSet presAssocID="{55959358-E8C6-4D5F-8D85-13F55E5D04AA}" presName="Name0" presStyleCnt="0">
        <dgm:presLayoutVars>
          <dgm:dir/>
          <dgm:resizeHandles val="exact"/>
        </dgm:presLayoutVars>
      </dgm:prSet>
      <dgm:spPr/>
    </dgm:pt>
    <dgm:pt modelId="{993B599B-4B68-4AD4-8A27-2F41B68AC1A3}" type="pres">
      <dgm:prSet presAssocID="{0488A8C4-41D5-4954-80C7-261324588505}" presName="node" presStyleLbl="node1" presStyleIdx="0" presStyleCnt="12">
        <dgm:presLayoutVars>
          <dgm:bulletEnabled val="1"/>
        </dgm:presLayoutVars>
      </dgm:prSet>
      <dgm:spPr/>
    </dgm:pt>
    <dgm:pt modelId="{1AD3C152-5612-423E-9AAE-2AC8261934A8}" type="pres">
      <dgm:prSet presAssocID="{3EF87BB8-6480-4505-B89A-F2780CFA5984}" presName="sibTrans" presStyleLbl="sibTrans1D1" presStyleIdx="0" presStyleCnt="11"/>
      <dgm:spPr/>
    </dgm:pt>
    <dgm:pt modelId="{8021EEE9-27E3-469A-8309-FB941057A6FB}" type="pres">
      <dgm:prSet presAssocID="{3EF87BB8-6480-4505-B89A-F2780CFA5984}" presName="connectorText" presStyleLbl="sibTrans1D1" presStyleIdx="0" presStyleCnt="11"/>
      <dgm:spPr/>
    </dgm:pt>
    <dgm:pt modelId="{CD294A13-8844-4730-8F3C-734D55281088}" type="pres">
      <dgm:prSet presAssocID="{DC1972DC-AAC1-40ED-BD38-AD0C354E7500}" presName="node" presStyleLbl="node1" presStyleIdx="1" presStyleCnt="12">
        <dgm:presLayoutVars>
          <dgm:bulletEnabled val="1"/>
        </dgm:presLayoutVars>
      </dgm:prSet>
      <dgm:spPr/>
    </dgm:pt>
    <dgm:pt modelId="{8274C168-AF87-4417-888B-FFDB1D9CACE4}" type="pres">
      <dgm:prSet presAssocID="{AC9F50BF-50E3-46BD-8A3B-33E02FBE3400}" presName="sibTrans" presStyleLbl="sibTrans1D1" presStyleIdx="1" presStyleCnt="11"/>
      <dgm:spPr/>
    </dgm:pt>
    <dgm:pt modelId="{DB6F3CD9-9DA5-47C4-B207-883E041B183C}" type="pres">
      <dgm:prSet presAssocID="{AC9F50BF-50E3-46BD-8A3B-33E02FBE3400}" presName="connectorText" presStyleLbl="sibTrans1D1" presStyleIdx="1" presStyleCnt="11"/>
      <dgm:spPr/>
    </dgm:pt>
    <dgm:pt modelId="{AA37BC6A-2D75-47F6-9585-8037A1FE5C7B}" type="pres">
      <dgm:prSet presAssocID="{03778411-1594-421F-8374-706ACC5A9AFD}" presName="node" presStyleLbl="node1" presStyleIdx="2" presStyleCnt="12">
        <dgm:presLayoutVars>
          <dgm:bulletEnabled val="1"/>
        </dgm:presLayoutVars>
      </dgm:prSet>
      <dgm:spPr/>
    </dgm:pt>
    <dgm:pt modelId="{E6313C11-A4C9-410B-9010-6BACE629C425}" type="pres">
      <dgm:prSet presAssocID="{211DB18B-0D39-4931-ABC4-227404AFA2D5}" presName="sibTrans" presStyleLbl="sibTrans1D1" presStyleIdx="2" presStyleCnt="11"/>
      <dgm:spPr/>
    </dgm:pt>
    <dgm:pt modelId="{7F4D5BBB-5097-4EBB-81B3-47A4164273E4}" type="pres">
      <dgm:prSet presAssocID="{211DB18B-0D39-4931-ABC4-227404AFA2D5}" presName="connectorText" presStyleLbl="sibTrans1D1" presStyleIdx="2" presStyleCnt="11"/>
      <dgm:spPr/>
    </dgm:pt>
    <dgm:pt modelId="{84C6FF99-7464-4C49-A1A1-2413249BB7EB}" type="pres">
      <dgm:prSet presAssocID="{6F87DC1F-3180-494D-B320-6488145264AA}" presName="node" presStyleLbl="node1" presStyleIdx="3" presStyleCnt="12">
        <dgm:presLayoutVars>
          <dgm:bulletEnabled val="1"/>
        </dgm:presLayoutVars>
      </dgm:prSet>
      <dgm:spPr/>
    </dgm:pt>
    <dgm:pt modelId="{782F6B44-D407-4787-BD3F-2F6CB636A3C5}" type="pres">
      <dgm:prSet presAssocID="{C612E153-299D-458C-8AE5-CE4338739C80}" presName="sibTrans" presStyleLbl="sibTrans1D1" presStyleIdx="3" presStyleCnt="11"/>
      <dgm:spPr/>
    </dgm:pt>
    <dgm:pt modelId="{8D2123F3-584F-4FA4-BB78-F424C4A3E5EA}" type="pres">
      <dgm:prSet presAssocID="{C612E153-299D-458C-8AE5-CE4338739C80}" presName="connectorText" presStyleLbl="sibTrans1D1" presStyleIdx="3" presStyleCnt="11"/>
      <dgm:spPr/>
    </dgm:pt>
    <dgm:pt modelId="{990F0AC9-E1FD-4BA4-B6CF-BE70E3BDF849}" type="pres">
      <dgm:prSet presAssocID="{2A21A858-7FC6-4F43-BBA6-6D8D17D6D488}" presName="node" presStyleLbl="node1" presStyleIdx="4" presStyleCnt="12">
        <dgm:presLayoutVars>
          <dgm:bulletEnabled val="1"/>
        </dgm:presLayoutVars>
      </dgm:prSet>
      <dgm:spPr/>
    </dgm:pt>
    <dgm:pt modelId="{E742DE52-8819-40B0-AA08-638B007F629F}" type="pres">
      <dgm:prSet presAssocID="{0BAD79DC-33AB-4EB9-8005-1D7FAEBE1AC4}" presName="sibTrans" presStyleLbl="sibTrans1D1" presStyleIdx="4" presStyleCnt="11"/>
      <dgm:spPr/>
    </dgm:pt>
    <dgm:pt modelId="{2708D87F-E20C-492A-8F52-63C15ABEF293}" type="pres">
      <dgm:prSet presAssocID="{0BAD79DC-33AB-4EB9-8005-1D7FAEBE1AC4}" presName="connectorText" presStyleLbl="sibTrans1D1" presStyleIdx="4" presStyleCnt="11"/>
      <dgm:spPr/>
    </dgm:pt>
    <dgm:pt modelId="{210DF673-E586-423B-B9A5-7DD02CC00C82}" type="pres">
      <dgm:prSet presAssocID="{3014F473-876E-4FCB-89C0-B41FAF93AE82}" presName="node" presStyleLbl="node1" presStyleIdx="5" presStyleCnt="12">
        <dgm:presLayoutVars>
          <dgm:bulletEnabled val="1"/>
        </dgm:presLayoutVars>
      </dgm:prSet>
      <dgm:spPr/>
    </dgm:pt>
    <dgm:pt modelId="{715D7E8C-D30A-4F49-93CB-B2C8531653B3}" type="pres">
      <dgm:prSet presAssocID="{354AC41F-5170-4394-9A57-C7D4209A91F0}" presName="sibTrans" presStyleLbl="sibTrans1D1" presStyleIdx="5" presStyleCnt="11"/>
      <dgm:spPr/>
    </dgm:pt>
    <dgm:pt modelId="{7A7A91D3-746C-4289-9D70-EF4B6205B698}" type="pres">
      <dgm:prSet presAssocID="{354AC41F-5170-4394-9A57-C7D4209A91F0}" presName="connectorText" presStyleLbl="sibTrans1D1" presStyleIdx="5" presStyleCnt="11"/>
      <dgm:spPr/>
    </dgm:pt>
    <dgm:pt modelId="{77154E14-FE17-427E-A796-D4685FA5DEB1}" type="pres">
      <dgm:prSet presAssocID="{C06E87CF-8C77-41B6-AC1A-2F49994FFEF8}" presName="node" presStyleLbl="node1" presStyleIdx="6" presStyleCnt="12">
        <dgm:presLayoutVars>
          <dgm:bulletEnabled val="1"/>
        </dgm:presLayoutVars>
      </dgm:prSet>
      <dgm:spPr/>
    </dgm:pt>
    <dgm:pt modelId="{37655030-ECE2-4FB8-9FB3-9F5828BD0275}" type="pres">
      <dgm:prSet presAssocID="{9B4828AB-783E-4BFB-80A1-216C9A899D3C}" presName="sibTrans" presStyleLbl="sibTrans1D1" presStyleIdx="6" presStyleCnt="11"/>
      <dgm:spPr/>
    </dgm:pt>
    <dgm:pt modelId="{9C0D0943-AC5B-442A-918F-C867E6AD41B2}" type="pres">
      <dgm:prSet presAssocID="{9B4828AB-783E-4BFB-80A1-216C9A899D3C}" presName="connectorText" presStyleLbl="sibTrans1D1" presStyleIdx="6" presStyleCnt="11"/>
      <dgm:spPr/>
    </dgm:pt>
    <dgm:pt modelId="{FE85BD99-7A9E-4935-BD56-8B36A4B88598}" type="pres">
      <dgm:prSet presAssocID="{DBA91F7A-1A6C-443D-B4E0-D4C176F45BC1}" presName="node" presStyleLbl="node1" presStyleIdx="7" presStyleCnt="12">
        <dgm:presLayoutVars>
          <dgm:bulletEnabled val="1"/>
        </dgm:presLayoutVars>
      </dgm:prSet>
      <dgm:spPr/>
    </dgm:pt>
    <dgm:pt modelId="{D0017135-B89E-463E-967E-2F01D15BB5AC}" type="pres">
      <dgm:prSet presAssocID="{09D19150-6D0E-4AE3-8774-2D1AC79FEE4B}" presName="sibTrans" presStyleLbl="sibTrans1D1" presStyleIdx="7" presStyleCnt="11"/>
      <dgm:spPr/>
    </dgm:pt>
    <dgm:pt modelId="{214CF388-1F6C-469D-9B8F-3B00E11F4B2E}" type="pres">
      <dgm:prSet presAssocID="{09D19150-6D0E-4AE3-8774-2D1AC79FEE4B}" presName="connectorText" presStyleLbl="sibTrans1D1" presStyleIdx="7" presStyleCnt="11"/>
      <dgm:spPr/>
    </dgm:pt>
    <dgm:pt modelId="{8718E32E-5552-42A3-9437-8A7034107F5B}" type="pres">
      <dgm:prSet presAssocID="{C4C97950-5AF4-4FBE-A4E0-A29B40E42059}" presName="node" presStyleLbl="node1" presStyleIdx="8" presStyleCnt="12">
        <dgm:presLayoutVars>
          <dgm:bulletEnabled val="1"/>
        </dgm:presLayoutVars>
      </dgm:prSet>
      <dgm:spPr/>
    </dgm:pt>
    <dgm:pt modelId="{848CB6E1-83DC-4799-B37A-9D7AC7F2DACF}" type="pres">
      <dgm:prSet presAssocID="{BE6E37FC-87F3-4718-AD23-E88C9C921A6F}" presName="sibTrans" presStyleLbl="sibTrans1D1" presStyleIdx="8" presStyleCnt="11"/>
      <dgm:spPr/>
    </dgm:pt>
    <dgm:pt modelId="{3781C4DA-D469-49AC-B919-BF0A35BD599A}" type="pres">
      <dgm:prSet presAssocID="{BE6E37FC-87F3-4718-AD23-E88C9C921A6F}" presName="connectorText" presStyleLbl="sibTrans1D1" presStyleIdx="8" presStyleCnt="11"/>
      <dgm:spPr/>
    </dgm:pt>
    <dgm:pt modelId="{F893B9F0-4C15-4C6B-B6D4-1B2E614B7DB8}" type="pres">
      <dgm:prSet presAssocID="{7FDB9633-2B4F-4A3F-AF0B-D19FC99CD9A3}" presName="node" presStyleLbl="node1" presStyleIdx="9" presStyleCnt="12">
        <dgm:presLayoutVars>
          <dgm:bulletEnabled val="1"/>
        </dgm:presLayoutVars>
      </dgm:prSet>
      <dgm:spPr/>
    </dgm:pt>
    <dgm:pt modelId="{77252712-2B04-4490-9FD7-2D757C4F358D}" type="pres">
      <dgm:prSet presAssocID="{1F06E2B7-3843-4DC5-9ECF-391999AD1B77}" presName="sibTrans" presStyleLbl="sibTrans1D1" presStyleIdx="9" presStyleCnt="11"/>
      <dgm:spPr/>
    </dgm:pt>
    <dgm:pt modelId="{C11D2915-E918-4388-908D-DBA2CE361FA6}" type="pres">
      <dgm:prSet presAssocID="{1F06E2B7-3843-4DC5-9ECF-391999AD1B77}" presName="connectorText" presStyleLbl="sibTrans1D1" presStyleIdx="9" presStyleCnt="11"/>
      <dgm:spPr/>
    </dgm:pt>
    <dgm:pt modelId="{D9F9B98F-72E2-4103-AC8C-B96D938903B2}" type="pres">
      <dgm:prSet presAssocID="{A228EC8D-2102-422A-AB7B-52086387DF39}" presName="node" presStyleLbl="node1" presStyleIdx="10" presStyleCnt="12">
        <dgm:presLayoutVars>
          <dgm:bulletEnabled val="1"/>
        </dgm:presLayoutVars>
      </dgm:prSet>
      <dgm:spPr/>
    </dgm:pt>
    <dgm:pt modelId="{9F232C8A-2D06-4C87-B728-AAB8007264DD}" type="pres">
      <dgm:prSet presAssocID="{D801AAF0-2F67-449A-93A6-476C342562D6}" presName="sibTrans" presStyleLbl="sibTrans1D1" presStyleIdx="10" presStyleCnt="11"/>
      <dgm:spPr/>
    </dgm:pt>
    <dgm:pt modelId="{50F15D8E-58A0-44CE-9310-AD7FA07759B1}" type="pres">
      <dgm:prSet presAssocID="{D801AAF0-2F67-449A-93A6-476C342562D6}" presName="connectorText" presStyleLbl="sibTrans1D1" presStyleIdx="10" presStyleCnt="11"/>
      <dgm:spPr/>
    </dgm:pt>
    <dgm:pt modelId="{64A22F56-5BEF-4CE0-81A7-7137F3A90FDC}" type="pres">
      <dgm:prSet presAssocID="{FFDD13A9-B6CF-46A3-B022-F049DE3D36E0}" presName="node" presStyleLbl="node1" presStyleIdx="11" presStyleCnt="12">
        <dgm:presLayoutVars>
          <dgm:bulletEnabled val="1"/>
        </dgm:presLayoutVars>
      </dgm:prSet>
      <dgm:spPr/>
    </dgm:pt>
  </dgm:ptLst>
  <dgm:cxnLst>
    <dgm:cxn modelId="{F31A0D03-38DA-4486-B651-5F578DC9D7C5}" type="presOf" srcId="{6F87DC1F-3180-494D-B320-6488145264AA}" destId="{84C6FF99-7464-4C49-A1A1-2413249BB7EB}" srcOrd="0" destOrd="0" presId="urn:microsoft.com/office/officeart/2016/7/layout/RepeatingBendingProcessNew"/>
    <dgm:cxn modelId="{326F9203-AA16-40BB-9D56-5DD9E43BC8AC}" srcId="{55959358-E8C6-4D5F-8D85-13F55E5D04AA}" destId="{DBA91F7A-1A6C-443D-B4E0-D4C176F45BC1}" srcOrd="7" destOrd="0" parTransId="{1B7867BA-FFD1-4914-A61B-233CB4C75484}" sibTransId="{09D19150-6D0E-4AE3-8774-2D1AC79FEE4B}"/>
    <dgm:cxn modelId="{4F26380F-714D-4E35-B633-A1395DF06719}" type="presOf" srcId="{09D19150-6D0E-4AE3-8774-2D1AC79FEE4B}" destId="{D0017135-B89E-463E-967E-2F01D15BB5AC}" srcOrd="0" destOrd="0" presId="urn:microsoft.com/office/officeart/2016/7/layout/RepeatingBendingProcessNew"/>
    <dgm:cxn modelId="{F9AAF911-EDA6-486C-B4B3-35D339FFD97B}" srcId="{55959358-E8C6-4D5F-8D85-13F55E5D04AA}" destId="{0488A8C4-41D5-4954-80C7-261324588505}" srcOrd="0" destOrd="0" parTransId="{BEA91D72-4AC4-48C1-A90E-AC1E5729E404}" sibTransId="{3EF87BB8-6480-4505-B89A-F2780CFA5984}"/>
    <dgm:cxn modelId="{F4AE371A-67E5-4973-9784-CFB92C15A988}" type="presOf" srcId="{3EF87BB8-6480-4505-B89A-F2780CFA5984}" destId="{8021EEE9-27E3-469A-8309-FB941057A6FB}" srcOrd="1" destOrd="0" presId="urn:microsoft.com/office/officeart/2016/7/layout/RepeatingBendingProcessNew"/>
    <dgm:cxn modelId="{9FF2C91B-15F0-44AE-8732-6FE588339729}" type="presOf" srcId="{DBA91F7A-1A6C-443D-B4E0-D4C176F45BC1}" destId="{FE85BD99-7A9E-4935-BD56-8B36A4B88598}" srcOrd="0" destOrd="0" presId="urn:microsoft.com/office/officeart/2016/7/layout/RepeatingBendingProcessNew"/>
    <dgm:cxn modelId="{80D4AC24-B6F1-4277-974C-24DFEBE9D469}" type="presOf" srcId="{7FDB9633-2B4F-4A3F-AF0B-D19FC99CD9A3}" destId="{F893B9F0-4C15-4C6B-B6D4-1B2E614B7DB8}" srcOrd="0" destOrd="0" presId="urn:microsoft.com/office/officeart/2016/7/layout/RepeatingBendingProcessNew"/>
    <dgm:cxn modelId="{63D63B29-202A-4F41-B945-C46CEA4D8207}" type="presOf" srcId="{DC1972DC-AAC1-40ED-BD38-AD0C354E7500}" destId="{CD294A13-8844-4730-8F3C-734D55281088}" srcOrd="0" destOrd="0" presId="urn:microsoft.com/office/officeart/2016/7/layout/RepeatingBendingProcessNew"/>
    <dgm:cxn modelId="{E5EDD22D-5B97-425E-ACF3-1C3657372C5C}" type="presOf" srcId="{0BAD79DC-33AB-4EB9-8005-1D7FAEBE1AC4}" destId="{E742DE52-8819-40B0-AA08-638B007F629F}" srcOrd="0" destOrd="0" presId="urn:microsoft.com/office/officeart/2016/7/layout/RepeatingBendingProcessNew"/>
    <dgm:cxn modelId="{393C3C34-A72C-4116-A0BE-8CA5D9C9516A}" type="presOf" srcId="{AC9F50BF-50E3-46BD-8A3B-33E02FBE3400}" destId="{8274C168-AF87-4417-888B-FFDB1D9CACE4}" srcOrd="0" destOrd="0" presId="urn:microsoft.com/office/officeart/2016/7/layout/RepeatingBendingProcessNew"/>
    <dgm:cxn modelId="{1F20C734-FC71-41EC-9D70-C60581BC7227}" type="presOf" srcId="{0488A8C4-41D5-4954-80C7-261324588505}" destId="{993B599B-4B68-4AD4-8A27-2F41B68AC1A3}" srcOrd="0" destOrd="0" presId="urn:microsoft.com/office/officeart/2016/7/layout/RepeatingBendingProcessNew"/>
    <dgm:cxn modelId="{4A9BF039-FE56-476F-A99C-6AA13A015DD0}" type="presOf" srcId="{A228EC8D-2102-422A-AB7B-52086387DF39}" destId="{D9F9B98F-72E2-4103-AC8C-B96D938903B2}" srcOrd="0" destOrd="0" presId="urn:microsoft.com/office/officeart/2016/7/layout/RepeatingBendingProcessNew"/>
    <dgm:cxn modelId="{A9C83666-CE1F-46CD-94C3-8DC037A979C7}" type="presOf" srcId="{03778411-1594-421F-8374-706ACC5A9AFD}" destId="{AA37BC6A-2D75-47F6-9585-8037A1FE5C7B}" srcOrd="0" destOrd="0" presId="urn:microsoft.com/office/officeart/2016/7/layout/RepeatingBendingProcessNew"/>
    <dgm:cxn modelId="{0314B166-F4CF-4763-9986-D059F0EC3536}" type="presOf" srcId="{C612E153-299D-458C-8AE5-CE4338739C80}" destId="{8D2123F3-584F-4FA4-BB78-F424C4A3E5EA}" srcOrd="1" destOrd="0" presId="urn:microsoft.com/office/officeart/2016/7/layout/RepeatingBendingProcessNew"/>
    <dgm:cxn modelId="{6AB68969-95BE-46FF-8DCA-3845F925E6DB}" type="presOf" srcId="{D801AAF0-2F67-449A-93A6-476C342562D6}" destId="{50F15D8E-58A0-44CE-9310-AD7FA07759B1}" srcOrd="1" destOrd="0" presId="urn:microsoft.com/office/officeart/2016/7/layout/RepeatingBendingProcessNew"/>
    <dgm:cxn modelId="{76EB816E-993F-4551-B273-AC148BE1AB6E}" srcId="{55959358-E8C6-4D5F-8D85-13F55E5D04AA}" destId="{3014F473-876E-4FCB-89C0-B41FAF93AE82}" srcOrd="5" destOrd="0" parTransId="{4A595DAC-ED8C-419C-A6F7-D44D004230D4}" sibTransId="{354AC41F-5170-4394-9A57-C7D4209A91F0}"/>
    <dgm:cxn modelId="{ADAE4D6F-40FA-4556-92EE-165C189F7A9F}" type="presOf" srcId="{C06E87CF-8C77-41B6-AC1A-2F49994FFEF8}" destId="{77154E14-FE17-427E-A796-D4685FA5DEB1}" srcOrd="0" destOrd="0" presId="urn:microsoft.com/office/officeart/2016/7/layout/RepeatingBendingProcessNew"/>
    <dgm:cxn modelId="{39B8994F-0802-4161-BC69-414F8F6DC226}" type="presOf" srcId="{9B4828AB-783E-4BFB-80A1-216C9A899D3C}" destId="{37655030-ECE2-4FB8-9FB3-9F5828BD0275}" srcOrd="0" destOrd="0" presId="urn:microsoft.com/office/officeart/2016/7/layout/RepeatingBendingProcessNew"/>
    <dgm:cxn modelId="{22F4DF72-C49E-42C6-A60E-573C60031639}" type="presOf" srcId="{C612E153-299D-458C-8AE5-CE4338739C80}" destId="{782F6B44-D407-4787-BD3F-2F6CB636A3C5}" srcOrd="0" destOrd="0" presId="urn:microsoft.com/office/officeart/2016/7/layout/RepeatingBendingProcessNew"/>
    <dgm:cxn modelId="{2F0EA457-1F0E-42CD-B94D-B8F1FFE4BA06}" type="presOf" srcId="{354AC41F-5170-4394-9A57-C7D4209A91F0}" destId="{715D7E8C-D30A-4F49-93CB-B2C8531653B3}" srcOrd="0" destOrd="0" presId="urn:microsoft.com/office/officeart/2016/7/layout/RepeatingBendingProcessNew"/>
    <dgm:cxn modelId="{41D57259-EBDC-4DE7-9895-07B92308E85B}" type="presOf" srcId="{2A21A858-7FC6-4F43-BBA6-6D8D17D6D488}" destId="{990F0AC9-E1FD-4BA4-B6CF-BE70E3BDF849}" srcOrd="0" destOrd="0" presId="urn:microsoft.com/office/officeart/2016/7/layout/RepeatingBendingProcessNew"/>
    <dgm:cxn modelId="{B18E277E-8FBE-46FB-B7C8-F4BA6E5342AA}" type="presOf" srcId="{D801AAF0-2F67-449A-93A6-476C342562D6}" destId="{9F232C8A-2D06-4C87-B728-AAB8007264DD}" srcOrd="0" destOrd="0" presId="urn:microsoft.com/office/officeart/2016/7/layout/RepeatingBendingProcessNew"/>
    <dgm:cxn modelId="{AF2A8C7F-6864-41E6-BBA6-7C3672B1A405}" type="presOf" srcId="{3014F473-876E-4FCB-89C0-B41FAF93AE82}" destId="{210DF673-E586-423B-B9A5-7DD02CC00C82}" srcOrd="0" destOrd="0" presId="urn:microsoft.com/office/officeart/2016/7/layout/RepeatingBendingProcessNew"/>
    <dgm:cxn modelId="{CD673E87-05FA-4A1E-8569-FAA08E5A080B}" srcId="{55959358-E8C6-4D5F-8D85-13F55E5D04AA}" destId="{FFDD13A9-B6CF-46A3-B022-F049DE3D36E0}" srcOrd="11" destOrd="0" parTransId="{284DF531-084B-4356-9D17-87D3BC4F39CD}" sibTransId="{456562EB-2154-4D73-8841-4E3222770323}"/>
    <dgm:cxn modelId="{E5AECC87-FA11-435A-A1BE-E8CA1DA7AC01}" type="presOf" srcId="{211DB18B-0D39-4931-ABC4-227404AFA2D5}" destId="{7F4D5BBB-5097-4EBB-81B3-47A4164273E4}" srcOrd="1" destOrd="0" presId="urn:microsoft.com/office/officeart/2016/7/layout/RepeatingBendingProcessNew"/>
    <dgm:cxn modelId="{ACF0C289-7826-4DE1-A1DD-197FECA9C7C2}" type="presOf" srcId="{BE6E37FC-87F3-4718-AD23-E88C9C921A6F}" destId="{3781C4DA-D469-49AC-B919-BF0A35BD599A}" srcOrd="1" destOrd="0" presId="urn:microsoft.com/office/officeart/2016/7/layout/RepeatingBendingProcessNew"/>
    <dgm:cxn modelId="{101D5D8A-1BB0-45C2-B2B8-0560028B2FBE}" srcId="{55959358-E8C6-4D5F-8D85-13F55E5D04AA}" destId="{DC1972DC-AAC1-40ED-BD38-AD0C354E7500}" srcOrd="1" destOrd="0" parTransId="{64D5FE6E-80F4-4EE1-A248-6CA9D9AEB0FD}" sibTransId="{AC9F50BF-50E3-46BD-8A3B-33E02FBE3400}"/>
    <dgm:cxn modelId="{DFC54392-AE7B-442E-9A03-40D4E18CD3F9}" type="presOf" srcId="{1F06E2B7-3843-4DC5-9ECF-391999AD1B77}" destId="{C11D2915-E918-4388-908D-DBA2CE361FA6}" srcOrd="1" destOrd="0" presId="urn:microsoft.com/office/officeart/2016/7/layout/RepeatingBendingProcessNew"/>
    <dgm:cxn modelId="{D6DB4D92-8390-410B-AD94-F28089965B3D}" type="presOf" srcId="{09D19150-6D0E-4AE3-8774-2D1AC79FEE4B}" destId="{214CF388-1F6C-469D-9B8F-3B00E11F4B2E}" srcOrd="1" destOrd="0" presId="urn:microsoft.com/office/officeart/2016/7/layout/RepeatingBendingProcessNew"/>
    <dgm:cxn modelId="{2C800194-FBA0-45B5-B2C0-E2979C5C22C6}" type="presOf" srcId="{3EF87BB8-6480-4505-B89A-F2780CFA5984}" destId="{1AD3C152-5612-423E-9AAE-2AC8261934A8}" srcOrd="0" destOrd="0" presId="urn:microsoft.com/office/officeart/2016/7/layout/RepeatingBendingProcessNew"/>
    <dgm:cxn modelId="{F32C9A96-9E4A-4BF3-8851-385E04760700}" srcId="{55959358-E8C6-4D5F-8D85-13F55E5D04AA}" destId="{03778411-1594-421F-8374-706ACC5A9AFD}" srcOrd="2" destOrd="0" parTransId="{4A46F4C6-66DE-40FD-8575-CABE09782AE1}" sibTransId="{211DB18B-0D39-4931-ABC4-227404AFA2D5}"/>
    <dgm:cxn modelId="{7BD3E59C-6D0B-40FC-8C1D-84646BCE538A}" type="presOf" srcId="{0BAD79DC-33AB-4EB9-8005-1D7FAEBE1AC4}" destId="{2708D87F-E20C-492A-8F52-63C15ABEF293}" srcOrd="1" destOrd="0" presId="urn:microsoft.com/office/officeart/2016/7/layout/RepeatingBendingProcessNew"/>
    <dgm:cxn modelId="{3B576AA5-C5AE-4F2F-B0DC-0B88F7E1E566}" srcId="{55959358-E8C6-4D5F-8D85-13F55E5D04AA}" destId="{7FDB9633-2B4F-4A3F-AF0B-D19FC99CD9A3}" srcOrd="9" destOrd="0" parTransId="{1114FC84-B70D-47C4-BECC-8BC155F82B4C}" sibTransId="{1F06E2B7-3843-4DC5-9ECF-391999AD1B77}"/>
    <dgm:cxn modelId="{B1272AB2-A0B8-40C9-8C2B-546A604EC208}" type="presOf" srcId="{354AC41F-5170-4394-9A57-C7D4209A91F0}" destId="{7A7A91D3-746C-4289-9D70-EF4B6205B698}" srcOrd="1" destOrd="0" presId="urn:microsoft.com/office/officeart/2016/7/layout/RepeatingBendingProcessNew"/>
    <dgm:cxn modelId="{F1CCAEB7-135F-4E10-9D63-BAC2D9C6F7E7}" srcId="{55959358-E8C6-4D5F-8D85-13F55E5D04AA}" destId="{2A21A858-7FC6-4F43-BBA6-6D8D17D6D488}" srcOrd="4" destOrd="0" parTransId="{20AD7EB4-BFE4-41D4-9F80-42B840AC07EF}" sibTransId="{0BAD79DC-33AB-4EB9-8005-1D7FAEBE1AC4}"/>
    <dgm:cxn modelId="{A49D3EBA-6D99-4595-9F62-84B83FB37201}" type="presOf" srcId="{9B4828AB-783E-4BFB-80A1-216C9A899D3C}" destId="{9C0D0943-AC5B-442A-918F-C867E6AD41B2}" srcOrd="1" destOrd="0" presId="urn:microsoft.com/office/officeart/2016/7/layout/RepeatingBendingProcessNew"/>
    <dgm:cxn modelId="{D7BFD1C4-3A3B-43AC-ACCB-A6369DF0204A}" type="presOf" srcId="{211DB18B-0D39-4931-ABC4-227404AFA2D5}" destId="{E6313C11-A4C9-410B-9010-6BACE629C425}" srcOrd="0" destOrd="0" presId="urn:microsoft.com/office/officeart/2016/7/layout/RepeatingBendingProcessNew"/>
    <dgm:cxn modelId="{8B5903C9-1ADF-487F-8536-240E7B8EF9A9}" type="presOf" srcId="{FFDD13A9-B6CF-46A3-B022-F049DE3D36E0}" destId="{64A22F56-5BEF-4CE0-81A7-7137F3A90FDC}" srcOrd="0" destOrd="0" presId="urn:microsoft.com/office/officeart/2016/7/layout/RepeatingBendingProcessNew"/>
    <dgm:cxn modelId="{DC36F9CC-09D8-4A6A-8FCD-10A2C2045D42}" type="presOf" srcId="{BE6E37FC-87F3-4718-AD23-E88C9C921A6F}" destId="{848CB6E1-83DC-4799-B37A-9D7AC7F2DACF}" srcOrd="0" destOrd="0" presId="urn:microsoft.com/office/officeart/2016/7/layout/RepeatingBendingProcessNew"/>
    <dgm:cxn modelId="{8AB463CE-9718-4AC0-AFCC-6BD3EE79ADC4}" type="presOf" srcId="{1F06E2B7-3843-4DC5-9ECF-391999AD1B77}" destId="{77252712-2B04-4490-9FD7-2D757C4F358D}" srcOrd="0" destOrd="0" presId="urn:microsoft.com/office/officeart/2016/7/layout/RepeatingBendingProcessNew"/>
    <dgm:cxn modelId="{1D63A2D1-75E4-4816-AA4E-E16F997523AA}" srcId="{55959358-E8C6-4D5F-8D85-13F55E5D04AA}" destId="{C06E87CF-8C77-41B6-AC1A-2F49994FFEF8}" srcOrd="6" destOrd="0" parTransId="{81407B5E-1511-44B7-A6C6-5A34BD008010}" sibTransId="{9B4828AB-783E-4BFB-80A1-216C9A899D3C}"/>
    <dgm:cxn modelId="{DDDBD4D1-F5AC-4D78-AF95-74CC67D19E72}" srcId="{55959358-E8C6-4D5F-8D85-13F55E5D04AA}" destId="{6F87DC1F-3180-494D-B320-6488145264AA}" srcOrd="3" destOrd="0" parTransId="{98FF3EF0-D562-4810-8AE0-C32D32159FD1}" sibTransId="{C612E153-299D-458C-8AE5-CE4338739C80}"/>
    <dgm:cxn modelId="{DDF169D3-41E0-450A-9578-BD6B8F4DD8B7}" type="presOf" srcId="{55959358-E8C6-4D5F-8D85-13F55E5D04AA}" destId="{A4988206-1E1C-4940-9EC7-D269922238E0}" srcOrd="0" destOrd="0" presId="urn:microsoft.com/office/officeart/2016/7/layout/RepeatingBendingProcessNew"/>
    <dgm:cxn modelId="{901FCBDE-C6CF-4B71-B5BC-68D47CED2B97}" srcId="{55959358-E8C6-4D5F-8D85-13F55E5D04AA}" destId="{A228EC8D-2102-422A-AB7B-52086387DF39}" srcOrd="10" destOrd="0" parTransId="{690085AF-AB7F-4EEC-8BC1-914359AC40D4}" sibTransId="{D801AAF0-2F67-449A-93A6-476C342562D6}"/>
    <dgm:cxn modelId="{F12815E9-D019-42B5-82E2-E17B319DDEA6}" type="presOf" srcId="{C4C97950-5AF4-4FBE-A4E0-A29B40E42059}" destId="{8718E32E-5552-42A3-9437-8A7034107F5B}" srcOrd="0" destOrd="0" presId="urn:microsoft.com/office/officeart/2016/7/layout/RepeatingBendingProcessNew"/>
    <dgm:cxn modelId="{C940BBEC-7740-4134-B136-43B32F39C254}" srcId="{55959358-E8C6-4D5F-8D85-13F55E5D04AA}" destId="{C4C97950-5AF4-4FBE-A4E0-A29B40E42059}" srcOrd="8" destOrd="0" parTransId="{42E4A601-D575-48EE-90A1-FB6FCE0203E1}" sibTransId="{BE6E37FC-87F3-4718-AD23-E88C9C921A6F}"/>
    <dgm:cxn modelId="{30568FED-DF7D-4A99-85D9-F032A01760EE}" type="presOf" srcId="{AC9F50BF-50E3-46BD-8A3B-33E02FBE3400}" destId="{DB6F3CD9-9DA5-47C4-B207-883E041B183C}" srcOrd="1" destOrd="0" presId="urn:microsoft.com/office/officeart/2016/7/layout/RepeatingBendingProcessNew"/>
    <dgm:cxn modelId="{A16FB6CD-4FF1-4CFC-885F-240253C6F300}" type="presParOf" srcId="{A4988206-1E1C-4940-9EC7-D269922238E0}" destId="{993B599B-4B68-4AD4-8A27-2F41B68AC1A3}" srcOrd="0" destOrd="0" presId="urn:microsoft.com/office/officeart/2016/7/layout/RepeatingBendingProcessNew"/>
    <dgm:cxn modelId="{A0A4378D-B035-41FD-86F7-AE2230239F5E}" type="presParOf" srcId="{A4988206-1E1C-4940-9EC7-D269922238E0}" destId="{1AD3C152-5612-423E-9AAE-2AC8261934A8}" srcOrd="1" destOrd="0" presId="urn:microsoft.com/office/officeart/2016/7/layout/RepeatingBendingProcessNew"/>
    <dgm:cxn modelId="{C516A7F0-43ED-4353-938C-50118F05EB75}" type="presParOf" srcId="{1AD3C152-5612-423E-9AAE-2AC8261934A8}" destId="{8021EEE9-27E3-469A-8309-FB941057A6FB}" srcOrd="0" destOrd="0" presId="urn:microsoft.com/office/officeart/2016/7/layout/RepeatingBendingProcessNew"/>
    <dgm:cxn modelId="{B4CA93C3-CD38-4D20-89B7-64C4549CC046}" type="presParOf" srcId="{A4988206-1E1C-4940-9EC7-D269922238E0}" destId="{CD294A13-8844-4730-8F3C-734D55281088}" srcOrd="2" destOrd="0" presId="urn:microsoft.com/office/officeart/2016/7/layout/RepeatingBendingProcessNew"/>
    <dgm:cxn modelId="{DAFA00A8-16F7-4690-A725-F243129F8D53}" type="presParOf" srcId="{A4988206-1E1C-4940-9EC7-D269922238E0}" destId="{8274C168-AF87-4417-888B-FFDB1D9CACE4}" srcOrd="3" destOrd="0" presId="urn:microsoft.com/office/officeart/2016/7/layout/RepeatingBendingProcessNew"/>
    <dgm:cxn modelId="{A3A1526B-5A85-428F-818F-490EBCB0E844}" type="presParOf" srcId="{8274C168-AF87-4417-888B-FFDB1D9CACE4}" destId="{DB6F3CD9-9DA5-47C4-B207-883E041B183C}" srcOrd="0" destOrd="0" presId="urn:microsoft.com/office/officeart/2016/7/layout/RepeatingBendingProcessNew"/>
    <dgm:cxn modelId="{9C0E2A8C-7E56-40A8-83D7-E1613FBD65B2}" type="presParOf" srcId="{A4988206-1E1C-4940-9EC7-D269922238E0}" destId="{AA37BC6A-2D75-47F6-9585-8037A1FE5C7B}" srcOrd="4" destOrd="0" presId="urn:microsoft.com/office/officeart/2016/7/layout/RepeatingBendingProcessNew"/>
    <dgm:cxn modelId="{D8A321B9-CB3C-4F2A-ACFD-EC0D00CFA942}" type="presParOf" srcId="{A4988206-1E1C-4940-9EC7-D269922238E0}" destId="{E6313C11-A4C9-410B-9010-6BACE629C425}" srcOrd="5" destOrd="0" presId="urn:microsoft.com/office/officeart/2016/7/layout/RepeatingBendingProcessNew"/>
    <dgm:cxn modelId="{1F2455D4-29FE-496F-88D5-7575F70886B2}" type="presParOf" srcId="{E6313C11-A4C9-410B-9010-6BACE629C425}" destId="{7F4D5BBB-5097-4EBB-81B3-47A4164273E4}" srcOrd="0" destOrd="0" presId="urn:microsoft.com/office/officeart/2016/7/layout/RepeatingBendingProcessNew"/>
    <dgm:cxn modelId="{75A27790-6ACD-4E67-AC2A-1DD65589218D}" type="presParOf" srcId="{A4988206-1E1C-4940-9EC7-D269922238E0}" destId="{84C6FF99-7464-4C49-A1A1-2413249BB7EB}" srcOrd="6" destOrd="0" presId="urn:microsoft.com/office/officeart/2016/7/layout/RepeatingBendingProcessNew"/>
    <dgm:cxn modelId="{2659DC5F-864C-4B05-8753-938110B79769}" type="presParOf" srcId="{A4988206-1E1C-4940-9EC7-D269922238E0}" destId="{782F6B44-D407-4787-BD3F-2F6CB636A3C5}" srcOrd="7" destOrd="0" presId="urn:microsoft.com/office/officeart/2016/7/layout/RepeatingBendingProcessNew"/>
    <dgm:cxn modelId="{EE79185D-C650-4FC9-9F50-C05FDDE901E7}" type="presParOf" srcId="{782F6B44-D407-4787-BD3F-2F6CB636A3C5}" destId="{8D2123F3-584F-4FA4-BB78-F424C4A3E5EA}" srcOrd="0" destOrd="0" presId="urn:microsoft.com/office/officeart/2016/7/layout/RepeatingBendingProcessNew"/>
    <dgm:cxn modelId="{955102F8-84BC-4710-9A53-603B11EBA14B}" type="presParOf" srcId="{A4988206-1E1C-4940-9EC7-D269922238E0}" destId="{990F0AC9-E1FD-4BA4-B6CF-BE70E3BDF849}" srcOrd="8" destOrd="0" presId="urn:microsoft.com/office/officeart/2016/7/layout/RepeatingBendingProcessNew"/>
    <dgm:cxn modelId="{E02BE9D0-AAD2-4786-A715-AF0BD2645B42}" type="presParOf" srcId="{A4988206-1E1C-4940-9EC7-D269922238E0}" destId="{E742DE52-8819-40B0-AA08-638B007F629F}" srcOrd="9" destOrd="0" presId="urn:microsoft.com/office/officeart/2016/7/layout/RepeatingBendingProcessNew"/>
    <dgm:cxn modelId="{8A34E729-3369-4CAA-85F9-72D3570E1C17}" type="presParOf" srcId="{E742DE52-8819-40B0-AA08-638B007F629F}" destId="{2708D87F-E20C-492A-8F52-63C15ABEF293}" srcOrd="0" destOrd="0" presId="urn:microsoft.com/office/officeart/2016/7/layout/RepeatingBendingProcessNew"/>
    <dgm:cxn modelId="{FEFD3975-505A-436A-8186-4072F9993E56}" type="presParOf" srcId="{A4988206-1E1C-4940-9EC7-D269922238E0}" destId="{210DF673-E586-423B-B9A5-7DD02CC00C82}" srcOrd="10" destOrd="0" presId="urn:microsoft.com/office/officeart/2016/7/layout/RepeatingBendingProcessNew"/>
    <dgm:cxn modelId="{BDDD478B-8099-4F21-BDFD-27A2155AC867}" type="presParOf" srcId="{A4988206-1E1C-4940-9EC7-D269922238E0}" destId="{715D7E8C-D30A-4F49-93CB-B2C8531653B3}" srcOrd="11" destOrd="0" presId="urn:microsoft.com/office/officeart/2016/7/layout/RepeatingBendingProcessNew"/>
    <dgm:cxn modelId="{8205CBDD-0C83-4046-BCF5-19D103EC9D51}" type="presParOf" srcId="{715D7E8C-D30A-4F49-93CB-B2C8531653B3}" destId="{7A7A91D3-746C-4289-9D70-EF4B6205B698}" srcOrd="0" destOrd="0" presId="urn:microsoft.com/office/officeart/2016/7/layout/RepeatingBendingProcessNew"/>
    <dgm:cxn modelId="{B6081856-571B-4645-8FE0-CF4697E5FE09}" type="presParOf" srcId="{A4988206-1E1C-4940-9EC7-D269922238E0}" destId="{77154E14-FE17-427E-A796-D4685FA5DEB1}" srcOrd="12" destOrd="0" presId="urn:microsoft.com/office/officeart/2016/7/layout/RepeatingBendingProcessNew"/>
    <dgm:cxn modelId="{3FB47B37-21F8-497A-A4DB-7D06B18208C9}" type="presParOf" srcId="{A4988206-1E1C-4940-9EC7-D269922238E0}" destId="{37655030-ECE2-4FB8-9FB3-9F5828BD0275}" srcOrd="13" destOrd="0" presId="urn:microsoft.com/office/officeart/2016/7/layout/RepeatingBendingProcessNew"/>
    <dgm:cxn modelId="{438B37E2-900E-4A85-A38E-BED5BDD77569}" type="presParOf" srcId="{37655030-ECE2-4FB8-9FB3-9F5828BD0275}" destId="{9C0D0943-AC5B-442A-918F-C867E6AD41B2}" srcOrd="0" destOrd="0" presId="urn:microsoft.com/office/officeart/2016/7/layout/RepeatingBendingProcessNew"/>
    <dgm:cxn modelId="{4A8C8C5F-C0A1-45AD-A073-4469898427A7}" type="presParOf" srcId="{A4988206-1E1C-4940-9EC7-D269922238E0}" destId="{FE85BD99-7A9E-4935-BD56-8B36A4B88598}" srcOrd="14" destOrd="0" presId="urn:microsoft.com/office/officeart/2016/7/layout/RepeatingBendingProcessNew"/>
    <dgm:cxn modelId="{8E83DA05-B9FE-4518-AAC6-AA6BBF4476DC}" type="presParOf" srcId="{A4988206-1E1C-4940-9EC7-D269922238E0}" destId="{D0017135-B89E-463E-967E-2F01D15BB5AC}" srcOrd="15" destOrd="0" presId="urn:microsoft.com/office/officeart/2016/7/layout/RepeatingBendingProcessNew"/>
    <dgm:cxn modelId="{366844C2-A913-484E-AA67-74A28E0634BB}" type="presParOf" srcId="{D0017135-B89E-463E-967E-2F01D15BB5AC}" destId="{214CF388-1F6C-469D-9B8F-3B00E11F4B2E}" srcOrd="0" destOrd="0" presId="urn:microsoft.com/office/officeart/2016/7/layout/RepeatingBendingProcessNew"/>
    <dgm:cxn modelId="{141D5E22-0BFA-45AA-AEF9-129A955DA17A}" type="presParOf" srcId="{A4988206-1E1C-4940-9EC7-D269922238E0}" destId="{8718E32E-5552-42A3-9437-8A7034107F5B}" srcOrd="16" destOrd="0" presId="urn:microsoft.com/office/officeart/2016/7/layout/RepeatingBendingProcessNew"/>
    <dgm:cxn modelId="{D399858E-A7EF-4FC2-9E08-942D2813F75C}" type="presParOf" srcId="{A4988206-1E1C-4940-9EC7-D269922238E0}" destId="{848CB6E1-83DC-4799-B37A-9D7AC7F2DACF}" srcOrd="17" destOrd="0" presId="urn:microsoft.com/office/officeart/2016/7/layout/RepeatingBendingProcessNew"/>
    <dgm:cxn modelId="{14081F20-344B-4AE7-8330-176597B77E99}" type="presParOf" srcId="{848CB6E1-83DC-4799-B37A-9D7AC7F2DACF}" destId="{3781C4DA-D469-49AC-B919-BF0A35BD599A}" srcOrd="0" destOrd="0" presId="urn:microsoft.com/office/officeart/2016/7/layout/RepeatingBendingProcessNew"/>
    <dgm:cxn modelId="{33C09B19-8B11-4577-B7D8-03BE626BAEF2}" type="presParOf" srcId="{A4988206-1E1C-4940-9EC7-D269922238E0}" destId="{F893B9F0-4C15-4C6B-B6D4-1B2E614B7DB8}" srcOrd="18" destOrd="0" presId="urn:microsoft.com/office/officeart/2016/7/layout/RepeatingBendingProcessNew"/>
    <dgm:cxn modelId="{D89F007F-850A-4A92-AC27-F6E4AC5A5AD2}" type="presParOf" srcId="{A4988206-1E1C-4940-9EC7-D269922238E0}" destId="{77252712-2B04-4490-9FD7-2D757C4F358D}" srcOrd="19" destOrd="0" presId="urn:microsoft.com/office/officeart/2016/7/layout/RepeatingBendingProcessNew"/>
    <dgm:cxn modelId="{ED634F56-EFF7-48A8-8B2A-C99BBE2D367D}" type="presParOf" srcId="{77252712-2B04-4490-9FD7-2D757C4F358D}" destId="{C11D2915-E918-4388-908D-DBA2CE361FA6}" srcOrd="0" destOrd="0" presId="urn:microsoft.com/office/officeart/2016/7/layout/RepeatingBendingProcessNew"/>
    <dgm:cxn modelId="{458F7BA3-AE05-4194-9630-712B3EF6E9C6}" type="presParOf" srcId="{A4988206-1E1C-4940-9EC7-D269922238E0}" destId="{D9F9B98F-72E2-4103-AC8C-B96D938903B2}" srcOrd="20" destOrd="0" presId="urn:microsoft.com/office/officeart/2016/7/layout/RepeatingBendingProcessNew"/>
    <dgm:cxn modelId="{F737751A-7C00-4782-9125-E6EF73EE1C4D}" type="presParOf" srcId="{A4988206-1E1C-4940-9EC7-D269922238E0}" destId="{9F232C8A-2D06-4C87-B728-AAB8007264DD}" srcOrd="21" destOrd="0" presId="urn:microsoft.com/office/officeart/2016/7/layout/RepeatingBendingProcessNew"/>
    <dgm:cxn modelId="{55CD7366-555B-40FE-9C2A-1EECFDDC0EA0}" type="presParOf" srcId="{9F232C8A-2D06-4C87-B728-AAB8007264DD}" destId="{50F15D8E-58A0-44CE-9310-AD7FA07759B1}" srcOrd="0" destOrd="0" presId="urn:microsoft.com/office/officeart/2016/7/layout/RepeatingBendingProcessNew"/>
    <dgm:cxn modelId="{7D0D8B35-6C5A-41C4-A87D-8188A503ED21}" type="presParOf" srcId="{A4988206-1E1C-4940-9EC7-D269922238E0}" destId="{64A22F56-5BEF-4CE0-81A7-7137F3A90FDC}" srcOrd="2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3C152-5612-423E-9AAE-2AC8261934A8}">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993B599B-4B68-4AD4-8A27-2F41B68AC1A3}">
      <dsp:nvSpPr>
        <dsp:cNvPr id="0" name=""/>
        <dsp:cNvSpPr/>
      </dsp:nvSpPr>
      <dsp:spPr>
        <a:xfrm>
          <a:off x="748607" y="2795"/>
          <a:ext cx="1922896" cy="115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a:t>Work done previously - Phase 1</a:t>
          </a:r>
        </a:p>
      </dsp:txBody>
      <dsp:txXfrm>
        <a:off x="748607" y="2795"/>
        <a:ext cx="1922896" cy="1153737"/>
      </dsp:txXfrm>
    </dsp:sp>
    <dsp:sp modelId="{8274C168-AF87-4417-888B-FFDB1D9CACE4}">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CD294A13-8844-4730-8F3C-734D55281088}">
      <dsp:nvSpPr>
        <dsp:cNvPr id="0" name=""/>
        <dsp:cNvSpPr/>
      </dsp:nvSpPr>
      <dsp:spPr>
        <a:xfrm>
          <a:off x="3113770" y="2795"/>
          <a:ext cx="1922896" cy="115373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a:t>Goal - Phase 2</a:t>
          </a:r>
        </a:p>
      </dsp:txBody>
      <dsp:txXfrm>
        <a:off x="3113770" y="2795"/>
        <a:ext cx="1922896" cy="1153737"/>
      </dsp:txXfrm>
    </dsp:sp>
    <dsp:sp modelId="{E6313C11-A4C9-410B-9010-6BACE629C425}">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AA37BC6A-2D75-47F6-9585-8037A1FE5C7B}">
      <dsp:nvSpPr>
        <dsp:cNvPr id="0" name=""/>
        <dsp:cNvSpPr/>
      </dsp:nvSpPr>
      <dsp:spPr>
        <a:xfrm>
          <a:off x="5478933" y="2795"/>
          <a:ext cx="1922896" cy="11537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a:t>
          </a:r>
        </a:p>
      </dsp:txBody>
      <dsp:txXfrm>
        <a:off x="5478933" y="2795"/>
        <a:ext cx="1922896" cy="1153737"/>
      </dsp:txXfrm>
    </dsp:sp>
    <dsp:sp modelId="{782F6B44-D407-4787-BD3F-2F6CB636A3C5}">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0" kern="1200"/>
        </a:p>
      </dsp:txBody>
      <dsp:txXfrm>
        <a:off x="5080068" y="1358355"/>
        <a:ext cx="355462" cy="4422"/>
      </dsp:txXfrm>
    </dsp:sp>
    <dsp:sp modelId="{84C6FF99-7464-4C49-A1A1-2413249BB7EB}">
      <dsp:nvSpPr>
        <dsp:cNvPr id="0" name=""/>
        <dsp:cNvSpPr/>
      </dsp:nvSpPr>
      <dsp:spPr>
        <a:xfrm>
          <a:off x="7844095" y="2795"/>
          <a:ext cx="1922896" cy="11537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dirty="0"/>
            <a:t>Homegrown Logistic and Linear Regression</a:t>
          </a:r>
        </a:p>
      </dsp:txBody>
      <dsp:txXfrm>
        <a:off x="7844095" y="2795"/>
        <a:ext cx="1922896" cy="1153737"/>
      </dsp:txXfrm>
    </dsp:sp>
    <dsp:sp modelId="{E742DE52-8819-40B0-AA08-638B007F629F}">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990F0AC9-E1FD-4BA4-B6CF-BE70E3BDF849}">
      <dsp:nvSpPr>
        <dsp:cNvPr id="0" name=""/>
        <dsp:cNvSpPr/>
      </dsp:nvSpPr>
      <dsp:spPr>
        <a:xfrm>
          <a:off x="748607" y="1598800"/>
          <a:ext cx="1922896" cy="115373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IN" sz="1800" kern="1200" dirty="0"/>
            <a:t>Data Preparation for Pytorch Object Detector Models</a:t>
          </a:r>
          <a:endParaRPr lang="en-US" sz="1800" kern="1200" dirty="0"/>
        </a:p>
      </dsp:txBody>
      <dsp:txXfrm>
        <a:off x="748607" y="1598800"/>
        <a:ext cx="1922896" cy="1153737"/>
      </dsp:txXfrm>
    </dsp:sp>
    <dsp:sp modelId="{715D7E8C-D30A-4F49-93CB-B2C8531653B3}">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210DF673-E586-423B-B9A5-7DD02CC00C82}">
      <dsp:nvSpPr>
        <dsp:cNvPr id="0" name=""/>
        <dsp:cNvSpPr/>
      </dsp:nvSpPr>
      <dsp:spPr>
        <a:xfrm>
          <a:off x="3113770" y="1598800"/>
          <a:ext cx="1922896" cy="115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dirty="0"/>
            <a:t>MLP for Image Classification</a:t>
          </a:r>
        </a:p>
      </dsp:txBody>
      <dsp:txXfrm>
        <a:off x="3113770" y="1598800"/>
        <a:ext cx="1922896" cy="1153737"/>
      </dsp:txXfrm>
    </dsp:sp>
    <dsp:sp modelId="{37655030-ECE2-4FB8-9FB3-9F5828BD0275}">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77154E14-FE17-427E-A796-D4685FA5DEB1}">
      <dsp:nvSpPr>
        <dsp:cNvPr id="0" name=""/>
        <dsp:cNvSpPr/>
      </dsp:nvSpPr>
      <dsp:spPr>
        <a:xfrm>
          <a:off x="5478933" y="1598800"/>
          <a:ext cx="1922896" cy="115373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dirty="0"/>
            <a:t>MLP for Regression</a:t>
          </a:r>
        </a:p>
      </dsp:txBody>
      <dsp:txXfrm>
        <a:off x="5478933" y="1598800"/>
        <a:ext cx="1922896" cy="1153737"/>
      </dsp:txXfrm>
    </dsp:sp>
    <dsp:sp modelId="{D0017135-B89E-463E-967E-2F01D15BB5AC}">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FE85BD99-7A9E-4935-BD56-8B36A4B88598}">
      <dsp:nvSpPr>
        <dsp:cNvPr id="0" name=""/>
        <dsp:cNvSpPr/>
      </dsp:nvSpPr>
      <dsp:spPr>
        <a:xfrm>
          <a:off x="7844095" y="1598800"/>
          <a:ext cx="1922896" cy="115373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dirty="0"/>
            <a:t>Multiheaded Cat Dog Detector using OOP API</a:t>
          </a:r>
        </a:p>
      </dsp:txBody>
      <dsp:txXfrm>
        <a:off x="7844095" y="1598800"/>
        <a:ext cx="1922896" cy="1153737"/>
      </dsp:txXfrm>
    </dsp:sp>
    <dsp:sp modelId="{848CB6E1-83DC-4799-B37A-9D7AC7F2DACF}">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8718E32E-5552-42A3-9437-8A7034107F5B}">
      <dsp:nvSpPr>
        <dsp:cNvPr id="0" name=""/>
        <dsp:cNvSpPr/>
      </dsp:nvSpPr>
      <dsp:spPr>
        <a:xfrm>
          <a:off x="748607" y="3194804"/>
          <a:ext cx="1922896" cy="115373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dirty="0"/>
            <a:t>Experiments Conducted</a:t>
          </a:r>
        </a:p>
      </dsp:txBody>
      <dsp:txXfrm>
        <a:off x="748607" y="3194804"/>
        <a:ext cx="1922896" cy="1153737"/>
      </dsp:txXfrm>
    </dsp:sp>
    <dsp:sp modelId="{77252712-2B04-4490-9FD7-2D757C4F358D}">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F893B9F0-4C15-4C6B-B6D4-1B2E614B7DB8}">
      <dsp:nvSpPr>
        <dsp:cNvPr id="0" name=""/>
        <dsp:cNvSpPr/>
      </dsp:nvSpPr>
      <dsp:spPr>
        <a:xfrm>
          <a:off x="3113770" y="3194804"/>
          <a:ext cx="1922896" cy="115373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dirty="0"/>
            <a:t>Problems Faced</a:t>
          </a:r>
        </a:p>
      </dsp:txBody>
      <dsp:txXfrm>
        <a:off x="3113770" y="3194804"/>
        <a:ext cx="1922896" cy="1153737"/>
      </dsp:txXfrm>
    </dsp:sp>
    <dsp:sp modelId="{9F232C8A-2D06-4C87-B728-AAB8007264DD}">
      <dsp:nvSpPr>
        <dsp:cNvPr id="0" name=""/>
        <dsp:cNvSpPr/>
      </dsp:nvSpPr>
      <dsp:spPr>
        <a:xfrm>
          <a:off x="7400029" y="3725953"/>
          <a:ext cx="411666" cy="91440"/>
        </a:xfrm>
        <a:custGeom>
          <a:avLst/>
          <a:gdLst/>
          <a:ahLst/>
          <a:cxnLst/>
          <a:rect l="0" t="0" r="0" b="0"/>
          <a:pathLst>
            <a:path>
              <a:moveTo>
                <a:pt x="0" y="45720"/>
              </a:moveTo>
              <a:lnTo>
                <a:pt x="41166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3769461"/>
        <a:ext cx="22113" cy="4422"/>
      </dsp:txXfrm>
    </dsp:sp>
    <dsp:sp modelId="{D9F9B98F-72E2-4103-AC8C-B96D938903B2}">
      <dsp:nvSpPr>
        <dsp:cNvPr id="0" name=""/>
        <dsp:cNvSpPr/>
      </dsp:nvSpPr>
      <dsp:spPr>
        <a:xfrm>
          <a:off x="5478933" y="3194804"/>
          <a:ext cx="1922896" cy="115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dirty="0"/>
            <a:t>Conclusion</a:t>
          </a:r>
        </a:p>
      </dsp:txBody>
      <dsp:txXfrm>
        <a:off x="5478933" y="3194804"/>
        <a:ext cx="1922896" cy="1153737"/>
      </dsp:txXfrm>
    </dsp:sp>
    <dsp:sp modelId="{64A22F56-5BEF-4CE0-81A7-7137F3A90FDC}">
      <dsp:nvSpPr>
        <dsp:cNvPr id="0" name=""/>
        <dsp:cNvSpPr/>
      </dsp:nvSpPr>
      <dsp:spPr>
        <a:xfrm>
          <a:off x="7844095" y="3194804"/>
          <a:ext cx="1922896" cy="115373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800100">
            <a:lnSpc>
              <a:spcPct val="90000"/>
            </a:lnSpc>
            <a:spcBef>
              <a:spcPct val="0"/>
            </a:spcBef>
            <a:spcAft>
              <a:spcPct val="35000"/>
            </a:spcAft>
            <a:buNone/>
          </a:pPr>
          <a:r>
            <a:rPr lang="en-US" sz="1800" kern="1200" dirty="0"/>
            <a:t>Phase 3 Goals </a:t>
          </a:r>
        </a:p>
      </dsp:txBody>
      <dsp:txXfrm>
        <a:off x="7844095" y="3194804"/>
        <a:ext cx="1922896" cy="11537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79CF-CF69-427C-8954-D5F629219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F7F1CA-0C6C-40A3-A007-3498413E7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C449B9-A0F5-4BE2-91EC-7892D5B7C0B2}"/>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5" name="Footer Placeholder 4">
            <a:extLst>
              <a:ext uri="{FF2B5EF4-FFF2-40B4-BE49-F238E27FC236}">
                <a16:creationId xmlns:a16="http://schemas.microsoft.com/office/drawing/2014/main" id="{0194FC19-8C69-4F65-A11A-BD9C594F55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1C418-DC2D-47FE-AA42-0F3BAA07FF78}"/>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308752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0302-3BD1-461A-9FB4-8E085D7F13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19DAB5-6643-4415-A086-CCF81F87DD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A431A-3595-435E-B1A1-7D1252390940}"/>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5" name="Footer Placeholder 4">
            <a:extLst>
              <a:ext uri="{FF2B5EF4-FFF2-40B4-BE49-F238E27FC236}">
                <a16:creationId xmlns:a16="http://schemas.microsoft.com/office/drawing/2014/main" id="{72B07F1C-FF30-4941-A652-0DA87BE28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C532C-C55F-4C30-AC03-61F54EC4FD63}"/>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56259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F6A7A-00D6-49C8-B172-A44B6BB2C6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5C525C-9049-4B89-BB4A-40D7CEA98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50304-8DB4-468A-8B8C-DCB3CD23BD2D}"/>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5" name="Footer Placeholder 4">
            <a:extLst>
              <a:ext uri="{FF2B5EF4-FFF2-40B4-BE49-F238E27FC236}">
                <a16:creationId xmlns:a16="http://schemas.microsoft.com/office/drawing/2014/main" id="{FBD28EDF-0160-44AA-B59D-CF7E4E989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E2FB4-05FB-4F16-A9E1-CE125EE983B0}"/>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214438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ag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670539" y="3688697"/>
            <a:ext cx="10590128" cy="1485992"/>
          </a:xfrm>
        </p:spPr>
        <p:txBody>
          <a:bodyPr anchor="ctr">
            <a:normAutofit/>
          </a:bodyPr>
          <a:lstStyle>
            <a:lvl1pPr>
              <a:lnSpc>
                <a:spcPct val="90000"/>
              </a:lnSpc>
              <a:defRPr sz="4400" b="1" i="0" spc="0" baseline="0">
                <a:solidFill>
                  <a:srgbClr val="990000"/>
                </a:solidFill>
                <a:latin typeface="Arial"/>
                <a:cs typeface="Arial"/>
              </a:defRPr>
            </a:lvl1pPr>
          </a:lstStyle>
          <a:p>
            <a:r>
              <a:rPr lang="en-US" dirty="0"/>
              <a:t>Extra long presentation title to go in this space</a:t>
            </a:r>
          </a:p>
        </p:txBody>
      </p:sp>
      <p:sp>
        <p:nvSpPr>
          <p:cNvPr id="11" name="Text Placeholder 19"/>
          <p:cNvSpPr>
            <a:spLocks noGrp="1"/>
          </p:cNvSpPr>
          <p:nvPr userDrawn="1">
            <p:ph type="body" sz="quarter" idx="10" hasCustomPrompt="1"/>
          </p:nvPr>
        </p:nvSpPr>
        <p:spPr>
          <a:xfrm>
            <a:off x="707592" y="6279763"/>
            <a:ext cx="10312296" cy="370205"/>
          </a:xfrm>
        </p:spPr>
        <p:txBody>
          <a:bodyPr anchor="ctr">
            <a:noAutofit/>
          </a:bodyPr>
          <a:lstStyle>
            <a:lvl1pPr marL="0" indent="0">
              <a:buNone/>
              <a:defRPr sz="1100" b="1" spc="80" baseline="0">
                <a:solidFill>
                  <a:srgbClr val="A6A6A6"/>
                </a:solidFill>
                <a:latin typeface="Arial"/>
                <a:cs typeface="Arial"/>
              </a:defRPr>
            </a:lvl1pPr>
          </a:lstStyle>
          <a:p>
            <a:pPr lvl="0"/>
            <a:r>
              <a:rPr lang="en-US" dirty="0"/>
              <a:t>STUDENT HEALTH CENTER</a:t>
            </a:r>
          </a:p>
        </p:txBody>
      </p:sp>
      <p:sp>
        <p:nvSpPr>
          <p:cNvPr id="9" name="Text Placeholder 19"/>
          <p:cNvSpPr>
            <a:spLocks noGrp="1"/>
          </p:cNvSpPr>
          <p:nvPr>
            <p:ph type="body" sz="quarter" idx="11" hasCustomPrompt="1"/>
          </p:nvPr>
        </p:nvSpPr>
        <p:spPr>
          <a:xfrm>
            <a:off x="670539" y="3301284"/>
            <a:ext cx="10590128" cy="336549"/>
          </a:xfrm>
        </p:spPr>
        <p:txBody>
          <a:bodyPr anchor="ctr">
            <a:noAutofit/>
          </a:bodyPr>
          <a:lstStyle>
            <a:lvl1pPr marL="0" indent="0">
              <a:buNone/>
              <a:defRPr sz="1800" b="0" spc="0" baseline="0">
                <a:solidFill>
                  <a:srgbClr val="A6A6A6"/>
                </a:solidFill>
                <a:latin typeface="Arial"/>
                <a:cs typeface="Arial"/>
              </a:defRPr>
            </a:lvl1pPr>
          </a:lstStyle>
          <a:p>
            <a:pPr lvl="0"/>
            <a:r>
              <a:rPr lang="en-US" dirty="0"/>
              <a:t>COUNSELING AND PSYCHOLOGICAL SERVICES (CAPS)</a:t>
            </a:r>
          </a:p>
        </p:txBody>
      </p:sp>
      <p:grpSp>
        <p:nvGrpSpPr>
          <p:cNvPr id="13" name="Group 12"/>
          <p:cNvGrpSpPr/>
          <p:nvPr userDrawn="1"/>
        </p:nvGrpSpPr>
        <p:grpSpPr>
          <a:xfrm>
            <a:off x="828019" y="-72571"/>
            <a:ext cx="1267479" cy="2766507"/>
            <a:chOff x="633305" y="-72571"/>
            <a:chExt cx="950609" cy="2766507"/>
          </a:xfrm>
        </p:grpSpPr>
        <p:sp>
          <p:nvSpPr>
            <p:cNvPr id="6" name="Rectangle 5"/>
            <p:cNvSpPr/>
            <p:nvPr userDrawn="1"/>
          </p:nvSpPr>
          <p:spPr>
            <a:xfrm>
              <a:off x="633305" y="-72571"/>
              <a:ext cx="950609" cy="276650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0" name="Picture 9" descr="triden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8009" y="1730375"/>
              <a:ext cx="634481" cy="800730"/>
            </a:xfrm>
            <a:prstGeom prst="rect">
              <a:avLst/>
            </a:prstGeom>
          </p:spPr>
        </p:pic>
      </p:grpSp>
    </p:spTree>
    <p:extLst>
      <p:ext uri="{BB962C8B-B14F-4D97-AF65-F5344CB8AC3E}">
        <p14:creationId xmlns:p14="http://schemas.microsoft.com/office/powerpoint/2010/main" val="28031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0" name="TextBox 9"/>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1" name="TextBox 10"/>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4" name="Title 13"/>
          <p:cNvSpPr>
            <a:spLocks noGrp="1"/>
          </p:cNvSpPr>
          <p:nvPr>
            <p:ph type="title" hasCustomPrompt="1"/>
          </p:nvPr>
        </p:nvSpPr>
        <p:spPr>
          <a:xfrm>
            <a:off x="675592" y="3180626"/>
            <a:ext cx="9069976" cy="494412"/>
          </a:xfrm>
        </p:spPr>
        <p:txBody>
          <a:bodyPr anchor="ctr">
            <a:noAutofit/>
          </a:bodyPr>
          <a:lstStyle>
            <a:lvl1pPr>
              <a:defRPr sz="44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701508" y="2710383"/>
            <a:ext cx="4933949" cy="336549"/>
          </a:xfrm>
        </p:spPr>
        <p:txBody>
          <a:bodyPr anchor="ctr">
            <a:noAutofit/>
          </a:bodyPr>
          <a:lstStyle>
            <a:lvl1pPr marL="0" indent="0">
              <a:buNone/>
              <a:defRPr sz="16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0" y="2602323"/>
            <a:ext cx="198152" cy="119924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256672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0" name="TextBox 9"/>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1" name="TextBox 10"/>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4" name="Title 13"/>
          <p:cNvSpPr>
            <a:spLocks noGrp="1"/>
          </p:cNvSpPr>
          <p:nvPr>
            <p:ph type="title" hasCustomPrompt="1"/>
          </p:nvPr>
        </p:nvSpPr>
        <p:spPr>
          <a:xfrm>
            <a:off x="675592" y="3180626"/>
            <a:ext cx="9069976" cy="494412"/>
          </a:xfrm>
        </p:spPr>
        <p:txBody>
          <a:bodyPr anchor="ctr">
            <a:noAutofit/>
          </a:bodyPr>
          <a:lstStyle>
            <a:lvl1pPr>
              <a:defRPr sz="44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701508" y="2710383"/>
            <a:ext cx="4933949" cy="336549"/>
          </a:xfrm>
        </p:spPr>
        <p:txBody>
          <a:bodyPr anchor="ctr">
            <a:noAutofit/>
          </a:bodyPr>
          <a:lstStyle>
            <a:lvl1pPr marL="0" indent="0">
              <a:buNone/>
              <a:defRPr sz="16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0" y="2602323"/>
            <a:ext cx="198152" cy="119924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9443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0" name="TextBox 9"/>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1" name="TextBox 10"/>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4" name="Title 13"/>
          <p:cNvSpPr>
            <a:spLocks noGrp="1"/>
          </p:cNvSpPr>
          <p:nvPr>
            <p:ph type="title" hasCustomPrompt="1"/>
          </p:nvPr>
        </p:nvSpPr>
        <p:spPr>
          <a:xfrm>
            <a:off x="675592" y="3180626"/>
            <a:ext cx="9069976" cy="494412"/>
          </a:xfrm>
        </p:spPr>
        <p:txBody>
          <a:bodyPr anchor="ctr">
            <a:noAutofit/>
          </a:bodyPr>
          <a:lstStyle>
            <a:lvl1pPr>
              <a:defRPr sz="44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701508" y="2710383"/>
            <a:ext cx="4933949" cy="336549"/>
          </a:xfrm>
        </p:spPr>
        <p:txBody>
          <a:bodyPr anchor="ctr">
            <a:noAutofit/>
          </a:bodyPr>
          <a:lstStyle>
            <a:lvl1pPr marL="0" indent="0">
              <a:buNone/>
              <a:defRPr sz="16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0" y="2602323"/>
            <a:ext cx="198152" cy="119924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3447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0" name="TextBox 9"/>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1" name="TextBox 10"/>
          <p:cNvSpPr txBox="1"/>
          <p:nvPr userDrawn="1"/>
        </p:nvSpPr>
        <p:spPr>
          <a:xfrm>
            <a:off x="1838252" y="3187345"/>
            <a:ext cx="184731" cy="369332"/>
          </a:xfrm>
          <a:prstGeom prst="rect">
            <a:avLst/>
          </a:prstGeom>
          <a:noFill/>
        </p:spPr>
        <p:txBody>
          <a:bodyPr wrap="none" rtlCol="0">
            <a:spAutoFit/>
          </a:bodyPr>
          <a:lstStyle/>
          <a:p>
            <a:endParaRPr lang="en-US" sz="1800" dirty="0"/>
          </a:p>
        </p:txBody>
      </p:sp>
      <p:sp>
        <p:nvSpPr>
          <p:cNvPr id="14" name="Title 13"/>
          <p:cNvSpPr>
            <a:spLocks noGrp="1"/>
          </p:cNvSpPr>
          <p:nvPr>
            <p:ph type="title" hasCustomPrompt="1"/>
          </p:nvPr>
        </p:nvSpPr>
        <p:spPr>
          <a:xfrm>
            <a:off x="675592" y="3180626"/>
            <a:ext cx="9069976" cy="494412"/>
          </a:xfrm>
        </p:spPr>
        <p:txBody>
          <a:bodyPr anchor="ctr">
            <a:noAutofit/>
          </a:bodyPr>
          <a:lstStyle>
            <a:lvl1pPr>
              <a:defRPr sz="44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701508" y="2710383"/>
            <a:ext cx="4933949" cy="336549"/>
          </a:xfrm>
        </p:spPr>
        <p:txBody>
          <a:bodyPr anchor="ctr">
            <a:noAutofit/>
          </a:bodyPr>
          <a:lstStyle>
            <a:lvl1pPr marL="0" indent="0">
              <a:buNone/>
              <a:defRPr sz="16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0" y="2602323"/>
            <a:ext cx="198152" cy="119924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26176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63F7-77E6-4F63-87EA-7200530C6F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5092CD-2B23-4C27-AC11-53526F992D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2FB78A-25A6-438B-A66D-70A7C580D3BD}"/>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5" name="Footer Placeholder 4">
            <a:extLst>
              <a:ext uri="{FF2B5EF4-FFF2-40B4-BE49-F238E27FC236}">
                <a16:creationId xmlns:a16="http://schemas.microsoft.com/office/drawing/2014/main" id="{67389AD4-06EB-45C9-B2DD-86EB49443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6E5E88-284E-47FD-AD57-C534052EC27B}"/>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281746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6EE8-5CC8-4FC2-B5C0-A1116750CD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582A39-E9F8-4B70-B50C-096FBF93A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16016A-8851-40C4-85CF-11476DBE7015}"/>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5" name="Footer Placeholder 4">
            <a:extLst>
              <a:ext uri="{FF2B5EF4-FFF2-40B4-BE49-F238E27FC236}">
                <a16:creationId xmlns:a16="http://schemas.microsoft.com/office/drawing/2014/main" id="{260101DE-EEFB-4C7F-BE7F-94B8251651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1B88A6-B331-48DF-BB44-50A0CD1D6DB8}"/>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338056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9C36-7019-49B7-A038-1C4BFA03CB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7F0D02-F6F8-4655-9122-A1F8ACF49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21EA73-FF57-4935-8A56-602CE8A281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D8F866-DD67-40D4-B10F-3FEC115D23F3}"/>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6" name="Footer Placeholder 5">
            <a:extLst>
              <a:ext uri="{FF2B5EF4-FFF2-40B4-BE49-F238E27FC236}">
                <a16:creationId xmlns:a16="http://schemas.microsoft.com/office/drawing/2014/main" id="{63472620-4710-472B-8886-8E1B239510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A2909-7CD5-4A34-8F25-5783A8132A7F}"/>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57670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1CF2-1C15-442C-B130-E530375C5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271914-6AE1-432E-8DDA-81EED5FEB2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DE86A-20EC-42F2-8FC9-259201EF77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7CB5E5-03B7-4A8F-8CEC-DE5D759C6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02407F-D823-4F89-BC5D-F94031FCCE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71668D-212C-49D5-8FBA-399888FE28A9}"/>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8" name="Footer Placeholder 7">
            <a:extLst>
              <a:ext uri="{FF2B5EF4-FFF2-40B4-BE49-F238E27FC236}">
                <a16:creationId xmlns:a16="http://schemas.microsoft.com/office/drawing/2014/main" id="{8BFC5A7F-6F07-4ED6-934A-549E5F4AE5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EDAEEF-966E-4C19-9473-5764E242CED5}"/>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2479927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BDCD-417B-4CE9-9E40-6674D1A978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45E235-205B-4EA0-A0C3-FD8371605E0A}"/>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4" name="Footer Placeholder 3">
            <a:extLst>
              <a:ext uri="{FF2B5EF4-FFF2-40B4-BE49-F238E27FC236}">
                <a16:creationId xmlns:a16="http://schemas.microsoft.com/office/drawing/2014/main" id="{B6F5165B-EDA2-45A6-BBDF-FE4B7F3741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9A4109-4551-4EE4-B307-A510C2F7EDAC}"/>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310807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98E37-E544-41D0-BB2E-54F0645F202B}"/>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3" name="Footer Placeholder 2">
            <a:extLst>
              <a:ext uri="{FF2B5EF4-FFF2-40B4-BE49-F238E27FC236}">
                <a16:creationId xmlns:a16="http://schemas.microsoft.com/office/drawing/2014/main" id="{43204C7D-8976-41F9-8DB5-FD33C7515F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CBFD6F-AE99-4AAF-B197-E725BC8622CD}"/>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4922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B8D8-0D09-4591-916A-A1D25B66C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33DC3B-1020-48BC-984B-FAFAC987C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9ED0E2-9C9D-4237-8E3D-ABBE8CA86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545803-2BA7-45A6-8C9D-D02BE8D92E8E}"/>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6" name="Footer Placeholder 5">
            <a:extLst>
              <a:ext uri="{FF2B5EF4-FFF2-40B4-BE49-F238E27FC236}">
                <a16:creationId xmlns:a16="http://schemas.microsoft.com/office/drawing/2014/main" id="{E437DEA1-B5F7-4C5F-B161-F63554111A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CDA2D-7A9A-4F94-884C-FFD0A7FC8593}"/>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94765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9D1F-981A-4073-949E-2C1452FE6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A78901-DF8A-4EF4-9741-D2526D62A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D11CEC-7F05-4B3D-8696-84DBD6C09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0654F-2E6B-4FD5-92FA-A3BA3311B966}"/>
              </a:ext>
            </a:extLst>
          </p:cNvPr>
          <p:cNvSpPr>
            <a:spLocks noGrp="1"/>
          </p:cNvSpPr>
          <p:nvPr>
            <p:ph type="dt" sz="half" idx="10"/>
          </p:nvPr>
        </p:nvSpPr>
        <p:spPr/>
        <p:txBody>
          <a:bodyPr/>
          <a:lstStyle/>
          <a:p>
            <a:fld id="{B76B5EE3-4F48-43F4-8DA0-C4324F62F775}" type="datetimeFigureOut">
              <a:rPr lang="en-IN" smtClean="0"/>
              <a:t>07-12-2021</a:t>
            </a:fld>
            <a:endParaRPr lang="en-IN"/>
          </a:p>
        </p:txBody>
      </p:sp>
      <p:sp>
        <p:nvSpPr>
          <p:cNvPr id="6" name="Footer Placeholder 5">
            <a:extLst>
              <a:ext uri="{FF2B5EF4-FFF2-40B4-BE49-F238E27FC236}">
                <a16:creationId xmlns:a16="http://schemas.microsoft.com/office/drawing/2014/main" id="{40E1A290-B82F-4645-BD42-0CF23B1CAF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24EB1-CA93-4914-821E-490E48E8D6A2}"/>
              </a:ext>
            </a:extLst>
          </p:cNvPr>
          <p:cNvSpPr>
            <a:spLocks noGrp="1"/>
          </p:cNvSpPr>
          <p:nvPr>
            <p:ph type="sldNum" sz="quarter" idx="12"/>
          </p:nvPr>
        </p:nvSpPr>
        <p:spPr/>
        <p:txBody>
          <a:bodyPr/>
          <a:lstStyle/>
          <a:p>
            <a:fld id="{1FCCFF57-42DC-4BD9-B2D7-4BEF47303B33}" type="slidenum">
              <a:rPr lang="en-IN" smtClean="0"/>
              <a:t>‹#›</a:t>
            </a:fld>
            <a:endParaRPr lang="en-IN"/>
          </a:p>
        </p:txBody>
      </p:sp>
    </p:spTree>
    <p:extLst>
      <p:ext uri="{BB962C8B-B14F-4D97-AF65-F5344CB8AC3E}">
        <p14:creationId xmlns:p14="http://schemas.microsoft.com/office/powerpoint/2010/main" val="213618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24AC21-4619-435B-BD5C-F395CFB80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30A13A-1D0E-446E-811F-31E800FEE3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AE4F11-94CA-40F0-B01D-E417E8B84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B5EE3-4F48-43F4-8DA0-C4324F62F775}" type="datetimeFigureOut">
              <a:rPr lang="en-IN" smtClean="0"/>
              <a:t>07-12-2021</a:t>
            </a:fld>
            <a:endParaRPr lang="en-IN"/>
          </a:p>
        </p:txBody>
      </p:sp>
      <p:sp>
        <p:nvSpPr>
          <p:cNvPr id="5" name="Footer Placeholder 4">
            <a:extLst>
              <a:ext uri="{FF2B5EF4-FFF2-40B4-BE49-F238E27FC236}">
                <a16:creationId xmlns:a16="http://schemas.microsoft.com/office/drawing/2014/main" id="{31FD1919-6790-4E45-86E5-5D791FE6B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843A04-2828-4AB4-8149-CAC2C0714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FF57-42DC-4BD9-B2D7-4BEF47303B33}" type="slidenum">
              <a:rPr lang="en-IN" smtClean="0"/>
              <a:t>‹#›</a:t>
            </a:fld>
            <a:endParaRPr lang="en-IN"/>
          </a:p>
        </p:txBody>
      </p:sp>
    </p:spTree>
    <p:extLst>
      <p:ext uri="{BB962C8B-B14F-4D97-AF65-F5344CB8AC3E}">
        <p14:creationId xmlns:p14="http://schemas.microsoft.com/office/powerpoint/2010/main" val="19322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Cats and Dogs Object Detection (CaDoD)</a:t>
            </a:r>
            <a:endParaRPr lang="en-US" sz="4000" dirty="0"/>
          </a:p>
        </p:txBody>
      </p:sp>
      <p:sp>
        <p:nvSpPr>
          <p:cNvPr id="4" name="Text Placeholder 3"/>
          <p:cNvSpPr>
            <a:spLocks noGrp="1"/>
          </p:cNvSpPr>
          <p:nvPr>
            <p:ph type="body" sz="quarter" idx="11"/>
          </p:nvPr>
        </p:nvSpPr>
        <p:spPr/>
        <p:txBody>
          <a:bodyPr/>
          <a:lstStyle/>
          <a:p>
            <a:r>
              <a:rPr lang="en-IN" sz="2400" b="1" dirty="0">
                <a:solidFill>
                  <a:schemeClr val="tx1"/>
                </a:solidFill>
              </a:rPr>
              <a:t>Group 30 – PHASE 2</a:t>
            </a:r>
            <a:endParaRPr lang="en-US" sz="2400" b="1" dirty="0">
              <a:solidFill>
                <a:schemeClr val="tx1"/>
              </a:solidFill>
            </a:endParaRPr>
          </a:p>
        </p:txBody>
      </p:sp>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1BD99D-41EC-4C47-9133-F836C6E9F9AF}"/>
              </a:ext>
            </a:extLst>
          </p:cNvPr>
          <p:cNvPicPr>
            <a:picLocks noChangeAspect="1"/>
          </p:cNvPicPr>
          <p:nvPr/>
        </p:nvPicPr>
        <p:blipFill rotWithShape="1">
          <a:blip r:embed="rId2"/>
          <a:srcRect l="879"/>
          <a:stretch/>
        </p:blipFill>
        <p:spPr>
          <a:xfrm>
            <a:off x="1452024" y="338126"/>
            <a:ext cx="9582918" cy="6258692"/>
          </a:xfrm>
          <a:prstGeom prst="rect">
            <a:avLst/>
          </a:prstGeom>
        </p:spPr>
      </p:pic>
      <p:pic>
        <p:nvPicPr>
          <p:cNvPr id="1028" name="Picture 4" descr="What does your cat mean by &amp;#39;miaow&amp;#39;? Let Japan&amp;#39;s pet guru Yuki Hattori  explain | Cats | The Guardian">
            <a:extLst>
              <a:ext uri="{FF2B5EF4-FFF2-40B4-BE49-F238E27FC236}">
                <a16:creationId xmlns:a16="http://schemas.microsoft.com/office/drawing/2014/main" id="{B051530A-18CA-4CA6-A0FE-9BF4B37ED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07" y="1542409"/>
            <a:ext cx="2952606" cy="3008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17B56C-BAE0-4B03-B6AF-5D85515A4033}"/>
              </a:ext>
            </a:extLst>
          </p:cNvPr>
          <p:cNvSpPr txBox="1"/>
          <p:nvPr/>
        </p:nvSpPr>
        <p:spPr>
          <a:xfrm>
            <a:off x="2366733" y="5990244"/>
            <a:ext cx="1022554" cy="646331"/>
          </a:xfrm>
          <a:prstGeom prst="rect">
            <a:avLst/>
          </a:prstGeom>
          <a:noFill/>
        </p:spPr>
        <p:txBody>
          <a:bodyPr wrap="square" rtlCol="0">
            <a:spAutoFit/>
          </a:bodyPr>
          <a:lstStyle/>
          <a:p>
            <a:r>
              <a:rPr lang="en-US" b="1" dirty="0">
                <a:solidFill>
                  <a:schemeClr val="bg1"/>
                </a:solidFill>
                <a:highlight>
                  <a:srgbClr val="000000"/>
                </a:highlight>
              </a:rPr>
              <a:t>1x32x32</a:t>
            </a:r>
          </a:p>
          <a:p>
            <a:r>
              <a:rPr lang="en-US" b="1" dirty="0">
                <a:solidFill>
                  <a:schemeClr val="bg1"/>
                </a:solidFill>
                <a:highlight>
                  <a:srgbClr val="000000"/>
                </a:highlight>
              </a:rPr>
              <a:t>   Image  </a:t>
            </a:r>
          </a:p>
        </p:txBody>
      </p:sp>
      <p:sp>
        <p:nvSpPr>
          <p:cNvPr id="7" name="TextBox 6">
            <a:extLst>
              <a:ext uri="{FF2B5EF4-FFF2-40B4-BE49-F238E27FC236}">
                <a16:creationId xmlns:a16="http://schemas.microsoft.com/office/drawing/2014/main" id="{B5A04068-C0A9-4E21-8160-84651730D581}"/>
              </a:ext>
            </a:extLst>
          </p:cNvPr>
          <p:cNvSpPr txBox="1"/>
          <p:nvPr/>
        </p:nvSpPr>
        <p:spPr>
          <a:xfrm>
            <a:off x="8497912" y="5990243"/>
            <a:ext cx="1178101" cy="646331"/>
          </a:xfrm>
          <a:prstGeom prst="rect">
            <a:avLst/>
          </a:prstGeom>
          <a:noFill/>
        </p:spPr>
        <p:txBody>
          <a:bodyPr wrap="square" rtlCol="0">
            <a:spAutoFit/>
          </a:bodyPr>
          <a:lstStyle/>
          <a:p>
            <a:r>
              <a:rPr lang="en-US" b="1" dirty="0">
                <a:solidFill>
                  <a:schemeClr val="bg1"/>
                </a:solidFill>
                <a:highlight>
                  <a:srgbClr val="000000"/>
                </a:highlight>
              </a:rPr>
              <a:t>Hidden layer - 100  </a:t>
            </a:r>
          </a:p>
        </p:txBody>
      </p:sp>
      <p:sp>
        <p:nvSpPr>
          <p:cNvPr id="8" name="TextBox 7">
            <a:extLst>
              <a:ext uri="{FF2B5EF4-FFF2-40B4-BE49-F238E27FC236}">
                <a16:creationId xmlns:a16="http://schemas.microsoft.com/office/drawing/2014/main" id="{30DE9E1C-A582-4A09-8A47-1B43AC7515F3}"/>
              </a:ext>
            </a:extLst>
          </p:cNvPr>
          <p:cNvSpPr txBox="1"/>
          <p:nvPr/>
        </p:nvSpPr>
        <p:spPr>
          <a:xfrm>
            <a:off x="10138555" y="5763136"/>
            <a:ext cx="2124384" cy="923330"/>
          </a:xfrm>
          <a:prstGeom prst="rect">
            <a:avLst/>
          </a:prstGeom>
          <a:noFill/>
        </p:spPr>
        <p:txBody>
          <a:bodyPr wrap="square" rtlCol="0">
            <a:spAutoFit/>
          </a:bodyPr>
          <a:lstStyle/>
          <a:p>
            <a:r>
              <a:rPr lang="en-US" b="1" dirty="0">
                <a:solidFill>
                  <a:schemeClr val="bg1"/>
                </a:solidFill>
                <a:highlight>
                  <a:srgbClr val="000000"/>
                </a:highlight>
              </a:rPr>
              <a:t>      2  (Classification) , 4 (Regression)    Outputs </a:t>
            </a:r>
          </a:p>
        </p:txBody>
      </p:sp>
      <p:sp>
        <p:nvSpPr>
          <p:cNvPr id="9" name="TextBox 8">
            <a:extLst>
              <a:ext uri="{FF2B5EF4-FFF2-40B4-BE49-F238E27FC236}">
                <a16:creationId xmlns:a16="http://schemas.microsoft.com/office/drawing/2014/main" id="{3623D319-5A2E-49B6-B87F-F3ADF2F01DA7}"/>
              </a:ext>
            </a:extLst>
          </p:cNvPr>
          <p:cNvSpPr txBox="1"/>
          <p:nvPr/>
        </p:nvSpPr>
        <p:spPr>
          <a:xfrm>
            <a:off x="6706363" y="5990244"/>
            <a:ext cx="1178101" cy="646331"/>
          </a:xfrm>
          <a:prstGeom prst="rect">
            <a:avLst/>
          </a:prstGeom>
          <a:noFill/>
        </p:spPr>
        <p:txBody>
          <a:bodyPr wrap="square" rtlCol="0">
            <a:spAutoFit/>
          </a:bodyPr>
          <a:lstStyle/>
          <a:p>
            <a:r>
              <a:rPr lang="en-US" b="1" dirty="0">
                <a:solidFill>
                  <a:schemeClr val="bg1"/>
                </a:solidFill>
                <a:highlight>
                  <a:srgbClr val="000000"/>
                </a:highlight>
              </a:rPr>
              <a:t>Hidden layer - 250</a:t>
            </a:r>
          </a:p>
        </p:txBody>
      </p:sp>
      <p:sp>
        <p:nvSpPr>
          <p:cNvPr id="10" name="TextBox 9">
            <a:extLst>
              <a:ext uri="{FF2B5EF4-FFF2-40B4-BE49-F238E27FC236}">
                <a16:creationId xmlns:a16="http://schemas.microsoft.com/office/drawing/2014/main" id="{A9C19142-FB14-44F0-84AD-76315CFCF419}"/>
              </a:ext>
            </a:extLst>
          </p:cNvPr>
          <p:cNvSpPr txBox="1"/>
          <p:nvPr/>
        </p:nvSpPr>
        <p:spPr>
          <a:xfrm>
            <a:off x="4936327" y="5990244"/>
            <a:ext cx="1327355" cy="646331"/>
          </a:xfrm>
          <a:prstGeom prst="rect">
            <a:avLst/>
          </a:prstGeom>
          <a:noFill/>
        </p:spPr>
        <p:txBody>
          <a:bodyPr wrap="square" rtlCol="0">
            <a:spAutoFit/>
          </a:bodyPr>
          <a:lstStyle/>
          <a:p>
            <a:r>
              <a:rPr lang="en-US" b="1" dirty="0">
                <a:solidFill>
                  <a:schemeClr val="bg1"/>
                </a:solidFill>
                <a:highlight>
                  <a:srgbClr val="000000"/>
                </a:highlight>
              </a:rPr>
              <a:t>Input  layer -     3072  </a:t>
            </a:r>
          </a:p>
        </p:txBody>
      </p:sp>
      <p:sp>
        <p:nvSpPr>
          <p:cNvPr id="2" name="Rectangle: Rounded Corners 1">
            <a:extLst>
              <a:ext uri="{FF2B5EF4-FFF2-40B4-BE49-F238E27FC236}">
                <a16:creationId xmlns:a16="http://schemas.microsoft.com/office/drawing/2014/main" id="{7C7EF4A2-DDD9-4456-9A37-6E4057072534}"/>
              </a:ext>
            </a:extLst>
          </p:cNvPr>
          <p:cNvSpPr/>
          <p:nvPr/>
        </p:nvSpPr>
        <p:spPr>
          <a:xfrm>
            <a:off x="496957" y="248478"/>
            <a:ext cx="3857356" cy="94421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Implementing Neural Network </a:t>
            </a:r>
          </a:p>
          <a:p>
            <a:pPr algn="ctr"/>
            <a:r>
              <a:rPr lang="en-US" dirty="0"/>
              <a:t>Using </a:t>
            </a:r>
            <a:r>
              <a:rPr lang="en-US" dirty="0" err="1"/>
              <a:t>Pytorch</a:t>
            </a:r>
            <a:endParaRPr lang="en-US" dirty="0"/>
          </a:p>
        </p:txBody>
      </p:sp>
    </p:spTree>
    <p:extLst>
      <p:ext uri="{BB962C8B-B14F-4D97-AF65-F5344CB8AC3E}">
        <p14:creationId xmlns:p14="http://schemas.microsoft.com/office/powerpoint/2010/main" val="345989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05BFA5-8C41-462F-8D49-2756F3D293EA}"/>
              </a:ext>
            </a:extLst>
          </p:cNvPr>
          <p:cNvSpPr/>
          <p:nvPr/>
        </p:nvSpPr>
        <p:spPr>
          <a:xfrm>
            <a:off x="614569" y="616226"/>
            <a:ext cx="10962861" cy="562554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endParaRPr lang="en-US" sz="2800" b="1"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800" b="1"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Goal</a:t>
            </a:r>
            <a:r>
              <a:rPr lang="en-US" sz="2800" b="1"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0000"/>
                </a:solidFill>
                <a:effectLst/>
                <a:latin typeface="Times New Roman" panose="02020603050405020304" pitchFamily="18" charset="0"/>
                <a:cs typeface="Times New Roman" panose="02020603050405020304" pitchFamily="18" charset="0"/>
              </a:rPr>
              <a:t>To develop an end-to-end Cats v Dogs Object Detector using </a:t>
            </a:r>
            <a:r>
              <a:rPr lang="en-US" sz="2800" b="0" i="0" dirty="0" err="1">
                <a:solidFill>
                  <a:srgbClr val="000000"/>
                </a:solidFill>
                <a:effectLst/>
                <a:latin typeface="Times New Roman" panose="02020603050405020304" pitchFamily="18" charset="0"/>
                <a:cs typeface="Times New Roman" panose="02020603050405020304" pitchFamily="18" charset="0"/>
              </a:rPr>
              <a:t>PyTorch</a:t>
            </a:r>
            <a:r>
              <a:rPr lang="en-US" sz="2800" b="0" i="0" dirty="0">
                <a:solidFill>
                  <a:srgbClr val="000000"/>
                </a:solidFill>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800" b="1" dirty="0">
                <a:solidFill>
                  <a:srgbClr val="000000"/>
                </a:solidFill>
                <a:latin typeface="Times New Roman" panose="02020603050405020304" pitchFamily="18" charset="0"/>
                <a:cs typeface="Times New Roman" panose="02020603050405020304" pitchFamily="18" charset="0"/>
              </a:rPr>
              <a:t>Dataset exploration:</a:t>
            </a:r>
            <a:r>
              <a:rPr lang="en-US" sz="2800" b="0" i="0" dirty="0">
                <a:solidFill>
                  <a:srgbClr val="000000"/>
                </a:solidFill>
                <a:effectLst/>
                <a:latin typeface="Times New Roman" panose="02020603050405020304" pitchFamily="18" charset="0"/>
                <a:cs typeface="Times New Roman" panose="02020603050405020304" pitchFamily="18" charset="0"/>
              </a:rPr>
              <a:t>13,000 images of varying shapes and aspect ratios. They are all RGB images with bounding box coordinates in a .csv file. </a:t>
            </a:r>
          </a:p>
          <a:p>
            <a:pPr marL="285750" indent="-285750"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Pre-processing: </a:t>
            </a:r>
            <a:r>
              <a:rPr lang="en-US" sz="2800" dirty="0">
                <a:solidFill>
                  <a:srgbClr val="000000"/>
                </a:solidFill>
                <a:latin typeface="Times New Roman" panose="02020603050405020304" pitchFamily="18" charset="0"/>
                <a:cs typeface="Times New Roman" panose="02020603050405020304" pitchFamily="18" charset="0"/>
              </a:rPr>
              <a:t>We have performed scaling of images, reshaping and  normalization of images. </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Model: </a:t>
            </a:r>
            <a:r>
              <a:rPr lang="en-US" sz="2800" i="0" dirty="0">
                <a:solidFill>
                  <a:srgbClr val="000000"/>
                </a:solidFill>
                <a:effectLst/>
                <a:latin typeface="Times New Roman" panose="02020603050405020304" pitchFamily="18" charset="0"/>
                <a:cs typeface="Times New Roman" panose="02020603050405020304" pitchFamily="18" charset="0"/>
              </a:rPr>
              <a:t>Implemented MLP models for Image Classification and Regression which define our baseline pipeline models, Multiheaded Cat and Dog Detector using OOP API and conducted different experiments by changing the number of hidden layers, learning rate, epochs and other parameters.</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694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C0E-8D73-4DE4-981E-6232A41CFB8C}"/>
              </a:ext>
            </a:extLst>
          </p:cNvPr>
          <p:cNvSpPr>
            <a:spLocks noGrp="1"/>
          </p:cNvSpPr>
          <p:nvPr>
            <p:ph type="title"/>
          </p:nvPr>
        </p:nvSpPr>
        <p:spPr>
          <a:xfrm>
            <a:off x="701508" y="3429000"/>
            <a:ext cx="9069976" cy="494412"/>
          </a:xfrm>
        </p:spPr>
        <p:txBody>
          <a:bodyPr/>
          <a:lstStyle/>
          <a:p>
            <a:r>
              <a:rPr lang="en-US" b="1" dirty="0"/>
              <a:t>Baseline Pipeline Models:</a:t>
            </a:r>
            <a:br>
              <a:rPr lang="en-US" b="1" dirty="0"/>
            </a:br>
            <a:r>
              <a:rPr lang="en-US" b="1" dirty="0"/>
              <a:t>MLP </a:t>
            </a:r>
            <a:r>
              <a:rPr lang="en-US" dirty="0"/>
              <a:t>Image Classification and Regression</a:t>
            </a:r>
            <a:endParaRPr lang="en-IN" dirty="0"/>
          </a:p>
        </p:txBody>
      </p:sp>
      <p:sp>
        <p:nvSpPr>
          <p:cNvPr id="3" name="Text Placeholder 2">
            <a:extLst>
              <a:ext uri="{FF2B5EF4-FFF2-40B4-BE49-F238E27FC236}">
                <a16:creationId xmlns:a16="http://schemas.microsoft.com/office/drawing/2014/main" id="{30DA4333-384D-4259-957D-1C7A64944E86}"/>
              </a:ext>
            </a:extLst>
          </p:cNvPr>
          <p:cNvSpPr>
            <a:spLocks noGrp="1"/>
          </p:cNvSpPr>
          <p:nvPr>
            <p:ph type="body" sz="quarter" idx="10"/>
          </p:nvPr>
        </p:nvSpPr>
        <p:spPr>
          <a:xfrm>
            <a:off x="701508" y="2218770"/>
            <a:ext cx="4933949" cy="336549"/>
          </a:xfrm>
        </p:spPr>
        <p:txBody>
          <a:bodyPr/>
          <a:lstStyle/>
          <a:p>
            <a:r>
              <a:rPr lang="en-IN" dirty="0"/>
              <a:t>SECTION 4</a:t>
            </a:r>
          </a:p>
        </p:txBody>
      </p:sp>
    </p:spTree>
    <p:extLst>
      <p:ext uri="{BB962C8B-B14F-4D97-AF65-F5344CB8AC3E}">
        <p14:creationId xmlns:p14="http://schemas.microsoft.com/office/powerpoint/2010/main" val="412411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E3B4E70-F52F-4308-B52E-5ED5B2A9D937}"/>
              </a:ext>
            </a:extLst>
          </p:cNvPr>
          <p:cNvSpPr>
            <a:spLocks noGrp="1"/>
          </p:cNvSpPr>
          <p:nvPr>
            <p:ph idx="1"/>
          </p:nvPr>
        </p:nvSpPr>
        <p:spPr>
          <a:xfrm>
            <a:off x="838200" y="1083365"/>
            <a:ext cx="10515600" cy="181886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Rounded Corners 1">
            <a:extLst>
              <a:ext uri="{FF2B5EF4-FFF2-40B4-BE49-F238E27FC236}">
                <a16:creationId xmlns:a16="http://schemas.microsoft.com/office/drawing/2014/main" id="{37ABFB0B-8D91-4AD5-AA7F-48F3A5323448}"/>
              </a:ext>
            </a:extLst>
          </p:cNvPr>
          <p:cNvSpPr/>
          <p:nvPr/>
        </p:nvSpPr>
        <p:spPr>
          <a:xfrm>
            <a:off x="2576052" y="203746"/>
            <a:ext cx="6489291" cy="7374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MLP Image Classification without Drop out</a:t>
            </a:r>
          </a:p>
        </p:txBody>
      </p:sp>
      <p:sp>
        <p:nvSpPr>
          <p:cNvPr id="8" name="Rectangle: Rounded Corners 7">
            <a:extLst>
              <a:ext uri="{FF2B5EF4-FFF2-40B4-BE49-F238E27FC236}">
                <a16:creationId xmlns:a16="http://schemas.microsoft.com/office/drawing/2014/main" id="{ACA68185-1C84-41C7-9F91-9B58E4593EBD}"/>
              </a:ext>
            </a:extLst>
          </p:cNvPr>
          <p:cNvSpPr/>
          <p:nvPr/>
        </p:nvSpPr>
        <p:spPr>
          <a:xfrm>
            <a:off x="2576051" y="3750594"/>
            <a:ext cx="6489291" cy="7374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MLP Image Classification with Drop out</a:t>
            </a:r>
          </a:p>
        </p:txBody>
      </p:sp>
      <p:sp>
        <p:nvSpPr>
          <p:cNvPr id="3" name="TextBox 2">
            <a:extLst>
              <a:ext uri="{FF2B5EF4-FFF2-40B4-BE49-F238E27FC236}">
                <a16:creationId xmlns:a16="http://schemas.microsoft.com/office/drawing/2014/main" id="{4A241F33-9433-4F13-AEA9-75D0225AF27D}"/>
              </a:ext>
            </a:extLst>
          </p:cNvPr>
          <p:cNvSpPr txBox="1"/>
          <p:nvPr/>
        </p:nvSpPr>
        <p:spPr>
          <a:xfrm>
            <a:off x="363433" y="1099228"/>
            <a:ext cx="1151393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Using the OOP API of PyTorch, we created a class MLP with 2 hidden layers with relu activation.</a:t>
            </a:r>
          </a:p>
          <a:p>
            <a:pPr marL="285750" indent="-285750">
              <a:buFont typeface="Arial" panose="020B0604020202020204" pitchFamily="34" charset="0"/>
              <a:buChar char="•"/>
            </a:pPr>
            <a:r>
              <a:rPr lang="en-US" sz="2400" dirty="0"/>
              <a:t>We convert the scaled and normalized input image arrays to tensors and pass it into the input layer of our MLP.</a:t>
            </a:r>
          </a:p>
          <a:p>
            <a:pPr marL="285750" indent="-285750">
              <a:buFont typeface="Arial" panose="020B0604020202020204" pitchFamily="34" charset="0"/>
              <a:buChar char="•"/>
            </a:pPr>
            <a:r>
              <a:rPr lang="en-US" sz="2400" dirty="0"/>
              <a:t>The output layer will have 2 nodes to retrieve the classification results. The loss used here is the CXE loss based on which the weights are updated.</a:t>
            </a:r>
          </a:p>
          <a:p>
            <a:pPr marL="285750" indent="-285750">
              <a:buFont typeface="Arial" panose="020B0604020202020204" pitchFamily="34" charset="0"/>
              <a:buChar char="•"/>
            </a:pPr>
            <a:r>
              <a:rPr lang="en-US" sz="2400" dirty="0"/>
              <a:t>With this method, we obtained 55.9% accuracy as seen in the results slide.</a:t>
            </a:r>
          </a:p>
        </p:txBody>
      </p:sp>
      <p:sp>
        <p:nvSpPr>
          <p:cNvPr id="4" name="TextBox 3">
            <a:extLst>
              <a:ext uri="{FF2B5EF4-FFF2-40B4-BE49-F238E27FC236}">
                <a16:creationId xmlns:a16="http://schemas.microsoft.com/office/drawing/2014/main" id="{CFA1F5CC-EE19-433D-9AB9-CA939DACBE53}"/>
              </a:ext>
            </a:extLst>
          </p:cNvPr>
          <p:cNvSpPr txBox="1"/>
          <p:nvPr/>
        </p:nvSpPr>
        <p:spPr>
          <a:xfrm>
            <a:off x="363433" y="4715262"/>
            <a:ext cx="1127796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Using the approach discussed above, we introduced dropout into the picture with a rate of 0.5.</a:t>
            </a:r>
          </a:p>
          <a:p>
            <a:pPr marL="285750" indent="-285750">
              <a:buFont typeface="Arial" panose="020B0604020202020204" pitchFamily="34" charset="0"/>
              <a:buChar char="•"/>
            </a:pPr>
            <a:r>
              <a:rPr lang="en-US" sz="2000" dirty="0"/>
              <a:t>We also created a pipeline for this model and ran it through GridSearchCV to perform hyperparameter tuning.</a:t>
            </a:r>
          </a:p>
          <a:p>
            <a:pPr marL="285750" indent="-285750">
              <a:buFont typeface="Arial" panose="020B0604020202020204" pitchFamily="34" charset="0"/>
              <a:buChar char="•"/>
            </a:pPr>
            <a:r>
              <a:rPr lang="en-US" sz="2000" dirty="0"/>
              <a:t>We made use of </a:t>
            </a:r>
            <a:r>
              <a:rPr lang="en-US" sz="2000" dirty="0" err="1"/>
              <a:t>NeuralNetClassifier</a:t>
            </a:r>
            <a:r>
              <a:rPr lang="en-US" sz="2000" dirty="0"/>
              <a:t> which helped resolve the problem of incompatibility of </a:t>
            </a:r>
            <a:r>
              <a:rPr lang="en-US" sz="2000" dirty="0" err="1"/>
              <a:t>Dataloader</a:t>
            </a:r>
            <a:r>
              <a:rPr lang="en-US" sz="2000" dirty="0"/>
              <a:t> with GridSearchCV. </a:t>
            </a:r>
          </a:p>
          <a:p>
            <a:pPr marL="285750" indent="-285750">
              <a:buFont typeface="Arial" panose="020B0604020202020204" pitchFamily="34" charset="0"/>
              <a:buChar char="•"/>
            </a:pPr>
            <a:r>
              <a:rPr lang="en-US" sz="2000" dirty="0"/>
              <a:t>With this </a:t>
            </a:r>
            <a:r>
              <a:rPr lang="en-US" sz="2000" dirty="0" err="1"/>
              <a:t>NeuralNetClassifier</a:t>
            </a:r>
            <a:r>
              <a:rPr lang="en-US" sz="2000" dirty="0"/>
              <a:t> over our designed MLP, we obtained a classification accuracy of 54.2%. </a:t>
            </a:r>
          </a:p>
        </p:txBody>
      </p:sp>
    </p:spTree>
    <p:extLst>
      <p:ext uri="{BB962C8B-B14F-4D97-AF65-F5344CB8AC3E}">
        <p14:creationId xmlns:p14="http://schemas.microsoft.com/office/powerpoint/2010/main" val="393912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95CD74-0F02-4C17-9F66-03BE61CE3856}"/>
              </a:ext>
            </a:extLst>
          </p:cNvPr>
          <p:cNvSpPr>
            <a:spLocks noGrp="1"/>
          </p:cNvSpPr>
          <p:nvPr>
            <p:ph type="subTitle" idx="1"/>
          </p:nvPr>
        </p:nvSpPr>
        <p:spPr>
          <a:xfrm>
            <a:off x="742950" y="1362075"/>
            <a:ext cx="10696575" cy="4676776"/>
          </a:xfrm>
        </p:spPr>
        <p:txBody>
          <a:bodyPr>
            <a:normAutofit/>
          </a:bodyPr>
          <a:lstStyle/>
          <a:p>
            <a:pPr algn="just"/>
            <a:endParaRPr lang="en-US" dirty="0">
              <a:solidFill>
                <a:srgbClr val="000000"/>
              </a:solidFill>
              <a:latin typeface="Helvetica Neue"/>
            </a:endParaRPr>
          </a:p>
          <a:p>
            <a:pPr algn="just"/>
            <a:endParaRPr lang="en-US" dirty="0">
              <a:solidFill>
                <a:srgbClr val="000000"/>
              </a:solidFill>
              <a:latin typeface="Helvetica Neue"/>
            </a:endParaRPr>
          </a:p>
          <a:p>
            <a:pPr algn="just"/>
            <a:endParaRPr lang="en-US" dirty="0">
              <a:solidFill>
                <a:srgbClr val="000000"/>
              </a:solidFill>
              <a:latin typeface="Helvetica Neue"/>
            </a:endParaRPr>
          </a:p>
          <a:p>
            <a:pPr algn="just"/>
            <a:endParaRPr lang="en-US" dirty="0">
              <a:solidFill>
                <a:srgbClr val="000000"/>
              </a:solidFill>
              <a:latin typeface="Helvetica Neue"/>
            </a:endParaRPr>
          </a:p>
          <a:p>
            <a:pPr algn="just"/>
            <a:endParaRPr lang="en-US" dirty="0">
              <a:solidFill>
                <a:srgbClr val="000000"/>
              </a:solidFill>
              <a:latin typeface="Helvetica Neue"/>
            </a:endParaRPr>
          </a:p>
          <a:p>
            <a:pPr algn="just"/>
            <a:endParaRPr lang="en-US" dirty="0">
              <a:solidFill>
                <a:srgbClr val="000000"/>
              </a:solidFill>
              <a:latin typeface="Helvetica Neue"/>
            </a:endParaRPr>
          </a:p>
          <a:p>
            <a:pPr algn="just"/>
            <a:endParaRPr lang="en-US" dirty="0">
              <a:solidFill>
                <a:srgbClr val="000000"/>
              </a:solidFill>
              <a:latin typeface="Helvetica Neue"/>
            </a:endParaRPr>
          </a:p>
          <a:p>
            <a:pPr algn="just"/>
            <a:endParaRPr lang="en-US" dirty="0">
              <a:solidFill>
                <a:srgbClr val="000000"/>
              </a:solidFill>
              <a:latin typeface="Helvetica Neue"/>
            </a:endParaRPr>
          </a:p>
          <a:p>
            <a:pPr algn="just"/>
            <a:endParaRPr lang="en-US" dirty="0">
              <a:solidFill>
                <a:srgbClr val="000000"/>
              </a:solidFill>
              <a:latin typeface="Helvetica Neue"/>
            </a:endParaRPr>
          </a:p>
          <a:p>
            <a:pPr algn="just"/>
            <a:endParaRPr lang="en-US" dirty="0"/>
          </a:p>
          <a:p>
            <a:pPr algn="just"/>
            <a:endParaRPr lang="en-IN" dirty="0"/>
          </a:p>
        </p:txBody>
      </p:sp>
      <p:sp>
        <p:nvSpPr>
          <p:cNvPr id="4" name="Rectangle: Rounded Corners 3">
            <a:extLst>
              <a:ext uri="{FF2B5EF4-FFF2-40B4-BE49-F238E27FC236}">
                <a16:creationId xmlns:a16="http://schemas.microsoft.com/office/drawing/2014/main" id="{D83C48BE-DB47-4D81-81C4-6E46E1E98288}"/>
              </a:ext>
            </a:extLst>
          </p:cNvPr>
          <p:cNvSpPr/>
          <p:nvPr/>
        </p:nvSpPr>
        <p:spPr>
          <a:xfrm>
            <a:off x="2595718" y="3429000"/>
            <a:ext cx="6489291" cy="7374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MLP Linear Regression With Drop out</a:t>
            </a:r>
          </a:p>
        </p:txBody>
      </p:sp>
      <p:sp>
        <p:nvSpPr>
          <p:cNvPr id="5" name="Rectangle: Rounded Corners 4">
            <a:extLst>
              <a:ext uri="{FF2B5EF4-FFF2-40B4-BE49-F238E27FC236}">
                <a16:creationId xmlns:a16="http://schemas.microsoft.com/office/drawing/2014/main" id="{7A82E75D-A97A-42E9-B902-C24A2AF3CC1C}"/>
              </a:ext>
            </a:extLst>
          </p:cNvPr>
          <p:cNvSpPr/>
          <p:nvPr/>
        </p:nvSpPr>
        <p:spPr>
          <a:xfrm>
            <a:off x="2576052" y="450439"/>
            <a:ext cx="6489291" cy="7374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MLP Linear Regression Without Drop out</a:t>
            </a:r>
          </a:p>
        </p:txBody>
      </p:sp>
      <p:sp>
        <p:nvSpPr>
          <p:cNvPr id="2" name="TextBox 1">
            <a:extLst>
              <a:ext uri="{FF2B5EF4-FFF2-40B4-BE49-F238E27FC236}">
                <a16:creationId xmlns:a16="http://schemas.microsoft.com/office/drawing/2014/main" id="{D0A9C37F-BCD7-4B62-9180-5BC1CED5D941}"/>
              </a:ext>
            </a:extLst>
          </p:cNvPr>
          <p:cNvSpPr txBox="1"/>
          <p:nvPr/>
        </p:nvSpPr>
        <p:spPr>
          <a:xfrm>
            <a:off x="471948" y="1362075"/>
            <a:ext cx="1096757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In order to explore more about PyTorch, we experimented with the Sequential package to build the MLP neural net for regression.</a:t>
            </a:r>
          </a:p>
          <a:p>
            <a:pPr marL="285750" indent="-285750">
              <a:buFont typeface="Arial" panose="020B0604020202020204" pitchFamily="34" charset="0"/>
              <a:buChar char="•"/>
            </a:pPr>
            <a:r>
              <a:rPr lang="en-US" sz="2000" dirty="0"/>
              <a:t>Here we used MSE loss as requested based on which the weights were updated. </a:t>
            </a:r>
          </a:p>
          <a:p>
            <a:pPr marL="285750" indent="-285750">
              <a:buFont typeface="Arial" panose="020B0604020202020204" pitchFamily="34" charset="0"/>
              <a:buChar char="•"/>
            </a:pPr>
            <a:r>
              <a:rPr lang="en-US" sz="2000" dirty="0"/>
              <a:t>The input dimensions are same as that as the previous models but the output dimension for this regression is 4.</a:t>
            </a:r>
          </a:p>
          <a:p>
            <a:pPr marL="285750" indent="-285750">
              <a:buFont typeface="Arial" panose="020B0604020202020204" pitchFamily="34" charset="0"/>
              <a:buChar char="•"/>
            </a:pPr>
            <a:r>
              <a:rPr lang="en-US" sz="2000" dirty="0"/>
              <a:t>We obtained a MSE loss of 0.954.</a:t>
            </a:r>
          </a:p>
        </p:txBody>
      </p:sp>
      <p:sp>
        <p:nvSpPr>
          <p:cNvPr id="6" name="TextBox 5">
            <a:extLst>
              <a:ext uri="{FF2B5EF4-FFF2-40B4-BE49-F238E27FC236}">
                <a16:creationId xmlns:a16="http://schemas.microsoft.com/office/drawing/2014/main" id="{5B3F708A-4024-4C82-9A72-89C13B038714}"/>
              </a:ext>
            </a:extLst>
          </p:cNvPr>
          <p:cNvSpPr txBox="1"/>
          <p:nvPr/>
        </p:nvSpPr>
        <p:spPr>
          <a:xfrm>
            <a:off x="324465" y="4340636"/>
            <a:ext cx="10231136"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Using the OOP API of Pytorch we defined a pipeline for a MLP to perform regression to predict the bounding box values. </a:t>
            </a:r>
          </a:p>
          <a:p>
            <a:pPr marL="285750" indent="-285750">
              <a:buFont typeface="Arial" panose="020B0604020202020204" pitchFamily="34" charset="0"/>
              <a:buChar char="•"/>
            </a:pPr>
            <a:r>
              <a:rPr lang="en-US" sz="2400" dirty="0"/>
              <a:t>After running GridSearchCV, we obtained a MSE of 0.5429 with a </a:t>
            </a:r>
            <a:r>
              <a:rPr lang="en-US" sz="2400" dirty="0" err="1"/>
              <a:t>droupout</a:t>
            </a:r>
            <a:r>
              <a:rPr lang="en-US" sz="2400" dirty="0"/>
              <a:t> rate of 0.5 introduced into the network.</a:t>
            </a:r>
          </a:p>
        </p:txBody>
      </p:sp>
    </p:spTree>
    <p:extLst>
      <p:ext uri="{BB962C8B-B14F-4D97-AF65-F5344CB8AC3E}">
        <p14:creationId xmlns:p14="http://schemas.microsoft.com/office/powerpoint/2010/main" val="102134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DA4333-384D-4259-957D-1C7A64944E86}"/>
              </a:ext>
            </a:extLst>
          </p:cNvPr>
          <p:cNvSpPr>
            <a:spLocks noGrp="1"/>
          </p:cNvSpPr>
          <p:nvPr>
            <p:ph type="body" sz="quarter" idx="10"/>
          </p:nvPr>
        </p:nvSpPr>
        <p:spPr/>
        <p:txBody>
          <a:bodyPr/>
          <a:lstStyle/>
          <a:p>
            <a:r>
              <a:rPr lang="en-IN" dirty="0"/>
              <a:t>SECTION 5</a:t>
            </a:r>
          </a:p>
        </p:txBody>
      </p:sp>
      <p:sp>
        <p:nvSpPr>
          <p:cNvPr id="5" name="Title 4">
            <a:extLst>
              <a:ext uri="{FF2B5EF4-FFF2-40B4-BE49-F238E27FC236}">
                <a16:creationId xmlns:a16="http://schemas.microsoft.com/office/drawing/2014/main" id="{A23D9D11-369E-4E6E-95BD-928151835A8C}"/>
              </a:ext>
            </a:extLst>
          </p:cNvPr>
          <p:cNvSpPr>
            <a:spLocks noGrp="1"/>
          </p:cNvSpPr>
          <p:nvPr>
            <p:ph type="title"/>
          </p:nvPr>
        </p:nvSpPr>
        <p:spPr>
          <a:xfrm>
            <a:off x="701508" y="3811069"/>
            <a:ext cx="9069976" cy="494412"/>
          </a:xfrm>
        </p:spPr>
        <p:txBody>
          <a:bodyPr/>
          <a:lstStyle/>
          <a:p>
            <a:r>
              <a:rPr lang="en-US" dirty="0"/>
              <a:t>Multi Head Cat Dog Detector Using </a:t>
            </a:r>
            <a:r>
              <a:rPr lang="en-US" dirty="0" err="1"/>
              <a:t>pytorch</a:t>
            </a:r>
            <a:r>
              <a:rPr lang="en-US" dirty="0"/>
              <a:t> OOP API</a:t>
            </a:r>
            <a:br>
              <a:rPr lang="en-US" dirty="0"/>
            </a:br>
            <a:endParaRPr lang="en-US" dirty="0"/>
          </a:p>
        </p:txBody>
      </p:sp>
    </p:spTree>
    <p:extLst>
      <p:ext uri="{BB962C8B-B14F-4D97-AF65-F5344CB8AC3E}">
        <p14:creationId xmlns:p14="http://schemas.microsoft.com/office/powerpoint/2010/main" val="2888447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2418A-CA80-4315-9762-425955E68D45}"/>
              </a:ext>
            </a:extLst>
          </p:cNvPr>
          <p:cNvSpPr>
            <a:spLocks noGrp="1"/>
          </p:cNvSpPr>
          <p:nvPr>
            <p:ph idx="1"/>
          </p:nvPr>
        </p:nvSpPr>
        <p:spPr>
          <a:xfrm>
            <a:off x="838200" y="1581150"/>
            <a:ext cx="10515600" cy="4595813"/>
          </a:xfrm>
        </p:spPr>
        <p:txBody>
          <a:bodyPr>
            <a:normAutofit fontScale="92500"/>
          </a:bodyPr>
          <a:lstStyle/>
          <a:p>
            <a:r>
              <a:rPr lang="en-US" dirty="0">
                <a:latin typeface="Helvetica Neue"/>
              </a:rPr>
              <a:t>In order to design a multiheaded cat-dog detector, we altered our existing MLP to have two output layers of different dimensions. </a:t>
            </a:r>
          </a:p>
          <a:p>
            <a:r>
              <a:rPr lang="en-US" dirty="0">
                <a:latin typeface="Helvetica Neue"/>
              </a:rPr>
              <a:t>One output layer of 2 dimensions that will give us a result for classification.</a:t>
            </a:r>
          </a:p>
          <a:p>
            <a:r>
              <a:rPr lang="en-US" dirty="0">
                <a:latin typeface="Helvetica Neue"/>
              </a:rPr>
              <a:t>The other output layer has a dimension of 4 that will give us the values of bounding box through regression.</a:t>
            </a:r>
          </a:p>
          <a:p>
            <a:r>
              <a:rPr lang="en-US" dirty="0">
                <a:latin typeface="Helvetica Neue"/>
              </a:rPr>
              <a:t>We calculate the CXE and MSE separately and add it together to send it through backward inbuilt function to update the weights.</a:t>
            </a:r>
          </a:p>
          <a:p>
            <a:r>
              <a:rPr lang="en-US" dirty="0">
                <a:latin typeface="Helvetica Neue"/>
              </a:rPr>
              <a:t>This in turn makes our MLP neural net learn the weights for both classification as well as regression.</a:t>
            </a:r>
          </a:p>
        </p:txBody>
      </p:sp>
      <p:sp>
        <p:nvSpPr>
          <p:cNvPr id="6" name="Rectangle: Rounded Corners 5">
            <a:extLst>
              <a:ext uri="{FF2B5EF4-FFF2-40B4-BE49-F238E27FC236}">
                <a16:creationId xmlns:a16="http://schemas.microsoft.com/office/drawing/2014/main" id="{12CD59F7-76B3-4679-B5DB-AD41136F974A}"/>
              </a:ext>
            </a:extLst>
          </p:cNvPr>
          <p:cNvSpPr/>
          <p:nvPr/>
        </p:nvSpPr>
        <p:spPr>
          <a:xfrm>
            <a:off x="2664541" y="312327"/>
            <a:ext cx="6489291" cy="7374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 Head Cat Dog Detector Using Pytorch OOP API</a:t>
            </a:r>
          </a:p>
        </p:txBody>
      </p:sp>
    </p:spTree>
    <p:extLst>
      <p:ext uri="{BB962C8B-B14F-4D97-AF65-F5344CB8AC3E}">
        <p14:creationId xmlns:p14="http://schemas.microsoft.com/office/powerpoint/2010/main" val="611245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DA4333-384D-4259-957D-1C7A64944E86}"/>
              </a:ext>
            </a:extLst>
          </p:cNvPr>
          <p:cNvSpPr>
            <a:spLocks noGrp="1"/>
          </p:cNvSpPr>
          <p:nvPr>
            <p:ph type="body" sz="quarter" idx="10"/>
          </p:nvPr>
        </p:nvSpPr>
        <p:spPr/>
        <p:txBody>
          <a:bodyPr/>
          <a:lstStyle/>
          <a:p>
            <a:r>
              <a:rPr lang="en-IN" dirty="0"/>
              <a:t>SECTION 6</a:t>
            </a:r>
          </a:p>
        </p:txBody>
      </p:sp>
      <p:sp>
        <p:nvSpPr>
          <p:cNvPr id="5" name="Title 4">
            <a:extLst>
              <a:ext uri="{FF2B5EF4-FFF2-40B4-BE49-F238E27FC236}">
                <a16:creationId xmlns:a16="http://schemas.microsoft.com/office/drawing/2014/main" id="{A23D9D11-369E-4E6E-95BD-928151835A8C}"/>
              </a:ext>
            </a:extLst>
          </p:cNvPr>
          <p:cNvSpPr>
            <a:spLocks noGrp="1"/>
          </p:cNvSpPr>
          <p:nvPr>
            <p:ph type="title"/>
          </p:nvPr>
        </p:nvSpPr>
        <p:spPr>
          <a:xfrm>
            <a:off x="701508" y="3322642"/>
            <a:ext cx="9069976" cy="494412"/>
          </a:xfrm>
        </p:spPr>
        <p:txBody>
          <a:bodyPr/>
          <a:lstStyle/>
          <a:p>
            <a:r>
              <a:rPr lang="en-US" dirty="0"/>
              <a:t>Experiment Results and Analysis</a:t>
            </a:r>
          </a:p>
        </p:txBody>
      </p:sp>
    </p:spTree>
    <p:extLst>
      <p:ext uri="{BB962C8B-B14F-4D97-AF65-F5344CB8AC3E}">
        <p14:creationId xmlns:p14="http://schemas.microsoft.com/office/powerpoint/2010/main" val="3800617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2CD59F7-76B3-4679-B5DB-AD41136F974A}"/>
              </a:ext>
            </a:extLst>
          </p:cNvPr>
          <p:cNvSpPr/>
          <p:nvPr/>
        </p:nvSpPr>
        <p:spPr>
          <a:xfrm>
            <a:off x="2701412" y="312327"/>
            <a:ext cx="6489291" cy="7374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Overall Results from Experiments</a:t>
            </a:r>
          </a:p>
        </p:txBody>
      </p:sp>
      <p:sp>
        <p:nvSpPr>
          <p:cNvPr id="5" name="TextBox 4">
            <a:extLst>
              <a:ext uri="{FF2B5EF4-FFF2-40B4-BE49-F238E27FC236}">
                <a16:creationId xmlns:a16="http://schemas.microsoft.com/office/drawing/2014/main" id="{58345162-8B24-4F33-B4BA-1C1DFD07FEC1}"/>
              </a:ext>
            </a:extLst>
          </p:cNvPr>
          <p:cNvSpPr txBox="1"/>
          <p:nvPr/>
        </p:nvSpPr>
        <p:spPr>
          <a:xfrm>
            <a:off x="471947" y="924233"/>
            <a:ext cx="11208775" cy="366254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As seen in the data frame below, drop out worked wonders for MLP regression by reducing the loss.</a:t>
            </a:r>
          </a:p>
          <a:p>
            <a:pPr marL="285750" indent="-285750">
              <a:buFont typeface="Arial" panose="020B0604020202020204" pitchFamily="34" charset="0"/>
              <a:buChar char="•"/>
            </a:pPr>
            <a:r>
              <a:rPr lang="en-US" sz="2000" dirty="0"/>
              <a:t>For classification, drop out did not really make much of a difference to our MLPs.</a:t>
            </a:r>
          </a:p>
          <a:p>
            <a:pPr marL="285750" indent="-285750">
              <a:buFont typeface="Arial" panose="020B0604020202020204" pitchFamily="34" charset="0"/>
              <a:buChar char="•"/>
            </a:pPr>
            <a:r>
              <a:rPr lang="en-US" sz="2000" dirty="0"/>
              <a:t>Introducing additional layers reduced the accuracy in but also reduced the MSE+CXE loss in multi-headed.</a:t>
            </a:r>
          </a:p>
          <a:p>
            <a:pPr marL="285750" indent="-285750">
              <a:buFont typeface="Arial" panose="020B0604020202020204" pitchFamily="34" charset="0"/>
              <a:buChar char="•"/>
            </a:pPr>
            <a:r>
              <a:rPr lang="en-US" sz="2000" dirty="0"/>
              <a:t>Using relu and leakyrelu did not make a difference in results. </a:t>
            </a:r>
          </a:p>
          <a:p>
            <a:pPr marL="285750" indent="-285750">
              <a:buFont typeface="Arial" panose="020B0604020202020204" pitchFamily="34" charset="0"/>
              <a:buChar char="•"/>
            </a:pPr>
            <a:r>
              <a:rPr lang="en-US" sz="2000" dirty="0"/>
              <a:t>Respective best parameters can be seen for MLP models with drop out.</a:t>
            </a:r>
          </a:p>
          <a:p>
            <a:pPr marL="285750" indent="-285750">
              <a:buFont typeface="Arial" panose="020B0604020202020204" pitchFamily="34" charset="0"/>
              <a:buChar char="•"/>
            </a:pPr>
            <a:r>
              <a:rPr lang="en-US" sz="2000" dirty="0"/>
              <a:t>52.56% classification accuracy and 47.53 MSE loss was obtained in the combined Homegrown Logistic regression model that does classification and regression at the same time. </a:t>
            </a:r>
          </a:p>
          <a:p>
            <a:pPr marL="285750" indent="-285750">
              <a:buFont typeface="Arial" panose="020B0604020202020204" pitchFamily="34" charset="0"/>
              <a:buChar char="•"/>
            </a:pPr>
            <a:r>
              <a:rPr lang="en-US" sz="2000" dirty="0"/>
              <a:t>48.55 MSE loss was obtained in homegrown linear regression.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 name="Content Placeholder 9">
            <a:extLst>
              <a:ext uri="{FF2B5EF4-FFF2-40B4-BE49-F238E27FC236}">
                <a16:creationId xmlns:a16="http://schemas.microsoft.com/office/drawing/2014/main" id="{F1DAE578-BD8F-4B02-AF8C-06A3B7DB0A55}"/>
              </a:ext>
            </a:extLst>
          </p:cNvPr>
          <p:cNvPicPr>
            <a:picLocks noGrp="1" noChangeAspect="1"/>
          </p:cNvPicPr>
          <p:nvPr>
            <p:ph idx="1"/>
          </p:nvPr>
        </p:nvPicPr>
        <p:blipFill>
          <a:blip r:embed="rId2"/>
          <a:stretch>
            <a:fillRect/>
          </a:stretch>
        </p:blipFill>
        <p:spPr>
          <a:xfrm>
            <a:off x="688258" y="4081080"/>
            <a:ext cx="10515600" cy="2464593"/>
          </a:xfrm>
        </p:spPr>
      </p:pic>
    </p:spTree>
    <p:extLst>
      <p:ext uri="{BB962C8B-B14F-4D97-AF65-F5344CB8AC3E}">
        <p14:creationId xmlns:p14="http://schemas.microsoft.com/office/powerpoint/2010/main" val="1525346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C0E-8D73-4DE4-981E-6232A41CFB8C}"/>
              </a:ext>
            </a:extLst>
          </p:cNvPr>
          <p:cNvSpPr>
            <a:spLocks noGrp="1"/>
          </p:cNvSpPr>
          <p:nvPr>
            <p:ph type="title"/>
          </p:nvPr>
        </p:nvSpPr>
        <p:spPr>
          <a:xfrm>
            <a:off x="701508" y="3181794"/>
            <a:ext cx="9069976" cy="494412"/>
          </a:xfrm>
        </p:spPr>
        <p:txBody>
          <a:bodyPr/>
          <a:lstStyle/>
          <a:p>
            <a:r>
              <a:rPr lang="en-IN" sz="4400" b="1" dirty="0"/>
              <a:t>Challenges</a:t>
            </a:r>
            <a:endParaRPr lang="en-IN" dirty="0"/>
          </a:p>
        </p:txBody>
      </p:sp>
      <p:sp>
        <p:nvSpPr>
          <p:cNvPr id="3" name="Text Placeholder 2">
            <a:extLst>
              <a:ext uri="{FF2B5EF4-FFF2-40B4-BE49-F238E27FC236}">
                <a16:creationId xmlns:a16="http://schemas.microsoft.com/office/drawing/2014/main" id="{30DA4333-384D-4259-957D-1C7A64944E86}"/>
              </a:ext>
            </a:extLst>
          </p:cNvPr>
          <p:cNvSpPr>
            <a:spLocks noGrp="1"/>
          </p:cNvSpPr>
          <p:nvPr>
            <p:ph type="body" sz="quarter" idx="10"/>
          </p:nvPr>
        </p:nvSpPr>
        <p:spPr/>
        <p:txBody>
          <a:bodyPr/>
          <a:lstStyle/>
          <a:p>
            <a:r>
              <a:rPr lang="en-IN" dirty="0"/>
              <a:t>SECTION 7</a:t>
            </a:r>
          </a:p>
        </p:txBody>
      </p:sp>
    </p:spTree>
    <p:extLst>
      <p:ext uri="{BB962C8B-B14F-4D97-AF65-F5344CB8AC3E}">
        <p14:creationId xmlns:p14="http://schemas.microsoft.com/office/powerpoint/2010/main" val="181588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245769" y="243200"/>
            <a:ext cx="3700462" cy="336549"/>
          </a:xfrm>
        </p:spPr>
        <p:txBody>
          <a:bodyPr/>
          <a:lstStyle/>
          <a:p>
            <a:pPr algn="ctr"/>
            <a:r>
              <a:rPr lang="en-US" sz="2400" dirty="0">
                <a:solidFill>
                  <a:schemeClr val="bg1">
                    <a:lumMod val="95000"/>
                  </a:schemeClr>
                </a:solidFill>
              </a:rPr>
              <a:t>Group 30 - Team</a:t>
            </a:r>
          </a:p>
        </p:txBody>
      </p:sp>
      <p:pic>
        <p:nvPicPr>
          <p:cNvPr id="10" name="Picture 9">
            <a:extLst>
              <a:ext uri="{FF2B5EF4-FFF2-40B4-BE49-F238E27FC236}">
                <a16:creationId xmlns:a16="http://schemas.microsoft.com/office/drawing/2014/main" id="{BF3D5EB5-207E-4EBF-B364-5266BE99B75B}"/>
              </a:ext>
            </a:extLst>
          </p:cNvPr>
          <p:cNvPicPr>
            <a:picLocks noChangeAspect="1"/>
          </p:cNvPicPr>
          <p:nvPr/>
        </p:nvPicPr>
        <p:blipFill rotWithShape="1">
          <a:blip r:embed="rId2"/>
          <a:srcRect r="13678"/>
          <a:stretch/>
        </p:blipFill>
        <p:spPr>
          <a:xfrm>
            <a:off x="1330504" y="904972"/>
            <a:ext cx="3420605" cy="5373279"/>
          </a:xfrm>
          <a:prstGeom prst="rect">
            <a:avLst/>
          </a:prstGeom>
        </p:spPr>
      </p:pic>
      <p:pic>
        <p:nvPicPr>
          <p:cNvPr id="12" name="Picture 11">
            <a:extLst>
              <a:ext uri="{FF2B5EF4-FFF2-40B4-BE49-F238E27FC236}">
                <a16:creationId xmlns:a16="http://schemas.microsoft.com/office/drawing/2014/main" id="{8782642A-CE68-4229-87AA-BBFCD53B4D9D}"/>
              </a:ext>
            </a:extLst>
          </p:cNvPr>
          <p:cNvPicPr>
            <a:picLocks noChangeAspect="1"/>
          </p:cNvPicPr>
          <p:nvPr/>
        </p:nvPicPr>
        <p:blipFill rotWithShape="1">
          <a:blip r:embed="rId3"/>
          <a:srcRect l="-7681" t="1191" r="7681" b="-1191"/>
          <a:stretch/>
        </p:blipFill>
        <p:spPr>
          <a:xfrm>
            <a:off x="6560001" y="904972"/>
            <a:ext cx="3950886" cy="5455762"/>
          </a:xfrm>
          <a:prstGeom prst="rect">
            <a:avLst/>
          </a:prstGeom>
        </p:spPr>
      </p:pic>
    </p:spTree>
    <p:extLst>
      <p:ext uri="{BB962C8B-B14F-4D97-AF65-F5344CB8AC3E}">
        <p14:creationId xmlns:p14="http://schemas.microsoft.com/office/powerpoint/2010/main" val="240952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2418A-CA80-4315-9762-425955E68D45}"/>
              </a:ext>
            </a:extLst>
          </p:cNvPr>
          <p:cNvSpPr>
            <a:spLocks noGrp="1"/>
          </p:cNvSpPr>
          <p:nvPr>
            <p:ph idx="1"/>
          </p:nvPr>
        </p:nvSpPr>
        <p:spPr>
          <a:xfrm>
            <a:off x="127819" y="1170040"/>
            <a:ext cx="11759381" cy="5486400"/>
          </a:xfrm>
        </p:spPr>
        <p:txBody>
          <a:bodyPr>
            <a:normAutofit fontScale="92500" lnSpcReduction="10000"/>
          </a:bodyPr>
          <a:lstStyle/>
          <a:p>
            <a:r>
              <a:rPr lang="en-US" sz="2400" dirty="0">
                <a:latin typeface="Helvetica Neue"/>
              </a:rPr>
              <a:t>In homegrown method to implement both classification and regression at the same time, we had to come up with a way to use the same object class and functions for both. We solved this by debugging the fact that logistic regression with unnormalized distances is the same as linear regression making it easy to implement both classification and regression at the same time.</a:t>
            </a:r>
          </a:p>
          <a:p>
            <a:r>
              <a:rPr lang="en-US" sz="2400" dirty="0">
                <a:latin typeface="Helvetica Neue"/>
              </a:rPr>
              <a:t>A major problem we faced while designing our MLP was to alter our dataset in order for it to fit into the input layer of the MLP. This was resolved after we converted the data to float32 tensors.</a:t>
            </a:r>
          </a:p>
          <a:p>
            <a:r>
              <a:rPr lang="en-US" sz="2400" dirty="0">
                <a:latin typeface="Helvetica Neue"/>
              </a:rPr>
              <a:t>While creating the pipeline for MLPs respectively for regression and classification, we were unable to combine it with </a:t>
            </a:r>
            <a:r>
              <a:rPr lang="en-US" sz="2400" dirty="0" err="1">
                <a:latin typeface="Helvetica Neue"/>
              </a:rPr>
              <a:t>gridsearchCV</a:t>
            </a:r>
            <a:r>
              <a:rPr lang="en-US" sz="2400" dirty="0">
                <a:latin typeface="Helvetica Neue"/>
              </a:rPr>
              <a:t> due to its incompatibility with the </a:t>
            </a:r>
            <a:r>
              <a:rPr lang="en-US" sz="2400" dirty="0" err="1">
                <a:latin typeface="Helvetica Neue"/>
              </a:rPr>
              <a:t>Dataloader</a:t>
            </a:r>
            <a:r>
              <a:rPr lang="en-US" sz="2400" dirty="0">
                <a:latin typeface="Helvetica Neue"/>
              </a:rPr>
              <a:t>. This was resolved by using </a:t>
            </a:r>
            <a:r>
              <a:rPr lang="en-US" sz="2400" dirty="0" err="1">
                <a:latin typeface="Helvetica Neue"/>
              </a:rPr>
              <a:t>NeuralNetClassifier</a:t>
            </a:r>
            <a:r>
              <a:rPr lang="en-US" sz="2400" dirty="0">
                <a:latin typeface="Helvetica Neue"/>
              </a:rPr>
              <a:t> and </a:t>
            </a:r>
            <a:r>
              <a:rPr lang="en-US" sz="2400" dirty="0" err="1">
                <a:latin typeface="Helvetica Neue"/>
              </a:rPr>
              <a:t>NeuralNetRegressor</a:t>
            </a:r>
            <a:r>
              <a:rPr lang="en-US" sz="2400" dirty="0">
                <a:latin typeface="Helvetica Neue"/>
              </a:rPr>
              <a:t> which uses SliceDataset instead of </a:t>
            </a:r>
            <a:r>
              <a:rPr lang="en-US" sz="2400" dirty="0" err="1">
                <a:latin typeface="Helvetica Neue"/>
              </a:rPr>
              <a:t>Dataloader</a:t>
            </a:r>
            <a:r>
              <a:rPr lang="en-US" sz="2400" dirty="0">
                <a:latin typeface="Helvetica Neue"/>
              </a:rPr>
              <a:t> to iterate over our data. It was also easier to give parameters such as learning rate, batch size etc. </a:t>
            </a:r>
          </a:p>
          <a:p>
            <a:r>
              <a:rPr lang="en-US" sz="2400" dirty="0">
                <a:latin typeface="Helvetica Neue"/>
              </a:rPr>
              <a:t>Due to a sampling bias present in our split dataset, the testing accuracy was at times higher than the training accuracy.</a:t>
            </a:r>
          </a:p>
          <a:p>
            <a:r>
              <a:rPr lang="en-US" sz="2400" dirty="0">
                <a:latin typeface="Helvetica Neue"/>
              </a:rPr>
              <a:t>In certain areas, data leakage was noticed. We avoided this by normalizing and scaling the training and testing data separately and not together. </a:t>
            </a:r>
          </a:p>
        </p:txBody>
      </p:sp>
      <p:sp>
        <p:nvSpPr>
          <p:cNvPr id="6" name="Rectangle: Rounded Corners 5">
            <a:extLst>
              <a:ext uri="{FF2B5EF4-FFF2-40B4-BE49-F238E27FC236}">
                <a16:creationId xmlns:a16="http://schemas.microsoft.com/office/drawing/2014/main" id="{12CD59F7-76B3-4679-B5DB-AD41136F974A}"/>
              </a:ext>
            </a:extLst>
          </p:cNvPr>
          <p:cNvSpPr/>
          <p:nvPr/>
        </p:nvSpPr>
        <p:spPr>
          <a:xfrm>
            <a:off x="2851354" y="312327"/>
            <a:ext cx="6489291" cy="7374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Problems Faced/ Challenges</a:t>
            </a:r>
          </a:p>
        </p:txBody>
      </p:sp>
    </p:spTree>
    <p:extLst>
      <p:ext uri="{BB962C8B-B14F-4D97-AF65-F5344CB8AC3E}">
        <p14:creationId xmlns:p14="http://schemas.microsoft.com/office/powerpoint/2010/main" val="88806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C0E-8D73-4DE4-981E-6232A41CFB8C}"/>
              </a:ext>
            </a:extLst>
          </p:cNvPr>
          <p:cNvSpPr>
            <a:spLocks noGrp="1"/>
          </p:cNvSpPr>
          <p:nvPr>
            <p:ph type="title"/>
          </p:nvPr>
        </p:nvSpPr>
        <p:spPr>
          <a:xfrm>
            <a:off x="701508" y="3181794"/>
            <a:ext cx="9069976" cy="494412"/>
          </a:xfrm>
        </p:spPr>
        <p:txBody>
          <a:bodyPr/>
          <a:lstStyle/>
          <a:p>
            <a:r>
              <a:rPr lang="en-IN" sz="4400" b="1" dirty="0"/>
              <a:t>Conclusion</a:t>
            </a:r>
            <a:endParaRPr lang="en-IN" dirty="0"/>
          </a:p>
        </p:txBody>
      </p:sp>
      <p:sp>
        <p:nvSpPr>
          <p:cNvPr id="3" name="Text Placeholder 2">
            <a:extLst>
              <a:ext uri="{FF2B5EF4-FFF2-40B4-BE49-F238E27FC236}">
                <a16:creationId xmlns:a16="http://schemas.microsoft.com/office/drawing/2014/main" id="{30DA4333-384D-4259-957D-1C7A64944E86}"/>
              </a:ext>
            </a:extLst>
          </p:cNvPr>
          <p:cNvSpPr>
            <a:spLocks noGrp="1"/>
          </p:cNvSpPr>
          <p:nvPr>
            <p:ph type="body" sz="quarter" idx="10"/>
          </p:nvPr>
        </p:nvSpPr>
        <p:spPr/>
        <p:txBody>
          <a:bodyPr/>
          <a:lstStyle/>
          <a:p>
            <a:r>
              <a:rPr lang="en-IN" dirty="0"/>
              <a:t>SECTION 8</a:t>
            </a:r>
          </a:p>
        </p:txBody>
      </p:sp>
    </p:spTree>
    <p:extLst>
      <p:ext uri="{BB962C8B-B14F-4D97-AF65-F5344CB8AC3E}">
        <p14:creationId xmlns:p14="http://schemas.microsoft.com/office/powerpoint/2010/main" val="372436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2FF20E-1993-4D55-BE1B-33F02EA0C4EF}"/>
              </a:ext>
            </a:extLst>
          </p:cNvPr>
          <p:cNvSpPr>
            <a:spLocks noGrp="1"/>
          </p:cNvSpPr>
          <p:nvPr>
            <p:ph type="subTitle" idx="1"/>
          </p:nvPr>
        </p:nvSpPr>
        <p:spPr>
          <a:xfrm>
            <a:off x="383459" y="1229033"/>
            <a:ext cx="11454580" cy="5454292"/>
          </a:xfrm>
        </p:spPr>
        <p:txBody>
          <a:bodyPr>
            <a:normAutofit lnSpcReduction="10000"/>
          </a:bodyPr>
          <a:lstStyle/>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r>
              <a:rPr lang="en-IN" dirty="0"/>
              <a:t>In phase 1, we have focused on the SKLearn Baseline models for Logistic Regression, SGDClassifier to classify the images into cats and dogs and Linear Regression for marking the bounding boxes around the cats and dogs inside the image. </a:t>
            </a:r>
          </a:p>
          <a:p>
            <a:pPr marL="342900" indent="-342900" algn="just">
              <a:buFont typeface="Arial" panose="020B0604020202020204" pitchFamily="34" charset="0"/>
              <a:buChar char="•"/>
            </a:pPr>
            <a:r>
              <a:rPr lang="en-IN" dirty="0"/>
              <a:t>We have also implemented the Homegrown Logistic Regression and Homegrown Linear Regression to compare the results. </a:t>
            </a:r>
          </a:p>
          <a:p>
            <a:pPr marL="342900" indent="-342900" algn="just">
              <a:buFont typeface="Arial" panose="020B0604020202020204" pitchFamily="34" charset="0"/>
              <a:buChar char="•"/>
            </a:pPr>
            <a:r>
              <a:rPr lang="en-IN" dirty="0"/>
              <a:t>In phase 2, we re-showcase the homegrown implementation of logistic regression to do both classification and regression at the same time. </a:t>
            </a:r>
          </a:p>
          <a:p>
            <a:pPr marL="342900" indent="-342900" algn="just">
              <a:buFont typeface="Arial" panose="020B0604020202020204" pitchFamily="34" charset="0"/>
              <a:buChar char="•"/>
            </a:pPr>
            <a:r>
              <a:rPr lang="en-IN" dirty="0"/>
              <a:t>Adding on, we built 2 MLPs each for classification and regression with and without drop out exploring both Sequential as well as OOP API of PyTorch. </a:t>
            </a:r>
          </a:p>
          <a:p>
            <a:pPr marL="342900" indent="-342900" algn="just">
              <a:buFont typeface="Arial" panose="020B0604020202020204" pitchFamily="34" charset="0"/>
              <a:buChar char="•"/>
            </a:pPr>
            <a:r>
              <a:rPr lang="en-IN" dirty="0"/>
              <a:t>A multi-headed MLP was also implemented with 2 different outputs from the same neural net one for each of classification and regression trained with one set of weights using a combined loss of CXE+MSE. </a:t>
            </a:r>
          </a:p>
          <a:p>
            <a:pPr marL="342900" indent="-342900" algn="just">
              <a:buFont typeface="Arial" panose="020B0604020202020204" pitchFamily="34" charset="0"/>
              <a:buChar char="•"/>
            </a:pPr>
            <a:r>
              <a:rPr lang="en-IN" dirty="0"/>
              <a:t>Multiple experiments were conducted with respect to number of hidden layers, drop out, learning rate, number of epochs etc and the results were tabulated. </a:t>
            </a:r>
          </a:p>
        </p:txBody>
      </p:sp>
      <p:sp>
        <p:nvSpPr>
          <p:cNvPr id="7" name="Rectangle: Rounded Corners 6">
            <a:extLst>
              <a:ext uri="{FF2B5EF4-FFF2-40B4-BE49-F238E27FC236}">
                <a16:creationId xmlns:a16="http://schemas.microsoft.com/office/drawing/2014/main" id="{EFFC75E2-C41D-4581-9E51-35914118ECDF}"/>
              </a:ext>
            </a:extLst>
          </p:cNvPr>
          <p:cNvSpPr/>
          <p:nvPr/>
        </p:nvSpPr>
        <p:spPr>
          <a:xfrm>
            <a:off x="2664541" y="174675"/>
            <a:ext cx="6489291" cy="7374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spTree>
    <p:extLst>
      <p:ext uri="{BB962C8B-B14F-4D97-AF65-F5344CB8AC3E}">
        <p14:creationId xmlns:p14="http://schemas.microsoft.com/office/powerpoint/2010/main" val="2493013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C0E-8D73-4DE4-981E-6232A41CFB8C}"/>
              </a:ext>
            </a:extLst>
          </p:cNvPr>
          <p:cNvSpPr>
            <a:spLocks noGrp="1"/>
          </p:cNvSpPr>
          <p:nvPr>
            <p:ph type="title"/>
          </p:nvPr>
        </p:nvSpPr>
        <p:spPr>
          <a:xfrm>
            <a:off x="701508" y="3181794"/>
            <a:ext cx="9069976" cy="494412"/>
          </a:xfrm>
        </p:spPr>
        <p:txBody>
          <a:bodyPr/>
          <a:lstStyle/>
          <a:p>
            <a:r>
              <a:rPr lang="en-IN" dirty="0"/>
              <a:t>Future Plan</a:t>
            </a:r>
          </a:p>
        </p:txBody>
      </p:sp>
      <p:sp>
        <p:nvSpPr>
          <p:cNvPr id="3" name="Text Placeholder 2">
            <a:extLst>
              <a:ext uri="{FF2B5EF4-FFF2-40B4-BE49-F238E27FC236}">
                <a16:creationId xmlns:a16="http://schemas.microsoft.com/office/drawing/2014/main" id="{30DA4333-384D-4259-957D-1C7A64944E86}"/>
              </a:ext>
            </a:extLst>
          </p:cNvPr>
          <p:cNvSpPr>
            <a:spLocks noGrp="1"/>
          </p:cNvSpPr>
          <p:nvPr>
            <p:ph type="body" sz="quarter" idx="10"/>
          </p:nvPr>
        </p:nvSpPr>
        <p:spPr/>
        <p:txBody>
          <a:bodyPr/>
          <a:lstStyle/>
          <a:p>
            <a:r>
              <a:rPr lang="en-IN" dirty="0"/>
              <a:t>SECTION 8</a:t>
            </a:r>
          </a:p>
        </p:txBody>
      </p:sp>
    </p:spTree>
    <p:extLst>
      <p:ext uri="{BB962C8B-B14F-4D97-AF65-F5344CB8AC3E}">
        <p14:creationId xmlns:p14="http://schemas.microsoft.com/office/powerpoint/2010/main" val="918935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2FF20E-1993-4D55-BE1B-33F02EA0C4EF}"/>
              </a:ext>
            </a:extLst>
          </p:cNvPr>
          <p:cNvSpPr>
            <a:spLocks noGrp="1"/>
          </p:cNvSpPr>
          <p:nvPr>
            <p:ph type="subTitle" idx="1"/>
          </p:nvPr>
        </p:nvSpPr>
        <p:spPr>
          <a:xfrm>
            <a:off x="933450" y="1447799"/>
            <a:ext cx="10717776" cy="5159477"/>
          </a:xfrm>
        </p:spPr>
        <p:txBody>
          <a:bodyPr>
            <a:normAutofit/>
          </a:bodyPr>
          <a:lstStyle/>
          <a:p>
            <a:pPr algn="l">
              <a:buFont typeface="Arial" panose="020B0604020202020204" pitchFamily="34" charset="0"/>
              <a:buChar char="•"/>
            </a:pPr>
            <a:r>
              <a:rPr lang="en-US" sz="2000" b="0" i="0" dirty="0">
                <a:effectLst/>
                <a:latin typeface="LatoWeb"/>
              </a:rPr>
              <a:t>Do transfer learning for object detection and fine-tuning using EfficientDet (D0-D7) for Cats and Dogs detection </a:t>
            </a:r>
          </a:p>
          <a:p>
            <a:pPr marL="742950" lvl="1" indent="-285750" algn="l">
              <a:buFont typeface="Arial" panose="020B0604020202020204" pitchFamily="34" charset="0"/>
              <a:buChar char="•"/>
            </a:pPr>
            <a:r>
              <a:rPr lang="en-US" b="0" i="0" dirty="0">
                <a:effectLst/>
                <a:latin typeface="LatoWeb"/>
              </a:rPr>
              <a:t>Transform the cats' and dogs' training data (primarily the annotations data) so that EfficientDet can use them.</a:t>
            </a:r>
          </a:p>
          <a:p>
            <a:pPr marL="742950" lvl="1" indent="-285750" algn="l">
              <a:buFont typeface="Arial" panose="020B0604020202020204" pitchFamily="34" charset="0"/>
              <a:buChar char="•"/>
            </a:pPr>
            <a:r>
              <a:rPr lang="en-US" b="0" i="0" dirty="0">
                <a:effectLst/>
                <a:latin typeface="LatoWeb"/>
              </a:rPr>
              <a:t>Do transfer learning and fine-tune the head of the network.</a:t>
            </a:r>
          </a:p>
          <a:p>
            <a:pPr marL="742950" lvl="1" indent="-285750" algn="l">
              <a:buFont typeface="Arial" panose="020B0604020202020204" pitchFamily="34" charset="0"/>
              <a:buChar char="•"/>
            </a:pPr>
            <a:r>
              <a:rPr lang="en-US" b="0" i="0" dirty="0">
                <a:effectLst/>
                <a:latin typeface="LatoWeb"/>
              </a:rPr>
              <a:t>Summarize the architecture and loss functions of EfficientDet</a:t>
            </a:r>
          </a:p>
          <a:p>
            <a:pPr marL="742950" lvl="1" indent="-285750" algn="l">
              <a:buFont typeface="Arial" panose="020B0604020202020204" pitchFamily="34" charset="0"/>
              <a:buChar char="•"/>
            </a:pPr>
            <a:r>
              <a:rPr lang="en-US" b="0" i="0" dirty="0">
                <a:effectLst/>
                <a:latin typeface="LatoWeb"/>
              </a:rPr>
              <a:t>Highlight the differences between EfficientDet D0 and EfficientDet D7</a:t>
            </a:r>
          </a:p>
          <a:p>
            <a:pPr algn="l">
              <a:buFont typeface="Arial" panose="020B0604020202020204" pitchFamily="34" charset="0"/>
              <a:buChar char="•"/>
            </a:pPr>
            <a:r>
              <a:rPr lang="en-US" sz="2000" b="0" i="0" dirty="0">
                <a:effectLst/>
                <a:latin typeface="LatoWeb"/>
              </a:rPr>
              <a:t>Build a fully convolutional neural network network (FCN) for a single object classifier and detector.</a:t>
            </a:r>
          </a:p>
          <a:p>
            <a:pPr algn="l">
              <a:buFont typeface="Arial" panose="020B0604020202020204" pitchFamily="34" charset="0"/>
              <a:buChar char="•"/>
            </a:pPr>
            <a:r>
              <a:rPr lang="en-US" sz="2000" b="0" i="0" dirty="0">
                <a:effectLst/>
                <a:latin typeface="LatoWeb"/>
              </a:rPr>
              <a:t>Implement Fully Convolutional Neural Network (FCN) model using OOP API</a:t>
            </a:r>
          </a:p>
          <a:p>
            <a:pPr marL="742950" lvl="1" indent="-285750" algn="l">
              <a:buFont typeface="Arial" panose="020B0604020202020204" pitchFamily="34" charset="0"/>
              <a:buChar char="•"/>
            </a:pPr>
            <a:r>
              <a:rPr lang="en-US" b="0" i="0" dirty="0">
                <a:effectLst/>
                <a:latin typeface="LatoWeb"/>
              </a:rPr>
              <a:t>Implement a model that has two heads with output feature maps</a:t>
            </a:r>
          </a:p>
          <a:p>
            <a:pPr marL="1143000" lvl="2" indent="-228600" algn="l">
              <a:buFont typeface="Arial" panose="020B0604020202020204" pitchFamily="34" charset="0"/>
              <a:buChar char="•"/>
            </a:pPr>
            <a:r>
              <a:rPr lang="en-US" sz="2000" b="0" i="0" dirty="0">
                <a:effectLst/>
                <a:latin typeface="LatoWeb"/>
              </a:rPr>
              <a:t>1x1x</a:t>
            </a:r>
          </a:p>
          <a:p>
            <a:pPr marL="1143000" lvl="2" indent="-228600" algn="l">
              <a:buFont typeface="Arial" panose="020B0604020202020204" pitchFamily="34" charset="0"/>
              <a:buChar char="•"/>
            </a:pPr>
            <a:r>
              <a:rPr lang="en-US" sz="2000" b="0" i="0" dirty="0">
                <a:effectLst/>
                <a:latin typeface="LatoWeb"/>
              </a:rPr>
              <a:t>2x2x</a:t>
            </a:r>
          </a:p>
          <a:p>
            <a:pPr algn="l">
              <a:buFont typeface="Arial" panose="020B0604020202020204" pitchFamily="34" charset="0"/>
              <a:buChar char="•"/>
            </a:pPr>
            <a:r>
              <a:rPr lang="en-US" sz="2000" b="0" i="0" dirty="0">
                <a:effectLst/>
                <a:latin typeface="LatoWeb"/>
              </a:rPr>
              <a:t>Report and short video presentation (2-minute video presentation; 300 words)</a:t>
            </a:r>
          </a:p>
          <a:p>
            <a:pPr algn="l">
              <a:buFont typeface="Arial" panose="020B0604020202020204" pitchFamily="34" charset="0"/>
              <a:buChar char="•"/>
            </a:pPr>
            <a:r>
              <a:rPr lang="en-US" sz="2000" b="0" i="0" dirty="0">
                <a:effectLst/>
                <a:latin typeface="LatoWeb"/>
              </a:rPr>
              <a:t>Post your presentation (video and slides) on the Canvas discussion board</a:t>
            </a:r>
          </a:p>
          <a:p>
            <a:pPr marL="342900" indent="-342900" algn="just">
              <a:buFont typeface="Arial" panose="020B0604020202020204" pitchFamily="34" charset="0"/>
              <a:buChar char="•"/>
            </a:pPr>
            <a:endParaRPr lang="en-IN" sz="1600" dirty="0"/>
          </a:p>
        </p:txBody>
      </p:sp>
      <p:sp>
        <p:nvSpPr>
          <p:cNvPr id="7" name="Rectangle: Rounded Corners 6">
            <a:extLst>
              <a:ext uri="{FF2B5EF4-FFF2-40B4-BE49-F238E27FC236}">
                <a16:creationId xmlns:a16="http://schemas.microsoft.com/office/drawing/2014/main" id="{EFFC75E2-C41D-4581-9E51-35914118ECDF}"/>
              </a:ext>
            </a:extLst>
          </p:cNvPr>
          <p:cNvSpPr/>
          <p:nvPr/>
        </p:nvSpPr>
        <p:spPr>
          <a:xfrm>
            <a:off x="2664541" y="174675"/>
            <a:ext cx="6489291" cy="73741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 for future</a:t>
            </a:r>
          </a:p>
        </p:txBody>
      </p:sp>
    </p:spTree>
    <p:extLst>
      <p:ext uri="{BB962C8B-B14F-4D97-AF65-F5344CB8AC3E}">
        <p14:creationId xmlns:p14="http://schemas.microsoft.com/office/powerpoint/2010/main" val="328240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DE2AEE2-AF55-44DC-8F28-607693AFF2B7}"/>
              </a:ext>
            </a:extLst>
          </p:cNvPr>
          <p:cNvSpPr>
            <a:spLocks noGrp="1"/>
          </p:cNvSpPr>
          <p:nvPr>
            <p:ph type="title"/>
          </p:nvPr>
        </p:nvSpPr>
        <p:spPr>
          <a:xfrm>
            <a:off x="838200" y="556995"/>
            <a:ext cx="10515600" cy="1133693"/>
          </a:xfrm>
        </p:spPr>
        <p:txBody>
          <a:bodyPr>
            <a:normAutofit/>
          </a:bodyPr>
          <a:lstStyle/>
          <a:p>
            <a:r>
              <a:rPr lang="en-US" sz="5200"/>
              <a:t>Presentation Outline</a:t>
            </a:r>
          </a:p>
        </p:txBody>
      </p:sp>
      <p:graphicFrame>
        <p:nvGraphicFramePr>
          <p:cNvPr id="7" name="Content Placeholder 4">
            <a:extLst>
              <a:ext uri="{FF2B5EF4-FFF2-40B4-BE49-F238E27FC236}">
                <a16:creationId xmlns:a16="http://schemas.microsoft.com/office/drawing/2014/main" id="{B78977CE-057F-422C-9206-AB51411E36AC}"/>
              </a:ext>
            </a:extLst>
          </p:cNvPr>
          <p:cNvGraphicFramePr>
            <a:graphicFrameLocks noGrp="1"/>
          </p:cNvGraphicFramePr>
          <p:nvPr>
            <p:ph idx="1"/>
            <p:extLst>
              <p:ext uri="{D42A27DB-BD31-4B8C-83A1-F6EECF244321}">
                <p14:modId xmlns:p14="http://schemas.microsoft.com/office/powerpoint/2010/main" val="29143756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72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508" y="3563863"/>
            <a:ext cx="6802482" cy="494412"/>
          </a:xfrm>
        </p:spPr>
        <p:txBody>
          <a:bodyPr/>
          <a:lstStyle/>
          <a:p>
            <a:r>
              <a:rPr lang="en-US" dirty="0"/>
              <a:t>Work done previously</a:t>
            </a:r>
          </a:p>
        </p:txBody>
      </p:sp>
      <p:sp>
        <p:nvSpPr>
          <p:cNvPr id="3" name="Text Placeholder 2"/>
          <p:cNvSpPr>
            <a:spLocks noGrp="1"/>
          </p:cNvSpPr>
          <p:nvPr>
            <p:ph type="body" sz="quarter" idx="10"/>
          </p:nvPr>
        </p:nvSpPr>
        <p:spPr/>
        <p:txBody>
          <a:bodyPr/>
          <a:lstStyle/>
          <a:p>
            <a:r>
              <a:rPr lang="en-US" dirty="0"/>
              <a:t>SECTION 1</a:t>
            </a:r>
          </a:p>
        </p:txBody>
      </p:sp>
    </p:spTree>
    <p:extLst>
      <p:ext uri="{BB962C8B-B14F-4D97-AF65-F5344CB8AC3E}">
        <p14:creationId xmlns:p14="http://schemas.microsoft.com/office/powerpoint/2010/main" val="413603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43E6E9-7C3B-4153-A877-BE387C896765}"/>
              </a:ext>
            </a:extLst>
          </p:cNvPr>
          <p:cNvSpPr>
            <a:spLocks noGrp="1"/>
          </p:cNvSpPr>
          <p:nvPr>
            <p:ph type="ctrTitle"/>
          </p:nvPr>
        </p:nvSpPr>
        <p:spPr>
          <a:xfrm>
            <a:off x="1153618" y="1239927"/>
            <a:ext cx="4008586" cy="4680583"/>
          </a:xfrm>
        </p:spPr>
        <p:txBody>
          <a:bodyPr vert="horz" lIns="91440" tIns="45720" rIns="91440" bIns="45720" rtlCol="0" anchor="ctr">
            <a:normAutofit/>
          </a:bodyPr>
          <a:lstStyle/>
          <a:p>
            <a:pPr algn="l"/>
            <a:r>
              <a:rPr lang="en-US" sz="4800" kern="1200" dirty="0">
                <a:solidFill>
                  <a:schemeClr val="tx1"/>
                </a:solidFill>
                <a:latin typeface="+mj-lt"/>
                <a:ea typeface="+mj-ea"/>
                <a:cs typeface="+mj-cs"/>
              </a:rPr>
              <a:t>Work done in previous phase (Phase 1)</a:t>
            </a:r>
          </a:p>
        </p:txBody>
      </p:sp>
      <p:sp>
        <p:nvSpPr>
          <p:cNvPr id="3" name="Subtitle 2">
            <a:extLst>
              <a:ext uri="{FF2B5EF4-FFF2-40B4-BE49-F238E27FC236}">
                <a16:creationId xmlns:a16="http://schemas.microsoft.com/office/drawing/2014/main" id="{D829417F-F6D3-438E-A75C-A05457F0947F}"/>
              </a:ext>
            </a:extLst>
          </p:cNvPr>
          <p:cNvSpPr>
            <a:spLocks noGrp="1"/>
          </p:cNvSpPr>
          <p:nvPr>
            <p:ph type="subTitle" idx="1"/>
          </p:nvPr>
        </p:nvSpPr>
        <p:spPr>
          <a:xfrm>
            <a:off x="6302477" y="1946787"/>
            <a:ext cx="4961270" cy="3973724"/>
          </a:xfrm>
        </p:spPr>
        <p:txBody>
          <a:bodyPr vert="horz" lIns="91440" tIns="45720" rIns="91440" bIns="45720" rtlCol="0" anchor="ctr">
            <a:normAutofit fontScale="77500" lnSpcReduction="20000"/>
          </a:bodyPr>
          <a:lstStyle/>
          <a:p>
            <a:pPr marL="457200" indent="-228600" algn="l">
              <a:buFont typeface="Arial" panose="020B0604020202020204" pitchFamily="34" charset="0"/>
              <a:buChar char="•"/>
            </a:pPr>
            <a:r>
              <a:rPr lang="en-US" sz="3200" dirty="0"/>
              <a:t>Data Pre-processing and EDA</a:t>
            </a:r>
          </a:p>
          <a:p>
            <a:pPr marL="457200" indent="-228600" algn="l">
              <a:buFont typeface="Arial" panose="020B0604020202020204" pitchFamily="34" charset="0"/>
              <a:buChar char="•"/>
            </a:pPr>
            <a:r>
              <a:rPr lang="en-US" sz="3200" dirty="0"/>
              <a:t>SKLearn Baseline models for Logistic Regression</a:t>
            </a:r>
          </a:p>
          <a:p>
            <a:pPr marL="457200" indent="-228600" algn="l">
              <a:buFont typeface="Arial" panose="020B0604020202020204" pitchFamily="34" charset="0"/>
              <a:buChar char="•"/>
            </a:pPr>
            <a:r>
              <a:rPr lang="en-US" sz="3200" dirty="0"/>
              <a:t>SGD classifier</a:t>
            </a:r>
          </a:p>
          <a:p>
            <a:pPr marL="457200" indent="-228600" algn="l">
              <a:buFont typeface="Arial" panose="020B0604020202020204" pitchFamily="34" charset="0"/>
              <a:buChar char="•"/>
            </a:pPr>
            <a:r>
              <a:rPr lang="en-US" sz="3200" dirty="0"/>
              <a:t>Grid Search Comparison between different Classifiers</a:t>
            </a:r>
          </a:p>
          <a:p>
            <a:pPr marL="457200" indent="-228600" algn="l">
              <a:buFont typeface="Arial" panose="020B0604020202020204" pitchFamily="34" charset="0"/>
              <a:buChar char="•"/>
            </a:pPr>
            <a:r>
              <a:rPr lang="en-US" sz="3200" dirty="0"/>
              <a:t>SKLearn Baseline models for Linear Regression</a:t>
            </a:r>
          </a:p>
          <a:p>
            <a:pPr marL="457200" indent="-228600" algn="l">
              <a:buFont typeface="Arial" panose="020B0604020202020204" pitchFamily="34" charset="0"/>
              <a:buChar char="•"/>
            </a:pPr>
            <a:r>
              <a:rPr lang="en-US" sz="3200" dirty="0"/>
              <a:t>Grid Search Comparison between different Regressors</a:t>
            </a:r>
          </a:p>
          <a:p>
            <a:pPr marL="457200" indent="-228600" algn="l">
              <a:buFont typeface="Arial" panose="020B0604020202020204" pitchFamily="34" charset="0"/>
              <a:buChar char="•"/>
            </a:pPr>
            <a:r>
              <a:rPr lang="en-US" sz="3200" dirty="0"/>
              <a:t>Homegrown logistic regression</a:t>
            </a: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82555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FC8D80-8C2E-4D2D-B597-A0F9308B82DE}"/>
              </a:ext>
            </a:extLst>
          </p:cNvPr>
          <p:cNvPicPr>
            <a:picLocks noChangeAspect="1"/>
          </p:cNvPicPr>
          <p:nvPr/>
        </p:nvPicPr>
        <p:blipFill>
          <a:blip r:embed="rId2"/>
          <a:stretch>
            <a:fillRect/>
          </a:stretch>
        </p:blipFill>
        <p:spPr>
          <a:xfrm>
            <a:off x="490330" y="705679"/>
            <a:ext cx="11211340" cy="3132142"/>
          </a:xfrm>
          <a:prstGeom prst="rect">
            <a:avLst/>
          </a:prstGeom>
        </p:spPr>
      </p:pic>
      <p:sp>
        <p:nvSpPr>
          <p:cNvPr id="7" name="Rectangle: Rounded Corners 6">
            <a:extLst>
              <a:ext uri="{FF2B5EF4-FFF2-40B4-BE49-F238E27FC236}">
                <a16:creationId xmlns:a16="http://schemas.microsoft.com/office/drawing/2014/main" id="{509FAB5B-BFAF-4C17-8DE0-E1E4512D2C10}"/>
              </a:ext>
            </a:extLst>
          </p:cNvPr>
          <p:cNvSpPr/>
          <p:nvPr/>
        </p:nvSpPr>
        <p:spPr>
          <a:xfrm>
            <a:off x="2675443" y="124234"/>
            <a:ext cx="6489291" cy="5019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Baseline Classification and Models</a:t>
            </a:r>
          </a:p>
        </p:txBody>
      </p:sp>
      <p:pic>
        <p:nvPicPr>
          <p:cNvPr id="9" name="Picture 8">
            <a:extLst>
              <a:ext uri="{FF2B5EF4-FFF2-40B4-BE49-F238E27FC236}">
                <a16:creationId xmlns:a16="http://schemas.microsoft.com/office/drawing/2014/main" id="{D1CCA245-FE09-4521-8ED9-ECE2B92A25C6}"/>
              </a:ext>
            </a:extLst>
          </p:cNvPr>
          <p:cNvPicPr>
            <a:picLocks noChangeAspect="1"/>
          </p:cNvPicPr>
          <p:nvPr/>
        </p:nvPicPr>
        <p:blipFill>
          <a:blip r:embed="rId3"/>
          <a:stretch>
            <a:fillRect/>
          </a:stretch>
        </p:blipFill>
        <p:spPr>
          <a:xfrm>
            <a:off x="453887" y="4643840"/>
            <a:ext cx="11738113" cy="1965681"/>
          </a:xfrm>
          <a:prstGeom prst="rect">
            <a:avLst/>
          </a:prstGeom>
        </p:spPr>
      </p:pic>
      <p:sp>
        <p:nvSpPr>
          <p:cNvPr id="12" name="Rectangle: Rounded Corners 11">
            <a:extLst>
              <a:ext uri="{FF2B5EF4-FFF2-40B4-BE49-F238E27FC236}">
                <a16:creationId xmlns:a16="http://schemas.microsoft.com/office/drawing/2014/main" id="{7BEDBF12-1A41-4FE6-A4A5-D8C1E14DD53A}"/>
              </a:ext>
            </a:extLst>
          </p:cNvPr>
          <p:cNvSpPr/>
          <p:nvPr/>
        </p:nvSpPr>
        <p:spPr>
          <a:xfrm>
            <a:off x="2460095" y="3989298"/>
            <a:ext cx="6489291" cy="50193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Baseline Linear Regression and Models</a:t>
            </a:r>
          </a:p>
        </p:txBody>
      </p:sp>
    </p:spTree>
    <p:extLst>
      <p:ext uri="{BB962C8B-B14F-4D97-AF65-F5344CB8AC3E}">
        <p14:creationId xmlns:p14="http://schemas.microsoft.com/office/powerpoint/2010/main" val="295489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2195-E833-4F89-94DC-251468460A48}"/>
              </a:ext>
            </a:extLst>
          </p:cNvPr>
          <p:cNvSpPr>
            <a:spLocks noGrp="1"/>
          </p:cNvSpPr>
          <p:nvPr>
            <p:ph type="title"/>
          </p:nvPr>
        </p:nvSpPr>
        <p:spPr/>
        <p:txBody>
          <a:bodyPr/>
          <a:lstStyle/>
          <a:p>
            <a:r>
              <a:rPr lang="en-IN" dirty="0"/>
              <a:t>Project Goal</a:t>
            </a:r>
          </a:p>
        </p:txBody>
      </p:sp>
      <p:sp>
        <p:nvSpPr>
          <p:cNvPr id="3" name="Text Placeholder 2">
            <a:extLst>
              <a:ext uri="{FF2B5EF4-FFF2-40B4-BE49-F238E27FC236}">
                <a16:creationId xmlns:a16="http://schemas.microsoft.com/office/drawing/2014/main" id="{CFE92FD0-7C24-4951-83BA-92025181CD3B}"/>
              </a:ext>
            </a:extLst>
          </p:cNvPr>
          <p:cNvSpPr>
            <a:spLocks noGrp="1"/>
          </p:cNvSpPr>
          <p:nvPr>
            <p:ph type="body" sz="quarter" idx="10"/>
          </p:nvPr>
        </p:nvSpPr>
        <p:spPr/>
        <p:txBody>
          <a:bodyPr/>
          <a:lstStyle/>
          <a:p>
            <a:r>
              <a:rPr lang="en-IN" dirty="0"/>
              <a:t>SECTION 2</a:t>
            </a:r>
          </a:p>
        </p:txBody>
      </p:sp>
    </p:spTree>
    <p:extLst>
      <p:ext uri="{BB962C8B-B14F-4D97-AF65-F5344CB8AC3E}">
        <p14:creationId xmlns:p14="http://schemas.microsoft.com/office/powerpoint/2010/main" val="131765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43E6E9-7C3B-4153-A877-BE387C896765}"/>
              </a:ext>
            </a:extLst>
          </p:cNvPr>
          <p:cNvSpPr>
            <a:spLocks noGrp="1"/>
          </p:cNvSpPr>
          <p:nvPr>
            <p:ph type="ctrTitle"/>
          </p:nvPr>
        </p:nvSpPr>
        <p:spPr>
          <a:xfrm>
            <a:off x="645065" y="1463040"/>
            <a:ext cx="3796306" cy="2690949"/>
          </a:xfrm>
        </p:spPr>
        <p:txBody>
          <a:bodyPr vert="horz" lIns="91440" tIns="45720" rIns="91440" bIns="45720" rtlCol="0" anchor="t">
            <a:normAutofit/>
          </a:bodyPr>
          <a:lstStyle/>
          <a:p>
            <a:pPr algn="l"/>
            <a:r>
              <a:rPr lang="en-US" sz="4800" kern="1200">
                <a:solidFill>
                  <a:schemeClr val="tx1"/>
                </a:solidFill>
                <a:latin typeface="+mj-lt"/>
                <a:ea typeface="+mj-ea"/>
                <a:cs typeface="+mj-cs"/>
              </a:rPr>
              <a:t>Work accomplished in Phase 2</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829417F-F6D3-438E-A75C-A05457F0947F}"/>
              </a:ext>
            </a:extLst>
          </p:cNvPr>
          <p:cNvSpPr>
            <a:spLocks noGrp="1"/>
          </p:cNvSpPr>
          <p:nvPr>
            <p:ph type="subTitle" idx="1"/>
          </p:nvPr>
        </p:nvSpPr>
        <p:spPr>
          <a:xfrm>
            <a:off x="5656218" y="1463039"/>
            <a:ext cx="5542387" cy="4300447"/>
          </a:xfrm>
        </p:spPr>
        <p:txBody>
          <a:bodyPr vert="horz" lIns="91440" tIns="45720" rIns="91440" bIns="45720" rtlCol="0" anchor="t">
            <a:normAutofit/>
          </a:bodyPr>
          <a:lstStyle/>
          <a:p>
            <a:pPr indent="-228600" algn="l">
              <a:buFont typeface="Arial" panose="020B0604020202020204" pitchFamily="34" charset="0"/>
              <a:buChar char="•"/>
            </a:pPr>
            <a:r>
              <a:rPr lang="en-US" sz="2200" i="0">
                <a:effectLst/>
              </a:rPr>
              <a:t>Built a homegrown Linear and logistic regression model for the cat dog detector and complex multitask loss function.</a:t>
            </a:r>
          </a:p>
          <a:p>
            <a:pPr indent="-228600" algn="l">
              <a:buFont typeface="Arial" panose="020B0604020202020204" pitchFamily="34" charset="0"/>
              <a:buChar char="•"/>
            </a:pPr>
            <a:r>
              <a:rPr lang="en-US" sz="2200" i="0">
                <a:effectLst/>
              </a:rPr>
              <a:t>Built a PyTorch model for image classification  and regression using multilayer perceptron (MLP)</a:t>
            </a:r>
          </a:p>
          <a:p>
            <a:pPr indent="-228600" algn="l">
              <a:buFont typeface="Arial" panose="020B0604020202020204" pitchFamily="34" charset="0"/>
              <a:buChar char="•"/>
            </a:pPr>
            <a:r>
              <a:rPr lang="en-US" sz="2200" i="0">
                <a:effectLst/>
              </a:rPr>
              <a:t>Built a multi-headed cat-dog detector using the OOP API in PyTorch with a combined loss function: CXE + MSE.</a:t>
            </a:r>
          </a:p>
          <a:p>
            <a:pPr indent="-228600" algn="l">
              <a:buFont typeface="Arial" panose="020B0604020202020204" pitchFamily="34" charset="0"/>
              <a:buChar char="•"/>
            </a:pPr>
            <a:r>
              <a:rPr lang="en-US" sz="2200" i="0">
                <a:effectLst/>
              </a:rPr>
              <a:t>Built a baseline pipeline in PyTorch to do object classification and object localization.</a:t>
            </a:r>
            <a:endParaRPr lang="en-US" sz="2200"/>
          </a:p>
          <a:p>
            <a:pPr indent="-228600" algn="l">
              <a:buFont typeface="Arial" panose="020B0604020202020204" pitchFamily="34" charset="0"/>
              <a:buChar char="•"/>
            </a:pPr>
            <a:endParaRPr lang="en-US" sz="2200"/>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422829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2195-E833-4F89-94DC-251468460A48}"/>
              </a:ext>
            </a:extLst>
          </p:cNvPr>
          <p:cNvSpPr>
            <a:spLocks noGrp="1"/>
          </p:cNvSpPr>
          <p:nvPr>
            <p:ph type="title"/>
          </p:nvPr>
        </p:nvSpPr>
        <p:spPr/>
        <p:txBody>
          <a:bodyPr/>
          <a:lstStyle/>
          <a:p>
            <a:r>
              <a:rPr lang="en-IN" dirty="0"/>
              <a:t>Project Description</a:t>
            </a:r>
          </a:p>
        </p:txBody>
      </p:sp>
      <p:sp>
        <p:nvSpPr>
          <p:cNvPr id="3" name="Text Placeholder 2">
            <a:extLst>
              <a:ext uri="{FF2B5EF4-FFF2-40B4-BE49-F238E27FC236}">
                <a16:creationId xmlns:a16="http://schemas.microsoft.com/office/drawing/2014/main" id="{CFE92FD0-7C24-4951-83BA-92025181CD3B}"/>
              </a:ext>
            </a:extLst>
          </p:cNvPr>
          <p:cNvSpPr>
            <a:spLocks noGrp="1"/>
          </p:cNvSpPr>
          <p:nvPr>
            <p:ph type="body" sz="quarter" idx="10"/>
          </p:nvPr>
        </p:nvSpPr>
        <p:spPr/>
        <p:txBody>
          <a:bodyPr/>
          <a:lstStyle/>
          <a:p>
            <a:r>
              <a:rPr lang="en-IN" dirty="0"/>
              <a:t>SECTION 3</a:t>
            </a:r>
          </a:p>
        </p:txBody>
      </p:sp>
    </p:spTree>
    <p:extLst>
      <p:ext uri="{BB962C8B-B14F-4D97-AF65-F5344CB8AC3E}">
        <p14:creationId xmlns:p14="http://schemas.microsoft.com/office/powerpoint/2010/main" val="2244100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2250</TotalTime>
  <Words>1436</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Helvetica Neue</vt:lpstr>
      <vt:lpstr>LatoWeb</vt:lpstr>
      <vt:lpstr>Times New Roman</vt:lpstr>
      <vt:lpstr>Office Theme</vt:lpstr>
      <vt:lpstr>Cats and Dogs Object Detection (CaDoD)</vt:lpstr>
      <vt:lpstr>PowerPoint Presentation</vt:lpstr>
      <vt:lpstr>Presentation Outline</vt:lpstr>
      <vt:lpstr>Work done previously</vt:lpstr>
      <vt:lpstr>Work done in previous phase (Phase 1)</vt:lpstr>
      <vt:lpstr>PowerPoint Presentation</vt:lpstr>
      <vt:lpstr>Project Goal</vt:lpstr>
      <vt:lpstr>Work accomplished in Phase 2</vt:lpstr>
      <vt:lpstr>Project Description</vt:lpstr>
      <vt:lpstr>PowerPoint Presentation</vt:lpstr>
      <vt:lpstr>PowerPoint Presentation</vt:lpstr>
      <vt:lpstr>Baseline Pipeline Models: MLP Image Classification and Regression</vt:lpstr>
      <vt:lpstr>PowerPoint Presentation</vt:lpstr>
      <vt:lpstr>PowerPoint Presentation</vt:lpstr>
      <vt:lpstr>Multi Head Cat Dog Detector Using pytorch OOP API </vt:lpstr>
      <vt:lpstr>PowerPoint Presentation</vt:lpstr>
      <vt:lpstr>Experiment Results and Analysis</vt:lpstr>
      <vt:lpstr>PowerPoint Presentation</vt:lpstr>
      <vt:lpstr>Challenges</vt:lpstr>
      <vt:lpstr>PowerPoint Presentation</vt:lpstr>
      <vt:lpstr>Conclusion</vt:lpstr>
      <vt:lpstr>PowerPoint Presentation</vt:lpstr>
      <vt:lpstr>Future Plan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Cats and Dogs Object Detection Group No 15</dc:title>
  <dc:creator>Anita B</dc:creator>
  <cp:lastModifiedBy>Gudla, Suraj Gupta</cp:lastModifiedBy>
  <cp:revision>64</cp:revision>
  <dcterms:created xsi:type="dcterms:W3CDTF">2021-11-15T21:00:35Z</dcterms:created>
  <dcterms:modified xsi:type="dcterms:W3CDTF">2021-12-08T04:42:56Z</dcterms:modified>
</cp:coreProperties>
</file>