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4"/>
  </p:sldMasterIdLst>
  <p:notesMasterIdLst>
    <p:notesMasterId r:id="rId19"/>
  </p:notesMasterIdLst>
  <p:handoutMasterIdLst>
    <p:handoutMasterId r:id="rId20"/>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defaultTextStyle>
    <a:defPPr rtl="0">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B8E1F5-4D75-4A0C-93EC-D70BD9E3DCB5}" v="5" dt="2021-12-30T11:38:12.818"/>
    <p1510:client id="{89EBF4B6-F689-4C67-A65E-8BD01D29A496}" v="336" dt="2021-12-30T12:48:46.6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autoAdjust="0"/>
  </p:normalViewPr>
  <p:slideViewPr>
    <p:cSldViewPr snapToGrid="0">
      <p:cViewPr varScale="1">
        <p:scale>
          <a:sx n="116" d="100"/>
          <a:sy n="116" d="100"/>
        </p:scale>
        <p:origin x="378"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0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D1D7FAE-1E06-4F8C-8B13-AE83947D37CA}" type="datetime1">
              <a:rPr lang="en-GB" smtClean="0"/>
              <a:t>30/12/2021</a:t>
            </a:fld>
            <a:endParaRPr lang="en-GB"/>
          </a:p>
        </p:txBody>
      </p:sp>
      <p:sp>
        <p:nvSpPr>
          <p:cNvPr id="4" name="Footer Placeholder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775EF03-110B-4710-A708-FEF1927612B9}" type="slidenum">
              <a:rPr lang="en-GB" smtClean="0"/>
              <a:t>‹#›</a:t>
            </a:fld>
            <a:endParaRPr lang="en-GB"/>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FDDEDF6-FF44-4638-BB07-B63DE698F164}" type="datetime1">
              <a:rPr lang="en-GB" noProof="0" smtClean="0"/>
              <a:t>30/12/2021</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Quarter level</a:t>
            </a:r>
          </a:p>
          <a:p>
            <a:pPr lvl="4" rtl="0"/>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18CCA95-4F40-4CDD-BF1E-B8C9EB86EE73}" type="slidenum">
              <a:rPr lang="en-US" noProof="0" smtClean="0"/>
              <a:t>‹#›</a:t>
            </a:fld>
            <a:endParaRPr lang="en-US" noProof="0"/>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918CCA95-4F40-4CDD-BF1E-B8C9EB86EE73}" type="slidenum">
              <a:rPr lang="en-GB" smtClean="0"/>
              <a:t>1</a:t>
            </a:fld>
            <a:endParaRPr lang="en-GB"/>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12/30/2021</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598784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12/30/2021</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1322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12/30/2021</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7297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12/30/2021</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85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12/30/2021</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830831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12/30/2021</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74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12/30/2021</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1916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12/30/2021</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869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12/30/2021</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6085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12/30/2021</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2807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12/30/2021</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1623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12/30/2021</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3568777481"/>
      </p:ext>
    </p:extLst>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0" r:id="rId6"/>
    <p:sldLayoutId id="2147483826" r:id="rId7"/>
    <p:sldLayoutId id="2147483827" r:id="rId8"/>
    <p:sldLayoutId id="2147483828" r:id="rId9"/>
    <p:sldLayoutId id="2147483829" r:id="rId10"/>
    <p:sldLayoutId id="214748383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Rectangle 58">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5153"/>
            <a:ext cx="5106593"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3788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5563792" y="455362"/>
            <a:ext cx="5510607" cy="1550419"/>
          </a:xfrm>
        </p:spPr>
        <p:txBody>
          <a:bodyPr vert="horz" lIns="91440" tIns="45720" rIns="91440" bIns="45720" rtlCol="0" anchor="t">
            <a:normAutofit/>
          </a:bodyPr>
          <a:lstStyle/>
          <a:p>
            <a:pPr>
              <a:lnSpc>
                <a:spcPct val="90000"/>
              </a:lnSpc>
            </a:pPr>
            <a:r>
              <a:rPr lang="en-US" sz="3400" b="1" kern="1200">
                <a:solidFill>
                  <a:schemeClr val="tx1"/>
                </a:solidFill>
                <a:latin typeface="+mj-lt"/>
                <a:ea typeface="+mj-ea"/>
                <a:cs typeface="+mj-cs"/>
              </a:rPr>
              <a:t>FASHION- DETECTION USING IMAGE PROCESSING</a:t>
            </a:r>
          </a:p>
        </p:txBody>
      </p:sp>
      <p:sp>
        <p:nvSpPr>
          <p:cNvPr id="3" name="Subtitle 2">
            <a:extLst>
              <a:ext uri="{FF2B5EF4-FFF2-40B4-BE49-F238E27FC236}">
                <a16:creationId xmlns:a16="http://schemas.microsoft.com/office/drawing/2014/main" id="{C4542EAC-8BF3-4BFD-9891-145BC49409C2}"/>
              </a:ext>
            </a:extLst>
          </p:cNvPr>
          <p:cNvSpPr>
            <a:spLocks noGrp="1"/>
          </p:cNvSpPr>
          <p:nvPr>
            <p:ph type="subTitle" idx="1"/>
          </p:nvPr>
        </p:nvSpPr>
        <p:spPr>
          <a:xfrm>
            <a:off x="5563792" y="2160016"/>
            <a:ext cx="5510607" cy="3926152"/>
          </a:xfrm>
        </p:spPr>
        <p:txBody>
          <a:bodyPr vert="horz" lIns="91440" tIns="45720" rIns="91440" bIns="45720" rtlCol="0">
            <a:normAutofit/>
          </a:bodyPr>
          <a:lstStyle/>
          <a:p>
            <a:pPr indent="-228600">
              <a:buFont typeface="Arial" panose="020B0604020202020204" pitchFamily="34" charset="0"/>
              <a:buChar char="•"/>
            </a:pPr>
            <a:r>
              <a:rPr lang="en-US"/>
              <a:t>19BCE1091 – DB ROHAN REDDY</a:t>
            </a:r>
          </a:p>
          <a:p>
            <a:pPr indent="-228600">
              <a:buFont typeface="Arial" panose="020B0604020202020204" pitchFamily="34" charset="0"/>
              <a:buChar char="•"/>
            </a:pPr>
            <a:r>
              <a:rPr lang="en-US"/>
              <a:t>19BCE1205 – VIJAY RAYAPATI</a:t>
            </a:r>
          </a:p>
          <a:p>
            <a:pPr indent="-228600">
              <a:buFont typeface="Arial" panose="020B0604020202020204" pitchFamily="34" charset="0"/>
              <a:buChar char="•"/>
            </a:pPr>
            <a:r>
              <a:rPr lang="en-US"/>
              <a:t>19BCE1109 – S  BHARGAV REDDY</a:t>
            </a:r>
          </a:p>
          <a:p>
            <a:pPr indent="-228600">
              <a:buFont typeface="Arial" panose="020B0604020202020204" pitchFamily="34" charset="0"/>
              <a:buChar char="•"/>
            </a:pPr>
            <a:endParaRPr lang="en-US"/>
          </a:p>
          <a:p>
            <a:pPr indent="-228600">
              <a:buFont typeface="Arial" panose="020B0604020202020204" pitchFamily="34" charset="0"/>
              <a:buChar char="•"/>
            </a:pPr>
            <a:endParaRPr lang="en-US"/>
          </a:p>
        </p:txBody>
      </p:sp>
    </p:spTree>
    <p:extLst>
      <p:ext uri="{BB962C8B-B14F-4D97-AF65-F5344CB8AC3E}">
        <p14:creationId xmlns:p14="http://schemas.microsoft.com/office/powerpoint/2010/main" val="55372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6B065-6785-428F-A03A-6507F5B4DD96}"/>
              </a:ext>
            </a:extLst>
          </p:cNvPr>
          <p:cNvSpPr>
            <a:spLocks noGrp="1"/>
          </p:cNvSpPr>
          <p:nvPr>
            <p:ph type="title"/>
          </p:nvPr>
        </p:nvSpPr>
        <p:spPr/>
        <p:txBody>
          <a:bodyPr/>
          <a:lstStyle/>
          <a:p>
            <a:r>
              <a:rPr lang="en-GB" dirty="0">
                <a:ea typeface="+mj-lt"/>
                <a:cs typeface="+mj-lt"/>
              </a:rPr>
              <a:t>Experimental Results </a:t>
            </a:r>
            <a:endParaRPr lang="en-US" dirty="0"/>
          </a:p>
        </p:txBody>
      </p:sp>
      <p:sp>
        <p:nvSpPr>
          <p:cNvPr id="3" name="Content Placeholder 2">
            <a:extLst>
              <a:ext uri="{FF2B5EF4-FFF2-40B4-BE49-F238E27FC236}">
                <a16:creationId xmlns:a16="http://schemas.microsoft.com/office/drawing/2014/main" id="{BED13496-F1CB-4437-AE71-703CCF2BBE38}"/>
              </a:ext>
            </a:extLst>
          </p:cNvPr>
          <p:cNvSpPr>
            <a:spLocks noGrp="1"/>
          </p:cNvSpPr>
          <p:nvPr>
            <p:ph idx="1"/>
          </p:nvPr>
        </p:nvSpPr>
        <p:spPr>
          <a:xfrm>
            <a:off x="1587710" y="1609683"/>
            <a:ext cx="9486690" cy="4529401"/>
          </a:xfrm>
        </p:spPr>
        <p:txBody>
          <a:bodyPr vert="horz" lIns="91440" tIns="45720" rIns="91440" bIns="45720" rtlCol="0" anchor="t">
            <a:normAutofit fontScale="55000" lnSpcReduction="20000"/>
          </a:bodyPr>
          <a:lstStyle/>
          <a:p>
            <a:pPr>
              <a:buNone/>
            </a:pPr>
            <a:r>
              <a:rPr lang="en-GB" dirty="0">
                <a:ea typeface="+mn-lt"/>
                <a:cs typeface="+mn-lt"/>
              </a:rPr>
              <a:t>In this section, the corresponding experiment materials are presented. Section 4.1 .</a:t>
            </a:r>
            <a:r>
              <a:rPr lang="en-GB" dirty="0" err="1">
                <a:ea typeface="+mn-lt"/>
                <a:cs typeface="+mn-lt"/>
              </a:rPr>
              <a:t>llustrates</a:t>
            </a:r>
            <a:r>
              <a:rPr lang="en-GB" dirty="0">
                <a:ea typeface="+mn-lt"/>
                <a:cs typeface="+mn-lt"/>
              </a:rPr>
              <a:t> the experimental environment. Section 4.2 explains the dataset used in the </a:t>
            </a:r>
            <a:endParaRPr lang="en-GB" dirty="0"/>
          </a:p>
          <a:p>
            <a:pPr>
              <a:buNone/>
            </a:pPr>
            <a:r>
              <a:rPr lang="en-GB" dirty="0">
                <a:ea typeface="+mn-lt"/>
                <a:cs typeface="+mn-lt"/>
              </a:rPr>
              <a:t>research. Section 4.3 is about the hyper parameter setting in yolov3. Section 4.4 gives the evaluation of our proposed method. Section 4.5 concludes the experiment results. </a:t>
            </a:r>
            <a:endParaRPr lang="en-GB"/>
          </a:p>
          <a:p>
            <a:pPr>
              <a:buNone/>
            </a:pPr>
            <a:r>
              <a:rPr lang="en-GB" i="1" dirty="0">
                <a:ea typeface="+mn-lt"/>
                <a:cs typeface="+mn-lt"/>
              </a:rPr>
              <a:t>4.1. Experimental Environment </a:t>
            </a:r>
            <a:endParaRPr lang="en-GB"/>
          </a:p>
          <a:p>
            <a:pPr>
              <a:buNone/>
            </a:pPr>
            <a:r>
              <a:rPr lang="en-GB" dirty="0">
                <a:ea typeface="+mn-lt"/>
                <a:cs typeface="+mn-lt"/>
              </a:rPr>
              <a:t>The experimental environment of this research was implemented on a personal computer with a Windows 10 operating system. The system equipment was NVIDIA RTX 2070 super GPU using </a:t>
            </a:r>
            <a:r>
              <a:rPr lang="en-GB" dirty="0" err="1">
                <a:ea typeface="+mn-lt"/>
                <a:cs typeface="+mn-lt"/>
              </a:rPr>
              <a:t>cuda</a:t>
            </a:r>
            <a:r>
              <a:rPr lang="en-GB" dirty="0">
                <a:ea typeface="+mn-lt"/>
                <a:cs typeface="+mn-lt"/>
              </a:rPr>
              <a:t> 10.2 and </a:t>
            </a:r>
            <a:r>
              <a:rPr lang="en-GB" dirty="0" err="1">
                <a:ea typeface="+mn-lt"/>
                <a:cs typeface="+mn-lt"/>
              </a:rPr>
              <a:t>cudnn</a:t>
            </a:r>
            <a:r>
              <a:rPr lang="en-GB" dirty="0">
                <a:ea typeface="+mn-lt"/>
                <a:cs typeface="+mn-lt"/>
              </a:rPr>
              <a:t> 7.6.0, Intel i5-9600K CPU, and 32G DDR4 memory. </a:t>
            </a:r>
            <a:endParaRPr lang="en-GB" dirty="0"/>
          </a:p>
          <a:p>
            <a:pPr>
              <a:buNone/>
            </a:pPr>
            <a:r>
              <a:rPr lang="en-GB" i="1" dirty="0">
                <a:ea typeface="+mn-lt"/>
                <a:cs typeface="+mn-lt"/>
              </a:rPr>
              <a:t>4.2. Dataset </a:t>
            </a:r>
            <a:endParaRPr lang="en-GB"/>
          </a:p>
          <a:p>
            <a:pPr>
              <a:buNone/>
            </a:pPr>
            <a:r>
              <a:rPr lang="en-GB" dirty="0">
                <a:ea typeface="+mn-lt"/>
                <a:cs typeface="+mn-lt"/>
              </a:rPr>
              <a:t>The Clothing Co-Parsing (CCP) dataset was an open-source dataset that was constructed by Liang et al. [30]. The CCP dataset contained 2098 high-resolution street snaps of fashion apparel with a complex background. Each image was a full-</a:t>
            </a:r>
            <a:r>
              <a:rPr lang="en-GB" dirty="0" err="1">
                <a:ea typeface="+mn-lt"/>
                <a:cs typeface="+mn-lt"/>
              </a:rPr>
              <a:t>color</a:t>
            </a:r>
            <a:r>
              <a:rPr lang="en-GB" dirty="0">
                <a:ea typeface="+mn-lt"/>
                <a:cs typeface="+mn-lt"/>
              </a:rPr>
              <a:t> image and had a uniform size (550 </a:t>
            </a:r>
            <a:r>
              <a:rPr lang="en-GB" i="1" dirty="0">
                <a:ea typeface="+mn-lt"/>
                <a:cs typeface="+mn-lt"/>
              </a:rPr>
              <a:t>× </a:t>
            </a:r>
            <a:r>
              <a:rPr lang="en-GB" dirty="0">
                <a:ea typeface="+mn-lt"/>
                <a:cs typeface="+mn-lt"/>
              </a:rPr>
              <a:t>830). The images in this dataset included various kinds of apparels with a complex background, which could not only suit our proposed model but also conformed to the real situation of the street. In the data preparation, the </a:t>
            </a:r>
            <a:r>
              <a:rPr lang="en-GB" dirty="0" err="1">
                <a:ea typeface="+mn-lt"/>
                <a:cs typeface="+mn-lt"/>
              </a:rPr>
              <a:t>LabelImg</a:t>
            </a:r>
            <a:r>
              <a:rPr lang="en-GB" dirty="0">
                <a:ea typeface="+mn-lt"/>
                <a:cs typeface="+mn-lt"/>
              </a:rPr>
              <a:t> software was used to label the data. The target information could be exported to an XML format file including image name, path, size, target quantity, type, and coordinates. Next, using the Python language, the XML format was transformed to the text format, which was accepted by YOLO. In the data </a:t>
            </a:r>
            <a:r>
              <a:rPr lang="en-GB" dirty="0" err="1">
                <a:ea typeface="+mn-lt"/>
                <a:cs typeface="+mn-lt"/>
              </a:rPr>
              <a:t>preprocessing</a:t>
            </a:r>
            <a:r>
              <a:rPr lang="en-GB" dirty="0">
                <a:ea typeface="+mn-lt"/>
                <a:cs typeface="+mn-lt"/>
              </a:rPr>
              <a:t>, the CLAHE method was used to enhance the image quality and increase the contrast. Figure 4 shows the effect of the CLAHE method. The contrast of the image on the right side was higher than the original image. The edges and contours of the apparel were also obvious.</a:t>
            </a:r>
            <a:endParaRPr lang="en-GB" dirty="0"/>
          </a:p>
        </p:txBody>
      </p:sp>
    </p:spTree>
    <p:extLst>
      <p:ext uri="{BB962C8B-B14F-4D97-AF65-F5344CB8AC3E}">
        <p14:creationId xmlns:p14="http://schemas.microsoft.com/office/powerpoint/2010/main" val="3047189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4A7F-D838-4E0F-B727-42BCBD59EF25}"/>
              </a:ext>
            </a:extLst>
          </p:cNvPr>
          <p:cNvSpPr>
            <a:spLocks noGrp="1"/>
          </p:cNvSpPr>
          <p:nvPr>
            <p:ph type="title"/>
          </p:nvPr>
        </p:nvSpPr>
        <p:spPr/>
        <p:txBody>
          <a:bodyPr/>
          <a:lstStyle/>
          <a:p>
            <a:r>
              <a:rPr lang="en-GB" dirty="0"/>
              <a:t>  </a:t>
            </a:r>
          </a:p>
        </p:txBody>
      </p:sp>
      <p:sp>
        <p:nvSpPr>
          <p:cNvPr id="3" name="Content Placeholder 2">
            <a:extLst>
              <a:ext uri="{FF2B5EF4-FFF2-40B4-BE49-F238E27FC236}">
                <a16:creationId xmlns:a16="http://schemas.microsoft.com/office/drawing/2014/main" id="{FBCD4F17-E323-4F82-B82A-8CA0F388706D}"/>
              </a:ext>
            </a:extLst>
          </p:cNvPr>
          <p:cNvSpPr>
            <a:spLocks noGrp="1"/>
          </p:cNvSpPr>
          <p:nvPr>
            <p:ph idx="1"/>
          </p:nvPr>
        </p:nvSpPr>
        <p:spPr>
          <a:xfrm>
            <a:off x="1534793" y="858267"/>
            <a:ext cx="9486690" cy="5058568"/>
          </a:xfrm>
        </p:spPr>
        <p:txBody>
          <a:bodyPr vert="horz" lIns="91440" tIns="45720" rIns="91440" bIns="45720" rtlCol="0" anchor="t">
            <a:normAutofit fontScale="55000" lnSpcReduction="20000"/>
          </a:bodyPr>
          <a:lstStyle/>
          <a:p>
            <a:pPr>
              <a:buNone/>
            </a:pPr>
            <a:r>
              <a:rPr lang="en-GB" i="1" dirty="0">
                <a:ea typeface="+mn-lt"/>
                <a:cs typeface="+mn-lt"/>
              </a:rPr>
              <a:t>4.3. Hyperparameter Setting </a:t>
            </a:r>
            <a:endParaRPr lang="en-US"/>
          </a:p>
          <a:p>
            <a:pPr>
              <a:buNone/>
            </a:pPr>
            <a:r>
              <a:rPr lang="en-GB" dirty="0">
                <a:ea typeface="+mn-lt"/>
                <a:cs typeface="+mn-lt"/>
              </a:rPr>
              <a:t>This subsection lists the hyperparameters during the two-stage model training. Table 2 shows the different settings in the two-phased model. The other settings were as follows. </a:t>
            </a:r>
            <a:endParaRPr lang="en-GB" dirty="0"/>
          </a:p>
          <a:p>
            <a:pPr>
              <a:buNone/>
            </a:pPr>
            <a:r>
              <a:rPr lang="en-GB" dirty="0">
                <a:ea typeface="+mn-lt"/>
                <a:cs typeface="+mn-lt"/>
              </a:rPr>
              <a:t>(1) The image size was set to 416 </a:t>
            </a:r>
            <a:r>
              <a:rPr lang="en-GB" i="1" dirty="0">
                <a:ea typeface="+mn-lt"/>
                <a:cs typeface="+mn-lt"/>
              </a:rPr>
              <a:t>× </a:t>
            </a:r>
            <a:r>
              <a:rPr lang="en-GB" dirty="0">
                <a:ea typeface="+mn-lt"/>
                <a:cs typeface="+mn-lt"/>
              </a:rPr>
              <a:t>416 recommended by YOLO; (2) the batch size was set to 2 due to equipment limitations; (3) the initial learning rate was set to 0.001, and (4) the momentum and decay were referred to the original setting by the yolov3 model. In phase 1, the classes parameter was set to 3, to conform to our goal. The iterations parameter was set to 6000 and the steps parameter was set to 4800, 5400. The learning rate would be decreased to 0.0001 after 4800 steps and to 0.00001 after 5400 steps. Explanations for the phase 2 model settings are the same as the phase 1 model. </a:t>
            </a:r>
            <a:endParaRPr lang="en-GB"/>
          </a:p>
          <a:p>
            <a:pPr>
              <a:buNone/>
            </a:pPr>
            <a:r>
              <a:rPr lang="en-GB" i="1" dirty="0">
                <a:ea typeface="+mn-lt"/>
                <a:cs typeface="+mn-lt"/>
              </a:rPr>
              <a:t>Evaluation Criterion </a:t>
            </a:r>
            <a:r>
              <a:rPr lang="en-GB" dirty="0">
                <a:ea typeface="+mn-lt"/>
                <a:cs typeface="+mn-lt"/>
              </a:rPr>
              <a:t>Precision and recall are the most common evaluation indicators for evaluating object detection models. According to [31], the </a:t>
            </a:r>
            <a:r>
              <a:rPr lang="en-GB" dirty="0" err="1">
                <a:ea typeface="+mn-lt"/>
                <a:cs typeface="+mn-lt"/>
              </a:rPr>
              <a:t>defifinition</a:t>
            </a:r>
            <a:r>
              <a:rPr lang="en-GB" dirty="0">
                <a:ea typeface="+mn-lt"/>
                <a:cs typeface="+mn-lt"/>
              </a:rPr>
              <a:t> of precision and recall are in </a:t>
            </a:r>
          </a:p>
          <a:p>
            <a:pPr>
              <a:buNone/>
            </a:pPr>
            <a:r>
              <a:rPr lang="en-GB" dirty="0">
                <a:ea typeface="+mn-lt"/>
                <a:cs typeface="+mn-lt"/>
              </a:rPr>
              <a:t>Equations (1) and (2). </a:t>
            </a:r>
            <a:endParaRPr lang="en-GB" dirty="0"/>
          </a:p>
          <a:p>
            <a:pPr>
              <a:buNone/>
            </a:pPr>
            <a:r>
              <a:rPr lang="en-GB" i="1" dirty="0">
                <a:ea typeface="+mn-lt"/>
                <a:cs typeface="+mn-lt"/>
              </a:rPr>
              <a:t>Precision </a:t>
            </a:r>
            <a:r>
              <a:rPr lang="en-GB" dirty="0">
                <a:ea typeface="+mn-lt"/>
                <a:cs typeface="+mn-lt"/>
              </a:rPr>
              <a:t>= </a:t>
            </a:r>
            <a:r>
              <a:rPr lang="en-GB" i="1" dirty="0">
                <a:ea typeface="+mn-lt"/>
                <a:cs typeface="+mn-lt"/>
              </a:rPr>
              <a:t>TP /TP </a:t>
            </a:r>
            <a:r>
              <a:rPr lang="en-GB" dirty="0">
                <a:ea typeface="+mn-lt"/>
                <a:cs typeface="+mn-lt"/>
              </a:rPr>
              <a:t>+ </a:t>
            </a:r>
            <a:r>
              <a:rPr lang="en-GB" i="1" dirty="0">
                <a:ea typeface="+mn-lt"/>
                <a:cs typeface="+mn-lt"/>
              </a:rPr>
              <a:t>FP </a:t>
            </a:r>
            <a:r>
              <a:rPr lang="en-GB" dirty="0">
                <a:ea typeface="+mn-lt"/>
                <a:cs typeface="+mn-lt"/>
              </a:rPr>
              <a:t>(1) </a:t>
            </a:r>
            <a:endParaRPr lang="en-GB"/>
          </a:p>
          <a:p>
            <a:pPr>
              <a:buNone/>
            </a:pPr>
            <a:r>
              <a:rPr lang="en-GB" i="1" dirty="0">
                <a:ea typeface="+mn-lt"/>
                <a:cs typeface="+mn-lt"/>
              </a:rPr>
              <a:t>Recall </a:t>
            </a:r>
            <a:r>
              <a:rPr lang="en-GB" dirty="0">
                <a:ea typeface="+mn-lt"/>
                <a:cs typeface="+mn-lt"/>
              </a:rPr>
              <a:t>= </a:t>
            </a:r>
            <a:r>
              <a:rPr lang="en-GB" i="1" dirty="0">
                <a:ea typeface="+mn-lt"/>
                <a:cs typeface="+mn-lt"/>
              </a:rPr>
              <a:t>TP /TP </a:t>
            </a:r>
            <a:r>
              <a:rPr lang="en-GB" dirty="0">
                <a:ea typeface="+mn-lt"/>
                <a:cs typeface="+mn-lt"/>
              </a:rPr>
              <a:t>+ </a:t>
            </a:r>
            <a:r>
              <a:rPr lang="en-GB" i="1" dirty="0">
                <a:ea typeface="+mn-lt"/>
                <a:cs typeface="+mn-lt"/>
              </a:rPr>
              <a:t>FN </a:t>
            </a:r>
            <a:r>
              <a:rPr lang="en-GB" dirty="0">
                <a:ea typeface="+mn-lt"/>
                <a:cs typeface="+mn-lt"/>
              </a:rPr>
              <a:t>(2) </a:t>
            </a:r>
            <a:endParaRPr lang="en-GB"/>
          </a:p>
          <a:p>
            <a:pPr>
              <a:buNone/>
            </a:pPr>
            <a:r>
              <a:rPr lang="en-GB" dirty="0">
                <a:ea typeface="+mn-lt"/>
                <a:cs typeface="+mn-lt"/>
              </a:rPr>
              <a:t>The confusion matrix divides the model detection results into the following four categories—true positive (TP), true negative (TN), false positive (FP), and false negative (FN). The precision measured the percentage of correct positive predictions among all predictions made. The recall measured the percentage of correct positive predictions among all positive cases in reality. Intersection over Union (</a:t>
            </a:r>
            <a:r>
              <a:rPr lang="en-GB" dirty="0" err="1">
                <a:ea typeface="+mn-lt"/>
                <a:cs typeface="+mn-lt"/>
              </a:rPr>
              <a:t>IoU</a:t>
            </a:r>
            <a:r>
              <a:rPr lang="en-GB" dirty="0">
                <a:ea typeface="+mn-lt"/>
                <a:cs typeface="+mn-lt"/>
              </a:rPr>
              <a:t>) was the ratio between the intersection and the union of the predicted boxes and the ground truth boxes. Referring to previous research [32], the </a:t>
            </a:r>
            <a:r>
              <a:rPr lang="en-GB" dirty="0" err="1">
                <a:ea typeface="+mn-lt"/>
                <a:cs typeface="+mn-lt"/>
              </a:rPr>
              <a:t>IoU</a:t>
            </a:r>
            <a:r>
              <a:rPr lang="en-GB" dirty="0">
                <a:ea typeface="+mn-lt"/>
                <a:cs typeface="+mn-lt"/>
              </a:rPr>
              <a:t> formula is described by Equation (3). </a:t>
            </a:r>
            <a:r>
              <a:rPr lang="en-GB" i="1" dirty="0" err="1">
                <a:ea typeface="+mn-lt"/>
                <a:cs typeface="+mn-lt"/>
              </a:rPr>
              <a:t>IoU</a:t>
            </a:r>
            <a:r>
              <a:rPr lang="en-GB" i="1" dirty="0">
                <a:ea typeface="+mn-lt"/>
                <a:cs typeface="+mn-lt"/>
              </a:rPr>
              <a:t> </a:t>
            </a:r>
            <a:r>
              <a:rPr lang="en-GB" dirty="0">
                <a:ea typeface="+mn-lt"/>
                <a:cs typeface="+mn-lt"/>
              </a:rPr>
              <a:t>= </a:t>
            </a:r>
            <a:r>
              <a:rPr lang="en-GB" i="1" dirty="0" err="1">
                <a:ea typeface="+mn-lt"/>
                <a:cs typeface="+mn-lt"/>
              </a:rPr>
              <a:t>areaBP</a:t>
            </a:r>
            <a:r>
              <a:rPr lang="en-GB" i="1" dirty="0">
                <a:ea typeface="+mn-lt"/>
                <a:cs typeface="+mn-lt"/>
              </a:rPr>
              <a:t> ∩ </a:t>
            </a:r>
            <a:r>
              <a:rPr lang="en-GB" i="1" dirty="0" err="1">
                <a:ea typeface="+mn-lt"/>
                <a:cs typeface="+mn-lt"/>
              </a:rPr>
              <a:t>Bgt</a:t>
            </a:r>
            <a:r>
              <a:rPr lang="en-GB" dirty="0">
                <a:ea typeface="+mn-lt"/>
                <a:cs typeface="+mn-lt"/>
              </a:rPr>
              <a:t>/</a:t>
            </a:r>
            <a:r>
              <a:rPr lang="en-GB" i="1" dirty="0" err="1">
                <a:ea typeface="+mn-lt"/>
                <a:cs typeface="+mn-lt"/>
              </a:rPr>
              <a:t>areaBP</a:t>
            </a:r>
            <a:r>
              <a:rPr lang="en-GB" i="1" dirty="0">
                <a:ea typeface="+mn-lt"/>
                <a:cs typeface="+mn-lt"/>
              </a:rPr>
              <a:t> ∪ </a:t>
            </a:r>
            <a:r>
              <a:rPr lang="en-GB" i="1" dirty="0" err="1">
                <a:ea typeface="+mn-lt"/>
                <a:cs typeface="+mn-lt"/>
              </a:rPr>
              <a:t>Bgt</a:t>
            </a:r>
            <a:r>
              <a:rPr lang="en-GB" dirty="0">
                <a:ea typeface="+mn-lt"/>
                <a:cs typeface="+mn-lt"/>
              </a:rPr>
              <a:t> (3) Equation (3) shows the calculation of </a:t>
            </a:r>
            <a:r>
              <a:rPr lang="en-GB" dirty="0" err="1">
                <a:ea typeface="+mn-lt"/>
                <a:cs typeface="+mn-lt"/>
              </a:rPr>
              <a:t>IoU</a:t>
            </a:r>
            <a:r>
              <a:rPr lang="en-GB" dirty="0">
                <a:ea typeface="+mn-lt"/>
                <a:cs typeface="+mn-lt"/>
              </a:rPr>
              <a:t>, where </a:t>
            </a:r>
            <a:r>
              <a:rPr lang="en-GB" i="1" dirty="0" err="1">
                <a:ea typeface="+mn-lt"/>
                <a:cs typeface="+mn-lt"/>
              </a:rPr>
              <a:t>Bgt</a:t>
            </a:r>
            <a:r>
              <a:rPr lang="en-GB" i="1" dirty="0">
                <a:ea typeface="+mn-lt"/>
                <a:cs typeface="+mn-lt"/>
              </a:rPr>
              <a:t> </a:t>
            </a:r>
            <a:r>
              <a:rPr lang="en-GB" dirty="0">
                <a:ea typeface="+mn-lt"/>
                <a:cs typeface="+mn-lt"/>
              </a:rPr>
              <a:t>is a ground truth bounding box and </a:t>
            </a:r>
            <a:r>
              <a:rPr lang="en-GB" i="1" dirty="0">
                <a:ea typeface="+mn-lt"/>
                <a:cs typeface="+mn-lt"/>
              </a:rPr>
              <a:t>BP </a:t>
            </a:r>
            <a:r>
              <a:rPr lang="en-GB" dirty="0">
                <a:ea typeface="+mn-lt"/>
                <a:cs typeface="+mn-lt"/>
              </a:rPr>
              <a:t>is a predicted bounding box. By calculating the </a:t>
            </a:r>
            <a:r>
              <a:rPr lang="en-GB" dirty="0" err="1">
                <a:ea typeface="+mn-lt"/>
                <a:cs typeface="+mn-lt"/>
              </a:rPr>
              <a:t>IoU</a:t>
            </a:r>
            <a:r>
              <a:rPr lang="en-GB" dirty="0">
                <a:ea typeface="+mn-lt"/>
                <a:cs typeface="+mn-lt"/>
              </a:rPr>
              <a:t>, we could tell that the detection result was valid (TP) or not (FP). The most commonly used threshold was 0.5. If the </a:t>
            </a:r>
            <a:r>
              <a:rPr lang="en-GB" dirty="0" err="1">
                <a:ea typeface="+mn-lt"/>
                <a:cs typeface="+mn-lt"/>
              </a:rPr>
              <a:t>IoU</a:t>
            </a:r>
            <a:r>
              <a:rPr lang="en-GB" dirty="0">
                <a:ea typeface="+mn-lt"/>
                <a:cs typeface="+mn-lt"/>
              </a:rPr>
              <a:t> was &gt;0.5, it was considered a TP, else it was considered an FP. The </a:t>
            </a:r>
            <a:r>
              <a:rPr lang="en-GB" dirty="0" err="1">
                <a:ea typeface="+mn-lt"/>
                <a:cs typeface="+mn-lt"/>
              </a:rPr>
              <a:t>mAP</a:t>
            </a:r>
            <a:r>
              <a:rPr lang="en-GB" dirty="0">
                <a:ea typeface="+mn-lt"/>
                <a:cs typeface="+mn-lt"/>
              </a:rPr>
              <a:t> (mean average precision) was an indicator for evaluating object detection models. The AP (average precision) was defined as the mean of the precision values and recall values. The map hence was the mean of all average precision values across all classes</a:t>
            </a:r>
            <a:endParaRPr lang="en-GB"/>
          </a:p>
          <a:p>
            <a:pPr>
              <a:buNone/>
            </a:pPr>
            <a:endParaRPr lang="en-GB"/>
          </a:p>
          <a:p>
            <a:pPr marL="0" indent="0">
              <a:buNone/>
            </a:pPr>
            <a:endParaRPr lang="en-GB"/>
          </a:p>
        </p:txBody>
      </p:sp>
    </p:spTree>
    <p:extLst>
      <p:ext uri="{BB962C8B-B14F-4D97-AF65-F5344CB8AC3E}">
        <p14:creationId xmlns:p14="http://schemas.microsoft.com/office/powerpoint/2010/main" val="96579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0A600-EA07-4EC1-8F79-1AD22DDFAFCC}"/>
              </a:ext>
            </a:extLst>
          </p:cNvPr>
          <p:cNvSpPr>
            <a:spLocks noGrp="1"/>
          </p:cNvSpPr>
          <p:nvPr>
            <p:ph type="title"/>
          </p:nvPr>
        </p:nvSpPr>
        <p:spPr/>
        <p:txBody>
          <a:bodyPr/>
          <a:lstStyle/>
          <a:p>
            <a:r>
              <a:rPr lang="en-GB" b="0" i="1" dirty="0">
                <a:ea typeface="+mj-lt"/>
                <a:cs typeface="+mj-lt"/>
              </a:rPr>
              <a:t>Results :</a:t>
            </a:r>
            <a:endParaRPr lang="en-US" dirty="0"/>
          </a:p>
        </p:txBody>
      </p:sp>
      <p:pic>
        <p:nvPicPr>
          <p:cNvPr id="4" name="Picture 4" descr="Graphical user interface&#10;&#10;Description automatically generated">
            <a:extLst>
              <a:ext uri="{FF2B5EF4-FFF2-40B4-BE49-F238E27FC236}">
                <a16:creationId xmlns:a16="http://schemas.microsoft.com/office/drawing/2014/main" id="{2393A35A-5187-4270-8CE7-F7F8A179C786}"/>
              </a:ext>
            </a:extLst>
          </p:cNvPr>
          <p:cNvPicPr>
            <a:picLocks noGrp="1" noChangeAspect="1"/>
          </p:cNvPicPr>
          <p:nvPr>
            <p:ph idx="1"/>
          </p:nvPr>
        </p:nvPicPr>
        <p:blipFill>
          <a:blip r:embed="rId2"/>
          <a:stretch>
            <a:fillRect/>
          </a:stretch>
        </p:blipFill>
        <p:spPr>
          <a:xfrm>
            <a:off x="1437851" y="1228551"/>
            <a:ext cx="5002741" cy="5016499"/>
          </a:xfrm>
        </p:spPr>
      </p:pic>
      <p:pic>
        <p:nvPicPr>
          <p:cNvPr id="5" name="Picture 5">
            <a:extLst>
              <a:ext uri="{FF2B5EF4-FFF2-40B4-BE49-F238E27FC236}">
                <a16:creationId xmlns:a16="http://schemas.microsoft.com/office/drawing/2014/main" id="{FA1908B9-3123-41CC-8BC5-FC9BE4B5489C}"/>
              </a:ext>
            </a:extLst>
          </p:cNvPr>
          <p:cNvPicPr>
            <a:picLocks noChangeAspect="1"/>
          </p:cNvPicPr>
          <p:nvPr/>
        </p:nvPicPr>
        <p:blipFill>
          <a:blip r:embed="rId3"/>
          <a:stretch>
            <a:fillRect/>
          </a:stretch>
        </p:blipFill>
        <p:spPr>
          <a:xfrm>
            <a:off x="6481233" y="1225217"/>
            <a:ext cx="5135033" cy="5021400"/>
          </a:xfrm>
          <a:prstGeom prst="rect">
            <a:avLst/>
          </a:prstGeom>
        </p:spPr>
      </p:pic>
    </p:spTree>
    <p:extLst>
      <p:ext uri="{BB962C8B-B14F-4D97-AF65-F5344CB8AC3E}">
        <p14:creationId xmlns:p14="http://schemas.microsoft.com/office/powerpoint/2010/main" val="1743919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876BE-3D50-4157-B79A-7A0B5237CE6B}"/>
              </a:ext>
            </a:extLst>
          </p:cNvPr>
          <p:cNvSpPr>
            <a:spLocks noGrp="1"/>
          </p:cNvSpPr>
          <p:nvPr>
            <p:ph type="title"/>
          </p:nvPr>
        </p:nvSpPr>
        <p:spPr/>
        <p:txBody>
          <a:bodyPr/>
          <a:lstStyle/>
          <a:p>
            <a:pPr marL="285750" indent="-285750">
              <a:buFont typeface="Arial"/>
              <a:buChar char="•"/>
            </a:pPr>
            <a:r>
              <a:rPr lang="en-GB" b="0" cap="small" dirty="0">
                <a:ea typeface="+mj-lt"/>
                <a:cs typeface="+mj-lt"/>
              </a:rPr>
              <a:t>conclusion</a:t>
            </a:r>
            <a:endParaRPr lang="en-US" dirty="0"/>
          </a:p>
          <a:p>
            <a:endParaRPr lang="en-GB" dirty="0"/>
          </a:p>
        </p:txBody>
      </p:sp>
      <p:sp>
        <p:nvSpPr>
          <p:cNvPr id="3" name="Content Placeholder 2">
            <a:extLst>
              <a:ext uri="{FF2B5EF4-FFF2-40B4-BE49-F238E27FC236}">
                <a16:creationId xmlns:a16="http://schemas.microsoft.com/office/drawing/2014/main" id="{D9E2A315-C7E6-4F57-B0AF-297BC67799FB}"/>
              </a:ext>
            </a:extLst>
          </p:cNvPr>
          <p:cNvSpPr>
            <a:spLocks noGrp="1"/>
          </p:cNvSpPr>
          <p:nvPr>
            <p:ph idx="1"/>
          </p:nvPr>
        </p:nvSpPr>
        <p:spPr/>
        <p:txBody>
          <a:bodyPr vert="horz" lIns="91440" tIns="45720" rIns="91440" bIns="45720" rtlCol="0" anchor="t">
            <a:normAutofit fontScale="92500"/>
          </a:bodyPr>
          <a:lstStyle/>
          <a:p>
            <a:pPr>
              <a:buNone/>
            </a:pPr>
            <a:r>
              <a:rPr lang="en-GB" dirty="0">
                <a:ea typeface="+mn-lt"/>
                <a:cs typeface="+mn-lt"/>
              </a:rPr>
              <a:t>In this research, we proposed a two-phase fashion apparel detection model based on the YOLOv3 algorithm. The experimental results showed that the </a:t>
            </a:r>
            <a:r>
              <a:rPr lang="en-GB" dirty="0" err="1">
                <a:ea typeface="+mn-lt"/>
                <a:cs typeface="+mn-lt"/>
              </a:rPr>
              <a:t>mAP</a:t>
            </a:r>
            <a:r>
              <a:rPr lang="en-GB" dirty="0">
                <a:ea typeface="+mn-lt"/>
                <a:cs typeface="+mn-lt"/>
              </a:rPr>
              <a:t> of YOLOv3-TPD was 3.03% higher than the original YOLOv4 model. The values of other validated indicators such as recall, precision, and </a:t>
            </a:r>
            <a:r>
              <a:rPr lang="en-GB" dirty="0" err="1">
                <a:ea typeface="+mn-lt"/>
                <a:cs typeface="+mn-lt"/>
              </a:rPr>
              <a:t>IoU</a:t>
            </a:r>
            <a:r>
              <a:rPr lang="en-GB" dirty="0">
                <a:ea typeface="+mn-lt"/>
                <a:cs typeface="+mn-lt"/>
              </a:rPr>
              <a:t> also increased. Compared to other existing research of clothing detection, our model had the advantage of high detection accuracy in fashion clothing detection with complex backgrounds. In today’s society, the types of fashion apparel are gradually increasing. It is not enough that the apparel detection model could only detect five categories. Therefore, in future work, we aim to increase the category of the apparel and consider detecting the inner clothing, such as a shirt under a jacket.</a:t>
            </a:r>
            <a:endParaRPr lang="en-GB" dirty="0"/>
          </a:p>
          <a:p>
            <a:pPr marL="0" indent="0">
              <a:buNone/>
            </a:pPr>
            <a:endParaRPr lang="en-GB"/>
          </a:p>
        </p:txBody>
      </p:sp>
    </p:spTree>
    <p:extLst>
      <p:ext uri="{BB962C8B-B14F-4D97-AF65-F5344CB8AC3E}">
        <p14:creationId xmlns:p14="http://schemas.microsoft.com/office/powerpoint/2010/main" val="2189179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E8014-7524-4251-AB47-E2E4CA71725E}"/>
              </a:ext>
            </a:extLst>
          </p:cNvPr>
          <p:cNvSpPr>
            <a:spLocks noGrp="1"/>
          </p:cNvSpPr>
          <p:nvPr>
            <p:ph type="title"/>
          </p:nvPr>
        </p:nvSpPr>
        <p:spPr/>
        <p:txBody>
          <a:bodyPr/>
          <a:lstStyle/>
          <a:p>
            <a:pPr marL="285750" indent="-285750">
              <a:buFont typeface="Arial"/>
              <a:buChar char="•"/>
            </a:pPr>
            <a:r>
              <a:rPr lang="en-GB" b="0" cap="small" dirty="0">
                <a:ea typeface="+mj-lt"/>
                <a:cs typeface="+mj-lt"/>
              </a:rPr>
              <a:t>References</a:t>
            </a:r>
            <a:endParaRPr lang="en-US" dirty="0"/>
          </a:p>
          <a:p>
            <a:endParaRPr lang="en-GB" dirty="0"/>
          </a:p>
        </p:txBody>
      </p:sp>
      <p:sp>
        <p:nvSpPr>
          <p:cNvPr id="3" name="Content Placeholder 2">
            <a:extLst>
              <a:ext uri="{FF2B5EF4-FFF2-40B4-BE49-F238E27FC236}">
                <a16:creationId xmlns:a16="http://schemas.microsoft.com/office/drawing/2014/main" id="{2103C895-9483-4754-B128-5BB41FE47BDA}"/>
              </a:ext>
            </a:extLst>
          </p:cNvPr>
          <p:cNvSpPr>
            <a:spLocks noGrp="1"/>
          </p:cNvSpPr>
          <p:nvPr>
            <p:ph idx="1"/>
          </p:nvPr>
        </p:nvSpPr>
        <p:spPr>
          <a:xfrm>
            <a:off x="1587710" y="1450933"/>
            <a:ext cx="9486690" cy="4635235"/>
          </a:xfrm>
        </p:spPr>
        <p:txBody>
          <a:bodyPr vert="horz" lIns="91440" tIns="45720" rIns="91440" bIns="45720" rtlCol="0" anchor="t">
            <a:normAutofit fontScale="62500" lnSpcReduction="20000"/>
          </a:bodyPr>
          <a:lstStyle/>
          <a:p>
            <a:pPr>
              <a:buNone/>
            </a:pPr>
            <a:r>
              <a:rPr lang="en-GB" dirty="0">
                <a:ea typeface="+mn-lt"/>
                <a:cs typeface="+mn-lt"/>
              </a:rPr>
              <a:t>1.  Seo, Y.; Shin, K. Hierarchical Convolutional Neural Networks for Fashion Image Classification. </a:t>
            </a:r>
            <a:r>
              <a:rPr lang="en-GB" i="1" dirty="0">
                <a:ea typeface="+mn-lt"/>
                <a:cs typeface="+mn-lt"/>
              </a:rPr>
              <a:t>Expert Syst. Appl. </a:t>
            </a:r>
            <a:r>
              <a:rPr lang="en-GB" b="1" dirty="0">
                <a:ea typeface="+mn-lt"/>
                <a:cs typeface="+mn-lt"/>
              </a:rPr>
              <a:t>2019</a:t>
            </a:r>
            <a:r>
              <a:rPr lang="en-GB" dirty="0">
                <a:ea typeface="+mn-lt"/>
                <a:cs typeface="+mn-lt"/>
              </a:rPr>
              <a:t>, </a:t>
            </a:r>
            <a:r>
              <a:rPr lang="en-GB" i="1" dirty="0">
                <a:ea typeface="+mn-lt"/>
                <a:cs typeface="+mn-lt"/>
              </a:rPr>
              <a:t>116</a:t>
            </a:r>
            <a:r>
              <a:rPr lang="en-GB" dirty="0">
                <a:ea typeface="+mn-lt"/>
                <a:cs typeface="+mn-lt"/>
              </a:rPr>
              <a:t>, 328–339. </a:t>
            </a:r>
            <a:endParaRPr lang="en-GB"/>
          </a:p>
          <a:p>
            <a:pPr>
              <a:buNone/>
            </a:pPr>
            <a:r>
              <a:rPr lang="en-GB" dirty="0">
                <a:ea typeface="+mn-lt"/>
                <a:cs typeface="+mn-lt"/>
              </a:rPr>
              <a:t>[</a:t>
            </a:r>
            <a:r>
              <a:rPr lang="en-GB" dirty="0" err="1">
                <a:ea typeface="+mn-lt"/>
                <a:cs typeface="+mn-lt"/>
              </a:rPr>
              <a:t>CrossRef</a:t>
            </a:r>
            <a:r>
              <a:rPr lang="en-GB" dirty="0">
                <a:ea typeface="+mn-lt"/>
                <a:cs typeface="+mn-lt"/>
              </a:rPr>
              <a:t>] </a:t>
            </a:r>
            <a:endParaRPr lang="en-GB"/>
          </a:p>
          <a:p>
            <a:pPr>
              <a:buNone/>
            </a:pPr>
            <a:r>
              <a:rPr lang="en-GB" dirty="0">
                <a:ea typeface="+mn-lt"/>
                <a:cs typeface="+mn-lt"/>
              </a:rPr>
              <a:t>2. </a:t>
            </a:r>
            <a:r>
              <a:rPr lang="en-GB" dirty="0" err="1">
                <a:ea typeface="+mn-lt"/>
                <a:cs typeface="+mn-lt"/>
              </a:rPr>
              <a:t>Benjdira</a:t>
            </a:r>
            <a:r>
              <a:rPr lang="en-GB" dirty="0">
                <a:ea typeface="+mn-lt"/>
                <a:cs typeface="+mn-lt"/>
              </a:rPr>
              <a:t>, B.; Khursheed, T.; Koubaa, A.; Ammar, A.; Ouni, K. Car Detection Using Unmanned Aerial Vehicles: Comparison </a:t>
            </a:r>
            <a:endParaRPr lang="en-GB" dirty="0"/>
          </a:p>
          <a:p>
            <a:pPr>
              <a:buNone/>
            </a:pPr>
            <a:r>
              <a:rPr lang="en-GB" dirty="0">
                <a:ea typeface="+mn-lt"/>
                <a:cs typeface="+mn-lt"/>
              </a:rPr>
              <a:t>between Faster R-CNN and YOLOv3. In Proceedings of the 2019 1st International Conference on Unmanned Vehicle Systems</a:t>
            </a:r>
            <a:endParaRPr lang="en-GB" dirty="0"/>
          </a:p>
          <a:p>
            <a:pPr>
              <a:buNone/>
            </a:pPr>
            <a:r>
              <a:rPr lang="en-GB" dirty="0">
                <a:ea typeface="+mn-lt"/>
                <a:cs typeface="+mn-lt"/>
              </a:rPr>
              <a:t>Oman, UVS, Muscat, Oman, 5–7 February 2019; pp. 1–6. </a:t>
            </a:r>
            <a:endParaRPr lang="en-GB"/>
          </a:p>
          <a:p>
            <a:pPr>
              <a:buNone/>
            </a:pPr>
            <a:r>
              <a:rPr lang="en-GB" dirty="0">
                <a:ea typeface="+mn-lt"/>
                <a:cs typeface="+mn-lt"/>
              </a:rPr>
              <a:t>3. Lyu, H.; Fu, H.; Hu, X.; Liu, L. Esnet: Edge-Based Segmentation Network for Real-Time Semantic Segmentation in </a:t>
            </a:r>
            <a:r>
              <a:rPr lang="en-GB" dirty="0" err="1">
                <a:ea typeface="+mn-lt"/>
                <a:cs typeface="+mn-lt"/>
              </a:rPr>
              <a:t>Traffific</a:t>
            </a:r>
            <a:r>
              <a:rPr lang="en-GB" dirty="0">
                <a:ea typeface="+mn-lt"/>
                <a:cs typeface="+mn-lt"/>
              </a:rPr>
              <a:t> Scenes. </a:t>
            </a:r>
            <a:endParaRPr lang="en-GB"/>
          </a:p>
          <a:p>
            <a:pPr>
              <a:buNone/>
            </a:pPr>
            <a:r>
              <a:rPr lang="en-GB" dirty="0">
                <a:ea typeface="+mn-lt"/>
                <a:cs typeface="+mn-lt"/>
              </a:rPr>
              <a:t>In Proceedings of the 2019 IEEE International Conference on Image Processing, ICIP, Taipei, Taiwan, 22–25 September 2019; </a:t>
            </a:r>
            <a:endParaRPr lang="en-GB"/>
          </a:p>
          <a:p>
            <a:pPr>
              <a:buNone/>
            </a:pPr>
            <a:r>
              <a:rPr lang="en-GB" dirty="0">
                <a:ea typeface="+mn-lt"/>
                <a:cs typeface="+mn-lt"/>
              </a:rPr>
              <a:t>pp. 1855–1859. </a:t>
            </a:r>
            <a:endParaRPr lang="en-GB"/>
          </a:p>
          <a:p>
            <a:pPr>
              <a:buNone/>
            </a:pPr>
            <a:r>
              <a:rPr lang="en-GB" dirty="0">
                <a:ea typeface="+mn-lt"/>
                <a:cs typeface="+mn-lt"/>
              </a:rPr>
              <a:t>4. Yi, J.; Wu, P.; Hoeppner, D.J.; Metaxas, D. Pixel-Wise Neural Cell Instance Segmentation. In Proceedings of the 2018 IEEE 15th </a:t>
            </a:r>
            <a:endParaRPr lang="en-GB" dirty="0"/>
          </a:p>
          <a:p>
            <a:pPr marL="0" indent="0">
              <a:buNone/>
            </a:pPr>
            <a:r>
              <a:rPr lang="en-GB" dirty="0">
                <a:ea typeface="+mn-lt"/>
                <a:cs typeface="+mn-lt"/>
              </a:rPr>
              <a:t>International Symposium on Biomedical Imaging, Washington, DC, USA, 4–7 April 2018; pp. 373–377. </a:t>
            </a:r>
            <a:endParaRPr lang="en-GB"/>
          </a:p>
        </p:txBody>
      </p:sp>
    </p:spTree>
    <p:extLst>
      <p:ext uri="{BB962C8B-B14F-4D97-AF65-F5344CB8AC3E}">
        <p14:creationId xmlns:p14="http://schemas.microsoft.com/office/powerpoint/2010/main" val="1139597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2770699"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2201993"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F964D4-DBE6-43E5-B01E-321C62A1CB2F}"/>
              </a:ext>
            </a:extLst>
          </p:cNvPr>
          <p:cNvSpPr>
            <a:spLocks noGrp="1"/>
          </p:cNvSpPr>
          <p:nvPr>
            <p:ph type="title"/>
          </p:nvPr>
        </p:nvSpPr>
        <p:spPr>
          <a:xfrm>
            <a:off x="3227898" y="455362"/>
            <a:ext cx="7846501" cy="1550419"/>
          </a:xfrm>
        </p:spPr>
        <p:txBody>
          <a:bodyPr>
            <a:normAutofit/>
          </a:bodyPr>
          <a:lstStyle/>
          <a:p>
            <a:r>
              <a:rPr lang="en-GB" dirty="0"/>
              <a:t>ABSTRACT </a:t>
            </a:r>
          </a:p>
        </p:txBody>
      </p:sp>
      <p:sp>
        <p:nvSpPr>
          <p:cNvPr id="3" name="Content Placeholder 2">
            <a:extLst>
              <a:ext uri="{FF2B5EF4-FFF2-40B4-BE49-F238E27FC236}">
                <a16:creationId xmlns:a16="http://schemas.microsoft.com/office/drawing/2014/main" id="{0E43E2BD-4396-4835-BF25-6E18EBE919DF}"/>
              </a:ext>
            </a:extLst>
          </p:cNvPr>
          <p:cNvSpPr>
            <a:spLocks noGrp="1"/>
          </p:cNvSpPr>
          <p:nvPr>
            <p:ph idx="1"/>
          </p:nvPr>
        </p:nvSpPr>
        <p:spPr>
          <a:xfrm>
            <a:off x="3227898" y="1429767"/>
            <a:ext cx="7846501" cy="4635235"/>
          </a:xfrm>
        </p:spPr>
        <p:txBody>
          <a:bodyPr vert="horz" lIns="91440" tIns="45720" rIns="91440" bIns="45720" rtlCol="0" anchor="t">
            <a:normAutofit/>
          </a:bodyPr>
          <a:lstStyle/>
          <a:p>
            <a:pPr>
              <a:lnSpc>
                <a:spcPct val="100000"/>
              </a:lnSpc>
              <a:buNone/>
            </a:pPr>
            <a:r>
              <a:rPr lang="en-GB" sz="1400" dirty="0">
                <a:ea typeface="+mn-lt"/>
                <a:cs typeface="+mn-lt"/>
              </a:rPr>
              <a:t>Object detection is one of the important technologies in the field of computer vision .In the area of fashion apparel, object detection technology has various applications, such as apparel recognition, apparel detection, fashion recommendation, and online search. The recognition task is difficult for a computer because fashion apparel images have different characteristics of clothing appearance and material. Currently, fast and accurate object detection is the most important goal in this field. In this study, we proposed a two-phase fashion apparel detection method named yolov3-TPD (yolov3 Two-Phase Detection), based on the yolov3 algorithm, to address this challenge. The target categories for model detection were divided into the jacket, top, pants, skirt, and bag. According to the definition of inductive transfer learning, the purpose was to transfer the knowledge from the source domain to the target domain that could improve the effect of tasks in the target domain. Therefore, we used the two-phase training method to implement the transfer learning. Finally, the experimental results showed that the map of our model was better than the original yolov3 model through the two-phase transfer learning. The proposed model has multiple potential applications, such as an automatic </a:t>
            </a:r>
            <a:r>
              <a:rPr lang="en-GB" sz="1400" dirty="0" err="1">
                <a:ea typeface="+mn-lt"/>
                <a:cs typeface="+mn-lt"/>
              </a:rPr>
              <a:t>labeling</a:t>
            </a:r>
            <a:r>
              <a:rPr lang="en-GB" sz="1400" dirty="0">
                <a:ea typeface="+mn-lt"/>
                <a:cs typeface="+mn-lt"/>
              </a:rPr>
              <a:t> system, style retrieval, and similarity detection.</a:t>
            </a:r>
            <a:endParaRPr lang="en-GB" sz="1400" dirty="0"/>
          </a:p>
        </p:txBody>
      </p:sp>
    </p:spTree>
    <p:extLst>
      <p:ext uri="{BB962C8B-B14F-4D97-AF65-F5344CB8AC3E}">
        <p14:creationId xmlns:p14="http://schemas.microsoft.com/office/powerpoint/2010/main" val="922961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E576C-1DED-467A-8D04-E6E87E76CC40}"/>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27858906-3A85-4BE0-83CE-67D69B3B565A}"/>
              </a:ext>
            </a:extLst>
          </p:cNvPr>
          <p:cNvSpPr>
            <a:spLocks noGrp="1"/>
          </p:cNvSpPr>
          <p:nvPr>
            <p:ph idx="1"/>
          </p:nvPr>
        </p:nvSpPr>
        <p:spPr>
          <a:xfrm>
            <a:off x="1545377" y="1715516"/>
            <a:ext cx="9486690" cy="4582318"/>
          </a:xfrm>
        </p:spPr>
        <p:txBody>
          <a:bodyPr vert="horz" lIns="91440" tIns="45720" rIns="91440" bIns="45720" rtlCol="0" anchor="t">
            <a:normAutofit fontScale="70000" lnSpcReduction="20000"/>
          </a:bodyPr>
          <a:lstStyle/>
          <a:p>
            <a:pPr>
              <a:buNone/>
            </a:pPr>
            <a:r>
              <a:rPr lang="en-GB" dirty="0">
                <a:ea typeface="+mn-lt"/>
                <a:cs typeface="+mn-lt"/>
              </a:rPr>
              <a:t>An image is worth a thousand words. The fashion apparel industry is one of the fields that have a large image usage. These clothing images appear in newspapers, magazines, e-commerce platforms, social media, and even advertising boards. There are various object detection applications that extract information from images and apply it to apparel recognition, apparel detection, fashion recommendation, and online search for the fashion apparel industry, which can be used to flourish human life. In recent years, deep learning technology in computer vision has many applications and researches, for example, image classification , object detection , semantic segmentation , and instance segmentation . Among them, object detection technology is a rapidly developing research topic. Object detection methods and other computer vision algorithms are important to the fashion apparel industry. The clothing information marking system based on the object detection method can automatically mark images in social media or online stores and create information tags . The online store can use the created tags for clothing quick search  or similar clothing recommendations  in the future. Additionally, occupation recognition , fashion style recognition , and fashion style recommendation  are all extended applications in the field of computer vision. Clothing images have a massive distinction with different characteristics of clothing appearance, style, and posture . Different types of clothing might be similar in types of material and </a:t>
            </a:r>
            <a:r>
              <a:rPr lang="en-GB" dirty="0" err="1">
                <a:ea typeface="+mn-lt"/>
                <a:cs typeface="+mn-lt"/>
              </a:rPr>
              <a:t>color</a:t>
            </a:r>
            <a:r>
              <a:rPr lang="en-GB" dirty="0">
                <a:ea typeface="+mn-lt"/>
                <a:cs typeface="+mn-lt"/>
              </a:rPr>
              <a:t> . Thus, the computer finds it difficult to recognize different types of clothing. Due to this difficulty, the task of detecting clothing by using computer vision technology becomes a difficult challenge. With the improvement of GPU ’s computational capabilities, the field of machine learning and deep learning has had a huge breakthrough</a:t>
            </a:r>
            <a:endParaRPr lang="en-GB"/>
          </a:p>
          <a:p>
            <a:pPr marL="0" indent="0">
              <a:buNone/>
            </a:pPr>
            <a:endParaRPr lang="en-GB"/>
          </a:p>
        </p:txBody>
      </p:sp>
    </p:spTree>
    <p:extLst>
      <p:ext uri="{BB962C8B-B14F-4D97-AF65-F5344CB8AC3E}">
        <p14:creationId xmlns:p14="http://schemas.microsoft.com/office/powerpoint/2010/main" val="26752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1" name="Rectangle 10">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22" name="Rectangle 12">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4">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5"/>
            <a:ext cx="1133856"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Rectangle 16">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5E35BAD-C32B-4C1C-951C-0062CF9B3618}"/>
              </a:ext>
            </a:extLst>
          </p:cNvPr>
          <p:cNvSpPr>
            <a:spLocks noGrp="1"/>
          </p:cNvSpPr>
          <p:nvPr>
            <p:ph type="title"/>
          </p:nvPr>
        </p:nvSpPr>
        <p:spPr>
          <a:xfrm>
            <a:off x="7224995" y="1247775"/>
            <a:ext cx="4225477" cy="3449638"/>
          </a:xfrm>
        </p:spPr>
        <p:txBody>
          <a:bodyPr vert="horz" lIns="91440" tIns="45720" rIns="91440" bIns="45720" rtlCol="0" anchor="t">
            <a:normAutofit/>
          </a:bodyPr>
          <a:lstStyle/>
          <a:p>
            <a:r>
              <a:rPr lang="en-US" sz="4700" cap="small"/>
              <a:t> LITERATURE REVIEW</a:t>
            </a:r>
            <a:endParaRPr lang="en-US" sz="4700"/>
          </a:p>
        </p:txBody>
      </p:sp>
      <p:pic>
        <p:nvPicPr>
          <p:cNvPr id="4" name="Picture 4" descr="A picture containing calendar&#10;&#10;Description automatically generated">
            <a:extLst>
              <a:ext uri="{FF2B5EF4-FFF2-40B4-BE49-F238E27FC236}">
                <a16:creationId xmlns:a16="http://schemas.microsoft.com/office/drawing/2014/main" id="{32738B86-96A5-4FFF-8EA2-119E355AA43E}"/>
              </a:ext>
            </a:extLst>
          </p:cNvPr>
          <p:cNvPicPr>
            <a:picLocks noGrp="1" noChangeAspect="1"/>
          </p:cNvPicPr>
          <p:nvPr>
            <p:ph idx="1"/>
          </p:nvPr>
        </p:nvPicPr>
        <p:blipFill>
          <a:blip r:embed="rId2"/>
          <a:stretch>
            <a:fillRect/>
          </a:stretch>
        </p:blipFill>
        <p:spPr>
          <a:xfrm>
            <a:off x="1220070" y="171695"/>
            <a:ext cx="5996458" cy="6403508"/>
          </a:xfrm>
          <a:prstGeom prst="rect">
            <a:avLst/>
          </a:prstGeom>
        </p:spPr>
      </p:pic>
    </p:spTree>
    <p:extLst>
      <p:ext uri="{BB962C8B-B14F-4D97-AF65-F5344CB8AC3E}">
        <p14:creationId xmlns:p14="http://schemas.microsoft.com/office/powerpoint/2010/main" val="1551805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144E8-53BE-4574-943A-2A9080644284}"/>
              </a:ext>
            </a:extLst>
          </p:cNvPr>
          <p:cNvSpPr>
            <a:spLocks noGrp="1"/>
          </p:cNvSpPr>
          <p:nvPr>
            <p:ph type="title"/>
          </p:nvPr>
        </p:nvSpPr>
        <p:spPr/>
        <p:txBody>
          <a:bodyPr/>
          <a:lstStyle/>
          <a:p>
            <a:r>
              <a:rPr lang="en-GB" b="0" cap="small" dirty="0">
                <a:ea typeface="+mj-lt"/>
                <a:cs typeface="+mj-lt"/>
              </a:rPr>
              <a:t>Proposed Methodology</a:t>
            </a:r>
            <a:endParaRPr lang="en-US" dirty="0"/>
          </a:p>
          <a:p>
            <a:endParaRPr lang="en-GB" dirty="0"/>
          </a:p>
        </p:txBody>
      </p:sp>
      <p:sp>
        <p:nvSpPr>
          <p:cNvPr id="3" name="Content Placeholder 2">
            <a:extLst>
              <a:ext uri="{FF2B5EF4-FFF2-40B4-BE49-F238E27FC236}">
                <a16:creationId xmlns:a16="http://schemas.microsoft.com/office/drawing/2014/main" id="{EF544E39-EC04-4654-B312-EFD913CE88D9}"/>
              </a:ext>
            </a:extLst>
          </p:cNvPr>
          <p:cNvSpPr>
            <a:spLocks noGrp="1"/>
          </p:cNvSpPr>
          <p:nvPr>
            <p:ph idx="1"/>
          </p:nvPr>
        </p:nvSpPr>
        <p:spPr>
          <a:xfrm>
            <a:off x="1587710" y="1535600"/>
            <a:ext cx="9486690" cy="4868068"/>
          </a:xfrm>
        </p:spPr>
        <p:txBody>
          <a:bodyPr vert="horz" lIns="91440" tIns="45720" rIns="91440" bIns="45720" rtlCol="0" anchor="t">
            <a:normAutofit fontScale="62500" lnSpcReduction="20000"/>
          </a:bodyPr>
          <a:lstStyle/>
          <a:p>
            <a:pPr>
              <a:buNone/>
            </a:pPr>
            <a:r>
              <a:rPr lang="en-GB" dirty="0">
                <a:ea typeface="+mn-lt"/>
                <a:cs typeface="+mn-lt"/>
              </a:rPr>
              <a:t>In related work [25], it was found that the YOLOv3 has a better detection efficiency </a:t>
            </a:r>
            <a:endParaRPr lang="en-US"/>
          </a:p>
          <a:p>
            <a:pPr>
              <a:buNone/>
            </a:pPr>
            <a:r>
              <a:rPr lang="en-GB" dirty="0">
                <a:ea typeface="+mn-lt"/>
                <a:cs typeface="+mn-lt"/>
              </a:rPr>
              <a:t>than R-CNN, Fast R-CNN, and Faster R-CNN in fashion clothing detection. Another </a:t>
            </a:r>
            <a:endParaRPr lang="en-GB"/>
          </a:p>
          <a:p>
            <a:pPr>
              <a:buNone/>
            </a:pPr>
            <a:r>
              <a:rPr lang="en-GB" dirty="0">
                <a:ea typeface="+mn-lt"/>
                <a:cs typeface="+mn-lt"/>
              </a:rPr>
              <a:t>study [26] showed the YOLOv2 has a faster detection speed than Faster R-CNN, in the field of fashion apparel detection. Synthesizing the above arguments and previous researches, the YOLO algorithm was found to be more suitable than the two-stage detection algorithms for fashion apparel detection. Additionally, the detection model might improve the effect of apparel detection tasks through the characteristics of inductive transfer learning. Therefore, </a:t>
            </a:r>
            <a:endParaRPr lang="en-GB"/>
          </a:p>
          <a:p>
            <a:pPr>
              <a:buNone/>
            </a:pPr>
            <a:r>
              <a:rPr lang="en-GB" dirty="0">
                <a:ea typeface="+mn-lt"/>
                <a:cs typeface="+mn-lt"/>
              </a:rPr>
              <a:t>we proposed a two-phase fashion apparel detection model named yolov3-TPD, based on the yolov3 algorithm and transfer learning, to detect the apparel in complex background. The proposed detection model needs to detect five fashion apparel categories (jacket, top, pants, skirt, and bag) and determine the location of the target in the image, showed in </a:t>
            </a:r>
            <a:endParaRPr lang="en-GB"/>
          </a:p>
          <a:p>
            <a:pPr>
              <a:buNone/>
            </a:pPr>
            <a:r>
              <a:rPr lang="en-GB" dirty="0">
                <a:ea typeface="+mn-lt"/>
                <a:cs typeface="+mn-lt"/>
              </a:rPr>
              <a:t>Figure 1. The detection task was to detect apparel features using its contour and appearance. </a:t>
            </a:r>
            <a:endParaRPr lang="en-GB"/>
          </a:p>
          <a:p>
            <a:pPr>
              <a:buNone/>
            </a:pPr>
            <a:r>
              <a:rPr lang="en-GB" dirty="0">
                <a:ea typeface="+mn-lt"/>
                <a:cs typeface="+mn-lt"/>
              </a:rPr>
              <a:t>Therefore, the detection effect of the model was not affected by the </a:t>
            </a:r>
            <a:r>
              <a:rPr lang="en-GB" dirty="0" err="1">
                <a:ea typeface="+mn-lt"/>
                <a:cs typeface="+mn-lt"/>
              </a:rPr>
              <a:t>color</a:t>
            </a:r>
            <a:r>
              <a:rPr lang="en-GB" dirty="0">
                <a:ea typeface="+mn-lt"/>
                <a:cs typeface="+mn-lt"/>
              </a:rPr>
              <a:t> of the apparel. </a:t>
            </a:r>
            <a:endParaRPr lang="en-GB"/>
          </a:p>
          <a:p>
            <a:pPr>
              <a:buNone/>
            </a:pPr>
            <a:r>
              <a:rPr lang="en-GB" dirty="0">
                <a:ea typeface="+mn-lt"/>
                <a:cs typeface="+mn-lt"/>
              </a:rPr>
              <a:t>Figure 2 shows the architecture of the two-phase detection model. </a:t>
            </a:r>
            <a:endParaRPr lang="en-GB"/>
          </a:p>
          <a:p>
            <a:pPr>
              <a:buNone/>
            </a:pPr>
            <a:r>
              <a:rPr lang="en-GB" dirty="0">
                <a:ea typeface="+mn-lt"/>
                <a:cs typeface="+mn-lt"/>
              </a:rPr>
              <a:t>The training process of the proposed model was divided into the data preparation phase and the model training phase. In the data preparation phase, data </a:t>
            </a:r>
            <a:r>
              <a:rPr lang="en-GB" dirty="0" err="1">
                <a:ea typeface="+mn-lt"/>
                <a:cs typeface="+mn-lt"/>
              </a:rPr>
              <a:t>labeling</a:t>
            </a:r>
            <a:r>
              <a:rPr lang="en-GB" dirty="0">
                <a:ea typeface="+mn-lt"/>
                <a:cs typeface="+mn-lt"/>
              </a:rPr>
              <a:t> and data </a:t>
            </a:r>
            <a:r>
              <a:rPr lang="en-GB" dirty="0" err="1">
                <a:ea typeface="+mn-lt"/>
                <a:cs typeface="+mn-lt"/>
              </a:rPr>
              <a:t>preprocessing</a:t>
            </a:r>
            <a:r>
              <a:rPr lang="en-GB" dirty="0">
                <a:ea typeface="+mn-lt"/>
                <a:cs typeface="+mn-lt"/>
              </a:rPr>
              <a:t> were performed to prepare the training data. In the training phase, the prepared training data were used to train the model. First, the three categories classifier was trained. Second, the five categories classifier was trained by using transfer learning</a:t>
            </a:r>
            <a:endParaRPr lang="en-GB" dirty="0"/>
          </a:p>
          <a:p>
            <a:pPr marL="0" indent="0">
              <a:buNone/>
            </a:pPr>
            <a:endParaRPr lang="en-GB"/>
          </a:p>
        </p:txBody>
      </p:sp>
    </p:spTree>
    <p:extLst>
      <p:ext uri="{BB962C8B-B14F-4D97-AF65-F5344CB8AC3E}">
        <p14:creationId xmlns:p14="http://schemas.microsoft.com/office/powerpoint/2010/main" val="1697251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3C75-B1BD-4214-8473-1DE8E44A00E5}"/>
              </a:ext>
            </a:extLst>
          </p:cNvPr>
          <p:cNvSpPr>
            <a:spLocks noGrp="1"/>
          </p:cNvSpPr>
          <p:nvPr>
            <p:ph type="title"/>
          </p:nvPr>
        </p:nvSpPr>
        <p:spPr/>
        <p:txBody>
          <a:bodyPr/>
          <a:lstStyle/>
          <a:p>
            <a:r>
              <a:rPr lang="en-GB" dirty="0"/>
              <a:t>Fig 1 .   </a:t>
            </a:r>
            <a:br>
              <a:rPr lang="en-GB" dirty="0"/>
            </a:br>
            <a:r>
              <a:rPr lang="en-GB" dirty="0"/>
              <a:t>Fig 2 .</a:t>
            </a:r>
          </a:p>
        </p:txBody>
      </p:sp>
      <p:pic>
        <p:nvPicPr>
          <p:cNvPr id="7" name="Picture 7" descr="Diagram, schematic&#10;&#10;Description automatically generated">
            <a:extLst>
              <a:ext uri="{FF2B5EF4-FFF2-40B4-BE49-F238E27FC236}">
                <a16:creationId xmlns:a16="http://schemas.microsoft.com/office/drawing/2014/main" id="{E222439A-DB19-4819-B6E2-48F4E322DA83}"/>
              </a:ext>
            </a:extLst>
          </p:cNvPr>
          <p:cNvPicPr>
            <a:picLocks noGrp="1" noChangeAspect="1"/>
          </p:cNvPicPr>
          <p:nvPr>
            <p:ph idx="1"/>
          </p:nvPr>
        </p:nvPicPr>
        <p:blipFill>
          <a:blip r:embed="rId2"/>
          <a:stretch>
            <a:fillRect/>
          </a:stretch>
        </p:blipFill>
        <p:spPr>
          <a:xfrm>
            <a:off x="1590780" y="2109612"/>
            <a:ext cx="5342466" cy="3032125"/>
          </a:xfrm>
        </p:spPr>
      </p:pic>
      <p:sp>
        <p:nvSpPr>
          <p:cNvPr id="8" name="TextBox 7">
            <a:extLst>
              <a:ext uri="{FF2B5EF4-FFF2-40B4-BE49-F238E27FC236}">
                <a16:creationId xmlns:a16="http://schemas.microsoft.com/office/drawing/2014/main" id="{BDC23782-B1E6-4473-ADDC-17DFF9252F3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pic>
        <p:nvPicPr>
          <p:cNvPr id="9" name="Picture 9" descr="Graphical user interface&#10;&#10;Description automatically generated">
            <a:extLst>
              <a:ext uri="{FF2B5EF4-FFF2-40B4-BE49-F238E27FC236}">
                <a16:creationId xmlns:a16="http://schemas.microsoft.com/office/drawing/2014/main" id="{19821212-5298-4937-8150-6A531A4129C8}"/>
              </a:ext>
            </a:extLst>
          </p:cNvPr>
          <p:cNvPicPr>
            <a:picLocks noChangeAspect="1"/>
          </p:cNvPicPr>
          <p:nvPr/>
        </p:nvPicPr>
        <p:blipFill>
          <a:blip r:embed="rId3"/>
          <a:stretch>
            <a:fillRect/>
          </a:stretch>
        </p:blipFill>
        <p:spPr>
          <a:xfrm>
            <a:off x="7010400" y="750835"/>
            <a:ext cx="4859866" cy="5419829"/>
          </a:xfrm>
          <a:prstGeom prst="rect">
            <a:avLst/>
          </a:prstGeom>
        </p:spPr>
      </p:pic>
    </p:spTree>
    <p:extLst>
      <p:ext uri="{BB962C8B-B14F-4D97-AF65-F5344CB8AC3E}">
        <p14:creationId xmlns:p14="http://schemas.microsoft.com/office/powerpoint/2010/main" val="3159890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DA277-C350-4C1F-B6FF-48188CB89B19}"/>
              </a:ext>
            </a:extLst>
          </p:cNvPr>
          <p:cNvSpPr>
            <a:spLocks noGrp="1"/>
          </p:cNvSpPr>
          <p:nvPr>
            <p:ph type="title"/>
          </p:nvPr>
        </p:nvSpPr>
        <p:spPr/>
        <p:txBody>
          <a:bodyPr/>
          <a:lstStyle/>
          <a:p>
            <a:r>
              <a:rPr lang="en-GB" b="0" i="1" dirty="0">
                <a:ea typeface="+mj-lt"/>
                <a:cs typeface="+mj-lt"/>
              </a:rPr>
              <a:t>Data Preparation </a:t>
            </a:r>
            <a:endParaRPr lang="en-US">
              <a:ea typeface="+mj-lt"/>
              <a:cs typeface="+mj-lt"/>
            </a:endParaRPr>
          </a:p>
          <a:p>
            <a:endParaRPr lang="en-GB" dirty="0"/>
          </a:p>
        </p:txBody>
      </p:sp>
      <p:sp>
        <p:nvSpPr>
          <p:cNvPr id="3" name="Content Placeholder 2">
            <a:extLst>
              <a:ext uri="{FF2B5EF4-FFF2-40B4-BE49-F238E27FC236}">
                <a16:creationId xmlns:a16="http://schemas.microsoft.com/office/drawing/2014/main" id="{75B5C7F3-774E-4886-9206-B3A07579199A}"/>
              </a:ext>
            </a:extLst>
          </p:cNvPr>
          <p:cNvSpPr>
            <a:spLocks noGrp="1"/>
          </p:cNvSpPr>
          <p:nvPr>
            <p:ph idx="1"/>
          </p:nvPr>
        </p:nvSpPr>
        <p:spPr>
          <a:xfrm>
            <a:off x="1587710" y="1599100"/>
            <a:ext cx="9486690" cy="4804568"/>
          </a:xfrm>
        </p:spPr>
        <p:txBody>
          <a:bodyPr vert="horz" lIns="91440" tIns="45720" rIns="91440" bIns="45720" rtlCol="0" anchor="t">
            <a:normAutofit fontScale="62500" lnSpcReduction="20000"/>
          </a:bodyPr>
          <a:lstStyle/>
          <a:p>
            <a:pPr>
              <a:buNone/>
            </a:pPr>
            <a:r>
              <a:rPr lang="en-GB" dirty="0">
                <a:ea typeface="+mn-lt"/>
                <a:cs typeface="+mn-lt"/>
              </a:rPr>
              <a:t>In this phase, the data preparation was divided into two subsections. In the first subsection, </a:t>
            </a:r>
            <a:r>
              <a:rPr lang="en-GB" dirty="0" err="1">
                <a:ea typeface="+mn-lt"/>
                <a:cs typeface="+mn-lt"/>
              </a:rPr>
              <a:t>labeling</a:t>
            </a:r>
            <a:r>
              <a:rPr lang="en-GB" dirty="0">
                <a:ea typeface="+mn-lt"/>
                <a:cs typeface="+mn-lt"/>
              </a:rPr>
              <a:t> the images was needed for the training set and the testing set. The object detection algorithm was constructed by the CNN network, which belongs to supervised learning. The correct answer was provided to the model during the training phase. The YOLO network required that the label information of the image must be stored in a text format file. If there were multiple targets in one image, all information could be stored in the same file, and each image corresponded to only one label file. The label file contained the object number and object coordinates on this image. During the training process, the network could determine the target in the image by using the object information stored in the label file. The two-phase detection model proposed in this research was trained by using inductive transfer learning. Therefore, it was necessary to label the data for both phases to provide the training data needed. Three categories of </a:t>
            </a:r>
            <a:r>
              <a:rPr lang="en-GB" dirty="0" err="1">
                <a:ea typeface="+mn-lt"/>
                <a:cs typeface="+mn-lt"/>
              </a:rPr>
              <a:t>labeled</a:t>
            </a:r>
            <a:r>
              <a:rPr lang="en-GB" dirty="0">
                <a:ea typeface="+mn-lt"/>
                <a:cs typeface="+mn-lt"/>
              </a:rPr>
              <a:t> data were used in phase 1 model training, and five categories of </a:t>
            </a:r>
            <a:r>
              <a:rPr lang="en-GB" dirty="0" err="1">
                <a:ea typeface="+mn-lt"/>
                <a:cs typeface="+mn-lt"/>
              </a:rPr>
              <a:t>labeled</a:t>
            </a:r>
            <a:r>
              <a:rPr lang="en-GB" dirty="0">
                <a:ea typeface="+mn-lt"/>
                <a:cs typeface="+mn-lt"/>
              </a:rPr>
              <a:t> data were used in phase 2. In the second subsection, the image was implemented through </a:t>
            </a:r>
            <a:r>
              <a:rPr lang="en-GB" dirty="0" err="1">
                <a:ea typeface="+mn-lt"/>
                <a:cs typeface="+mn-lt"/>
              </a:rPr>
              <a:t>preprocessing</a:t>
            </a:r>
            <a:r>
              <a:rPr lang="en-GB" dirty="0">
                <a:ea typeface="+mn-lt"/>
                <a:cs typeface="+mn-lt"/>
              </a:rPr>
              <a:t> methods to enhance the detail of the image. The apparel images used in this research include various kinds of apparel and accessories, such as hats, glasses, parasols, and other items that might intercept the light. The image might have some excessive shadow or overexposure due to the environment of the shoot. In an area with a lot of glass or metal materials, the image might have overexposure due to reflection of light. To avoid the above potential problems from affecting the training results of the model, this research enhanced the image quality through the image </a:t>
            </a:r>
            <a:r>
              <a:rPr lang="en-GB" dirty="0" err="1">
                <a:ea typeface="+mn-lt"/>
                <a:cs typeface="+mn-lt"/>
              </a:rPr>
              <a:t>preprocessing</a:t>
            </a:r>
            <a:r>
              <a:rPr lang="en-GB" dirty="0">
                <a:ea typeface="+mn-lt"/>
                <a:cs typeface="+mn-lt"/>
              </a:rPr>
              <a:t> method of Contrast-Limited Adaptive Histogram Equalization. Contrast-Limited Adaptive Histogram Equalization (CLAHE) [29] is an image </a:t>
            </a:r>
            <a:r>
              <a:rPr lang="en-GB" dirty="0" err="1">
                <a:ea typeface="+mn-lt"/>
                <a:cs typeface="+mn-lt"/>
              </a:rPr>
              <a:t>preprocessing</a:t>
            </a:r>
            <a:r>
              <a:rPr lang="en-GB" dirty="0">
                <a:ea typeface="+mn-lt"/>
                <a:cs typeface="+mn-lt"/>
              </a:rPr>
              <a:t> technique that is used to improve contrast in images. The CLAHE method computes several histograms that are distinct sections of the image and redistributes the luminance values of the image. The CLAHE is suitable for improving the local contrast and enhancing the definitions of edges.</a:t>
            </a:r>
            <a:endParaRPr lang="en-GB"/>
          </a:p>
          <a:p>
            <a:pPr algn="just">
              <a:buNone/>
            </a:pPr>
            <a:endParaRPr lang="en-GB"/>
          </a:p>
          <a:p>
            <a:pPr marL="0" indent="0">
              <a:buNone/>
            </a:pPr>
            <a:endParaRPr lang="en-GB"/>
          </a:p>
        </p:txBody>
      </p:sp>
    </p:spTree>
    <p:extLst>
      <p:ext uri="{BB962C8B-B14F-4D97-AF65-F5344CB8AC3E}">
        <p14:creationId xmlns:p14="http://schemas.microsoft.com/office/powerpoint/2010/main" val="1122548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6031-35B6-4A0A-8C64-3F5960B656D1}"/>
              </a:ext>
            </a:extLst>
          </p:cNvPr>
          <p:cNvSpPr>
            <a:spLocks noGrp="1"/>
          </p:cNvSpPr>
          <p:nvPr>
            <p:ph type="title"/>
          </p:nvPr>
        </p:nvSpPr>
        <p:spPr/>
        <p:txBody>
          <a:bodyPr/>
          <a:lstStyle/>
          <a:p>
            <a:r>
              <a:rPr lang="en-GB" b="0" i="1" dirty="0">
                <a:ea typeface="+mj-lt"/>
                <a:cs typeface="+mj-lt"/>
              </a:rPr>
              <a:t>Two-Phase Model Training </a:t>
            </a:r>
            <a:endParaRPr lang="en-US" dirty="0"/>
          </a:p>
        </p:txBody>
      </p:sp>
      <p:sp>
        <p:nvSpPr>
          <p:cNvPr id="3" name="Content Placeholder 2">
            <a:extLst>
              <a:ext uri="{FF2B5EF4-FFF2-40B4-BE49-F238E27FC236}">
                <a16:creationId xmlns:a16="http://schemas.microsoft.com/office/drawing/2014/main" id="{C329C666-75C2-4D5F-A0BD-A8133429C2D8}"/>
              </a:ext>
            </a:extLst>
          </p:cNvPr>
          <p:cNvSpPr>
            <a:spLocks noGrp="1"/>
          </p:cNvSpPr>
          <p:nvPr>
            <p:ph idx="1"/>
          </p:nvPr>
        </p:nvSpPr>
        <p:spPr>
          <a:xfrm>
            <a:off x="1428960" y="2191766"/>
            <a:ext cx="9486690" cy="3926152"/>
          </a:xfrm>
        </p:spPr>
        <p:txBody>
          <a:bodyPr vert="horz" lIns="91440" tIns="45720" rIns="91440" bIns="45720" rtlCol="0" anchor="t">
            <a:normAutofit fontScale="85000" lnSpcReduction="20000"/>
          </a:bodyPr>
          <a:lstStyle/>
          <a:p>
            <a:pPr algn="just">
              <a:buNone/>
            </a:pPr>
            <a:r>
              <a:rPr lang="en-GB" dirty="0">
                <a:ea typeface="+mn-lt"/>
                <a:cs typeface="+mn-lt"/>
              </a:rPr>
              <a:t>This research proposes a fashion apparel detection model based on the yolov3 </a:t>
            </a:r>
            <a:endParaRPr lang="en-US" dirty="0"/>
          </a:p>
          <a:p>
            <a:pPr marL="0" indent="0">
              <a:buNone/>
            </a:pPr>
            <a:r>
              <a:rPr lang="en-GB" dirty="0">
                <a:ea typeface="+mn-lt"/>
                <a:cs typeface="+mn-lt"/>
              </a:rPr>
              <a:t>algorithm. Referring to the definition of fashion apparel in [26], the classification of the apparel in the research was similar to the actual situation in reality. Therefore, this research aimed to detect five different categories of fashion apparel as follows—jacket, top, pants, skirt, and bag. According to the definition of inductive transfer learning, a two-phase training method was proposed to improve the accuracy of the detection model. The categories of the fashion apparel were divided into two phases, as shown in Figure 3. In the first phase, referring to the previous research [1] of the hierarchical classification on fashion apparel, we simplified the five categories of the final goal into three coarse categories of clothes, bottoms, and goods. Each first phase coarse category could be extended to the second-phase fine categories, where “clothes” could be subdivided into “jacket” and “top”, “bottoms” could be subdivided into “pants” and “skirt”, and “bag” belonged to the coarse categories of “goods”</a:t>
            </a:r>
            <a:endParaRPr lang="en-GB" dirty="0"/>
          </a:p>
        </p:txBody>
      </p:sp>
    </p:spTree>
    <p:extLst>
      <p:ext uri="{BB962C8B-B14F-4D97-AF65-F5344CB8AC3E}">
        <p14:creationId xmlns:p14="http://schemas.microsoft.com/office/powerpoint/2010/main" val="806965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D6FEE-8949-4CAA-A64E-39C976BC9180}"/>
              </a:ext>
            </a:extLst>
          </p:cNvPr>
          <p:cNvSpPr>
            <a:spLocks noGrp="1"/>
          </p:cNvSpPr>
          <p:nvPr>
            <p:ph type="title"/>
          </p:nvPr>
        </p:nvSpPr>
        <p:spPr/>
        <p:txBody>
          <a:bodyPr/>
          <a:lstStyle/>
          <a:p>
            <a:endParaRPr lang="en-GB"/>
          </a:p>
        </p:txBody>
      </p:sp>
      <p:sp>
        <p:nvSpPr>
          <p:cNvPr id="6" name="Content Placeholder 5">
            <a:extLst>
              <a:ext uri="{FF2B5EF4-FFF2-40B4-BE49-F238E27FC236}">
                <a16:creationId xmlns:a16="http://schemas.microsoft.com/office/drawing/2014/main" id="{22562FF3-884E-4804-8D4E-624B73C50FA2}"/>
              </a:ext>
            </a:extLst>
          </p:cNvPr>
          <p:cNvSpPr>
            <a:spLocks noGrp="1"/>
          </p:cNvSpPr>
          <p:nvPr>
            <p:ph idx="1"/>
          </p:nvPr>
        </p:nvSpPr>
        <p:spPr>
          <a:xfrm>
            <a:off x="1587710" y="2541016"/>
            <a:ext cx="9486690" cy="3735652"/>
          </a:xfrm>
        </p:spPr>
        <p:txBody>
          <a:bodyPr vert="horz" lIns="91440" tIns="45720" rIns="91440" bIns="45720" rtlCol="0" anchor="t">
            <a:normAutofit fontScale="77500" lnSpcReduction="20000"/>
          </a:bodyPr>
          <a:lstStyle/>
          <a:p>
            <a:pPr>
              <a:buNone/>
            </a:pPr>
            <a:r>
              <a:rPr lang="en-GB" dirty="0">
                <a:ea typeface="+mn-lt"/>
                <a:cs typeface="+mn-lt"/>
              </a:rPr>
              <a:t>Fig 1.3 Category structure of two-phase fashion apparel model.</a:t>
            </a:r>
            <a:endParaRPr lang="en-US" dirty="0"/>
          </a:p>
          <a:p>
            <a:pPr>
              <a:buNone/>
            </a:pPr>
            <a:r>
              <a:rPr lang="en-GB" dirty="0">
                <a:ea typeface="+mn-lt"/>
                <a:cs typeface="+mn-lt"/>
              </a:rPr>
              <a:t>In the training process of the phase 1 model, the </a:t>
            </a:r>
            <a:r>
              <a:rPr lang="en-GB" dirty="0" err="1">
                <a:ea typeface="+mn-lt"/>
                <a:cs typeface="+mn-lt"/>
              </a:rPr>
              <a:t>labeled</a:t>
            </a:r>
            <a:r>
              <a:rPr lang="en-GB" dirty="0">
                <a:ea typeface="+mn-lt"/>
                <a:cs typeface="+mn-lt"/>
              </a:rPr>
              <a:t> data of three categories and </a:t>
            </a:r>
            <a:endParaRPr lang="en-GB"/>
          </a:p>
          <a:p>
            <a:pPr>
              <a:buNone/>
            </a:pPr>
            <a:r>
              <a:rPr lang="en-GB" dirty="0">
                <a:ea typeface="+mn-lt"/>
                <a:cs typeface="+mn-lt"/>
              </a:rPr>
              <a:t>pre-trained model of yolov3.conv.137 were used for training. The yolov3.conv.137 </a:t>
            </a:r>
            <a:endParaRPr lang="en-GB"/>
          </a:p>
          <a:p>
            <a:pPr>
              <a:buNone/>
            </a:pPr>
            <a:r>
              <a:rPr lang="en-GB" dirty="0">
                <a:ea typeface="+mn-lt"/>
                <a:cs typeface="+mn-lt"/>
              </a:rPr>
              <a:t>was the pre-trained model provided by yolov3 authors training through the Microsoft </a:t>
            </a:r>
            <a:endParaRPr lang="en-GB"/>
          </a:p>
          <a:p>
            <a:pPr>
              <a:buNone/>
            </a:pPr>
            <a:r>
              <a:rPr lang="en-GB" dirty="0">
                <a:ea typeface="+mn-lt"/>
                <a:cs typeface="+mn-lt"/>
              </a:rPr>
              <a:t>COCO dataset. After model training of phase 1 was over, the model weight was saved</a:t>
            </a:r>
            <a:endParaRPr lang="en-GB" dirty="0"/>
          </a:p>
          <a:p>
            <a:pPr>
              <a:buNone/>
            </a:pPr>
            <a:r>
              <a:rPr lang="en-GB" dirty="0">
                <a:ea typeface="+mn-lt"/>
                <a:cs typeface="+mn-lt"/>
              </a:rPr>
              <a:t>and used as the new pre-trained model for the training of the phase 2 model. During </a:t>
            </a:r>
            <a:endParaRPr lang="en-GB"/>
          </a:p>
          <a:p>
            <a:pPr>
              <a:buNone/>
            </a:pPr>
            <a:r>
              <a:rPr lang="en-GB" dirty="0">
                <a:ea typeface="+mn-lt"/>
                <a:cs typeface="+mn-lt"/>
              </a:rPr>
              <a:t>the phase 2 model, </a:t>
            </a:r>
            <a:r>
              <a:rPr lang="en-GB" dirty="0" err="1">
                <a:ea typeface="+mn-lt"/>
                <a:cs typeface="+mn-lt"/>
              </a:rPr>
              <a:t>labeled</a:t>
            </a:r>
            <a:r>
              <a:rPr lang="en-GB" dirty="0">
                <a:ea typeface="+mn-lt"/>
                <a:cs typeface="+mn-lt"/>
              </a:rPr>
              <a:t> data of </a:t>
            </a:r>
            <a:r>
              <a:rPr lang="en-GB" dirty="0" err="1">
                <a:ea typeface="+mn-lt"/>
                <a:cs typeface="+mn-lt"/>
              </a:rPr>
              <a:t>fifive</a:t>
            </a:r>
            <a:r>
              <a:rPr lang="en-GB" dirty="0">
                <a:ea typeface="+mn-lt"/>
                <a:cs typeface="+mn-lt"/>
              </a:rPr>
              <a:t> categories and the trained model of phase 1 were used for transfer learning. The method proposed in this research used the characteristics of inductive transfer learning to improve the detection effect by relearning, based on the weight of the phase 1 model. </a:t>
            </a:r>
            <a:endParaRPr lang="en-GB"/>
          </a:p>
          <a:p>
            <a:pPr marL="0" indent="0">
              <a:buNone/>
            </a:pPr>
            <a:endParaRPr lang="en-GB"/>
          </a:p>
        </p:txBody>
      </p:sp>
      <p:pic>
        <p:nvPicPr>
          <p:cNvPr id="7" name="Picture 7" descr="Diagram&#10;&#10;Description automatically generated">
            <a:extLst>
              <a:ext uri="{FF2B5EF4-FFF2-40B4-BE49-F238E27FC236}">
                <a16:creationId xmlns:a16="http://schemas.microsoft.com/office/drawing/2014/main" id="{17B50C3E-D326-4F09-BA9F-4BEF0591BF92}"/>
              </a:ext>
            </a:extLst>
          </p:cNvPr>
          <p:cNvPicPr>
            <a:picLocks noChangeAspect="1"/>
          </p:cNvPicPr>
          <p:nvPr/>
        </p:nvPicPr>
        <p:blipFill>
          <a:blip r:embed="rId2"/>
          <a:stretch>
            <a:fillRect/>
          </a:stretch>
        </p:blipFill>
        <p:spPr>
          <a:xfrm>
            <a:off x="1824567" y="419653"/>
            <a:ext cx="4595283" cy="1954694"/>
          </a:xfrm>
          <a:prstGeom prst="rect">
            <a:avLst/>
          </a:prstGeom>
        </p:spPr>
      </p:pic>
    </p:spTree>
    <p:extLst>
      <p:ext uri="{BB962C8B-B14F-4D97-AF65-F5344CB8AC3E}">
        <p14:creationId xmlns:p14="http://schemas.microsoft.com/office/powerpoint/2010/main" val="2037554900"/>
      </p:ext>
    </p:extLst>
  </p:cSld>
  <p:clrMapOvr>
    <a:masterClrMapping/>
  </p:clrMapOvr>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2.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Madison</Template>
  <TotalTime>0</TotalTime>
  <Words>1</Words>
  <Application>Microsoft Office PowerPoint</Application>
  <PresentationFormat>Widescreen</PresentationFormat>
  <Paragraphs>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InterweaveVTI</vt:lpstr>
      <vt:lpstr>FASHION- DETECTION USING IMAGE PROCESSING</vt:lpstr>
      <vt:lpstr>ABSTRACT </vt:lpstr>
      <vt:lpstr>INTRODUCTION</vt:lpstr>
      <vt:lpstr> LITERATURE REVIEW</vt:lpstr>
      <vt:lpstr>Proposed Methodology </vt:lpstr>
      <vt:lpstr>Fig 1 .    Fig 2 .</vt:lpstr>
      <vt:lpstr>Data Preparation  </vt:lpstr>
      <vt:lpstr>Two-Phase Model Training </vt:lpstr>
      <vt:lpstr>PowerPoint Presentation</vt:lpstr>
      <vt:lpstr>Experimental Results </vt:lpstr>
      <vt:lpstr>  </vt:lpstr>
      <vt:lpstr>Results :</vt:lpstr>
      <vt:lpstr>conclusion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197</cp:revision>
  <dcterms:created xsi:type="dcterms:W3CDTF">2021-12-30T11:34:47Z</dcterms:created>
  <dcterms:modified xsi:type="dcterms:W3CDTF">2021-12-30T12:49:17Z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