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6" r:id="rId3"/>
    <p:sldId id="264" r:id="rId4"/>
    <p:sldId id="273" r:id="rId5"/>
    <p:sldId id="258" r:id="rId6"/>
    <p:sldId id="259" r:id="rId7"/>
    <p:sldId id="260" r:id="rId8"/>
    <p:sldId id="262" r:id="rId9"/>
    <p:sldId id="263" r:id="rId10"/>
    <p:sldId id="267" r:id="rId11"/>
    <p:sldId id="272" r:id="rId12"/>
    <p:sldId id="280" r:id="rId13"/>
    <p:sldId id="274" r:id="rId14"/>
    <p:sldId id="275" r:id="rId15"/>
    <p:sldId id="278" r:id="rId16"/>
    <p:sldId id="279" r:id="rId17"/>
    <p:sldId id="277" r:id="rId18"/>
    <p:sldId id="281" r:id="rId19"/>
    <p:sldId id="282" r:id="rId20"/>
    <p:sldId id="283" r:id="rId21"/>
    <p:sldId id="284" r:id="rId22"/>
    <p:sldId id="285" r:id="rId23"/>
    <p:sldId id="276" r:id="rId24"/>
    <p:sldId id="26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544" autoAdjust="0"/>
    <p:restoredTop sz="94660"/>
  </p:normalViewPr>
  <p:slideViewPr>
    <p:cSldViewPr snapToGrid="0">
      <p:cViewPr varScale="1">
        <p:scale>
          <a:sx n="68" d="100"/>
          <a:sy n="68" d="100"/>
        </p:scale>
        <p:origin x="-672"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99426-8EBA-4DBB-865A-B5F9EA57BEE7}" type="datetimeFigureOut">
              <a:rPr lang="en-US" smtClean="0"/>
              <a:pPr/>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27339-15AB-498B-BEE7-A414710AC846}" type="slidenum">
              <a:rPr lang="en-US" smtClean="0"/>
              <a:pPr/>
              <a:t>‹#›</a:t>
            </a:fld>
            <a:endParaRPr lang="en-US"/>
          </a:p>
        </p:txBody>
      </p:sp>
    </p:spTree>
    <p:extLst>
      <p:ext uri="{BB962C8B-B14F-4D97-AF65-F5344CB8AC3E}">
        <p14:creationId xmlns="" xmlns:p14="http://schemas.microsoft.com/office/powerpoint/2010/main" val="108444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427652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391904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306274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216293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214474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420212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11046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119615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27620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365725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FF5CF5-CA72-45E9-9FD9-5B9D1CE7195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141369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F5CF5-CA72-45E9-9FD9-5B9D1CE71959}" type="datetimeFigureOut">
              <a:rPr lang="en-US" smtClean="0"/>
              <a:pPr/>
              <a:t>11/12/2024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D6FAB-768C-4CE0-9DEF-9E3E0BC106C6}" type="slidenum">
              <a:rPr lang="en-US" smtClean="0"/>
              <a:pPr/>
              <a:t>‹#›</a:t>
            </a:fld>
            <a:endParaRPr lang="en-US"/>
          </a:p>
        </p:txBody>
      </p:sp>
    </p:spTree>
    <p:extLst>
      <p:ext uri="{BB962C8B-B14F-4D97-AF65-F5344CB8AC3E}">
        <p14:creationId xmlns="" xmlns:p14="http://schemas.microsoft.com/office/powerpoint/2010/main" val="256221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2.jpeg">
            <a:extLst>
              <a:ext uri="{FF2B5EF4-FFF2-40B4-BE49-F238E27FC236}">
                <a16:creationId xmlns="" xmlns:a16="http://schemas.microsoft.com/office/drawing/2014/main" id="{AE105348-5E2E-9A33-1BE9-ACECB2F829F5}"/>
              </a:ext>
            </a:extLst>
          </p:cNvPr>
          <p:cNvPicPr>
            <a:picLocks noGrp="1"/>
          </p:cNvPicPr>
          <p:nvPr>
            <p:ph idx="1"/>
          </p:nvPr>
        </p:nvPicPr>
        <p:blipFill>
          <a:blip r:embed="rId2" cstate="print"/>
          <a:stretch>
            <a:fillRect/>
          </a:stretch>
        </p:blipFill>
        <p:spPr>
          <a:xfrm>
            <a:off x="651933" y="488117"/>
            <a:ext cx="10837334" cy="1883809"/>
          </a:xfrm>
          <a:prstGeom prst="rect">
            <a:avLst/>
          </a:prstGeom>
        </p:spPr>
      </p:pic>
      <p:sp>
        <p:nvSpPr>
          <p:cNvPr id="7" name="Subtitle 2">
            <a:extLst>
              <a:ext uri="{FF2B5EF4-FFF2-40B4-BE49-F238E27FC236}">
                <a16:creationId xmlns="" xmlns:a16="http://schemas.microsoft.com/office/drawing/2014/main" id="{4B33DC96-BB63-4457-45D6-45C14B9B9771}"/>
              </a:ext>
            </a:extLst>
          </p:cNvPr>
          <p:cNvSpPr txBox="1">
            <a:spLocks/>
          </p:cNvSpPr>
          <p:nvPr/>
        </p:nvSpPr>
        <p:spPr>
          <a:xfrm>
            <a:off x="2861063" y="3752596"/>
            <a:ext cx="6709143" cy="133880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defRPr/>
            </a:pPr>
            <a:r>
              <a:rPr lang="en-US" sz="2400" dirty="0">
                <a:solidFill>
                  <a:schemeClr val="tx1">
                    <a:lumMod val="95000"/>
                    <a:lumOff val="5000"/>
                  </a:schemeClr>
                </a:solidFill>
              </a:rPr>
              <a:t>CONTEXT-AWARE HYBRID CRYPTOGRAPHY WITH ADAPTIVE BIOMETRIC SECURITY FOR DYNAMIC FILE STORAGE ENVIRONMENTS</a:t>
            </a:r>
            <a:endParaRPr kumimoji="0" lang="en-US" sz="2400" b="1"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p:txBody>
      </p:sp>
      <p:sp>
        <p:nvSpPr>
          <p:cNvPr id="8" name="Subtitle 2">
            <a:extLst>
              <a:ext uri="{FF2B5EF4-FFF2-40B4-BE49-F238E27FC236}">
                <a16:creationId xmlns="" xmlns:a16="http://schemas.microsoft.com/office/drawing/2014/main" id="{B76A08B1-4839-D6A3-A2E3-EE9F2D017957}"/>
              </a:ext>
            </a:extLst>
          </p:cNvPr>
          <p:cNvSpPr txBox="1">
            <a:spLocks/>
          </p:cNvSpPr>
          <p:nvPr/>
        </p:nvSpPr>
        <p:spPr>
          <a:xfrm>
            <a:off x="855902" y="4927683"/>
            <a:ext cx="11014364"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PROJECT STUDENTS                                                                                        GUIDE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latin typeface="Calibri"/>
              </a:rPr>
              <a:t>SANJU S</a:t>
            </a:r>
            <a:r>
              <a:rPr kumimoji="0" lang="en-US" sz="2000" b="1" i="0" u="none" strike="noStrike" kern="1200" cap="none" spc="0" normalizeH="0" baseline="0" noProof="0" dirty="0">
                <a:ln>
                  <a:noFill/>
                </a:ln>
                <a:solidFill>
                  <a:schemeClr val="tx1"/>
                </a:solidFill>
                <a:effectLst/>
                <a:uLnTx/>
                <a:uFillTx/>
                <a:latin typeface="Calibri"/>
                <a:ea typeface="+mn-ea"/>
                <a:cs typeface="+mn-cs"/>
              </a:rPr>
              <a:t>            41111120                                                                             </a:t>
            </a:r>
            <a:r>
              <a:rPr lang="en-US" sz="2000" b="1" noProof="0" dirty="0">
                <a:solidFill>
                  <a:schemeClr val="tx1"/>
                </a:solidFill>
                <a:latin typeface="Calibri"/>
              </a:rPr>
              <a:t>DR</a:t>
            </a:r>
            <a:r>
              <a:rPr lang="en-US" sz="2000" b="1" dirty="0">
                <a:solidFill>
                  <a:schemeClr val="tx1"/>
                </a:solidFill>
                <a:latin typeface="Calibri"/>
              </a:rPr>
              <a:t>. A .MOHANAPRIYA, M.E., PH.D. </a:t>
            </a:r>
            <a:r>
              <a:rPr kumimoji="0" lang="en-US" sz="2000" b="1" i="0" u="none" strike="noStrike" kern="1200" cap="none" spc="0" normalizeH="0" baseline="0" noProof="0" dirty="0">
                <a:ln>
                  <a:noFill/>
                </a:ln>
                <a:solidFill>
                  <a:schemeClr val="tx1"/>
                </a:solidFill>
                <a:effectLst/>
                <a:uLnTx/>
                <a:uFillTx/>
                <a:latin typeface="Calibri"/>
                <a:ea typeface="+mn-ea"/>
                <a:cs typeface="+mn-cs"/>
              </a:rPr>
              <a:t>                                     </a:t>
            </a:r>
            <a:r>
              <a:rPr lang="en-US" sz="2000" b="1" dirty="0">
                <a:solidFill>
                  <a:schemeClr val="tx1"/>
                </a:solidFill>
                <a:latin typeface="Calibri"/>
              </a:rPr>
              <a:t>SANTHOSH G</a:t>
            </a:r>
            <a:r>
              <a:rPr kumimoji="0" lang="en-US" sz="2000" b="1" i="0" u="none" strike="noStrike" kern="1200" cap="none" spc="0" normalizeH="0" baseline="0" noProof="0" dirty="0">
                <a:ln>
                  <a:noFill/>
                </a:ln>
                <a:solidFill>
                  <a:schemeClr val="tx1"/>
                </a:solidFill>
                <a:effectLst/>
                <a:uLnTx/>
                <a:uFillTx/>
                <a:latin typeface="Calibri"/>
                <a:ea typeface="+mn-ea"/>
                <a:cs typeface="+mn-cs"/>
              </a:rPr>
              <a:t>   41111127                                                                                             Asst Professor, CSE</a:t>
            </a:r>
            <a:endParaRPr kumimoji="0" lang="en-GB" sz="2000" b="0" i="0" u="none" strike="noStrike" kern="1200" cap="none" spc="0" normalizeH="0" baseline="0" noProof="0" dirty="0">
              <a:ln>
                <a:noFill/>
              </a:ln>
              <a:solidFill>
                <a:schemeClr val="tx1"/>
              </a:solidFill>
              <a:effectLst/>
              <a:uLnTx/>
              <a:uFillTx/>
              <a:latin typeface="Calibri"/>
              <a:ea typeface="+mn-ea"/>
              <a:cs typeface="+mn-cs"/>
            </a:endParaRPr>
          </a:p>
        </p:txBody>
      </p:sp>
      <p:pic>
        <p:nvPicPr>
          <p:cNvPr id="9" name="Picture 8">
            <a:extLst>
              <a:ext uri="{FF2B5EF4-FFF2-40B4-BE49-F238E27FC236}">
                <a16:creationId xmlns="" xmlns:a16="http://schemas.microsoft.com/office/drawing/2014/main" id="{393C485D-272E-8043-5736-B63DA96DD3B5}"/>
              </a:ext>
            </a:extLst>
          </p:cNvPr>
          <p:cNvPicPr>
            <a:picLocks noChangeAspect="1"/>
          </p:cNvPicPr>
          <p:nvPr/>
        </p:nvPicPr>
        <p:blipFill>
          <a:blip r:embed="rId3"/>
          <a:stretch>
            <a:fillRect/>
          </a:stretch>
        </p:blipFill>
        <p:spPr>
          <a:xfrm>
            <a:off x="2157984" y="2517861"/>
            <a:ext cx="8115299" cy="1175086"/>
          </a:xfrm>
          <a:prstGeom prst="rect">
            <a:avLst/>
          </a:prstGeom>
        </p:spPr>
      </p:pic>
      <p:cxnSp>
        <p:nvCxnSpPr>
          <p:cNvPr id="5" name="Straight Connector 4">
            <a:extLst>
              <a:ext uri="{FF2B5EF4-FFF2-40B4-BE49-F238E27FC236}">
                <a16:creationId xmlns="" xmlns:a16="http://schemas.microsoft.com/office/drawing/2014/main" id="{6461C379-F871-E23B-385F-5E1F0D0CA42C}"/>
              </a:ext>
            </a:extLst>
          </p:cNvPr>
          <p:cNvCxnSpPr/>
          <p:nvPr/>
        </p:nvCxnSpPr>
        <p:spPr>
          <a:xfrm>
            <a:off x="186267" y="194733"/>
            <a:ext cx="0" cy="6443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18A46BF8-CEAB-6401-13A1-A20AE3D2AB9E}"/>
              </a:ext>
            </a:extLst>
          </p:cNvPr>
          <p:cNvCxnSpPr/>
          <p:nvPr/>
        </p:nvCxnSpPr>
        <p:spPr>
          <a:xfrm>
            <a:off x="12022667" y="207433"/>
            <a:ext cx="0" cy="6443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BACD89D1-5776-891C-E4DE-1A159F6BBC78}"/>
              </a:ext>
            </a:extLst>
          </p:cNvPr>
          <p:cNvCxnSpPr/>
          <p:nvPr/>
        </p:nvCxnSpPr>
        <p:spPr>
          <a:xfrm>
            <a:off x="186267" y="194733"/>
            <a:ext cx="11836400" cy="127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9B52DCBE-0FB7-0C95-6CC3-C2D48B17628E}"/>
              </a:ext>
            </a:extLst>
          </p:cNvPr>
          <p:cNvCxnSpPr/>
          <p:nvPr/>
        </p:nvCxnSpPr>
        <p:spPr>
          <a:xfrm flipV="1">
            <a:off x="186267" y="6637867"/>
            <a:ext cx="11836400" cy="127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3215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EEE99E-D80A-8D88-9855-339732BC7304}"/>
              </a:ext>
            </a:extLst>
          </p:cNvPr>
          <p:cNvSpPr>
            <a:spLocks noGrp="1"/>
          </p:cNvSpPr>
          <p:nvPr>
            <p:ph type="title"/>
          </p:nvPr>
        </p:nvSpPr>
        <p:spPr>
          <a:xfrm>
            <a:off x="431800" y="256970"/>
            <a:ext cx="11357076" cy="854075"/>
          </a:xfrm>
          <a:ln w="12700">
            <a:solidFill>
              <a:schemeClr val="tx1"/>
            </a:solidFill>
          </a:ln>
        </p:spPr>
        <p:txBody>
          <a:bodyPr/>
          <a:lstStyle/>
          <a:p>
            <a:r>
              <a:rPr lang="en-US" b="1" dirty="0"/>
              <a:t>INFERENCES ON SURVEY (Existing Systems)</a:t>
            </a:r>
            <a:endParaRPr lang="en-IN" b="1" dirty="0"/>
          </a:p>
        </p:txBody>
      </p:sp>
      <p:sp>
        <p:nvSpPr>
          <p:cNvPr id="3" name="Content Placeholder 2">
            <a:extLst>
              <a:ext uri="{FF2B5EF4-FFF2-40B4-BE49-F238E27FC236}">
                <a16:creationId xmlns="" xmlns:a16="http://schemas.microsoft.com/office/drawing/2014/main" id="{9F0D1CF1-73C2-6201-8C4E-BB1E36829481}"/>
              </a:ext>
            </a:extLst>
          </p:cNvPr>
          <p:cNvSpPr>
            <a:spLocks noGrp="1"/>
          </p:cNvSpPr>
          <p:nvPr>
            <p:ph idx="1"/>
          </p:nvPr>
        </p:nvSpPr>
        <p:spPr>
          <a:xfrm>
            <a:off x="431800" y="1177636"/>
            <a:ext cx="11357077" cy="5423394"/>
          </a:xfrm>
          <a:ln w="12700">
            <a:solidFill>
              <a:schemeClr val="tx1"/>
            </a:solidFill>
          </a:ln>
        </p:spPr>
        <p:txBody>
          <a:bodyPr>
            <a:noAutofit/>
          </a:bodyPr>
          <a:lstStyle/>
          <a:p>
            <a:pPr algn="just">
              <a:buFont typeface="Wingdings" panose="05000000000000000000" pitchFamily="2" charset="2"/>
              <a:buChar char="Ø"/>
            </a:pPr>
            <a:r>
              <a:rPr lang="en-US" sz="2400" b="1" dirty="0"/>
              <a:t> Decentralized and Secure Online Merchandising Platform</a:t>
            </a:r>
          </a:p>
          <a:p>
            <a:pPr marL="0" indent="0" algn="just">
              <a:buNone/>
            </a:pPr>
            <a:r>
              <a:rPr lang="en-US" sz="2400" dirty="0"/>
              <a:t>      - Add blockchain to make the marketplace more secure and transparent.</a:t>
            </a:r>
          </a:p>
          <a:p>
            <a:pPr marL="0" indent="0" algn="just">
              <a:buNone/>
            </a:pPr>
            <a:r>
              <a:rPr lang="en-US" sz="2400" dirty="0"/>
              <a:t>      - Enhance security measures for protecting users and transactions.</a:t>
            </a:r>
          </a:p>
          <a:p>
            <a:pPr algn="just">
              <a:buFont typeface="Wingdings" panose="05000000000000000000" pitchFamily="2" charset="2"/>
              <a:buChar char="Ø"/>
            </a:pPr>
            <a:r>
              <a:rPr lang="en-US" sz="2400" b="1" dirty="0"/>
              <a:t> Distributed File Sharing Application</a:t>
            </a:r>
            <a:endParaRPr lang="en-US" sz="2400" dirty="0"/>
          </a:p>
          <a:p>
            <a:pPr marL="0" indent="0" algn="just">
              <a:buNone/>
            </a:pPr>
            <a:r>
              <a:rPr lang="en-US" sz="2400" dirty="0"/>
              <a:t>      - Create a system for sharing files across multiple nodes.</a:t>
            </a:r>
          </a:p>
          <a:p>
            <a:pPr marL="0" indent="0" algn="just">
              <a:buNone/>
            </a:pPr>
            <a:r>
              <a:rPr lang="en-US" sz="2400" dirty="0"/>
              <a:t>      - Enhance file access speed and reliability for remote users.</a:t>
            </a:r>
          </a:p>
          <a:p>
            <a:pPr marL="0" indent="0" algn="just">
              <a:buNone/>
            </a:pPr>
            <a:r>
              <a:rPr lang="en-US" sz="2400" dirty="0"/>
              <a:t>      - Streamline the file-sharing process.</a:t>
            </a:r>
          </a:p>
          <a:p>
            <a:pPr algn="just">
              <a:buFont typeface="Wingdings" panose="05000000000000000000" pitchFamily="2" charset="2"/>
              <a:buChar char="Ø"/>
            </a:pPr>
            <a:r>
              <a:rPr lang="en-US" sz="2400" b="1" dirty="0"/>
              <a:t> Secure and Decentralized File-Sharing Environment</a:t>
            </a:r>
            <a:endParaRPr lang="en-US" sz="2400" dirty="0"/>
          </a:p>
          <a:p>
            <a:pPr marL="0" indent="0" algn="just">
              <a:buNone/>
            </a:pPr>
            <a:r>
              <a:rPr lang="en-US" sz="2400" dirty="0"/>
              <a:t>      - Merge blockchain and IPFS for secure and decentralized file sharing.</a:t>
            </a:r>
          </a:p>
          <a:p>
            <a:pPr marL="0" indent="0" algn="just">
              <a:buNone/>
            </a:pPr>
            <a:r>
              <a:rPr lang="en-US" sz="2400" dirty="0"/>
              <a:t>      - Apply PKI for encrypted file sharing.</a:t>
            </a:r>
          </a:p>
          <a:p>
            <a:pPr marL="0" indent="0" algn="just">
              <a:buNone/>
            </a:pPr>
            <a:r>
              <a:rPr lang="en-US" sz="2400" dirty="0"/>
              <a:t>      - Make file transactions clear to users.</a:t>
            </a:r>
          </a:p>
        </p:txBody>
      </p:sp>
    </p:spTree>
    <p:extLst>
      <p:ext uri="{BB962C8B-B14F-4D97-AF65-F5344CB8AC3E}">
        <p14:creationId xmlns="" xmlns:p14="http://schemas.microsoft.com/office/powerpoint/2010/main" val="209749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52950D-A2E8-410C-9FFC-EB916325950E}"/>
              </a:ext>
            </a:extLst>
          </p:cNvPr>
          <p:cNvSpPr>
            <a:spLocks noGrp="1"/>
          </p:cNvSpPr>
          <p:nvPr>
            <p:ph idx="1"/>
          </p:nvPr>
        </p:nvSpPr>
        <p:spPr>
          <a:xfrm>
            <a:off x="207817" y="183909"/>
            <a:ext cx="11776365" cy="6490181"/>
          </a:xfrm>
          <a:ln>
            <a:solidFill>
              <a:schemeClr val="tx1"/>
            </a:solidFill>
          </a:ln>
        </p:spPr>
        <p:txBody>
          <a:bodyPr>
            <a:normAutofit fontScale="85000" lnSpcReduction="20000"/>
          </a:bodyPr>
          <a:lstStyle/>
          <a:p>
            <a:pPr>
              <a:buFont typeface="Wingdings" panose="05000000000000000000" pitchFamily="2" charset="2"/>
              <a:buChar char="Ø"/>
            </a:pPr>
            <a:r>
              <a:rPr lang="en-US" sz="2800" b="1" dirty="0"/>
              <a:t> Privacy and Security in P2P File Sharing</a:t>
            </a:r>
            <a:endParaRPr lang="en-US" sz="2800" dirty="0"/>
          </a:p>
          <a:p>
            <a:pPr marL="0" indent="0">
              <a:buNone/>
            </a:pPr>
            <a:r>
              <a:rPr lang="en-US" sz="2800" dirty="0"/>
              <a:t>       - Enhance privacy in peer-to-peer file sharing systems.</a:t>
            </a:r>
          </a:p>
          <a:p>
            <a:pPr marL="0" indent="0">
              <a:buNone/>
            </a:pPr>
            <a:r>
              <a:rPr lang="en-US" sz="2800" dirty="0"/>
              <a:t>       - Develop security features for decentralized file sharing.</a:t>
            </a:r>
          </a:p>
          <a:p>
            <a:pPr marL="0" indent="0">
              <a:buNone/>
            </a:pPr>
            <a:r>
              <a:rPr lang="en-US" sz="2800" dirty="0"/>
              <a:t>       - Comply with data protection regulations.</a:t>
            </a:r>
          </a:p>
          <a:p>
            <a:pPr>
              <a:buFont typeface="Wingdings" panose="05000000000000000000" pitchFamily="2" charset="2"/>
              <a:buChar char="Ø"/>
            </a:pPr>
            <a:r>
              <a:rPr lang="en-US" sz="2800" b="1" dirty="0"/>
              <a:t> Improving I/O Performance in Distributed Systems</a:t>
            </a:r>
            <a:endParaRPr lang="en-US" sz="2800" dirty="0"/>
          </a:p>
          <a:p>
            <a:pPr marL="0" indent="0">
              <a:buNone/>
            </a:pPr>
            <a:r>
              <a:rPr lang="en-US" sz="2800" dirty="0"/>
              <a:t>       - Improve input/output performance in distributed file systems.</a:t>
            </a:r>
          </a:p>
          <a:p>
            <a:pPr marL="0" indent="0">
              <a:buNone/>
            </a:pPr>
            <a:r>
              <a:rPr lang="en-US" sz="2800" dirty="0"/>
              <a:t>       - Solve performance problems caused by high contention.</a:t>
            </a:r>
          </a:p>
          <a:p>
            <a:pPr marL="0" indent="0">
              <a:buNone/>
            </a:pPr>
            <a:r>
              <a:rPr lang="en-US" sz="2800" dirty="0"/>
              <a:t>       - Improve performance in high-performance computing environments.</a:t>
            </a:r>
          </a:p>
          <a:p>
            <a:pPr>
              <a:buFont typeface="Wingdings" panose="05000000000000000000" pitchFamily="2" charset="2"/>
              <a:buChar char="Ø"/>
            </a:pPr>
            <a:r>
              <a:rPr lang="en-US" sz="2800" b="1" dirty="0"/>
              <a:t> Secure and Confidential File-Sharing Using Shamir's Secret Sharing</a:t>
            </a:r>
            <a:endParaRPr lang="en-US" sz="2800" dirty="0"/>
          </a:p>
          <a:p>
            <a:pPr marL="0" indent="0">
              <a:buNone/>
            </a:pPr>
            <a:r>
              <a:rPr lang="en-US" sz="2800" dirty="0"/>
              <a:t>       - Use Shamir's Secret Sharing for secure file sharing.</a:t>
            </a:r>
          </a:p>
          <a:p>
            <a:pPr marL="0" indent="0">
              <a:buNone/>
            </a:pPr>
            <a:r>
              <a:rPr lang="en-US" sz="2800" dirty="0"/>
              <a:t>       - Enhance data protection using Shamir’s technique.</a:t>
            </a:r>
          </a:p>
          <a:p>
            <a:pPr marL="0" indent="0">
              <a:buNone/>
            </a:pPr>
            <a:r>
              <a:rPr lang="en-US" sz="2800" dirty="0"/>
              <a:t>       - Develop a confidential file-sharing system.</a:t>
            </a:r>
          </a:p>
          <a:p>
            <a:pPr>
              <a:buFont typeface="Wingdings" panose="05000000000000000000" pitchFamily="2" charset="2"/>
              <a:buChar char="Ø"/>
            </a:pPr>
            <a:r>
              <a:rPr lang="en-US" sz="2800" b="1" dirty="0"/>
              <a:t> Efficient File Replication Algorithm</a:t>
            </a:r>
            <a:endParaRPr lang="en-US" sz="2800" dirty="0"/>
          </a:p>
          <a:p>
            <a:pPr marL="0" indent="0">
              <a:buNone/>
            </a:pPr>
            <a:r>
              <a:rPr lang="en-US" sz="2800" dirty="0"/>
              <a:t>       - Develop an efficient file replication algorithm.</a:t>
            </a:r>
          </a:p>
          <a:p>
            <a:pPr marL="0" indent="0">
              <a:buNone/>
            </a:pPr>
            <a:r>
              <a:rPr lang="en-US" sz="2800" dirty="0"/>
              <a:t>       - Solve problems with file overload and high query costs.</a:t>
            </a:r>
          </a:p>
          <a:p>
            <a:pPr marL="0" indent="0">
              <a:buNone/>
            </a:pPr>
            <a:r>
              <a:rPr lang="en-US" sz="2800" dirty="0"/>
              <a:t>       - Optimize file replication in peer-to-peer networks.</a:t>
            </a:r>
          </a:p>
          <a:p>
            <a:endParaRPr lang="en-IN" sz="2800" dirty="0"/>
          </a:p>
          <a:p>
            <a:endParaRPr lang="en-IN" dirty="0"/>
          </a:p>
        </p:txBody>
      </p:sp>
    </p:spTree>
    <p:extLst>
      <p:ext uri="{BB962C8B-B14F-4D97-AF65-F5344CB8AC3E}">
        <p14:creationId xmlns="" xmlns:p14="http://schemas.microsoft.com/office/powerpoint/2010/main" val="20346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Biometric fingerprint verification</a:t>
            </a:r>
          </a:p>
          <a:p>
            <a:r>
              <a:rPr lang="en-US" b="1" dirty="0" smtClean="0"/>
              <a:t>Generate ECC Key Pair</a:t>
            </a:r>
            <a:r>
              <a:rPr lang="en-US" dirty="0" smtClean="0"/>
              <a:t>: Creates the private and public key pair for key exchange.</a:t>
            </a:r>
          </a:p>
          <a:p>
            <a:r>
              <a:rPr lang="en-US" b="1" dirty="0" smtClean="0"/>
              <a:t>Perform ECDH Key Exchange</a:t>
            </a:r>
            <a:r>
              <a:rPr lang="en-US" dirty="0" smtClean="0"/>
              <a:t>: Uses the public and private keys to generate a shared secret.</a:t>
            </a:r>
          </a:p>
          <a:p>
            <a:r>
              <a:rPr lang="en-US" b="1" dirty="0" smtClean="0"/>
              <a:t>Generate Symmetric Key</a:t>
            </a:r>
            <a:r>
              <a:rPr lang="en-US" dirty="0" smtClean="0"/>
              <a:t>: Creates a symmetric key using </a:t>
            </a:r>
            <a:r>
              <a:rPr lang="en-US" dirty="0" err="1" smtClean="0"/>
              <a:t>os.urandom</a:t>
            </a:r>
            <a:r>
              <a:rPr lang="en-US" dirty="0" smtClean="0"/>
              <a:t>(32).</a:t>
            </a:r>
          </a:p>
          <a:p>
            <a:r>
              <a:rPr lang="en-US" b="1" dirty="0" smtClean="0"/>
              <a:t>Generate Nonce</a:t>
            </a:r>
            <a:r>
              <a:rPr lang="en-US" dirty="0" smtClean="0"/>
              <a:t>: Produces a unique nonce for encryption.</a:t>
            </a:r>
          </a:p>
          <a:p>
            <a:r>
              <a:rPr lang="en-US" b="1" dirty="0" smtClean="0"/>
              <a:t>Encrypt File Data</a:t>
            </a:r>
            <a:r>
              <a:rPr lang="en-US" dirty="0" smtClean="0"/>
              <a:t>: Encrypts the file using ChaCha20 with the generated key and nonce.</a:t>
            </a:r>
          </a:p>
          <a:p>
            <a:r>
              <a:rPr lang="en-US" b="1" dirty="0" smtClean="0"/>
              <a:t>Generate Hash</a:t>
            </a:r>
            <a:r>
              <a:rPr lang="en-US" dirty="0" smtClean="0"/>
              <a:t>: Computes the hash of the original file using BLAKE2b for integrity checking.</a:t>
            </a:r>
          </a:p>
          <a:p>
            <a:r>
              <a:rPr lang="en-US" b="1" dirty="0" smtClean="0"/>
              <a:t>Store Data</a:t>
            </a:r>
            <a:r>
              <a:rPr lang="en-US" dirty="0" smtClean="0"/>
              <a:t>: Saves the encrypted file, symmetric key, nonce, and hash securely on the server.</a:t>
            </a:r>
          </a:p>
          <a:p>
            <a:r>
              <a:rPr lang="en-US" b="1" dirty="0" smtClean="0"/>
              <a:t>Client Request</a:t>
            </a:r>
            <a:r>
              <a:rPr lang="en-US" dirty="0" smtClean="0"/>
              <a:t>: Handles a request to retrieve the file.</a:t>
            </a:r>
          </a:p>
          <a:p>
            <a:r>
              <a:rPr lang="en-US" b="1" dirty="0" smtClean="0"/>
              <a:t>Decrypt File Data</a:t>
            </a:r>
            <a:r>
              <a:rPr lang="en-US" dirty="0" smtClean="0"/>
              <a:t>: Decrypts the file using ChaCha20 with the symmetric key and nonce.</a:t>
            </a:r>
          </a:p>
          <a:p>
            <a:r>
              <a:rPr lang="en-US" b="1" dirty="0" err="1" smtClean="0"/>
              <a:t>Recompute</a:t>
            </a:r>
            <a:r>
              <a:rPr lang="en-US" b="1" dirty="0" smtClean="0"/>
              <a:t> Hash</a:t>
            </a:r>
            <a:r>
              <a:rPr lang="en-US" dirty="0" smtClean="0"/>
              <a:t>: Computes the hash of the decrypted file and compares it with the original hash.</a:t>
            </a:r>
          </a:p>
          <a:p>
            <a:r>
              <a:rPr lang="en-US" b="1" dirty="0" smtClean="0"/>
              <a:t>Verify Integrity</a:t>
            </a:r>
            <a:r>
              <a:rPr lang="en-US" dirty="0" smtClean="0"/>
              <a:t>: Checks if the recomputed hash matches the stored hash.</a:t>
            </a:r>
          </a:p>
          <a:p>
            <a:r>
              <a:rPr lang="en-US" b="1" dirty="0" smtClean="0"/>
              <a:t>Return Decrypted File</a:t>
            </a:r>
            <a:r>
              <a:rPr lang="en-US" dirty="0" smtClean="0"/>
              <a:t>: Returns the file if integrity is verified; otherwise, alerts if compromised.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099E40-04F6-3508-58C4-7C23213C9A04}"/>
              </a:ext>
            </a:extLst>
          </p:cNvPr>
          <p:cNvSpPr>
            <a:spLocks noGrp="1"/>
          </p:cNvSpPr>
          <p:nvPr>
            <p:ph type="title"/>
          </p:nvPr>
        </p:nvSpPr>
        <p:spPr>
          <a:xfrm>
            <a:off x="330201" y="365126"/>
            <a:ext cx="11472332" cy="820208"/>
          </a:xfrm>
          <a:ln w="12700">
            <a:solidFill>
              <a:schemeClr val="tx1"/>
            </a:solidFill>
          </a:ln>
        </p:spPr>
        <p:txBody>
          <a:bodyPr/>
          <a:lstStyle/>
          <a:p>
            <a:r>
              <a:rPr lang="en-IN" b="1" dirty="0"/>
              <a:t>PROPOSED SYSTEM</a:t>
            </a:r>
          </a:p>
        </p:txBody>
      </p:sp>
      <p:sp>
        <p:nvSpPr>
          <p:cNvPr id="3" name="Content Placeholder 2">
            <a:extLst>
              <a:ext uri="{FF2B5EF4-FFF2-40B4-BE49-F238E27FC236}">
                <a16:creationId xmlns="" xmlns:a16="http://schemas.microsoft.com/office/drawing/2014/main" id="{19280DB7-DFB2-BBC6-AA82-B6D0ED44172F}"/>
              </a:ext>
            </a:extLst>
          </p:cNvPr>
          <p:cNvSpPr>
            <a:spLocks noGrp="1"/>
          </p:cNvSpPr>
          <p:nvPr>
            <p:ph idx="1"/>
          </p:nvPr>
        </p:nvSpPr>
        <p:spPr>
          <a:xfrm>
            <a:off x="330201" y="1253067"/>
            <a:ext cx="11472332" cy="5342466"/>
          </a:xfrm>
          <a:ln w="12700">
            <a:solidFill>
              <a:schemeClr val="tx1"/>
            </a:solidFill>
          </a:ln>
        </p:spPr>
        <p:txBody>
          <a:bodyPr>
            <a:normAutofit/>
          </a:bodyPr>
          <a:lstStyle/>
          <a:p>
            <a:r>
              <a:rPr lang="en-US" sz="2400" b="1" dirty="0" smtClean="0"/>
              <a:t>1. Elliptic Curve Cryptography (ECC) and Key Exchange</a:t>
            </a:r>
          </a:p>
          <a:p>
            <a:r>
              <a:rPr lang="en-US" sz="2400" b="1" dirty="0" smtClean="0"/>
              <a:t>ECC Key Pair Generation</a:t>
            </a:r>
            <a:r>
              <a:rPr lang="en-US" sz="2400" dirty="0" smtClean="0"/>
              <a:t>: ECC is employed to generate a private and public key pair. The private key is kept secret, while the public key is shared with the other party.</a:t>
            </a:r>
          </a:p>
          <a:p>
            <a:r>
              <a:rPr lang="en-US" sz="2400" b="1" dirty="0" smtClean="0"/>
              <a:t>ECDH Key Exchange</a:t>
            </a:r>
            <a:r>
              <a:rPr lang="en-US" sz="2400" dirty="0" smtClean="0"/>
              <a:t>: The Elliptic Curve </a:t>
            </a:r>
            <a:r>
              <a:rPr lang="en-US" sz="2400" dirty="0" err="1" smtClean="0"/>
              <a:t>Diffie</a:t>
            </a:r>
            <a:r>
              <a:rPr lang="en-US" sz="2400" dirty="0" smtClean="0"/>
              <a:t>-Hellman (ECDH) algorithm is used to securely generate a shared secret between parties. This shared secret is used for deriving symmetric keys, ensuring that even if the public key is intercepted, the shared secret remains secure due to the difficulty of solving the elliptic curve discrete logarithm problem.</a:t>
            </a:r>
            <a:endParaRPr lang="en-US" sz="2400" dirty="0"/>
          </a:p>
        </p:txBody>
      </p:sp>
    </p:spTree>
    <p:extLst>
      <p:ext uri="{BB962C8B-B14F-4D97-AF65-F5344CB8AC3E}">
        <p14:creationId xmlns="" xmlns:p14="http://schemas.microsoft.com/office/powerpoint/2010/main" val="87765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C14E6D-1C97-6FCE-8EFC-060590253B60}"/>
              </a:ext>
            </a:extLst>
          </p:cNvPr>
          <p:cNvSpPr>
            <a:spLocks noGrp="1"/>
          </p:cNvSpPr>
          <p:nvPr>
            <p:ph type="title"/>
          </p:nvPr>
        </p:nvSpPr>
        <p:spPr>
          <a:xfrm>
            <a:off x="372533" y="365126"/>
            <a:ext cx="11370734" cy="820208"/>
          </a:xfrm>
          <a:ln w="12700">
            <a:solidFill>
              <a:schemeClr val="tx1"/>
            </a:solidFill>
          </a:ln>
        </p:spPr>
        <p:txBody>
          <a:bodyPr/>
          <a:lstStyle/>
          <a:p>
            <a:r>
              <a:rPr lang="en-IN" b="1" dirty="0"/>
              <a:t>PROPOSED SYSTEM</a:t>
            </a:r>
          </a:p>
        </p:txBody>
      </p:sp>
      <p:sp>
        <p:nvSpPr>
          <p:cNvPr id="3" name="Content Placeholder 2">
            <a:extLst>
              <a:ext uri="{FF2B5EF4-FFF2-40B4-BE49-F238E27FC236}">
                <a16:creationId xmlns="" xmlns:a16="http://schemas.microsoft.com/office/drawing/2014/main" id="{EEEBAC30-3AB9-4E2F-1068-784134814D64}"/>
              </a:ext>
            </a:extLst>
          </p:cNvPr>
          <p:cNvSpPr>
            <a:spLocks noGrp="1"/>
          </p:cNvSpPr>
          <p:nvPr>
            <p:ph idx="1"/>
          </p:nvPr>
        </p:nvSpPr>
        <p:spPr>
          <a:xfrm>
            <a:off x="372533" y="1270000"/>
            <a:ext cx="11370734" cy="5300133"/>
          </a:xfrm>
          <a:ln w="12700">
            <a:solidFill>
              <a:schemeClr val="tx1"/>
            </a:solidFill>
          </a:ln>
        </p:spPr>
        <p:txBody>
          <a:bodyPr>
            <a:normAutofit/>
          </a:bodyPr>
          <a:lstStyle/>
          <a:p>
            <a:r>
              <a:rPr lang="en-US" b="1" dirty="0" smtClean="0"/>
              <a:t>Symmetric Encryption with ChaCha20</a:t>
            </a:r>
          </a:p>
          <a:p>
            <a:r>
              <a:rPr lang="en-US" b="1" dirty="0" smtClean="0"/>
              <a:t>ChaCha20 Stream Cipher</a:t>
            </a:r>
            <a:r>
              <a:rPr lang="en-US" dirty="0" smtClean="0"/>
              <a:t>: ChaCha20 is a modern, high-performance stream cipher used for encrypting data. It is designed to be secure and fast, making it suitable for both small and large data volumes.</a:t>
            </a:r>
          </a:p>
          <a:p>
            <a:r>
              <a:rPr lang="en-US" b="1" dirty="0" smtClean="0"/>
              <a:t>Symmetric Key and Nonce</a:t>
            </a:r>
            <a:r>
              <a:rPr lang="en-US" dirty="0" smtClean="0"/>
              <a:t>: The symmetric key is generated using random(32), which provides a secure random 32-byte key. The nonce ensures that each encryption operation is unique, preventing the reuse of key-streams and avoiding potential cryptographic attacks.</a:t>
            </a:r>
            <a:endParaRPr lang="en-US" dirty="0"/>
          </a:p>
        </p:txBody>
      </p:sp>
    </p:spTree>
    <p:extLst>
      <p:ext uri="{BB962C8B-B14F-4D97-AF65-F5344CB8AC3E}">
        <p14:creationId xmlns="" xmlns:p14="http://schemas.microsoft.com/office/powerpoint/2010/main" val="157219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C14E6D-1C97-6FCE-8EFC-060590253B60}"/>
              </a:ext>
            </a:extLst>
          </p:cNvPr>
          <p:cNvSpPr>
            <a:spLocks noGrp="1"/>
          </p:cNvSpPr>
          <p:nvPr>
            <p:ph type="title"/>
          </p:nvPr>
        </p:nvSpPr>
        <p:spPr>
          <a:xfrm>
            <a:off x="372533" y="365126"/>
            <a:ext cx="11370734" cy="820208"/>
          </a:xfrm>
          <a:ln w="12700">
            <a:solidFill>
              <a:schemeClr val="tx1"/>
            </a:solidFill>
          </a:ln>
        </p:spPr>
        <p:txBody>
          <a:bodyPr/>
          <a:lstStyle/>
          <a:p>
            <a:r>
              <a:rPr lang="en-IN" b="1" dirty="0"/>
              <a:t>PROPOSED SYSTEM</a:t>
            </a:r>
          </a:p>
        </p:txBody>
      </p:sp>
      <p:sp>
        <p:nvSpPr>
          <p:cNvPr id="3" name="Content Placeholder 2">
            <a:extLst>
              <a:ext uri="{FF2B5EF4-FFF2-40B4-BE49-F238E27FC236}">
                <a16:creationId xmlns="" xmlns:a16="http://schemas.microsoft.com/office/drawing/2014/main" id="{EEEBAC30-3AB9-4E2F-1068-784134814D64}"/>
              </a:ext>
            </a:extLst>
          </p:cNvPr>
          <p:cNvSpPr>
            <a:spLocks noGrp="1"/>
          </p:cNvSpPr>
          <p:nvPr>
            <p:ph idx="1"/>
          </p:nvPr>
        </p:nvSpPr>
        <p:spPr>
          <a:xfrm>
            <a:off x="372533" y="1270000"/>
            <a:ext cx="11370734" cy="5300133"/>
          </a:xfrm>
          <a:ln w="12700">
            <a:solidFill>
              <a:schemeClr val="tx1"/>
            </a:solidFill>
          </a:ln>
        </p:spPr>
        <p:txBody>
          <a:bodyPr>
            <a:normAutofit/>
          </a:bodyPr>
          <a:lstStyle/>
          <a:p>
            <a:r>
              <a:rPr lang="en-US" b="1" dirty="0" smtClean="0"/>
              <a:t>Hashing for Integrity Verification</a:t>
            </a:r>
          </a:p>
          <a:p>
            <a:r>
              <a:rPr lang="en-US" b="1" dirty="0" smtClean="0"/>
              <a:t>BLAKE2b Hash Function</a:t>
            </a:r>
            <a:r>
              <a:rPr lang="en-US" dirty="0" smtClean="0"/>
              <a:t>: BLAKE2b is used to compute a cryptographic hash of the original file before encryption. This hash acts as a fingerprint of the file.</a:t>
            </a:r>
          </a:p>
          <a:p>
            <a:r>
              <a:rPr lang="en-US" b="1" dirty="0" smtClean="0"/>
              <a:t>Integrity Check</a:t>
            </a:r>
            <a:r>
              <a:rPr lang="en-US" dirty="0" smtClean="0"/>
              <a:t>: After decryption, the system recalculates the hash of the decrypted file and compares it with the original hash. If the hashes match, the integrity of the file is confirmed, indicating that it has not been altered during transmission.</a:t>
            </a:r>
          </a:p>
          <a:p>
            <a:endParaRPr lang="en-US" dirty="0"/>
          </a:p>
        </p:txBody>
      </p:sp>
    </p:spTree>
    <p:extLst>
      <p:ext uri="{BB962C8B-B14F-4D97-AF65-F5344CB8AC3E}">
        <p14:creationId xmlns="" xmlns:p14="http://schemas.microsoft.com/office/powerpoint/2010/main" val="157219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C14E6D-1C97-6FCE-8EFC-060590253B60}"/>
              </a:ext>
            </a:extLst>
          </p:cNvPr>
          <p:cNvSpPr>
            <a:spLocks noGrp="1"/>
          </p:cNvSpPr>
          <p:nvPr>
            <p:ph type="title"/>
          </p:nvPr>
        </p:nvSpPr>
        <p:spPr>
          <a:xfrm>
            <a:off x="372533" y="365126"/>
            <a:ext cx="11370734" cy="820208"/>
          </a:xfrm>
          <a:ln w="12700">
            <a:solidFill>
              <a:schemeClr val="tx1"/>
            </a:solidFill>
          </a:ln>
        </p:spPr>
        <p:txBody>
          <a:bodyPr/>
          <a:lstStyle/>
          <a:p>
            <a:r>
              <a:rPr lang="en-IN" b="1" dirty="0"/>
              <a:t>PROPOSED SYSTEM</a:t>
            </a:r>
          </a:p>
        </p:txBody>
      </p:sp>
      <p:sp>
        <p:nvSpPr>
          <p:cNvPr id="3" name="Content Placeholder 2">
            <a:extLst>
              <a:ext uri="{FF2B5EF4-FFF2-40B4-BE49-F238E27FC236}">
                <a16:creationId xmlns="" xmlns:a16="http://schemas.microsoft.com/office/drawing/2014/main" id="{EEEBAC30-3AB9-4E2F-1068-784134814D64}"/>
              </a:ext>
            </a:extLst>
          </p:cNvPr>
          <p:cNvSpPr>
            <a:spLocks noGrp="1"/>
          </p:cNvSpPr>
          <p:nvPr>
            <p:ph idx="1"/>
          </p:nvPr>
        </p:nvSpPr>
        <p:spPr>
          <a:xfrm>
            <a:off x="372533" y="1270000"/>
            <a:ext cx="11370734" cy="5300133"/>
          </a:xfrm>
          <a:ln w="12700">
            <a:solidFill>
              <a:schemeClr val="tx1"/>
            </a:solidFill>
          </a:ln>
        </p:spPr>
        <p:txBody>
          <a:bodyPr>
            <a:normAutofit/>
          </a:bodyPr>
          <a:lstStyle/>
          <a:p>
            <a:r>
              <a:rPr lang="en-US" b="1" dirty="0" smtClean="0"/>
              <a:t>File Handling</a:t>
            </a:r>
          </a:p>
          <a:p>
            <a:r>
              <a:rPr lang="en-US" b="1" dirty="0" smtClean="0"/>
              <a:t>Secure File Storage</a:t>
            </a:r>
            <a:r>
              <a:rPr lang="en-US" dirty="0" smtClean="0"/>
              <a:t>: Encrypted files, symmetric keys, and </a:t>
            </a:r>
            <a:r>
              <a:rPr lang="en-US" dirty="0" err="1" smtClean="0"/>
              <a:t>nonces</a:t>
            </a:r>
            <a:r>
              <a:rPr lang="en-US" dirty="0" smtClean="0"/>
              <a:t> are securely stored on the server. This ensures that unauthorized access to sensitive data is prevented.</a:t>
            </a:r>
          </a:p>
          <a:p>
            <a:r>
              <a:rPr lang="en-US" b="1" dirty="0" smtClean="0"/>
              <a:t>Decryption and Integrity Verification</a:t>
            </a:r>
            <a:r>
              <a:rPr lang="en-US" dirty="0" smtClean="0"/>
              <a:t>: Upon request, files are decrypted, and their integrity is verified using the previously computed hash before being returned to the user. This ensures that the file remains secure and unaltered.</a:t>
            </a:r>
            <a:endParaRPr lang="en-US" dirty="0"/>
          </a:p>
        </p:txBody>
      </p:sp>
    </p:spTree>
    <p:extLst>
      <p:ext uri="{BB962C8B-B14F-4D97-AF65-F5344CB8AC3E}">
        <p14:creationId xmlns="" xmlns:p14="http://schemas.microsoft.com/office/powerpoint/2010/main" val="15721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lantUML diagram"/>
          <p:cNvPicPr>
            <a:picLocks noChangeAspect="1" noChangeArrowheads="1"/>
          </p:cNvPicPr>
          <p:nvPr/>
        </p:nvPicPr>
        <p:blipFill>
          <a:blip r:embed="rId2"/>
          <a:srcRect t="3167"/>
          <a:stretch>
            <a:fillRect/>
          </a:stretch>
        </p:blipFill>
        <p:spPr bwMode="auto">
          <a:xfrm>
            <a:off x="1575582" y="168811"/>
            <a:ext cx="10156874" cy="6689189"/>
          </a:xfrm>
          <a:prstGeom prst="rect">
            <a:avLst/>
          </a:prstGeom>
          <a:noFill/>
        </p:spPr>
      </p:pic>
      <p:sp>
        <p:nvSpPr>
          <p:cNvPr id="2" name="Title 1">
            <a:extLst>
              <a:ext uri="{FF2B5EF4-FFF2-40B4-BE49-F238E27FC236}">
                <a16:creationId xmlns="" xmlns:a16="http://schemas.microsoft.com/office/drawing/2014/main" id="{EC71C517-710A-7BB3-6AFC-59A8B3C972FF}"/>
              </a:ext>
            </a:extLst>
          </p:cNvPr>
          <p:cNvSpPr>
            <a:spLocks noGrp="1"/>
          </p:cNvSpPr>
          <p:nvPr>
            <p:ph type="title"/>
          </p:nvPr>
        </p:nvSpPr>
        <p:spPr>
          <a:xfrm>
            <a:off x="584200" y="135466"/>
            <a:ext cx="10871200" cy="846667"/>
          </a:xfrm>
          <a:ln w="12700">
            <a:solidFill>
              <a:schemeClr val="tx1"/>
            </a:solidFill>
          </a:ln>
        </p:spPr>
        <p:txBody>
          <a:bodyPr/>
          <a:lstStyle/>
          <a:p>
            <a:r>
              <a:rPr lang="en-IN" b="1" dirty="0"/>
              <a:t>SYSTEM ARCHITECTURE</a:t>
            </a:r>
          </a:p>
        </p:txBody>
      </p:sp>
    </p:spTree>
    <p:extLst>
      <p:ext uri="{BB962C8B-B14F-4D97-AF65-F5344CB8AC3E}">
        <p14:creationId xmlns="" xmlns:p14="http://schemas.microsoft.com/office/powerpoint/2010/main" val="70939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 </a:t>
            </a:r>
            <a:endParaRPr lang="en-US" b="1" dirty="0"/>
          </a:p>
        </p:txBody>
      </p:sp>
      <p:pic>
        <p:nvPicPr>
          <p:cNvPr id="1026" name="Picture 2"/>
          <p:cNvPicPr>
            <a:picLocks noGrp="1" noChangeAspect="1" noChangeArrowheads="1"/>
          </p:cNvPicPr>
          <p:nvPr>
            <p:ph idx="1"/>
          </p:nvPr>
        </p:nvPicPr>
        <p:blipFill>
          <a:blip r:embed="rId2"/>
          <a:stretch>
            <a:fillRect/>
          </a:stretch>
        </p:blipFill>
        <p:spPr bwMode="auto">
          <a:xfrm>
            <a:off x="338053" y="2108659"/>
            <a:ext cx="5382377" cy="3391374"/>
          </a:xfrm>
          <a:prstGeom prst="rect">
            <a:avLst/>
          </a:prstGeom>
          <a:noFill/>
          <a:ln w="9525">
            <a:noFill/>
            <a:miter lim="800000"/>
            <a:headEnd/>
            <a:tailEnd/>
          </a:ln>
          <a:effectLst/>
        </p:spPr>
      </p:pic>
      <p:sp>
        <p:nvSpPr>
          <p:cNvPr id="1027" name="Rectangle 3"/>
          <p:cNvSpPr>
            <a:spLocks noChangeArrowheads="1"/>
          </p:cNvSpPr>
          <p:nvPr/>
        </p:nvSpPr>
        <p:spPr bwMode="auto">
          <a:xfrm>
            <a:off x="6189786" y="2377455"/>
            <a:ext cx="571148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itchFamily="34" charset="0"/>
                <a:cs typeface="Arial" pitchFamily="34" charset="0"/>
              </a:rPr>
              <a:t>Key Derivation</a:t>
            </a:r>
            <a:r>
              <a:rPr kumimoji="0" lang="en-US" b="0" i="0" u="none" strike="noStrike" cap="none" normalizeH="0" baseline="0" dirty="0" smtClean="0">
                <a:ln>
                  <a:noFill/>
                </a:ln>
                <a:solidFill>
                  <a:schemeClr val="tx1"/>
                </a:solidFill>
                <a:effectLst/>
                <a:latin typeface="Arial" pitchFamily="34" charset="0"/>
                <a:cs typeface="Arial" pitchFamily="34" charset="0"/>
              </a:rPr>
              <a:t>: A key is derived using HKDF based on the shared key for ChaCha20 encryption.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itchFamily="34" charset="0"/>
                <a:cs typeface="Arial" pitchFamily="34" charset="0"/>
              </a:rPr>
              <a:t>Nonce Generation</a:t>
            </a:r>
            <a:r>
              <a:rPr kumimoji="0" lang="en-US" b="0" i="0" u="none" strike="noStrike" cap="none" normalizeH="0" baseline="0" dirty="0" smtClean="0">
                <a:ln>
                  <a:noFill/>
                </a:ln>
                <a:solidFill>
                  <a:schemeClr val="tx1"/>
                </a:solidFill>
                <a:effectLst/>
                <a:latin typeface="Arial" pitchFamily="34" charset="0"/>
                <a:cs typeface="Arial" pitchFamily="34" charset="0"/>
              </a:rPr>
              <a:t>: A random nonce (12 bytes) is generated for the ChaCha20 cipher.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itchFamily="34" charset="0"/>
                <a:cs typeface="Arial" pitchFamily="34" charset="0"/>
              </a:rPr>
              <a:t>File Encryption</a:t>
            </a:r>
            <a:r>
              <a:rPr kumimoji="0" lang="en-US" b="0" i="0" u="none" strike="noStrike" cap="none" normalizeH="0" baseline="0" dirty="0" smtClean="0">
                <a:ln>
                  <a:noFill/>
                </a:ln>
                <a:solidFill>
                  <a:schemeClr val="tx1"/>
                </a:solidFill>
                <a:effectLst/>
                <a:latin typeface="Arial" pitchFamily="34" charset="0"/>
                <a:cs typeface="Arial" pitchFamily="34" charset="0"/>
              </a:rPr>
              <a:t>: The file at </a:t>
            </a:r>
            <a:r>
              <a:rPr kumimoji="0" lang="en-US" b="0" i="0" u="none" strike="noStrike" cap="none" normalizeH="0" baseline="0" dirty="0" err="1" smtClean="0">
                <a:ln>
                  <a:noFill/>
                </a:ln>
                <a:solidFill>
                  <a:schemeClr val="tx1"/>
                </a:solidFill>
                <a:effectLst/>
                <a:latin typeface="Arial Unicode MS" pitchFamily="34" charset="-128"/>
                <a:cs typeface="Arial" pitchFamily="34" charset="0"/>
              </a:rPr>
              <a:t>filepath</a:t>
            </a:r>
            <a:r>
              <a:rPr kumimoji="0" lang="en-US" b="0" i="0" u="none" strike="noStrike" cap="none" normalizeH="0" baseline="0" dirty="0" smtClean="0">
                <a:ln>
                  <a:noFill/>
                </a:ln>
                <a:solidFill>
                  <a:schemeClr val="tx1"/>
                </a:solidFill>
                <a:effectLst/>
                <a:latin typeface="Arial" pitchFamily="34" charset="0"/>
                <a:cs typeface="Arial" pitchFamily="34" charset="0"/>
              </a:rPr>
              <a:t> is read, encrypted using ChaCha20 with the derived key and nonce, and saved with the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.encrypted</a:t>
            </a:r>
            <a:r>
              <a:rPr kumimoji="0" lang="en-US" b="0" i="0" u="none" strike="noStrike" cap="none" normalizeH="0" baseline="0" dirty="0" smtClean="0">
                <a:ln>
                  <a:noFill/>
                </a:ln>
                <a:solidFill>
                  <a:schemeClr val="tx1"/>
                </a:solidFill>
                <a:effectLst/>
                <a:latin typeface="Arial" pitchFamily="34" charset="0"/>
                <a:cs typeface="Arial" pitchFamily="34" charset="0"/>
              </a:rPr>
              <a:t> extension.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itchFamily="34" charset="0"/>
                <a:cs typeface="Arial" pitchFamily="34" charset="0"/>
              </a:rPr>
              <a:t>Hashing</a:t>
            </a:r>
            <a:r>
              <a:rPr kumimoji="0" lang="en-US" b="0" i="0" u="none" strike="noStrike" cap="none" normalizeH="0" baseline="0" dirty="0" smtClean="0">
                <a:ln>
                  <a:noFill/>
                </a:ln>
                <a:solidFill>
                  <a:schemeClr val="tx1"/>
                </a:solidFill>
                <a:effectLst/>
                <a:latin typeface="Arial" pitchFamily="34" charset="0"/>
                <a:cs typeface="Arial" pitchFamily="34" charset="0"/>
              </a:rPr>
              <a:t>: The encrypted file content is hashed with BLAKE2b to ensure integrity. The hash is saved in a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.hash</a:t>
            </a:r>
            <a:r>
              <a:rPr kumimoji="0" lang="en-US" b="0" i="0" u="none" strike="noStrike" cap="none" normalizeH="0" baseline="0" dirty="0" smtClean="0">
                <a:ln>
                  <a:noFill/>
                </a:ln>
                <a:solidFill>
                  <a:schemeClr val="tx1"/>
                </a:solidFill>
                <a:effectLst/>
                <a:latin typeface="Arial" pitchFamily="34" charset="0"/>
                <a:cs typeface="Arial" pitchFamily="34" charset="0"/>
              </a:rPr>
              <a:t> file.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698608" y="1825625"/>
            <a:ext cx="6655191" cy="4351338"/>
          </a:xfrm>
        </p:spPr>
        <p:txBody>
          <a:bodyPr/>
          <a:lstStyle/>
          <a:p>
            <a:r>
              <a:rPr lang="en-US" b="1" dirty="0" smtClean="0"/>
              <a:t>Public Key Storage</a:t>
            </a:r>
            <a:r>
              <a:rPr lang="en-US" dirty="0" smtClean="0"/>
              <a:t>: The public key is saved as public_key.pem in PEM format. This public key is intended to be shared openly or stored securely in a way that can be accessed by those who need to verify or encrypt messages to the owner of the corresponding private key</a:t>
            </a:r>
            <a:endParaRPr lang="en-US" dirty="0"/>
          </a:p>
        </p:txBody>
      </p:sp>
      <p:pic>
        <p:nvPicPr>
          <p:cNvPr id="2050" name="Picture 2"/>
          <p:cNvPicPr>
            <a:picLocks noChangeAspect="1" noChangeArrowheads="1"/>
          </p:cNvPicPr>
          <p:nvPr/>
        </p:nvPicPr>
        <p:blipFill>
          <a:blip r:embed="rId2"/>
          <a:srcRect/>
          <a:stretch>
            <a:fillRect/>
          </a:stretch>
        </p:blipFill>
        <p:spPr bwMode="auto">
          <a:xfrm>
            <a:off x="2140463" y="2196417"/>
            <a:ext cx="1752600" cy="33718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351561" y="5029226"/>
            <a:ext cx="5543550" cy="14763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BA96C1-EE9B-0FBB-48B9-4B179B7EAC5B}"/>
              </a:ext>
            </a:extLst>
          </p:cNvPr>
          <p:cNvSpPr>
            <a:spLocks noGrp="1"/>
          </p:cNvSpPr>
          <p:nvPr>
            <p:ph type="title"/>
          </p:nvPr>
        </p:nvSpPr>
        <p:spPr>
          <a:xfrm>
            <a:off x="339437" y="365125"/>
            <a:ext cx="11547764" cy="1014942"/>
          </a:xfrm>
          <a:ln w="12700">
            <a:solidFill>
              <a:schemeClr val="tx1"/>
            </a:solidFill>
          </a:ln>
        </p:spPr>
        <p:txBody>
          <a:bodyPr/>
          <a:lstStyle/>
          <a:p>
            <a:r>
              <a:rPr lang="en-US" b="1" dirty="0"/>
              <a:t>AGENDA</a:t>
            </a:r>
            <a:endParaRPr lang="en-IN" b="1" dirty="0"/>
          </a:p>
        </p:txBody>
      </p:sp>
      <p:sp>
        <p:nvSpPr>
          <p:cNvPr id="3" name="Content Placeholder 2">
            <a:extLst>
              <a:ext uri="{FF2B5EF4-FFF2-40B4-BE49-F238E27FC236}">
                <a16:creationId xmlns="" xmlns:a16="http://schemas.microsoft.com/office/drawing/2014/main" id="{A520105C-E31D-C27D-0090-0BFF490CE3C1}"/>
              </a:ext>
            </a:extLst>
          </p:cNvPr>
          <p:cNvSpPr>
            <a:spLocks noGrp="1"/>
          </p:cNvSpPr>
          <p:nvPr>
            <p:ph idx="1"/>
          </p:nvPr>
        </p:nvSpPr>
        <p:spPr>
          <a:xfrm>
            <a:off x="339436" y="1481667"/>
            <a:ext cx="11547764" cy="5011208"/>
          </a:xfrm>
          <a:ln w="12700">
            <a:solidFill>
              <a:schemeClr val="tx1"/>
            </a:solidFill>
          </a:ln>
        </p:spPr>
        <p:txBody>
          <a:bodyPr/>
          <a:lstStyle/>
          <a:p>
            <a:r>
              <a:rPr lang="en-US" sz="3200" dirty="0"/>
              <a:t>Abstract</a:t>
            </a:r>
          </a:p>
          <a:p>
            <a:r>
              <a:rPr lang="en-US" sz="3200" dirty="0"/>
              <a:t>Objective(s)</a:t>
            </a:r>
          </a:p>
          <a:p>
            <a:r>
              <a:rPr lang="en-US" sz="3200" dirty="0"/>
              <a:t>Literature Survey</a:t>
            </a:r>
          </a:p>
          <a:p>
            <a:r>
              <a:rPr lang="en-US" sz="3200" dirty="0"/>
              <a:t>Inferences from Literature Survey</a:t>
            </a:r>
          </a:p>
          <a:p>
            <a:r>
              <a:rPr lang="en-US" sz="3200" dirty="0"/>
              <a:t>Proposed System</a:t>
            </a:r>
          </a:p>
          <a:p>
            <a:r>
              <a:rPr lang="en-US" sz="3200"/>
              <a:t>System Architecture</a:t>
            </a:r>
            <a:endParaRPr lang="en-US" sz="3200" dirty="0"/>
          </a:p>
          <a:p>
            <a:r>
              <a:rPr lang="en-US" sz="3200" dirty="0"/>
              <a:t>Conclusion</a:t>
            </a:r>
          </a:p>
          <a:p>
            <a:r>
              <a:rPr lang="en-US" sz="3200" dirty="0"/>
              <a:t>References</a:t>
            </a:r>
          </a:p>
          <a:p>
            <a:endParaRPr lang="en-IN" dirty="0"/>
          </a:p>
        </p:txBody>
      </p:sp>
    </p:spTree>
    <p:extLst>
      <p:ext uri="{BB962C8B-B14F-4D97-AF65-F5344CB8AC3E}">
        <p14:creationId xmlns="" xmlns:p14="http://schemas.microsoft.com/office/powerpoint/2010/main" val="3685022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3" name="Picture 1"/>
          <p:cNvPicPr>
            <a:picLocks noChangeAspect="1" noChangeArrowheads="1"/>
          </p:cNvPicPr>
          <p:nvPr/>
        </p:nvPicPr>
        <p:blipFill>
          <a:blip r:embed="rId2"/>
          <a:srcRect/>
          <a:stretch>
            <a:fillRect/>
          </a:stretch>
        </p:blipFill>
        <p:spPr bwMode="auto">
          <a:xfrm>
            <a:off x="225425" y="449263"/>
            <a:ext cx="11745913" cy="59642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7890" name="Picture 2"/>
          <p:cNvPicPr>
            <a:picLocks noChangeAspect="1" noChangeArrowheads="1"/>
          </p:cNvPicPr>
          <p:nvPr/>
        </p:nvPicPr>
        <p:blipFill>
          <a:blip r:embed="rId2"/>
          <a:srcRect/>
          <a:stretch>
            <a:fillRect/>
          </a:stretch>
        </p:blipFill>
        <p:spPr bwMode="auto">
          <a:xfrm>
            <a:off x="-46038" y="760413"/>
            <a:ext cx="12288838" cy="53435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a:t>
            </a:r>
            <a:endParaRPr lang="en-US" dirty="0"/>
          </a:p>
        </p:txBody>
      </p:sp>
      <p:sp>
        <p:nvSpPr>
          <p:cNvPr id="3" name="Content Placeholder 2"/>
          <p:cNvSpPr>
            <a:spLocks noGrp="1"/>
          </p:cNvSpPr>
          <p:nvPr>
            <p:ph idx="1"/>
          </p:nvPr>
        </p:nvSpPr>
        <p:spPr/>
        <p:txBody>
          <a:bodyPr/>
          <a:lstStyle/>
          <a:p>
            <a:r>
              <a:rPr lang="en-US" dirty="0" smtClean="0"/>
              <a:t>Biometric fingerprint module</a:t>
            </a:r>
          </a:p>
          <a:p>
            <a:r>
              <a:rPr lang="en-US" dirty="0" smtClean="0"/>
              <a:t>Integration module</a:t>
            </a:r>
          </a:p>
          <a:p>
            <a:r>
              <a:rPr lang="en-US" dirty="0" smtClean="0"/>
              <a:t>File handling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96A6C-052F-93E7-2CB3-1EA21F4CFAE8}"/>
              </a:ext>
            </a:extLst>
          </p:cNvPr>
          <p:cNvSpPr>
            <a:spLocks noGrp="1"/>
          </p:cNvSpPr>
          <p:nvPr>
            <p:ph type="title"/>
          </p:nvPr>
        </p:nvSpPr>
        <p:spPr>
          <a:xfrm>
            <a:off x="524933" y="305859"/>
            <a:ext cx="11201399" cy="862542"/>
          </a:xfrm>
          <a:ln>
            <a:solidFill>
              <a:schemeClr val="tx1"/>
            </a:solidFill>
          </a:ln>
        </p:spPr>
        <p:txBody>
          <a:bodyPr/>
          <a:lstStyle/>
          <a:p>
            <a:r>
              <a:rPr lang="en-IN" b="1" dirty="0"/>
              <a:t>CONCLUSION</a:t>
            </a:r>
          </a:p>
        </p:txBody>
      </p:sp>
      <p:sp>
        <p:nvSpPr>
          <p:cNvPr id="3" name="Content Placeholder 2">
            <a:extLst>
              <a:ext uri="{FF2B5EF4-FFF2-40B4-BE49-F238E27FC236}">
                <a16:creationId xmlns="" xmlns:a16="http://schemas.microsoft.com/office/drawing/2014/main" id="{2D22BDD5-0FFD-3BD8-2752-508FB955A083}"/>
              </a:ext>
            </a:extLst>
          </p:cNvPr>
          <p:cNvSpPr>
            <a:spLocks noGrp="1"/>
          </p:cNvSpPr>
          <p:nvPr>
            <p:ph idx="1"/>
          </p:nvPr>
        </p:nvSpPr>
        <p:spPr>
          <a:xfrm>
            <a:off x="524933" y="1270000"/>
            <a:ext cx="11201399" cy="5197474"/>
          </a:xfrm>
          <a:ln>
            <a:solidFill>
              <a:schemeClr val="tx1"/>
            </a:solidFill>
          </a:ln>
        </p:spPr>
        <p:txBody>
          <a:bodyPr>
            <a:normAutofit/>
          </a:bodyPr>
          <a:lstStyle/>
          <a:p>
            <a:endParaRPr lang="en-US" sz="2000" dirty="0" smtClean="0"/>
          </a:p>
          <a:p>
            <a:r>
              <a:rPr lang="en-US" dirty="0" smtClean="0"/>
              <a:t>In conclusion, the secure file transmission system robustly safeguards data through a combination of advanced cryptographic techniques and biometric verification. </a:t>
            </a:r>
          </a:p>
          <a:p>
            <a:r>
              <a:rPr lang="en-US" dirty="0" smtClean="0"/>
              <a:t>By utilizing ECC for secure key exchange, ChaCha20 for encryption, and BLAKE2b for integrity checks, the system ensures that files are encrypted, securely stored, and protected against tampering. </a:t>
            </a:r>
          </a:p>
          <a:p>
            <a:r>
              <a:rPr lang="en-US" dirty="0" smtClean="0"/>
              <a:t>The meticulous process of generating and managing encryption keys, </a:t>
            </a:r>
            <a:r>
              <a:rPr lang="en-US" dirty="0" err="1" smtClean="0"/>
              <a:t>nonces</a:t>
            </a:r>
            <a:r>
              <a:rPr lang="en-US" dirty="0" smtClean="0"/>
              <a:t>, and hashes, along with rigorous integrity verification, guarantees that transmitted files remain confidential and intact. </a:t>
            </a:r>
            <a:endParaRPr lang="en-US" smtClean="0"/>
          </a:p>
          <a:p>
            <a:r>
              <a:rPr lang="en-US" smtClean="0"/>
              <a:t>This </a:t>
            </a:r>
            <a:r>
              <a:rPr lang="en-US" dirty="0" smtClean="0"/>
              <a:t>comprehensive approach provides a reliable framework for secure file handling and transmission.</a:t>
            </a:r>
            <a:endParaRPr lang="en-US" dirty="0"/>
          </a:p>
        </p:txBody>
      </p:sp>
    </p:spTree>
    <p:extLst>
      <p:ext uri="{BB962C8B-B14F-4D97-AF65-F5344CB8AC3E}">
        <p14:creationId xmlns="" xmlns:p14="http://schemas.microsoft.com/office/powerpoint/2010/main" val="2452003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75419-75A5-D352-1795-AC9D22341AAC}"/>
              </a:ext>
            </a:extLst>
          </p:cNvPr>
          <p:cNvSpPr>
            <a:spLocks noGrp="1"/>
          </p:cNvSpPr>
          <p:nvPr>
            <p:ph type="title"/>
          </p:nvPr>
        </p:nvSpPr>
        <p:spPr>
          <a:xfrm>
            <a:off x="229829" y="365125"/>
            <a:ext cx="11589638" cy="785249"/>
          </a:xfrm>
          <a:ln w="12700">
            <a:solidFill>
              <a:schemeClr val="tx1"/>
            </a:solidFill>
          </a:ln>
        </p:spPr>
        <p:txBody>
          <a:bodyPr/>
          <a:lstStyle/>
          <a:p>
            <a:r>
              <a:rPr lang="en-US" b="1" dirty="0"/>
              <a:t>REFERENCES </a:t>
            </a:r>
            <a:endParaRPr lang="en-IN" b="1" dirty="0"/>
          </a:p>
        </p:txBody>
      </p:sp>
      <p:sp>
        <p:nvSpPr>
          <p:cNvPr id="3" name="Content Placeholder 2">
            <a:extLst>
              <a:ext uri="{FF2B5EF4-FFF2-40B4-BE49-F238E27FC236}">
                <a16:creationId xmlns="" xmlns:a16="http://schemas.microsoft.com/office/drawing/2014/main" id="{9A072F72-D0F7-85B2-FAED-B1414381DFDE}"/>
              </a:ext>
            </a:extLst>
          </p:cNvPr>
          <p:cNvSpPr>
            <a:spLocks noGrp="1"/>
          </p:cNvSpPr>
          <p:nvPr>
            <p:ph idx="1"/>
          </p:nvPr>
        </p:nvSpPr>
        <p:spPr>
          <a:xfrm>
            <a:off x="229829" y="1178950"/>
            <a:ext cx="11589638" cy="5582068"/>
          </a:xfrm>
          <a:ln w="12700">
            <a:solidFill>
              <a:schemeClr val="tx1"/>
            </a:solidFill>
          </a:ln>
        </p:spPr>
        <p:txBody>
          <a:bodyPr>
            <a:noAutofit/>
          </a:bodyPr>
          <a:lstStyle/>
          <a:p>
            <a:pPr algn="just"/>
            <a:r>
              <a:rPr lang="en-US" sz="2000" dirty="0"/>
              <a:t>K. </a:t>
            </a:r>
            <a:r>
              <a:rPr lang="en-US" sz="2000" dirty="0" err="1"/>
              <a:t>Ahmadi</a:t>
            </a:r>
            <a:r>
              <a:rPr lang="en-US" sz="2000" dirty="0"/>
              <a:t>, M. </a:t>
            </a:r>
            <a:r>
              <a:rPr lang="en-US" sz="2000" dirty="0" err="1"/>
              <a:t>Esmaili</a:t>
            </a:r>
            <a:r>
              <a:rPr lang="en-US" sz="2000" dirty="0"/>
              <a:t> and S. </a:t>
            </a:r>
            <a:r>
              <a:rPr lang="en-US" sz="2000" dirty="0" err="1"/>
              <a:t>Khorsandi</a:t>
            </a:r>
            <a:r>
              <a:rPr lang="en-US" sz="2000" dirty="0"/>
              <a:t>, "A P2P File Sharing Market Based on </a:t>
            </a:r>
            <a:r>
              <a:rPr lang="en-US" sz="2000" dirty="0" err="1"/>
              <a:t>Blockchain</a:t>
            </a:r>
            <a:r>
              <a:rPr lang="en-US" sz="2000" dirty="0"/>
              <a:t> and IPFS with Dispute Resolution Mechanism," </a:t>
            </a:r>
            <a:r>
              <a:rPr lang="en-US" sz="2000" i="1" dirty="0"/>
              <a:t>2023 IEEE International Conference on Artificial Intelligence, </a:t>
            </a:r>
            <a:r>
              <a:rPr lang="en-US" sz="2000" i="1" dirty="0" err="1"/>
              <a:t>Blockchain</a:t>
            </a:r>
            <a:r>
              <a:rPr lang="en-US" sz="2000" i="1" dirty="0"/>
              <a:t>, and Internet of Things (</a:t>
            </a:r>
            <a:r>
              <a:rPr lang="en-US" sz="2000" i="1" dirty="0" err="1"/>
              <a:t>AIBThings</a:t>
            </a:r>
            <a:r>
              <a:rPr lang="en-US" sz="2000" i="1" dirty="0"/>
              <a:t>)</a:t>
            </a:r>
            <a:r>
              <a:rPr lang="en-US" sz="2000" dirty="0"/>
              <a:t>, Mount Pleasant, MI, USA, 2023, pp. 1-5, </a:t>
            </a:r>
            <a:r>
              <a:rPr lang="en-US" sz="2000" dirty="0" err="1"/>
              <a:t>doi</a:t>
            </a:r>
            <a:r>
              <a:rPr lang="en-US" sz="2000" dirty="0"/>
              <a:t>: 10.1109/AIBThings58340.2023.10292453.</a:t>
            </a:r>
          </a:p>
          <a:p>
            <a:pPr algn="just"/>
            <a:r>
              <a:rPr lang="en-US" sz="2000" dirty="0"/>
              <a:t>S. </a:t>
            </a:r>
            <a:r>
              <a:rPr lang="en-US" sz="2000" dirty="0" err="1"/>
              <a:t>Malgaonkar</a:t>
            </a:r>
            <a:r>
              <a:rPr lang="en-US" sz="2000" dirty="0"/>
              <a:t>, S. </a:t>
            </a:r>
            <a:r>
              <a:rPr lang="en-US" sz="2000" dirty="0" err="1"/>
              <a:t>Surve</a:t>
            </a:r>
            <a:r>
              <a:rPr lang="en-US" sz="2000" dirty="0"/>
              <a:t> and T. </a:t>
            </a:r>
            <a:r>
              <a:rPr lang="en-US" sz="2000" dirty="0" err="1"/>
              <a:t>Hirave</a:t>
            </a:r>
            <a:r>
              <a:rPr lang="en-US" sz="2000" dirty="0"/>
              <a:t>, "Distributed files sharing management: A file sharing application using distributed computing concepts," </a:t>
            </a:r>
            <a:r>
              <a:rPr lang="en-US" sz="2000" i="1" dirty="0"/>
              <a:t>2012 IEEE International Conference on Computational Intelligence and Computing Research</a:t>
            </a:r>
            <a:r>
              <a:rPr lang="en-US" sz="2000" dirty="0"/>
              <a:t>, Coimbatore, India, 2012, pp. 1-4, </a:t>
            </a:r>
            <a:r>
              <a:rPr lang="en-US" sz="2000" dirty="0" err="1"/>
              <a:t>doi</a:t>
            </a:r>
            <a:r>
              <a:rPr lang="en-US" sz="2000" dirty="0"/>
              <a:t>: 10.1109/ICCIC.2012.6510207.</a:t>
            </a:r>
          </a:p>
          <a:p>
            <a:pPr algn="just"/>
            <a:r>
              <a:rPr lang="en-US" sz="2000" dirty="0"/>
              <a:t>M. N. </a:t>
            </a:r>
            <a:r>
              <a:rPr lang="en-US" sz="2000" dirty="0" err="1"/>
              <a:t>Uddin</a:t>
            </a:r>
            <a:r>
              <a:rPr lang="en-US" sz="2000" dirty="0"/>
              <a:t>, A. H. M. A. </a:t>
            </a:r>
            <a:r>
              <a:rPr lang="en-US" sz="2000" dirty="0" err="1"/>
              <a:t>Hasnat</a:t>
            </a:r>
            <a:r>
              <a:rPr lang="en-US" sz="2000" dirty="0"/>
              <a:t>, S. </a:t>
            </a:r>
            <a:r>
              <a:rPr lang="en-US" sz="2000" dirty="0" err="1"/>
              <a:t>Nasrin</a:t>
            </a:r>
            <a:r>
              <a:rPr lang="en-US" sz="2000" dirty="0"/>
              <a:t>, M. S. </a:t>
            </a:r>
            <a:r>
              <a:rPr lang="en-US" sz="2000" dirty="0" err="1"/>
              <a:t>Alam</a:t>
            </a:r>
            <a:r>
              <a:rPr lang="en-US" sz="2000" dirty="0"/>
              <a:t> and M. A. </a:t>
            </a:r>
            <a:r>
              <a:rPr lang="en-US" sz="2000" dirty="0" err="1"/>
              <a:t>Yousuf</a:t>
            </a:r>
            <a:r>
              <a:rPr lang="en-US" sz="2000" dirty="0"/>
              <a:t>, "Secure File Sharing System Using </a:t>
            </a:r>
            <a:r>
              <a:rPr lang="en-US" sz="2000" dirty="0" err="1"/>
              <a:t>Blockchain</a:t>
            </a:r>
            <a:r>
              <a:rPr lang="en-US" sz="2000" dirty="0"/>
              <a:t>, IPFS and PKI Technologies," </a:t>
            </a:r>
            <a:r>
              <a:rPr lang="en-US" sz="2000" i="1" dirty="0"/>
              <a:t>2021 5th International Conference on Electrical Information and Communication Technology (EICT)</a:t>
            </a:r>
            <a:r>
              <a:rPr lang="en-US" sz="2000" dirty="0"/>
              <a:t>, Khulna, Bangladesh, 2021, pp. 1-5, </a:t>
            </a:r>
            <a:r>
              <a:rPr lang="en-US" sz="2000" dirty="0" err="1"/>
              <a:t>doi</a:t>
            </a:r>
            <a:r>
              <a:rPr lang="en-US" sz="2000" dirty="0"/>
              <a:t>: 10.1109/EICT54103.2021.9733608.</a:t>
            </a:r>
          </a:p>
          <a:p>
            <a:pPr algn="just"/>
            <a:r>
              <a:rPr lang="en-US" sz="2000" dirty="0"/>
              <a:t>X. He, Y. Long and L. </a:t>
            </a:r>
            <a:r>
              <a:rPr lang="en-US" sz="2000" dirty="0" err="1"/>
              <a:t>Zheng</a:t>
            </a:r>
            <a:r>
              <a:rPr lang="en-US" sz="2000" dirty="0"/>
              <a:t>, "A Transparent File Encryption Scheme Based on FUSE," </a:t>
            </a:r>
            <a:r>
              <a:rPr lang="en-US" sz="2000" i="1" dirty="0"/>
              <a:t>2016 12th International Conference on Computational Intelligence and Security (CIS)</a:t>
            </a:r>
            <a:r>
              <a:rPr lang="en-US" sz="2000" dirty="0"/>
              <a:t>, Wuxi, China, 2016, pp. 642-645, </a:t>
            </a:r>
            <a:r>
              <a:rPr lang="en-US" sz="2000" dirty="0" err="1"/>
              <a:t>doi</a:t>
            </a:r>
            <a:r>
              <a:rPr lang="en-US" sz="2000" dirty="0"/>
              <a:t>: 10.1109/CIS.2016.0155.</a:t>
            </a:r>
          </a:p>
          <a:p>
            <a:pPr algn="just"/>
            <a:r>
              <a:rPr lang="en-US" sz="2000" dirty="0"/>
              <a:t>J. </a:t>
            </a:r>
            <a:r>
              <a:rPr lang="en-US" sz="2000" dirty="0" err="1"/>
              <a:t>Anthal</a:t>
            </a:r>
            <a:r>
              <a:rPr lang="en-US" sz="2000" dirty="0"/>
              <a:t>, S. </a:t>
            </a:r>
            <a:r>
              <a:rPr lang="en-US" sz="2000" dirty="0" err="1"/>
              <a:t>Choudhary</a:t>
            </a:r>
            <a:r>
              <a:rPr lang="en-US" sz="2000" dirty="0"/>
              <a:t> and R. </a:t>
            </a:r>
            <a:r>
              <a:rPr lang="en-US" sz="2000" dirty="0" err="1"/>
              <a:t>Shettiyar</a:t>
            </a:r>
            <a:r>
              <a:rPr lang="en-US" sz="2000" dirty="0"/>
              <a:t>, "Decentralizing File Sharing: The Potential of </a:t>
            </a:r>
            <a:r>
              <a:rPr lang="en-US" sz="2000" dirty="0" err="1"/>
              <a:t>Blockchain</a:t>
            </a:r>
            <a:r>
              <a:rPr lang="en-US" sz="2000" dirty="0"/>
              <a:t> and IPFS," </a:t>
            </a:r>
            <a:r>
              <a:rPr lang="en-US" sz="2000" i="1" dirty="0"/>
              <a:t>2023 International Conference on Advancement in Computation &amp; Computer Technologies (</a:t>
            </a:r>
            <a:r>
              <a:rPr lang="en-US" sz="2000" i="1" dirty="0" err="1"/>
              <a:t>InCACCT</a:t>
            </a:r>
            <a:r>
              <a:rPr lang="en-US" sz="2000" i="1" dirty="0"/>
              <a:t>)</a:t>
            </a:r>
            <a:r>
              <a:rPr lang="en-US" sz="2000" dirty="0"/>
              <a:t>, </a:t>
            </a:r>
            <a:r>
              <a:rPr lang="en-US" sz="2000" dirty="0" err="1"/>
              <a:t>Gharuan</a:t>
            </a:r>
            <a:r>
              <a:rPr lang="en-US" sz="2000" dirty="0"/>
              <a:t>, India, 2023, pp. 773-777, doi: 10.1109/InCACCT57535.2023.10141817.</a:t>
            </a:r>
          </a:p>
        </p:txBody>
      </p:sp>
    </p:spTree>
    <p:extLst>
      <p:ext uri="{BB962C8B-B14F-4D97-AF65-F5344CB8AC3E}">
        <p14:creationId xmlns="" xmlns:p14="http://schemas.microsoft.com/office/powerpoint/2010/main" val="246934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278302"/>
            <a:ext cx="11423073" cy="6337243"/>
          </a:xfrm>
          <a:ln w="12700">
            <a:solidFill>
              <a:schemeClr val="tx1"/>
            </a:solidFill>
          </a:ln>
        </p:spPr>
        <p:txBody>
          <a:bodyPr>
            <a:noAutofit/>
          </a:bodyPr>
          <a:lstStyle/>
          <a:p>
            <a:pPr algn="just">
              <a:lnSpc>
                <a:spcPct val="100000"/>
              </a:lnSpc>
            </a:pPr>
            <a:r>
              <a:rPr lang="en-US" sz="1800" dirty="0"/>
              <a:t>W. -C. Huang, L. -Y. </a:t>
            </a:r>
            <a:r>
              <a:rPr lang="en-US" sz="1800" dirty="0" err="1"/>
              <a:t>Yeh</a:t>
            </a:r>
            <a:r>
              <a:rPr lang="en-US" sz="1800" dirty="0"/>
              <a:t> and J. -L. Huang, "A </a:t>
            </a:r>
            <a:r>
              <a:rPr lang="en-US" sz="1800" dirty="0" err="1"/>
              <a:t>Monitorable</a:t>
            </a:r>
            <a:r>
              <a:rPr lang="en-US" sz="1800" dirty="0"/>
              <a:t> Peer-to-Peer File Sharing Mechanism," </a:t>
            </a:r>
            <a:r>
              <a:rPr lang="en-US" sz="1800" i="1" dirty="0"/>
              <a:t>2019 20th Asia-Pacific Network Operations and Management Symposium (APNOMS)</a:t>
            </a:r>
            <a:r>
              <a:rPr lang="en-US" sz="1800" dirty="0"/>
              <a:t>, Matsue, Japan, 2019, pp. 1-4, </a:t>
            </a:r>
            <a:r>
              <a:rPr lang="en-US" sz="1800" dirty="0" err="1"/>
              <a:t>doi</a:t>
            </a:r>
            <a:r>
              <a:rPr lang="en-US" sz="1800" dirty="0"/>
              <a:t>: 10.23919/APNOMS.2019.8892963.</a:t>
            </a:r>
          </a:p>
          <a:p>
            <a:pPr algn="just">
              <a:lnSpc>
                <a:spcPct val="100000"/>
              </a:lnSpc>
            </a:pPr>
            <a:r>
              <a:rPr lang="en-US" sz="1800" dirty="0"/>
              <a:t>H. Liu and Z. Chen, "Optimizing Shared File Access in Distributed Parallel File System," </a:t>
            </a:r>
            <a:r>
              <a:rPr lang="en-US" sz="1800" i="1" dirty="0"/>
              <a:t>2024 5th International Seminar on Artificial Intelligence, Networking and Information Technology (AINIT)</a:t>
            </a:r>
            <a:r>
              <a:rPr lang="en-US" sz="1800" dirty="0"/>
              <a:t>, Nanjing, China, 2024, pp. 1186-1189, </a:t>
            </a:r>
            <a:r>
              <a:rPr lang="en-US" sz="1800" dirty="0" err="1"/>
              <a:t>doi</a:t>
            </a:r>
            <a:r>
              <a:rPr lang="en-US" sz="1800" dirty="0"/>
              <a:t>: 10.1109/AINIT61980.2024.10581534.</a:t>
            </a:r>
          </a:p>
          <a:p>
            <a:pPr algn="just">
              <a:lnSpc>
                <a:spcPct val="100000"/>
              </a:lnSpc>
            </a:pPr>
            <a:r>
              <a:rPr lang="en-US" sz="1800" dirty="0"/>
              <a:t>S. </a:t>
            </a:r>
            <a:r>
              <a:rPr lang="en-US" sz="1800" dirty="0" err="1"/>
              <a:t>Khandagale</a:t>
            </a:r>
            <a:r>
              <a:rPr lang="en-US" sz="1800" dirty="0"/>
              <a:t>, M. </a:t>
            </a:r>
            <a:r>
              <a:rPr lang="en-US" sz="1800" dirty="0" err="1"/>
              <a:t>Naikar</a:t>
            </a:r>
            <a:r>
              <a:rPr lang="en-US" sz="1800" dirty="0"/>
              <a:t>, S. </a:t>
            </a:r>
            <a:r>
              <a:rPr lang="en-US" sz="1800" dirty="0" err="1"/>
              <a:t>Shaikh</a:t>
            </a:r>
            <a:r>
              <a:rPr lang="en-US" sz="1800" dirty="0"/>
              <a:t>, V. </a:t>
            </a:r>
            <a:r>
              <a:rPr lang="en-US" sz="1800" dirty="0" err="1"/>
              <a:t>Jadhav</a:t>
            </a:r>
            <a:r>
              <a:rPr lang="en-US" sz="1800" dirty="0"/>
              <a:t> and A. </a:t>
            </a:r>
            <a:r>
              <a:rPr lang="en-US" sz="1800" dirty="0" err="1"/>
              <a:t>Boyanapalli</a:t>
            </a:r>
            <a:r>
              <a:rPr lang="en-US" sz="1800" dirty="0"/>
              <a:t>, "SECURELY - A </a:t>
            </a:r>
            <a:r>
              <a:rPr lang="en-US" sz="1800" dirty="0" err="1"/>
              <a:t>Golang</a:t>
            </a:r>
            <a:r>
              <a:rPr lang="en-US" sz="1800" dirty="0"/>
              <a:t> CLI Tool for Secure File Sharing with Shamir's Secret Sharing Scheme," </a:t>
            </a:r>
            <a:r>
              <a:rPr lang="en-US" sz="1800" i="1" dirty="0"/>
              <a:t>2023 IEEE International Conference on </a:t>
            </a:r>
            <a:r>
              <a:rPr lang="en-US" sz="1800" i="1" dirty="0" err="1"/>
              <a:t>Blockchain</a:t>
            </a:r>
            <a:r>
              <a:rPr lang="en-US" sz="1800" i="1" dirty="0"/>
              <a:t> and Distributed Systems Security (ICBDS)</a:t>
            </a:r>
            <a:r>
              <a:rPr lang="en-US" sz="1800" dirty="0"/>
              <a:t>, New Raipur, India, 2023, pp. 1-6, </a:t>
            </a:r>
            <a:r>
              <a:rPr lang="en-US" sz="1800" dirty="0" err="1"/>
              <a:t>doi</a:t>
            </a:r>
            <a:r>
              <a:rPr lang="en-US" sz="1800" dirty="0"/>
              <a:t>: 10.1109/ICBDS58040.2023.10346324.</a:t>
            </a:r>
          </a:p>
          <a:p>
            <a:pPr algn="just">
              <a:lnSpc>
                <a:spcPct val="100000"/>
              </a:lnSpc>
            </a:pPr>
            <a:r>
              <a:rPr lang="en-US" sz="1800" dirty="0"/>
              <a:t>P. Golda </a:t>
            </a:r>
            <a:r>
              <a:rPr lang="en-US" sz="1800" dirty="0" err="1"/>
              <a:t>Jeyasheeli</a:t>
            </a:r>
            <a:r>
              <a:rPr lang="en-US" sz="1800" dirty="0"/>
              <a:t> and L. </a:t>
            </a:r>
            <a:r>
              <a:rPr lang="en-US" sz="1800" dirty="0" err="1"/>
              <a:t>Rajashree</a:t>
            </a:r>
            <a:r>
              <a:rPr lang="en-US" sz="1800" dirty="0"/>
              <a:t>, "Cost effective file replication in P2P file sharing systems," </a:t>
            </a:r>
            <a:r>
              <a:rPr lang="en-US" sz="1800" i="1" dirty="0"/>
              <a:t>2012 International Conference on Computing, Electronics and Electrical Technologies (ICCEET)</a:t>
            </a:r>
            <a:r>
              <a:rPr lang="en-US" sz="1800" dirty="0"/>
              <a:t>, </a:t>
            </a:r>
            <a:r>
              <a:rPr lang="en-US" sz="1800" dirty="0" err="1"/>
              <a:t>Nagercoil</a:t>
            </a:r>
            <a:r>
              <a:rPr lang="en-US" sz="1800" dirty="0"/>
              <a:t>, India, 2012, pp. 948-952, </a:t>
            </a:r>
            <a:r>
              <a:rPr lang="en-US" sz="1800" dirty="0" err="1"/>
              <a:t>doi</a:t>
            </a:r>
            <a:r>
              <a:rPr lang="en-US" sz="1800" dirty="0"/>
              <a:t>: 10.1109/ICCEET.2012.6203898.</a:t>
            </a:r>
          </a:p>
          <a:p>
            <a:pPr algn="just">
              <a:lnSpc>
                <a:spcPct val="100000"/>
              </a:lnSpc>
            </a:pPr>
            <a:r>
              <a:rPr lang="en-US" sz="1800" dirty="0"/>
              <a:t>D. Zhan, X. Lin, W. Wang, X. </a:t>
            </a:r>
            <a:r>
              <a:rPr lang="en-US" sz="1800" dirty="0" err="1"/>
              <a:t>Gan</a:t>
            </a:r>
            <a:r>
              <a:rPr lang="en-US" sz="1800" dirty="0"/>
              <a:t> and S. Bi, "A Design of File Sharing System," </a:t>
            </a:r>
            <a:r>
              <a:rPr lang="en-US" sz="1800" i="1" dirty="0"/>
              <a:t>2023 IEEE 13th International Conference on CYBER Technology in Automation, Control, and Intelligent Systems (CYBER)</a:t>
            </a:r>
            <a:r>
              <a:rPr lang="en-US" sz="1800" dirty="0"/>
              <a:t>, Qinhuangdao, China, 2023, pp. 1235-1240, </a:t>
            </a:r>
            <a:r>
              <a:rPr lang="en-US" sz="1800" dirty="0" err="1"/>
              <a:t>doi</a:t>
            </a:r>
            <a:r>
              <a:rPr lang="en-US" sz="1800" dirty="0"/>
              <a:t>: 10.1109/CYBER59472.2023.10256639.</a:t>
            </a:r>
          </a:p>
          <a:p>
            <a:pPr algn="just">
              <a:lnSpc>
                <a:spcPct val="100000"/>
              </a:lnSpc>
            </a:pPr>
            <a:r>
              <a:rPr lang="en-US" sz="1800" dirty="0"/>
              <a:t>R. </a:t>
            </a:r>
            <a:r>
              <a:rPr lang="en-US" sz="1800" dirty="0" err="1"/>
              <a:t>Mathwale</a:t>
            </a:r>
            <a:r>
              <a:rPr lang="en-US" sz="1800" dirty="0"/>
              <a:t> and R. </a:t>
            </a:r>
            <a:r>
              <a:rPr lang="en-US" sz="1800" dirty="0" err="1"/>
              <a:t>Ramisetty</a:t>
            </a:r>
            <a:r>
              <a:rPr lang="en-US" sz="1800" dirty="0"/>
              <a:t>, "</a:t>
            </a:r>
            <a:r>
              <a:rPr lang="en-US" sz="1800" dirty="0" err="1"/>
              <a:t>Blockchain</a:t>
            </a:r>
            <a:r>
              <a:rPr lang="en-US" sz="1800" dirty="0"/>
              <a:t> Based Inter-Organizational Secure File Sharing System," </a:t>
            </a:r>
            <a:r>
              <a:rPr lang="en-US" sz="1800" i="1" dirty="0"/>
              <a:t>2023 2nd International Conference for Innovation in Technology (INOCON)</a:t>
            </a:r>
            <a:r>
              <a:rPr lang="en-US" sz="1800" dirty="0"/>
              <a:t>, Bangalore, India, 2023, pp. 1-5, doi: 10.1109/INOCON57975.2023.10101350.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A4972E-340C-BD28-DC26-8A716486E73E}"/>
              </a:ext>
            </a:extLst>
          </p:cNvPr>
          <p:cNvSpPr>
            <a:spLocks noGrp="1"/>
          </p:cNvSpPr>
          <p:nvPr>
            <p:ph type="title"/>
          </p:nvPr>
        </p:nvSpPr>
        <p:spPr>
          <a:xfrm>
            <a:off x="363795" y="365125"/>
            <a:ext cx="11631560" cy="1089602"/>
          </a:xfrm>
          <a:ln w="12700">
            <a:solidFill>
              <a:schemeClr val="tx1"/>
            </a:solidFill>
          </a:ln>
        </p:spPr>
        <p:txBody>
          <a:bodyPr/>
          <a:lstStyle/>
          <a:p>
            <a:r>
              <a:rPr lang="en-US" b="1" dirty="0"/>
              <a:t>ABSTRACT</a:t>
            </a:r>
            <a:endParaRPr lang="en-IN" b="1" dirty="0"/>
          </a:p>
        </p:txBody>
      </p:sp>
      <p:sp>
        <p:nvSpPr>
          <p:cNvPr id="3" name="Content Placeholder 2">
            <a:extLst>
              <a:ext uri="{FF2B5EF4-FFF2-40B4-BE49-F238E27FC236}">
                <a16:creationId xmlns="" xmlns:a16="http://schemas.microsoft.com/office/drawing/2014/main" id="{60FBE6A1-761C-6237-B8B2-0CD64BCD5EDE}"/>
              </a:ext>
            </a:extLst>
          </p:cNvPr>
          <p:cNvSpPr>
            <a:spLocks noGrp="1"/>
          </p:cNvSpPr>
          <p:nvPr>
            <p:ph idx="1"/>
          </p:nvPr>
        </p:nvSpPr>
        <p:spPr>
          <a:xfrm>
            <a:off x="363795" y="1537855"/>
            <a:ext cx="11631560" cy="5103235"/>
          </a:xfrm>
          <a:ln w="12700">
            <a:solidFill>
              <a:schemeClr val="tx1"/>
            </a:solidFill>
          </a:ln>
        </p:spPr>
        <p:txBody>
          <a:bodyPr>
            <a:normAutofit/>
          </a:bodyPr>
          <a:lstStyle/>
          <a:p>
            <a:endParaRPr lang="en-US" sz="2000" dirty="0" smtClean="0"/>
          </a:p>
          <a:p>
            <a:pPr algn="just"/>
            <a:r>
              <a:rPr lang="en-US" dirty="0" smtClean="0"/>
              <a:t>The secure file transmission system integrates biometric fingerprint verification with advanced encryption methods. It generates ECC key pairs for secure key exchange, uses ChaCha20 for symmetric encryption, and applies BLAKE2b for file integrity checks. The process involves creating and managing encryption keys, generating </a:t>
            </a:r>
            <a:r>
              <a:rPr lang="en-US" dirty="0" err="1" smtClean="0"/>
              <a:t>nonces</a:t>
            </a:r>
            <a:r>
              <a:rPr lang="en-US" dirty="0" smtClean="0"/>
              <a:t>, encrypting and decrypting files, and verifying data integrity. Encrypted files, keys, </a:t>
            </a:r>
            <a:r>
              <a:rPr lang="en-US" dirty="0" err="1" smtClean="0"/>
              <a:t>nonces</a:t>
            </a:r>
            <a:r>
              <a:rPr lang="en-US" dirty="0" smtClean="0"/>
              <a:t>, and hashes are securely stored on the server. Upon client request, files are decrypted, and their integrity is verified against stored hashes before being returned, ensuring secure and tamper-proof file transmission.</a:t>
            </a:r>
          </a:p>
          <a:p>
            <a:pPr marL="0" indent="0" algn="just">
              <a:lnSpc>
                <a:spcPct val="17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60048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C6DF6C-103E-818E-7FA6-153CD9886F0D}"/>
              </a:ext>
            </a:extLst>
          </p:cNvPr>
          <p:cNvSpPr>
            <a:spLocks noGrp="1"/>
          </p:cNvSpPr>
          <p:nvPr>
            <p:ph type="title"/>
          </p:nvPr>
        </p:nvSpPr>
        <p:spPr>
          <a:xfrm>
            <a:off x="364067" y="365125"/>
            <a:ext cx="11396133" cy="1061893"/>
          </a:xfrm>
          <a:ln w="12700">
            <a:solidFill>
              <a:schemeClr val="tx1"/>
            </a:solidFill>
          </a:ln>
        </p:spPr>
        <p:txBody>
          <a:bodyPr>
            <a:normAutofit fontScale="90000"/>
          </a:bodyPr>
          <a:lstStyle/>
          <a:p>
            <a:r>
              <a:rPr lang="en-US" b="1" dirty="0"/>
              <a:t/>
            </a:r>
            <a:br>
              <a:rPr lang="en-US" b="1" dirty="0"/>
            </a:br>
            <a:r>
              <a:rPr lang="en-US" sz="4900" b="1" dirty="0">
                <a:cs typeface="Arial" panose="020B0604020202020204" pitchFamily="34" charset="0"/>
              </a:rPr>
              <a:t>OBJECTIVE(S)</a:t>
            </a:r>
            <a:r>
              <a:rPr lang="en-US" dirty="0"/>
              <a:t/>
            </a:r>
            <a:br>
              <a:rPr lang="en-US" dirty="0"/>
            </a:br>
            <a:endParaRPr lang="en-IN" dirty="0"/>
          </a:p>
        </p:txBody>
      </p:sp>
      <p:sp>
        <p:nvSpPr>
          <p:cNvPr id="3" name="Content Placeholder 2">
            <a:extLst>
              <a:ext uri="{FF2B5EF4-FFF2-40B4-BE49-F238E27FC236}">
                <a16:creationId xmlns="" xmlns:a16="http://schemas.microsoft.com/office/drawing/2014/main" id="{923C409C-5128-C22B-C41A-3E4AF301D950}"/>
              </a:ext>
            </a:extLst>
          </p:cNvPr>
          <p:cNvSpPr>
            <a:spLocks noGrp="1"/>
          </p:cNvSpPr>
          <p:nvPr>
            <p:ph idx="1"/>
          </p:nvPr>
        </p:nvSpPr>
        <p:spPr>
          <a:xfrm>
            <a:off x="364067" y="1537855"/>
            <a:ext cx="11396133" cy="4955020"/>
          </a:xfrm>
          <a:ln w="12700">
            <a:solidFill>
              <a:schemeClr val="tx1"/>
            </a:solidFill>
          </a:ln>
        </p:spPr>
        <p:txBody>
          <a:bodyPr>
            <a:noAutofit/>
          </a:bodyPr>
          <a:lstStyle/>
          <a:p>
            <a:pPr marL="0" indent="0" algn="just">
              <a:lnSpc>
                <a:spcPct val="150000"/>
              </a:lnSpc>
              <a:buNone/>
            </a:pPr>
            <a:r>
              <a:rPr lang="en-US" sz="2000" dirty="0">
                <a:latin typeface="Arial" panose="020B0604020202020204" pitchFamily="34" charset="0"/>
                <a:cs typeface="Arial" panose="020B0604020202020204" pitchFamily="34" charset="0"/>
              </a:rPr>
              <a:t>The objective of this project is to develop a file storage system that integrates context-aware hybrid cryptography with adaptive biometric security to dynamically adjust its protection measures based on real-time user context. This involves designing a hybrid cryptographic framework that adapts encryption parameters according to factors such as file sensitivity, user location, and device status, alongside creating an adaptive biometric authentication system that modifies authentication requirements based on context. The project aims to implement context-based access control for enhanced security, balance usability with robust protection, and ensure reliable performance through comprehensive testing. Additionally, it includes developing deployment strategies and detailed documentation to facilitate practical implementation and user training.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8523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629681041"/>
              </p:ext>
            </p:extLst>
          </p:nvPr>
        </p:nvGraphicFramePr>
        <p:xfrm>
          <a:off x="347133" y="1024467"/>
          <a:ext cx="11438467" cy="3314501"/>
        </p:xfrm>
        <a:graphic>
          <a:graphicData uri="http://schemas.openxmlformats.org/drawingml/2006/table">
            <a:tbl>
              <a:tblPr/>
              <a:tblGrid>
                <a:gridCol w="2223081">
                  <a:extLst>
                    <a:ext uri="{9D8B030D-6E8A-4147-A177-3AD203B41FA5}">
                      <a16:colId xmlns="" xmlns:a16="http://schemas.microsoft.com/office/drawing/2014/main" val="1459646955"/>
                    </a:ext>
                  </a:extLst>
                </a:gridCol>
                <a:gridCol w="1502510">
                  <a:extLst>
                    <a:ext uri="{9D8B030D-6E8A-4147-A177-3AD203B41FA5}">
                      <a16:colId xmlns="" xmlns:a16="http://schemas.microsoft.com/office/drawing/2014/main" val="1027637272"/>
                    </a:ext>
                  </a:extLst>
                </a:gridCol>
                <a:gridCol w="1869123">
                  <a:extLst>
                    <a:ext uri="{9D8B030D-6E8A-4147-A177-3AD203B41FA5}">
                      <a16:colId xmlns="" xmlns:a16="http://schemas.microsoft.com/office/drawing/2014/main" val="1269288564"/>
                    </a:ext>
                  </a:extLst>
                </a:gridCol>
                <a:gridCol w="2168783">
                  <a:extLst>
                    <a:ext uri="{9D8B030D-6E8A-4147-A177-3AD203B41FA5}">
                      <a16:colId xmlns="" xmlns:a16="http://schemas.microsoft.com/office/drawing/2014/main" val="665356364"/>
                    </a:ext>
                  </a:extLst>
                </a:gridCol>
                <a:gridCol w="1984982">
                  <a:extLst>
                    <a:ext uri="{9D8B030D-6E8A-4147-A177-3AD203B41FA5}">
                      <a16:colId xmlns="" xmlns:a16="http://schemas.microsoft.com/office/drawing/2014/main" val="2151992530"/>
                    </a:ext>
                  </a:extLst>
                </a:gridCol>
                <a:gridCol w="1689988">
                  <a:extLst>
                    <a:ext uri="{9D8B030D-6E8A-4147-A177-3AD203B41FA5}">
                      <a16:colId xmlns="" xmlns:a16="http://schemas.microsoft.com/office/drawing/2014/main" val="450018113"/>
                    </a:ext>
                  </a:extLst>
                </a:gridCol>
              </a:tblGrid>
              <a:tr h="1014519">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REFERENCE NO/PUBLICATION</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AUTHORS</a:t>
                      </a: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TITLE OFPAPER</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OBJECTIVE</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METHODS</a:t>
                      </a:r>
                      <a:r>
                        <a:rPr lang="en-US" sz="1200" b="1" i="0" u="none" strike="noStrike" dirty="0">
                          <a:solidFill>
                            <a:srgbClr val="000000"/>
                          </a:solidFill>
                          <a:effectLst/>
                          <a:latin typeface="Arial" panose="020B0604020202020204" pitchFamily="34" charset="0"/>
                        </a:rPr>
                        <a:t> </a:t>
                      </a:r>
                      <a:endParaRPr lang="en-US" sz="12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LIMITATIONS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485770889"/>
                  </a:ext>
                </a:extLst>
              </a:tr>
              <a:tr h="2299982">
                <a:tc>
                  <a:txBody>
                    <a:bodyPr/>
                    <a:lstStyle/>
                    <a:p>
                      <a:pPr algn="ctr" rtl="0" fontAlgn="t">
                        <a:spcBef>
                          <a:spcPts val="1200"/>
                        </a:spcBef>
                        <a:spcAft>
                          <a:spcPts val="1200"/>
                        </a:spcAft>
                      </a:pPr>
                      <a:r>
                        <a:rPr lang="en-US" sz="1300" b="0" i="0" kern="1200" dirty="0">
                          <a:solidFill>
                            <a:schemeClr val="tx1"/>
                          </a:solidFill>
                          <a:latin typeface="+mn-lt"/>
                          <a:ea typeface="+mn-ea"/>
                          <a:cs typeface="+mn-cs"/>
                        </a:rPr>
                        <a:t> 2024 5th International Seminar on Artificial Intelligence, Networking and Information Technology (AINIT), Nanjing, China, 2024, pp. 1186-1189, </a:t>
                      </a:r>
                      <a:r>
                        <a:rPr lang="en-US" sz="1300" b="0" i="0" kern="1200" dirty="0" err="1">
                          <a:solidFill>
                            <a:schemeClr val="tx1"/>
                          </a:solidFill>
                          <a:latin typeface="+mn-lt"/>
                          <a:ea typeface="+mn-ea"/>
                          <a:cs typeface="+mn-cs"/>
                        </a:rPr>
                        <a:t>doi</a:t>
                      </a:r>
                      <a:r>
                        <a:rPr lang="en-US" sz="1300" b="0" i="0" kern="1200" dirty="0">
                          <a:solidFill>
                            <a:schemeClr val="tx1"/>
                          </a:solidFill>
                          <a:latin typeface="+mn-lt"/>
                          <a:ea typeface="+mn-ea"/>
                          <a:cs typeface="+mn-cs"/>
                        </a:rPr>
                        <a:t>: 10.1109/AINIT61980.2024.10581534.</a:t>
                      </a:r>
                      <a:endParaRPr lang="en-US" sz="1300" b="0" i="0" u="none" strike="noStrike" dirty="0">
                        <a:solidFill>
                          <a:srgbClr val="000000"/>
                        </a:solidFill>
                        <a:effectLst/>
                        <a:latin typeface="Arial" panose="020B0604020202020204" pitchFamily="34" charset="0"/>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300" b="0" i="0" kern="1200" dirty="0">
                          <a:solidFill>
                            <a:schemeClr val="tx1"/>
                          </a:solidFill>
                          <a:latin typeface="+mn-lt"/>
                          <a:ea typeface="+mn-ea"/>
                          <a:cs typeface="+mn-cs"/>
                        </a:rPr>
                        <a:t>H. Liu and Z. Chen.</a:t>
                      </a:r>
                      <a:endParaRPr lang="en-US" sz="1300" b="0" dirty="0">
                        <a:effectLst/>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300" b="0" i="0" kern="1200" dirty="0">
                          <a:solidFill>
                            <a:schemeClr val="tx1"/>
                          </a:solidFill>
                          <a:latin typeface="+mn-lt"/>
                          <a:ea typeface="+mn-ea"/>
                          <a:cs typeface="+mn-cs"/>
                        </a:rPr>
                        <a:t>Optimizing Shared File Access in Distributed Parallel File System.</a:t>
                      </a:r>
                      <a:endParaRPr lang="en-US" sz="1300" b="0" dirty="0">
                        <a:effectLst/>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300" dirty="0"/>
                        <a:t>The primary objective of this project is to improve I/O performance in distributed parallel file systems, particularly in high-performance computing (HPC) environments, by addressing the issue of poor performance under high contention.</a:t>
                      </a:r>
                      <a:endParaRPr lang="en-US" sz="1300" dirty="0">
                        <a:effectLst/>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300" dirty="0"/>
                        <a:t>Proposed a new locking mechanism that operates with byte-range granularity, as opposed to broader lock ranges, to reduce false lock conflicts and improve efficiency.</a:t>
                      </a:r>
                      <a:endParaRPr lang="en-US" sz="1300" dirty="0">
                        <a:effectLst/>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300" dirty="0"/>
                        <a:t>The experiments were conducted on a 4-node cluster, which may not fully represent the performance characteristics in larger or more diverse HPC environments.</a:t>
                      </a:r>
                      <a:endParaRPr lang="en-US" sz="1300" dirty="0">
                        <a:effectLst/>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72632998"/>
                  </a:ext>
                </a:extLst>
              </a:tr>
            </a:tbl>
          </a:graphicData>
        </a:graphic>
      </p:graphicFrame>
      <p:sp>
        <p:nvSpPr>
          <p:cNvPr id="3" name="Rectangle 1"/>
          <p:cNvSpPr>
            <a:spLocks noChangeArrowheads="1"/>
          </p:cNvSpPr>
          <p:nvPr/>
        </p:nvSpPr>
        <p:spPr bwMode="auto">
          <a:xfrm>
            <a:off x="-2057119" y="1635837"/>
            <a:ext cx="25156897" cy="5438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55215460"/>
              </p:ext>
            </p:extLst>
          </p:nvPr>
        </p:nvGraphicFramePr>
        <p:xfrm>
          <a:off x="347133" y="4338968"/>
          <a:ext cx="11438467" cy="2195688"/>
        </p:xfrm>
        <a:graphic>
          <a:graphicData uri="http://schemas.openxmlformats.org/drawingml/2006/table">
            <a:tbl>
              <a:tblPr/>
              <a:tblGrid>
                <a:gridCol w="2207138">
                  <a:extLst>
                    <a:ext uri="{9D8B030D-6E8A-4147-A177-3AD203B41FA5}">
                      <a16:colId xmlns="" xmlns:a16="http://schemas.microsoft.com/office/drawing/2014/main" val="1443320095"/>
                    </a:ext>
                  </a:extLst>
                </a:gridCol>
                <a:gridCol w="1522630">
                  <a:extLst>
                    <a:ext uri="{9D8B030D-6E8A-4147-A177-3AD203B41FA5}">
                      <a16:colId xmlns="" xmlns:a16="http://schemas.microsoft.com/office/drawing/2014/main" val="1881689176"/>
                    </a:ext>
                  </a:extLst>
                </a:gridCol>
                <a:gridCol w="1852710">
                  <a:extLst>
                    <a:ext uri="{9D8B030D-6E8A-4147-A177-3AD203B41FA5}">
                      <a16:colId xmlns="" xmlns:a16="http://schemas.microsoft.com/office/drawing/2014/main" val="3076630082"/>
                    </a:ext>
                  </a:extLst>
                </a:gridCol>
                <a:gridCol w="2173107">
                  <a:extLst>
                    <a:ext uri="{9D8B030D-6E8A-4147-A177-3AD203B41FA5}">
                      <a16:colId xmlns="" xmlns:a16="http://schemas.microsoft.com/office/drawing/2014/main" val="2579598784"/>
                    </a:ext>
                  </a:extLst>
                </a:gridCol>
                <a:gridCol w="2000256">
                  <a:extLst>
                    <a:ext uri="{9D8B030D-6E8A-4147-A177-3AD203B41FA5}">
                      <a16:colId xmlns="" xmlns:a16="http://schemas.microsoft.com/office/drawing/2014/main" val="25038033"/>
                    </a:ext>
                  </a:extLst>
                </a:gridCol>
                <a:gridCol w="1682626">
                  <a:extLst>
                    <a:ext uri="{9D8B030D-6E8A-4147-A177-3AD203B41FA5}">
                      <a16:colId xmlns="" xmlns:a16="http://schemas.microsoft.com/office/drawing/2014/main" val="2088343721"/>
                    </a:ext>
                  </a:extLst>
                </a:gridCol>
              </a:tblGrid>
              <a:tr h="2195688">
                <a:tc>
                  <a:txBody>
                    <a:bodyPr/>
                    <a:lstStyle/>
                    <a:p>
                      <a:pPr algn="ctr" rtl="0" fontAlgn="t">
                        <a:spcBef>
                          <a:spcPts val="1200"/>
                        </a:spcBef>
                        <a:spcAft>
                          <a:spcPts val="1200"/>
                        </a:spcAft>
                      </a:pPr>
                      <a:r>
                        <a:rPr lang="en-US" sz="1400" b="0" i="0" kern="1200" dirty="0">
                          <a:solidFill>
                            <a:schemeClr val="tx1"/>
                          </a:solidFill>
                          <a:latin typeface="+mn-lt"/>
                          <a:ea typeface="+mn-ea"/>
                          <a:cs typeface="+mn-cs"/>
                        </a:rPr>
                        <a:t> 2023 IEEE International Conference on Artificial Intelligence, </a:t>
                      </a:r>
                      <a:r>
                        <a:rPr lang="en-US" sz="1400" b="0" i="0" kern="1200" dirty="0" err="1">
                          <a:solidFill>
                            <a:schemeClr val="tx1"/>
                          </a:solidFill>
                          <a:latin typeface="+mn-lt"/>
                          <a:ea typeface="+mn-ea"/>
                          <a:cs typeface="+mn-cs"/>
                        </a:rPr>
                        <a:t>Blockchain</a:t>
                      </a:r>
                      <a:r>
                        <a:rPr lang="en-US" sz="1400" b="0" i="0" kern="1200" dirty="0">
                          <a:solidFill>
                            <a:schemeClr val="tx1"/>
                          </a:solidFill>
                          <a:latin typeface="+mn-lt"/>
                          <a:ea typeface="+mn-ea"/>
                          <a:cs typeface="+mn-cs"/>
                        </a:rPr>
                        <a:t>, and Internet of Things (</a:t>
                      </a:r>
                      <a:r>
                        <a:rPr lang="en-US" sz="1400" b="0" i="0" kern="1200" dirty="0" err="1">
                          <a:solidFill>
                            <a:schemeClr val="tx1"/>
                          </a:solidFill>
                          <a:latin typeface="+mn-lt"/>
                          <a:ea typeface="+mn-ea"/>
                          <a:cs typeface="+mn-cs"/>
                        </a:rPr>
                        <a:t>AIBThings</a:t>
                      </a:r>
                      <a:r>
                        <a:rPr lang="en-US" sz="1400" b="0" i="0" kern="1200" dirty="0">
                          <a:solidFill>
                            <a:schemeClr val="tx1"/>
                          </a:solidFill>
                          <a:latin typeface="+mn-lt"/>
                          <a:ea typeface="+mn-ea"/>
                          <a:cs typeface="+mn-cs"/>
                        </a:rPr>
                        <a:t>), Mount Pleasant, MI, USA, 2023, pp. 1-5, </a:t>
                      </a:r>
                      <a:r>
                        <a:rPr lang="en-US" sz="1400" b="0" i="0" kern="1200" dirty="0" err="1">
                          <a:solidFill>
                            <a:schemeClr val="tx1"/>
                          </a:solidFill>
                          <a:latin typeface="+mn-lt"/>
                          <a:ea typeface="+mn-ea"/>
                          <a:cs typeface="+mn-cs"/>
                        </a:rPr>
                        <a:t>doi</a:t>
                      </a:r>
                      <a:r>
                        <a:rPr lang="en-US" sz="1400" b="0" i="0" kern="1200" dirty="0">
                          <a:solidFill>
                            <a:schemeClr val="tx1"/>
                          </a:solidFill>
                          <a:latin typeface="+mn-lt"/>
                          <a:ea typeface="+mn-ea"/>
                          <a:cs typeface="+mn-cs"/>
                        </a:rPr>
                        <a:t>: 10.1109/AIBThings58340.2023.10292453.</a:t>
                      </a:r>
                      <a:endParaRPr lang="en-US" sz="1400" i="0" dirty="0">
                        <a:effectLst/>
                        <a:latin typeface="Ariel"/>
                      </a:endParaRPr>
                    </a:p>
                  </a:txBody>
                  <a:tcPr marL="41904" marR="41904" marT="41904" marB="419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K. </a:t>
                      </a:r>
                      <a:r>
                        <a:rPr lang="en-US" sz="1400" b="0" i="0" kern="1200" dirty="0" err="1">
                          <a:solidFill>
                            <a:schemeClr val="tx1"/>
                          </a:solidFill>
                          <a:latin typeface="+mn-lt"/>
                          <a:ea typeface="+mn-ea"/>
                          <a:cs typeface="+mn-cs"/>
                        </a:rPr>
                        <a:t>Ahmadi</a:t>
                      </a:r>
                      <a:r>
                        <a:rPr lang="en-US" sz="1400" b="0" i="0" kern="1200" dirty="0">
                          <a:solidFill>
                            <a:schemeClr val="tx1"/>
                          </a:solidFill>
                          <a:latin typeface="+mn-lt"/>
                          <a:ea typeface="+mn-ea"/>
                          <a:cs typeface="+mn-cs"/>
                        </a:rPr>
                        <a:t>, M. </a:t>
                      </a:r>
                      <a:r>
                        <a:rPr lang="en-US" sz="1400" b="0" i="0" kern="1200" dirty="0" err="1">
                          <a:solidFill>
                            <a:schemeClr val="tx1"/>
                          </a:solidFill>
                          <a:latin typeface="+mn-lt"/>
                          <a:ea typeface="+mn-ea"/>
                          <a:cs typeface="+mn-cs"/>
                        </a:rPr>
                        <a:t>Esmaili</a:t>
                      </a:r>
                      <a:r>
                        <a:rPr lang="en-US" sz="1400" b="0" i="0" kern="1200" dirty="0">
                          <a:solidFill>
                            <a:schemeClr val="tx1"/>
                          </a:solidFill>
                          <a:latin typeface="+mn-lt"/>
                          <a:ea typeface="+mn-ea"/>
                          <a:cs typeface="+mn-cs"/>
                        </a:rPr>
                        <a:t> and S. Khorsandi. </a:t>
                      </a:r>
                      <a:endParaRPr lang="en-US" sz="1400" i="0" dirty="0">
                        <a:effectLst/>
                        <a:latin typeface="Ariel"/>
                      </a:endParaRPr>
                    </a:p>
                  </a:txBody>
                  <a:tcPr marL="41904" marR="41904" marT="41904" marB="419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A P2P File Sharing Market Based on Blockchain and IPFS with Dispute Resolution Mechanism.</a:t>
                      </a:r>
                      <a:endParaRPr lang="en-US" sz="1400" b="0" i="0" dirty="0">
                        <a:effectLst/>
                        <a:latin typeface="Ariel"/>
                      </a:endParaRPr>
                    </a:p>
                  </a:txBody>
                  <a:tcPr marL="41904" marR="41904" marT="41904" marB="419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i="0" dirty="0"/>
                        <a:t>The objective of this work is to develop a decentralized and secure online merchandising platform that addresses the key challenges associated with traditional centralized online markets, leveraging Web3.0 and </a:t>
                      </a:r>
                      <a:r>
                        <a:rPr lang="en-US" sz="1400" i="0" dirty="0" err="1"/>
                        <a:t>blockchain</a:t>
                      </a:r>
                      <a:r>
                        <a:rPr lang="en-US" sz="1400" i="0" dirty="0"/>
                        <a:t> technologies.</a:t>
                      </a:r>
                      <a:endParaRPr lang="en-US" sz="1400" i="0" dirty="0">
                        <a:effectLst/>
                        <a:latin typeface="Ariel"/>
                      </a:endParaRPr>
                    </a:p>
                  </a:txBody>
                  <a:tcPr marL="41904" marR="41904" marT="41904" marB="419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i="0" dirty="0"/>
                        <a:t>Ethereum Blockchain</a:t>
                      </a:r>
                      <a:r>
                        <a:rPr lang="en-US" sz="1400" i="0" dirty="0"/>
                        <a:t>: Utilized Ethereum blockchain for executing smart contracts, ensuring secure and immutable transaction records. </a:t>
                      </a:r>
                      <a:endParaRPr lang="en-US" sz="1400" i="0" dirty="0">
                        <a:effectLst/>
                        <a:latin typeface="Ariel"/>
                      </a:endParaRPr>
                    </a:p>
                  </a:txBody>
                  <a:tcPr marL="41904" marR="41904" marT="41904" marB="419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i="0" dirty="0"/>
                        <a:t>Smart contracts are susceptible to coding errors and vulnerabilities. </a:t>
                      </a:r>
                      <a:endParaRPr lang="en-US" sz="1400" i="0" dirty="0">
                        <a:effectLst/>
                        <a:latin typeface="Ariel"/>
                      </a:endParaRPr>
                    </a:p>
                  </a:txBody>
                  <a:tcPr marL="41904" marR="41904" marT="41904" marB="419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6250883"/>
                  </a:ext>
                </a:extLst>
              </a:tr>
            </a:tbl>
          </a:graphicData>
        </a:graphic>
      </p:graphicFrame>
      <p:sp>
        <p:nvSpPr>
          <p:cNvPr id="5" name="Rectangle 2"/>
          <p:cNvSpPr>
            <a:spLocks noChangeArrowheads="1"/>
          </p:cNvSpPr>
          <p:nvPr/>
        </p:nvSpPr>
        <p:spPr bwMode="auto">
          <a:xfrm>
            <a:off x="-3585714" y="3658054"/>
            <a:ext cx="2311486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 xmlns:a16="http://schemas.microsoft.com/office/drawing/2014/main" id="{B6EA23FB-BF74-F689-6501-454D97D724EE}"/>
              </a:ext>
            </a:extLst>
          </p:cNvPr>
          <p:cNvSpPr txBox="1"/>
          <p:nvPr/>
        </p:nvSpPr>
        <p:spPr>
          <a:xfrm>
            <a:off x="347132" y="187421"/>
            <a:ext cx="11438467" cy="769441"/>
          </a:xfrm>
          <a:prstGeom prst="rect">
            <a:avLst/>
          </a:prstGeom>
          <a:noFill/>
          <a:ln w="12700">
            <a:solidFill>
              <a:schemeClr val="tx1"/>
            </a:solidFill>
          </a:ln>
        </p:spPr>
        <p:txBody>
          <a:bodyPr wrap="square" rtlCol="0">
            <a:spAutoFit/>
          </a:bodyPr>
          <a:lstStyle/>
          <a:p>
            <a:r>
              <a:rPr lang="en-IN" sz="4400" dirty="0"/>
              <a:t>LITERATURE SURVEY</a:t>
            </a:r>
          </a:p>
        </p:txBody>
      </p:sp>
    </p:spTree>
    <p:extLst>
      <p:ext uri="{BB962C8B-B14F-4D97-AF65-F5344CB8AC3E}">
        <p14:creationId xmlns="" xmlns:p14="http://schemas.microsoft.com/office/powerpoint/2010/main" val="422439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421664986"/>
              </p:ext>
            </p:extLst>
          </p:nvPr>
        </p:nvGraphicFramePr>
        <p:xfrm>
          <a:off x="582804" y="430326"/>
          <a:ext cx="11284299" cy="924077"/>
        </p:xfrm>
        <a:graphic>
          <a:graphicData uri="http://schemas.openxmlformats.org/drawingml/2006/table">
            <a:tbl>
              <a:tblPr/>
              <a:tblGrid>
                <a:gridCol w="2176218">
                  <a:extLst>
                    <a:ext uri="{9D8B030D-6E8A-4147-A177-3AD203B41FA5}">
                      <a16:colId xmlns="" xmlns:a16="http://schemas.microsoft.com/office/drawing/2014/main" val="3730798154"/>
                    </a:ext>
                  </a:extLst>
                </a:gridCol>
                <a:gridCol w="1617842">
                  <a:extLst>
                    <a:ext uri="{9D8B030D-6E8A-4147-A177-3AD203B41FA5}">
                      <a16:colId xmlns="" xmlns:a16="http://schemas.microsoft.com/office/drawing/2014/main" val="1210512924"/>
                    </a:ext>
                  </a:extLst>
                </a:gridCol>
                <a:gridCol w="1849386">
                  <a:extLst>
                    <a:ext uri="{9D8B030D-6E8A-4147-A177-3AD203B41FA5}">
                      <a16:colId xmlns="" xmlns:a16="http://schemas.microsoft.com/office/drawing/2014/main" val="1870323894"/>
                    </a:ext>
                  </a:extLst>
                </a:gridCol>
                <a:gridCol w="2020627">
                  <a:extLst>
                    <a:ext uri="{9D8B030D-6E8A-4147-A177-3AD203B41FA5}">
                      <a16:colId xmlns="" xmlns:a16="http://schemas.microsoft.com/office/drawing/2014/main" val="1753537738"/>
                    </a:ext>
                  </a:extLst>
                </a:gridCol>
                <a:gridCol w="1849386">
                  <a:extLst>
                    <a:ext uri="{9D8B030D-6E8A-4147-A177-3AD203B41FA5}">
                      <a16:colId xmlns="" xmlns:a16="http://schemas.microsoft.com/office/drawing/2014/main" val="2726869419"/>
                    </a:ext>
                  </a:extLst>
                </a:gridCol>
                <a:gridCol w="1770840">
                  <a:extLst>
                    <a:ext uri="{9D8B030D-6E8A-4147-A177-3AD203B41FA5}">
                      <a16:colId xmlns="" xmlns:a16="http://schemas.microsoft.com/office/drawing/2014/main" val="3833243613"/>
                    </a:ext>
                  </a:extLst>
                </a:gridCol>
              </a:tblGrid>
              <a:tr h="924077">
                <a:tc>
                  <a:txBody>
                    <a:bodyPr/>
                    <a:lstStyle/>
                    <a:p>
                      <a:pPr algn="ctr" rtl="0" fontAlgn="t">
                        <a:spcBef>
                          <a:spcPts val="1200"/>
                        </a:spcBef>
                        <a:spcAft>
                          <a:spcPts val="1200"/>
                        </a:spcAft>
                      </a:pPr>
                      <a:r>
                        <a:rPr lang="en-US" sz="1600" b="1" i="0" u="none" strike="noStrike" dirty="0">
                          <a:solidFill>
                            <a:srgbClr val="000000"/>
                          </a:solidFill>
                          <a:effectLst/>
                          <a:latin typeface="Ariel"/>
                        </a:rPr>
                        <a:t>REFERENCE NUMBER/PUBLICATION</a:t>
                      </a:r>
                      <a:endParaRPr lang="en-US" sz="1600" b="1" dirty="0">
                        <a:effectLst/>
                        <a:latin typeface="Ariel"/>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el"/>
                        </a:rPr>
                        <a:t>AUTHORS</a:t>
                      </a:r>
                      <a:endParaRPr lang="en-US" sz="1600" b="1" dirty="0">
                        <a:effectLst/>
                        <a:latin typeface="Ariel"/>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el"/>
                        </a:rPr>
                        <a:t>TITLE OF PAPER </a:t>
                      </a:r>
                      <a:endParaRPr lang="en-US" sz="1600" b="1" dirty="0">
                        <a:effectLst/>
                        <a:latin typeface="Ariel"/>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dirty="0">
                          <a:effectLst/>
                          <a:latin typeface="Ariel"/>
                        </a:rPr>
                        <a:t>OBJECTIVE</a:t>
                      </a: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el"/>
                        </a:rPr>
                        <a:t>METHODS</a:t>
                      </a:r>
                      <a:endParaRPr lang="en-US" sz="1600" b="1" dirty="0">
                        <a:effectLst/>
                        <a:latin typeface="Ariel"/>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el"/>
                        </a:rPr>
                        <a:t>LIMITATION</a:t>
                      </a:r>
                      <a:endParaRPr lang="en-US" sz="1600" b="1" dirty="0">
                        <a:effectLst/>
                        <a:latin typeface="Ariel"/>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207626598"/>
                  </a:ext>
                </a:extLst>
              </a:tr>
            </a:tbl>
          </a:graphicData>
        </a:graphic>
      </p:graphicFrame>
      <p:sp>
        <p:nvSpPr>
          <p:cNvPr id="3" name="Rectangle 1"/>
          <p:cNvSpPr>
            <a:spLocks noChangeArrowheads="1"/>
          </p:cNvSpPr>
          <p:nvPr/>
        </p:nvSpPr>
        <p:spPr bwMode="auto">
          <a:xfrm>
            <a:off x="-511834" y="1749425"/>
            <a:ext cx="21578326"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1635244430"/>
              </p:ext>
            </p:extLst>
          </p:nvPr>
        </p:nvGraphicFramePr>
        <p:xfrm>
          <a:off x="582804" y="1354402"/>
          <a:ext cx="11284299" cy="2163497"/>
        </p:xfrm>
        <a:graphic>
          <a:graphicData uri="http://schemas.openxmlformats.org/drawingml/2006/table">
            <a:tbl>
              <a:tblPr/>
              <a:tblGrid>
                <a:gridCol w="2170444">
                  <a:extLst>
                    <a:ext uri="{9D8B030D-6E8A-4147-A177-3AD203B41FA5}">
                      <a16:colId xmlns="" xmlns:a16="http://schemas.microsoft.com/office/drawing/2014/main" val="2923314733"/>
                    </a:ext>
                  </a:extLst>
                </a:gridCol>
                <a:gridCol w="1617785">
                  <a:extLst>
                    <a:ext uri="{9D8B030D-6E8A-4147-A177-3AD203B41FA5}">
                      <a16:colId xmlns="" xmlns:a16="http://schemas.microsoft.com/office/drawing/2014/main" val="4065425965"/>
                    </a:ext>
                  </a:extLst>
                </a:gridCol>
                <a:gridCol w="1848897">
                  <a:extLst>
                    <a:ext uri="{9D8B030D-6E8A-4147-A177-3AD203B41FA5}">
                      <a16:colId xmlns="" xmlns:a16="http://schemas.microsoft.com/office/drawing/2014/main" val="1696663604"/>
                    </a:ext>
                  </a:extLst>
                </a:gridCol>
                <a:gridCol w="2029767">
                  <a:extLst>
                    <a:ext uri="{9D8B030D-6E8A-4147-A177-3AD203B41FA5}">
                      <a16:colId xmlns="" xmlns:a16="http://schemas.microsoft.com/office/drawing/2014/main" val="137623126"/>
                    </a:ext>
                  </a:extLst>
                </a:gridCol>
                <a:gridCol w="1848896">
                  <a:extLst>
                    <a:ext uri="{9D8B030D-6E8A-4147-A177-3AD203B41FA5}">
                      <a16:colId xmlns="" xmlns:a16="http://schemas.microsoft.com/office/drawing/2014/main" val="2993055225"/>
                    </a:ext>
                  </a:extLst>
                </a:gridCol>
                <a:gridCol w="1768510">
                  <a:extLst>
                    <a:ext uri="{9D8B030D-6E8A-4147-A177-3AD203B41FA5}">
                      <a16:colId xmlns="" xmlns:a16="http://schemas.microsoft.com/office/drawing/2014/main" val="2650918875"/>
                    </a:ext>
                  </a:extLst>
                </a:gridCol>
              </a:tblGrid>
              <a:tr h="2163497">
                <a:tc>
                  <a:txBody>
                    <a:bodyPr/>
                    <a:lstStyle/>
                    <a:p>
                      <a:pPr algn="ctr" rtl="0" fontAlgn="t">
                        <a:spcBef>
                          <a:spcPts val="1200"/>
                        </a:spcBef>
                        <a:spcAft>
                          <a:spcPts val="1200"/>
                        </a:spcAft>
                      </a:pPr>
                      <a:r>
                        <a:rPr lang="en-US" sz="1400" b="0" i="0" kern="1200" dirty="0">
                          <a:solidFill>
                            <a:schemeClr val="tx1"/>
                          </a:solidFill>
                          <a:latin typeface="+mn-lt"/>
                          <a:ea typeface="+mn-ea"/>
                          <a:cs typeface="+mn-cs"/>
                        </a:rPr>
                        <a:t> 2023 IEEE International Conference on </a:t>
                      </a:r>
                      <a:r>
                        <a:rPr lang="en-US" sz="1400" b="0" i="0" kern="1200" dirty="0" err="1">
                          <a:solidFill>
                            <a:schemeClr val="tx1"/>
                          </a:solidFill>
                          <a:latin typeface="+mn-lt"/>
                          <a:ea typeface="+mn-ea"/>
                          <a:cs typeface="+mn-cs"/>
                        </a:rPr>
                        <a:t>Blockchain</a:t>
                      </a:r>
                      <a:r>
                        <a:rPr lang="en-US" sz="1400" b="0" i="0" kern="1200" dirty="0">
                          <a:solidFill>
                            <a:schemeClr val="tx1"/>
                          </a:solidFill>
                          <a:latin typeface="+mn-lt"/>
                          <a:ea typeface="+mn-ea"/>
                          <a:cs typeface="+mn-cs"/>
                        </a:rPr>
                        <a:t> and Distributed Systems Security (ICBDS), New Raipur, India, 2023, pp. 1-6, </a:t>
                      </a:r>
                      <a:r>
                        <a:rPr lang="en-US" sz="1400" b="0" i="0" kern="1200" dirty="0" err="1">
                          <a:solidFill>
                            <a:schemeClr val="tx1"/>
                          </a:solidFill>
                          <a:latin typeface="+mn-lt"/>
                          <a:ea typeface="+mn-ea"/>
                          <a:cs typeface="+mn-cs"/>
                        </a:rPr>
                        <a:t>doi</a:t>
                      </a:r>
                      <a:r>
                        <a:rPr lang="en-US" sz="1400" b="0" i="0" kern="1200" dirty="0">
                          <a:solidFill>
                            <a:schemeClr val="tx1"/>
                          </a:solidFill>
                          <a:latin typeface="+mn-lt"/>
                          <a:ea typeface="+mn-ea"/>
                          <a:cs typeface="+mn-cs"/>
                        </a:rPr>
                        <a:t>: 10.1109/ICBDS58040.2023.10346324.</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S. </a:t>
                      </a:r>
                      <a:r>
                        <a:rPr lang="en-US" sz="1400" b="0" i="0" kern="1200" dirty="0" err="1">
                          <a:solidFill>
                            <a:schemeClr val="tx1"/>
                          </a:solidFill>
                          <a:latin typeface="+mn-lt"/>
                          <a:ea typeface="+mn-ea"/>
                          <a:cs typeface="+mn-cs"/>
                        </a:rPr>
                        <a:t>Khandagale</a:t>
                      </a:r>
                      <a:r>
                        <a:rPr lang="en-US" sz="1400" b="0" i="0" kern="1200" dirty="0">
                          <a:solidFill>
                            <a:schemeClr val="tx1"/>
                          </a:solidFill>
                          <a:latin typeface="+mn-lt"/>
                          <a:ea typeface="+mn-ea"/>
                          <a:cs typeface="+mn-cs"/>
                        </a:rPr>
                        <a:t>, M. </a:t>
                      </a:r>
                      <a:r>
                        <a:rPr lang="en-US" sz="1400" b="0" i="0" kern="1200" dirty="0" err="1">
                          <a:solidFill>
                            <a:schemeClr val="tx1"/>
                          </a:solidFill>
                          <a:latin typeface="+mn-lt"/>
                          <a:ea typeface="+mn-ea"/>
                          <a:cs typeface="+mn-cs"/>
                        </a:rPr>
                        <a:t>Naikar</a:t>
                      </a:r>
                      <a:r>
                        <a:rPr lang="en-US" sz="1400" b="0" i="0" kern="1200" dirty="0">
                          <a:solidFill>
                            <a:schemeClr val="tx1"/>
                          </a:solidFill>
                          <a:latin typeface="+mn-lt"/>
                          <a:ea typeface="+mn-ea"/>
                          <a:cs typeface="+mn-cs"/>
                        </a:rPr>
                        <a:t>, S. </a:t>
                      </a:r>
                      <a:r>
                        <a:rPr lang="en-US" sz="1400" b="0" i="0" kern="1200" dirty="0" err="1">
                          <a:solidFill>
                            <a:schemeClr val="tx1"/>
                          </a:solidFill>
                          <a:latin typeface="+mn-lt"/>
                          <a:ea typeface="+mn-ea"/>
                          <a:cs typeface="+mn-cs"/>
                        </a:rPr>
                        <a:t>Shaikh</a:t>
                      </a:r>
                      <a:r>
                        <a:rPr lang="en-US" sz="1400" b="0" i="0" kern="1200" dirty="0">
                          <a:solidFill>
                            <a:schemeClr val="tx1"/>
                          </a:solidFill>
                          <a:latin typeface="+mn-lt"/>
                          <a:ea typeface="+mn-ea"/>
                          <a:cs typeface="+mn-cs"/>
                        </a:rPr>
                        <a:t>, V. Jadhav and A. Boyanapalli.</a:t>
                      </a:r>
                      <a:endParaRPr lang="it-IT"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SECURELY - A Golang CLI Tool for Secure File Sharing with Shamir's Secret Sharing Scheme.</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The primary objective of this paper is to develop a secure and confidential file-sharing system using Shamir's Secret Sharing technique to enhance data protection and privacy.</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dirty="0"/>
                        <a:t>AES-256 Encryption</a:t>
                      </a:r>
                      <a:r>
                        <a:rPr lang="en-US" sz="1400" dirty="0"/>
                        <a:t>: Files are encrypted using AES-256, a strong symmetric encryption algorithm, to secure the data.</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The distribution of shares needs to be managed carefully to ensure that they are securely transferred and stored, avoiding potential loss or theft.</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02618867"/>
                  </a:ext>
                </a:extLst>
              </a:tr>
            </a:tbl>
          </a:graphicData>
        </a:graphic>
      </p:graphicFrame>
      <p:sp>
        <p:nvSpPr>
          <p:cNvPr id="5" name="Rectangle 2"/>
          <p:cNvSpPr>
            <a:spLocks noChangeArrowheads="1"/>
          </p:cNvSpPr>
          <p:nvPr/>
        </p:nvSpPr>
        <p:spPr bwMode="auto">
          <a:xfrm>
            <a:off x="-819202" y="1660525"/>
            <a:ext cx="2071698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426792171"/>
              </p:ext>
            </p:extLst>
          </p:nvPr>
        </p:nvGraphicFramePr>
        <p:xfrm>
          <a:off x="572756" y="3489281"/>
          <a:ext cx="11294347" cy="3140119"/>
        </p:xfrm>
        <a:graphic>
          <a:graphicData uri="http://schemas.openxmlformats.org/drawingml/2006/table">
            <a:tbl>
              <a:tblPr/>
              <a:tblGrid>
                <a:gridCol w="2178570">
                  <a:extLst>
                    <a:ext uri="{9D8B030D-6E8A-4147-A177-3AD203B41FA5}">
                      <a16:colId xmlns="" xmlns:a16="http://schemas.microsoft.com/office/drawing/2014/main" val="3390495200"/>
                    </a:ext>
                  </a:extLst>
                </a:gridCol>
                <a:gridCol w="1606305">
                  <a:extLst>
                    <a:ext uri="{9D8B030D-6E8A-4147-A177-3AD203B41FA5}">
                      <a16:colId xmlns="" xmlns:a16="http://schemas.microsoft.com/office/drawing/2014/main" val="3133958696"/>
                    </a:ext>
                  </a:extLst>
                </a:gridCol>
                <a:gridCol w="1867328">
                  <a:extLst>
                    <a:ext uri="{9D8B030D-6E8A-4147-A177-3AD203B41FA5}">
                      <a16:colId xmlns="" xmlns:a16="http://schemas.microsoft.com/office/drawing/2014/main" val="2501756854"/>
                    </a:ext>
                  </a:extLst>
                </a:gridCol>
                <a:gridCol w="2017920">
                  <a:extLst>
                    <a:ext uri="{9D8B030D-6E8A-4147-A177-3AD203B41FA5}">
                      <a16:colId xmlns="" xmlns:a16="http://schemas.microsoft.com/office/drawing/2014/main" val="2074310360"/>
                    </a:ext>
                  </a:extLst>
                </a:gridCol>
                <a:gridCol w="1847249">
                  <a:extLst>
                    <a:ext uri="{9D8B030D-6E8A-4147-A177-3AD203B41FA5}">
                      <a16:colId xmlns="" xmlns:a16="http://schemas.microsoft.com/office/drawing/2014/main" val="2961366793"/>
                    </a:ext>
                  </a:extLst>
                </a:gridCol>
                <a:gridCol w="1776975">
                  <a:extLst>
                    <a:ext uri="{9D8B030D-6E8A-4147-A177-3AD203B41FA5}">
                      <a16:colId xmlns="" xmlns:a16="http://schemas.microsoft.com/office/drawing/2014/main" val="1898614786"/>
                    </a:ext>
                  </a:extLst>
                </a:gridCol>
              </a:tblGrid>
              <a:tr h="3140119">
                <a:tc>
                  <a:txBody>
                    <a:bodyPr/>
                    <a:lstStyle/>
                    <a:p>
                      <a:pPr algn="ctr" rtl="0" fontAlgn="t">
                        <a:spcBef>
                          <a:spcPts val="1200"/>
                        </a:spcBef>
                        <a:spcAft>
                          <a:spcPts val="1200"/>
                        </a:spcAft>
                      </a:pPr>
                      <a:r>
                        <a:rPr lang="en-US" sz="1400" b="0" i="0" kern="1200" dirty="0">
                          <a:solidFill>
                            <a:schemeClr val="tx1"/>
                          </a:solidFill>
                          <a:latin typeface="+mn-lt"/>
                          <a:ea typeface="+mn-ea"/>
                          <a:cs typeface="+mn-cs"/>
                        </a:rPr>
                        <a:t> 2023 IEEE 13th International Conference on CYBER Technology in Automation, Control, and Intelligent Systems (CYBER), Qinhuangdao, China, 2023, pp. 1235-1240, </a:t>
                      </a:r>
                      <a:r>
                        <a:rPr lang="en-US" sz="1400" b="0" i="0" kern="1200" dirty="0" err="1">
                          <a:solidFill>
                            <a:schemeClr val="tx1"/>
                          </a:solidFill>
                          <a:latin typeface="+mn-lt"/>
                          <a:ea typeface="+mn-ea"/>
                          <a:cs typeface="+mn-cs"/>
                        </a:rPr>
                        <a:t>doi</a:t>
                      </a:r>
                      <a:r>
                        <a:rPr lang="en-US" sz="1400" b="0" i="0" kern="1200" dirty="0">
                          <a:solidFill>
                            <a:schemeClr val="tx1"/>
                          </a:solidFill>
                          <a:latin typeface="+mn-lt"/>
                          <a:ea typeface="+mn-ea"/>
                          <a:cs typeface="+mn-cs"/>
                        </a:rPr>
                        <a:t>: 10.1109/CYBER59472.2023.10256639.</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D. Zhan, X. Lin, W. Wang, X. Gan and S. Bi.</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A Design of File Sharing System.</a:t>
                      </a:r>
                      <a:endParaRPr lang="en-US" sz="1400" b="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The primary objectives of this paper are to design and implement a file-sharing system called Cloud Folder that addresses common shortcomings in existing cloud storage solutions and provides an efficient, user-friendly file-sharing experience. </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design and implement key features of the file-sharing system, including user file uploads, access controls, and file management.</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Allowing users to upload files to cloud storage raises security and privacy concerns, including potential malicious file uploads and unauthorized access.</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84292536"/>
                  </a:ext>
                </a:extLst>
              </a:tr>
            </a:tbl>
          </a:graphicData>
        </a:graphic>
      </p:graphicFrame>
      <p:sp>
        <p:nvSpPr>
          <p:cNvPr id="7" name="Rectangle 3"/>
          <p:cNvSpPr>
            <a:spLocks noChangeArrowheads="1"/>
          </p:cNvSpPr>
          <p:nvPr/>
        </p:nvSpPr>
        <p:spPr bwMode="auto">
          <a:xfrm>
            <a:off x="-1164481" y="1760538"/>
            <a:ext cx="21062259"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93486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287389845"/>
              </p:ext>
            </p:extLst>
          </p:nvPr>
        </p:nvGraphicFramePr>
        <p:xfrm>
          <a:off x="673097" y="364067"/>
          <a:ext cx="11118924" cy="1054101"/>
        </p:xfrm>
        <a:graphic>
          <a:graphicData uri="http://schemas.openxmlformats.org/drawingml/2006/table">
            <a:tbl>
              <a:tblPr/>
              <a:tblGrid>
                <a:gridCol w="1944779">
                  <a:extLst>
                    <a:ext uri="{9D8B030D-6E8A-4147-A177-3AD203B41FA5}">
                      <a16:colId xmlns="" xmlns:a16="http://schemas.microsoft.com/office/drawing/2014/main" val="1197596359"/>
                    </a:ext>
                  </a:extLst>
                </a:gridCol>
                <a:gridCol w="1496924">
                  <a:extLst>
                    <a:ext uri="{9D8B030D-6E8A-4147-A177-3AD203B41FA5}">
                      <a16:colId xmlns="" xmlns:a16="http://schemas.microsoft.com/office/drawing/2014/main" val="1327232521"/>
                    </a:ext>
                  </a:extLst>
                </a:gridCol>
                <a:gridCol w="1862667">
                  <a:extLst>
                    <a:ext uri="{9D8B030D-6E8A-4147-A177-3AD203B41FA5}">
                      <a16:colId xmlns="" xmlns:a16="http://schemas.microsoft.com/office/drawing/2014/main" val="298857648"/>
                    </a:ext>
                  </a:extLst>
                </a:gridCol>
                <a:gridCol w="2076567">
                  <a:extLst>
                    <a:ext uri="{9D8B030D-6E8A-4147-A177-3AD203B41FA5}">
                      <a16:colId xmlns="" xmlns:a16="http://schemas.microsoft.com/office/drawing/2014/main" val="2012696367"/>
                    </a:ext>
                  </a:extLst>
                </a:gridCol>
                <a:gridCol w="1879042">
                  <a:extLst>
                    <a:ext uri="{9D8B030D-6E8A-4147-A177-3AD203B41FA5}">
                      <a16:colId xmlns="" xmlns:a16="http://schemas.microsoft.com/office/drawing/2014/main" val="3114574060"/>
                    </a:ext>
                  </a:extLst>
                </a:gridCol>
                <a:gridCol w="1858945">
                  <a:extLst>
                    <a:ext uri="{9D8B030D-6E8A-4147-A177-3AD203B41FA5}">
                      <a16:colId xmlns="" xmlns:a16="http://schemas.microsoft.com/office/drawing/2014/main" val="3583866455"/>
                    </a:ext>
                  </a:extLst>
                </a:gridCol>
              </a:tblGrid>
              <a:tr h="1054101">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REFERENCE NUMBER/PUBLICATION</a:t>
                      </a: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AUTHORS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TITLE OF PAPER</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OBJECTIVE</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METHODS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LIMITATIONS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681902185"/>
                  </a:ext>
                </a:extLst>
              </a:tr>
            </a:tbl>
          </a:graphicData>
        </a:graphic>
      </p:graphicFrame>
      <p:graphicFrame>
        <p:nvGraphicFramePr>
          <p:cNvPr id="3" name="Table 2"/>
          <p:cNvGraphicFramePr>
            <a:graphicFrameLocks noGrp="1"/>
          </p:cNvGraphicFramePr>
          <p:nvPr>
            <p:extLst>
              <p:ext uri="{D42A27DB-BD31-4B8C-83A1-F6EECF244321}">
                <p14:modId xmlns="" xmlns:p14="http://schemas.microsoft.com/office/powerpoint/2010/main" val="4017970599"/>
              </p:ext>
            </p:extLst>
          </p:nvPr>
        </p:nvGraphicFramePr>
        <p:xfrm>
          <a:off x="673097" y="1418168"/>
          <a:ext cx="11118924" cy="2324099"/>
        </p:xfrm>
        <a:graphic>
          <a:graphicData uri="http://schemas.openxmlformats.org/drawingml/2006/table">
            <a:tbl>
              <a:tblPr/>
              <a:tblGrid>
                <a:gridCol w="1944779">
                  <a:extLst>
                    <a:ext uri="{9D8B030D-6E8A-4147-A177-3AD203B41FA5}">
                      <a16:colId xmlns="" xmlns:a16="http://schemas.microsoft.com/office/drawing/2014/main" val="801263021"/>
                    </a:ext>
                  </a:extLst>
                </a:gridCol>
                <a:gridCol w="1497204">
                  <a:extLst>
                    <a:ext uri="{9D8B030D-6E8A-4147-A177-3AD203B41FA5}">
                      <a16:colId xmlns="" xmlns:a16="http://schemas.microsoft.com/office/drawing/2014/main" val="930591326"/>
                    </a:ext>
                  </a:extLst>
                </a:gridCol>
                <a:gridCol w="1858945">
                  <a:extLst>
                    <a:ext uri="{9D8B030D-6E8A-4147-A177-3AD203B41FA5}">
                      <a16:colId xmlns="" xmlns:a16="http://schemas.microsoft.com/office/drawing/2014/main" val="1651862829"/>
                    </a:ext>
                  </a:extLst>
                </a:gridCol>
                <a:gridCol w="2080009">
                  <a:extLst>
                    <a:ext uri="{9D8B030D-6E8A-4147-A177-3AD203B41FA5}">
                      <a16:colId xmlns="" xmlns:a16="http://schemas.microsoft.com/office/drawing/2014/main" val="126135464"/>
                    </a:ext>
                  </a:extLst>
                </a:gridCol>
                <a:gridCol w="1879042">
                  <a:extLst>
                    <a:ext uri="{9D8B030D-6E8A-4147-A177-3AD203B41FA5}">
                      <a16:colId xmlns="" xmlns:a16="http://schemas.microsoft.com/office/drawing/2014/main" val="1838753358"/>
                    </a:ext>
                  </a:extLst>
                </a:gridCol>
                <a:gridCol w="1858945">
                  <a:extLst>
                    <a:ext uri="{9D8B030D-6E8A-4147-A177-3AD203B41FA5}">
                      <a16:colId xmlns="" xmlns:a16="http://schemas.microsoft.com/office/drawing/2014/main" val="2381477541"/>
                    </a:ext>
                  </a:extLst>
                </a:gridCol>
              </a:tblGrid>
              <a:tr h="2324099">
                <a:tc>
                  <a:txBody>
                    <a:bodyPr/>
                    <a:lstStyle/>
                    <a:p>
                      <a:pPr algn="ctr" rtl="0" fontAlgn="t">
                        <a:spcBef>
                          <a:spcPts val="1200"/>
                        </a:spcBef>
                        <a:spcAft>
                          <a:spcPts val="1200"/>
                        </a:spcAft>
                      </a:pPr>
                      <a:r>
                        <a:rPr lang="en-US" sz="1400" b="0" i="0" kern="1200" dirty="0">
                          <a:solidFill>
                            <a:schemeClr val="tx1"/>
                          </a:solidFill>
                          <a:latin typeface="+mn-lt"/>
                          <a:ea typeface="+mn-ea"/>
                          <a:cs typeface="+mn-cs"/>
                        </a:rPr>
                        <a:t>2023 International Conference on Advancement in Computation &amp; Computer Technologies (InCACCT), Gharuan, India, 2023, pp. 773-777, </a:t>
                      </a:r>
                      <a:r>
                        <a:rPr lang="en-US" sz="1400" b="0" i="0" kern="1200" dirty="0" err="1">
                          <a:solidFill>
                            <a:schemeClr val="tx1"/>
                          </a:solidFill>
                          <a:latin typeface="+mn-lt"/>
                          <a:ea typeface="+mn-ea"/>
                          <a:cs typeface="+mn-cs"/>
                        </a:rPr>
                        <a:t>doi</a:t>
                      </a:r>
                      <a:r>
                        <a:rPr lang="en-US" sz="1400" b="0" i="0" kern="1200" dirty="0">
                          <a:solidFill>
                            <a:schemeClr val="tx1"/>
                          </a:solidFill>
                          <a:latin typeface="+mn-lt"/>
                          <a:ea typeface="+mn-ea"/>
                          <a:cs typeface="+mn-cs"/>
                        </a:rPr>
                        <a:t>: 10.1109/InCACCT57535.2023.10141817.</a:t>
                      </a:r>
                      <a:endParaRPr lang="en-US" sz="1400" b="0" i="0" u="none" strike="noStrike" dirty="0">
                        <a:solidFill>
                          <a:srgbClr val="000000"/>
                        </a:solidFill>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J. </a:t>
                      </a:r>
                      <a:r>
                        <a:rPr lang="en-US" sz="1400" b="0" i="0" kern="1200" dirty="0" err="1">
                          <a:solidFill>
                            <a:schemeClr val="tx1"/>
                          </a:solidFill>
                          <a:latin typeface="+mn-lt"/>
                          <a:ea typeface="+mn-ea"/>
                          <a:cs typeface="+mn-cs"/>
                        </a:rPr>
                        <a:t>Anthal</a:t>
                      </a:r>
                      <a:r>
                        <a:rPr lang="en-US" sz="1400" b="0" i="0" kern="1200" dirty="0">
                          <a:solidFill>
                            <a:schemeClr val="tx1"/>
                          </a:solidFill>
                          <a:latin typeface="+mn-lt"/>
                          <a:ea typeface="+mn-ea"/>
                          <a:cs typeface="+mn-cs"/>
                        </a:rPr>
                        <a:t>, S. Choudhary and R. Shettiyar. </a:t>
                      </a:r>
                      <a:endParaRPr lang="en-US" sz="14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Decentralizing File Sharing: The Potential of Blockchain and IPFS.</a:t>
                      </a:r>
                      <a:endParaRPr lang="en-US" sz="14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The objective of this research paper is to explore the potential of combining </a:t>
                      </a:r>
                      <a:r>
                        <a:rPr lang="en-US" sz="1400" dirty="0" err="1"/>
                        <a:t>blockchain</a:t>
                      </a:r>
                      <a:r>
                        <a:rPr lang="en-US" sz="1400" dirty="0"/>
                        <a:t> technology and the Interplanetary File System (IPFS) to address the challenges associated with traditional centralized file-sharing methods. </a:t>
                      </a:r>
                      <a:endParaRPr lang="en-US" sz="14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dirty="0"/>
                        <a:t>Security and Privacy Assessment</a:t>
                      </a:r>
                      <a:r>
                        <a:rPr lang="en-US" sz="1400" dirty="0"/>
                        <a:t>: Evaluated the security and privacy features of </a:t>
                      </a:r>
                      <a:r>
                        <a:rPr lang="en-US" sz="1400" dirty="0" err="1"/>
                        <a:t>blockchain</a:t>
                      </a:r>
                      <a:r>
                        <a:rPr lang="en-US" sz="1400" dirty="0"/>
                        <a:t> and IPFS-based systems compared to traditional file-sharing methods.</a:t>
                      </a:r>
                      <a:endParaRPr lang="en-US" sz="14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dirty="0"/>
                        <a:t>Legal Compliance</a:t>
                      </a:r>
                      <a:r>
                        <a:rPr lang="en-US" sz="1400" dirty="0"/>
                        <a:t>: Ensuring compliance with data protection regulations and legal requirements in decentralized file-sharing systems can be complex.</a:t>
                      </a:r>
                      <a:endParaRPr lang="en-US" sz="14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108382817"/>
                  </a:ext>
                </a:extLst>
              </a:tr>
            </a:tbl>
          </a:graphicData>
        </a:graphic>
      </p:graphicFrame>
      <p:sp>
        <p:nvSpPr>
          <p:cNvPr id="4" name="Rectangle 1"/>
          <p:cNvSpPr>
            <a:spLocks noChangeArrowheads="1"/>
          </p:cNvSpPr>
          <p:nvPr/>
        </p:nvSpPr>
        <p:spPr bwMode="auto">
          <a:xfrm>
            <a:off x="-2121742" y="1825625"/>
            <a:ext cx="22937919"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611252233"/>
              </p:ext>
            </p:extLst>
          </p:nvPr>
        </p:nvGraphicFramePr>
        <p:xfrm>
          <a:off x="673097" y="3742267"/>
          <a:ext cx="11118924" cy="2666515"/>
        </p:xfrm>
        <a:graphic>
          <a:graphicData uri="http://schemas.openxmlformats.org/drawingml/2006/table">
            <a:tbl>
              <a:tblPr/>
              <a:tblGrid>
                <a:gridCol w="1944779">
                  <a:extLst>
                    <a:ext uri="{9D8B030D-6E8A-4147-A177-3AD203B41FA5}">
                      <a16:colId xmlns="" xmlns:a16="http://schemas.microsoft.com/office/drawing/2014/main" val="1736350196"/>
                    </a:ext>
                  </a:extLst>
                </a:gridCol>
                <a:gridCol w="1497204">
                  <a:extLst>
                    <a:ext uri="{9D8B030D-6E8A-4147-A177-3AD203B41FA5}">
                      <a16:colId xmlns="" xmlns:a16="http://schemas.microsoft.com/office/drawing/2014/main" val="1540624244"/>
                    </a:ext>
                  </a:extLst>
                </a:gridCol>
                <a:gridCol w="1858945">
                  <a:extLst>
                    <a:ext uri="{9D8B030D-6E8A-4147-A177-3AD203B41FA5}">
                      <a16:colId xmlns="" xmlns:a16="http://schemas.microsoft.com/office/drawing/2014/main" val="2630692300"/>
                    </a:ext>
                  </a:extLst>
                </a:gridCol>
                <a:gridCol w="2080009">
                  <a:extLst>
                    <a:ext uri="{9D8B030D-6E8A-4147-A177-3AD203B41FA5}">
                      <a16:colId xmlns="" xmlns:a16="http://schemas.microsoft.com/office/drawing/2014/main" val="163137846"/>
                    </a:ext>
                  </a:extLst>
                </a:gridCol>
                <a:gridCol w="1879042">
                  <a:extLst>
                    <a:ext uri="{9D8B030D-6E8A-4147-A177-3AD203B41FA5}">
                      <a16:colId xmlns="" xmlns:a16="http://schemas.microsoft.com/office/drawing/2014/main" val="1173110853"/>
                    </a:ext>
                  </a:extLst>
                </a:gridCol>
                <a:gridCol w="1858945">
                  <a:extLst>
                    <a:ext uri="{9D8B030D-6E8A-4147-A177-3AD203B41FA5}">
                      <a16:colId xmlns="" xmlns:a16="http://schemas.microsoft.com/office/drawing/2014/main" val="2321438792"/>
                    </a:ext>
                  </a:extLst>
                </a:gridCol>
              </a:tblGrid>
              <a:tr h="2666515">
                <a:tc>
                  <a:txBody>
                    <a:bodyPr/>
                    <a:lstStyle/>
                    <a:p>
                      <a:pPr algn="ctr" rtl="0" fontAlgn="t">
                        <a:spcBef>
                          <a:spcPts val="1200"/>
                        </a:spcBef>
                        <a:spcAft>
                          <a:spcPts val="1200"/>
                        </a:spcAft>
                      </a:pPr>
                      <a:r>
                        <a:rPr lang="en-US" sz="1200" b="0" i="0" kern="1200" dirty="0">
                          <a:solidFill>
                            <a:schemeClr val="tx1"/>
                          </a:solidFill>
                          <a:latin typeface="+mn-lt"/>
                          <a:ea typeface="+mn-ea"/>
                          <a:cs typeface="+mn-cs"/>
                        </a:rPr>
                        <a:t> 2021 5th International Conference on Electrical Information and Communication Technology (EICT), Khulna, Bangladesh, 2021, pp. 1-5, </a:t>
                      </a:r>
                      <a:r>
                        <a:rPr lang="en-US" sz="1200" b="0" i="0" kern="1200" dirty="0" err="1">
                          <a:solidFill>
                            <a:schemeClr val="tx1"/>
                          </a:solidFill>
                          <a:latin typeface="+mn-lt"/>
                          <a:ea typeface="+mn-ea"/>
                          <a:cs typeface="+mn-cs"/>
                        </a:rPr>
                        <a:t>doi</a:t>
                      </a:r>
                      <a:r>
                        <a:rPr lang="en-US" sz="1200" b="0" i="0" kern="1200" dirty="0">
                          <a:solidFill>
                            <a:schemeClr val="tx1"/>
                          </a:solidFill>
                          <a:latin typeface="+mn-lt"/>
                          <a:ea typeface="+mn-ea"/>
                          <a:cs typeface="+mn-cs"/>
                        </a:rPr>
                        <a:t>: 10.1109/EICT54103.2021.9733608.</a:t>
                      </a:r>
                      <a:endParaRPr lang="en-US" sz="12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200" b="0" i="0" kern="1200" dirty="0">
                          <a:solidFill>
                            <a:schemeClr val="tx1"/>
                          </a:solidFill>
                          <a:latin typeface="+mn-lt"/>
                          <a:ea typeface="+mn-ea"/>
                          <a:cs typeface="+mn-cs"/>
                        </a:rPr>
                        <a:t>M. N. </a:t>
                      </a:r>
                      <a:r>
                        <a:rPr lang="en-US" sz="1200" b="0" i="0" kern="1200" dirty="0" err="1">
                          <a:solidFill>
                            <a:schemeClr val="tx1"/>
                          </a:solidFill>
                          <a:latin typeface="+mn-lt"/>
                          <a:ea typeface="+mn-ea"/>
                          <a:cs typeface="+mn-cs"/>
                        </a:rPr>
                        <a:t>Uddin</a:t>
                      </a:r>
                      <a:r>
                        <a:rPr lang="en-US" sz="1200" b="0" i="0" kern="1200" dirty="0">
                          <a:solidFill>
                            <a:schemeClr val="tx1"/>
                          </a:solidFill>
                          <a:latin typeface="+mn-lt"/>
                          <a:ea typeface="+mn-ea"/>
                          <a:cs typeface="+mn-cs"/>
                        </a:rPr>
                        <a:t>, A. H. M. A. </a:t>
                      </a:r>
                      <a:r>
                        <a:rPr lang="en-US" sz="1200" b="0" i="0" kern="1200" dirty="0" err="1">
                          <a:solidFill>
                            <a:schemeClr val="tx1"/>
                          </a:solidFill>
                          <a:latin typeface="+mn-lt"/>
                          <a:ea typeface="+mn-ea"/>
                          <a:cs typeface="+mn-cs"/>
                        </a:rPr>
                        <a:t>Hasnat</a:t>
                      </a:r>
                      <a:r>
                        <a:rPr lang="en-US" sz="1200" b="0" i="0" kern="1200" dirty="0">
                          <a:solidFill>
                            <a:schemeClr val="tx1"/>
                          </a:solidFill>
                          <a:latin typeface="+mn-lt"/>
                          <a:ea typeface="+mn-ea"/>
                          <a:cs typeface="+mn-cs"/>
                        </a:rPr>
                        <a:t>, S. </a:t>
                      </a:r>
                      <a:r>
                        <a:rPr lang="en-US" sz="1200" b="0" i="0" kern="1200" dirty="0" err="1">
                          <a:solidFill>
                            <a:schemeClr val="tx1"/>
                          </a:solidFill>
                          <a:latin typeface="+mn-lt"/>
                          <a:ea typeface="+mn-ea"/>
                          <a:cs typeface="+mn-cs"/>
                        </a:rPr>
                        <a:t>Nasrin</a:t>
                      </a:r>
                      <a:r>
                        <a:rPr lang="en-US" sz="1200" b="0" i="0" kern="1200" dirty="0">
                          <a:solidFill>
                            <a:schemeClr val="tx1"/>
                          </a:solidFill>
                          <a:latin typeface="+mn-lt"/>
                          <a:ea typeface="+mn-ea"/>
                          <a:cs typeface="+mn-cs"/>
                        </a:rPr>
                        <a:t>, M. S. </a:t>
                      </a:r>
                      <a:r>
                        <a:rPr lang="en-US" sz="1200" b="0" i="0" kern="1200" dirty="0" err="1">
                          <a:solidFill>
                            <a:schemeClr val="tx1"/>
                          </a:solidFill>
                          <a:latin typeface="+mn-lt"/>
                          <a:ea typeface="+mn-ea"/>
                          <a:cs typeface="+mn-cs"/>
                        </a:rPr>
                        <a:t>Alam</a:t>
                      </a:r>
                      <a:r>
                        <a:rPr lang="en-US" sz="1200" b="0" i="0" kern="1200" dirty="0">
                          <a:solidFill>
                            <a:schemeClr val="tx1"/>
                          </a:solidFill>
                          <a:latin typeface="+mn-lt"/>
                          <a:ea typeface="+mn-ea"/>
                          <a:cs typeface="+mn-cs"/>
                        </a:rPr>
                        <a:t> and M. A. Yousuf.</a:t>
                      </a:r>
                      <a:endParaRPr lang="en-US" sz="12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200" b="0" i="0" kern="1200" dirty="0">
                          <a:solidFill>
                            <a:schemeClr val="tx1"/>
                          </a:solidFill>
                          <a:latin typeface="+mn-lt"/>
                          <a:ea typeface="+mn-ea"/>
                          <a:cs typeface="+mn-cs"/>
                        </a:rPr>
                        <a:t>"Secure File Sharing System Using Blockchain, IPFS and PKI Technologies.</a:t>
                      </a:r>
                      <a:endParaRPr lang="en-US" sz="12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200" dirty="0"/>
                        <a:t>Implement a secure and decentralized file-sharing environment that leverages blockchain technology, the Interplanetary File System (IPFS), and Public Key Infrastructure (PKI) to address key issues associated with centralized systems, such as security, trust, immutability, and transparency. </a:t>
                      </a:r>
                      <a:endParaRPr lang="en-US" sz="12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200" b="1" dirty="0"/>
                        <a:t>Smart Contracts</a:t>
                      </a:r>
                      <a:r>
                        <a:rPr lang="en-US" sz="1200" dirty="0"/>
                        <a:t>: Developed and deployed smart contracts on the </a:t>
                      </a:r>
                      <a:r>
                        <a:rPr lang="en-US" sz="1200" dirty="0" err="1"/>
                        <a:t>Ethereum</a:t>
                      </a:r>
                      <a:r>
                        <a:rPr lang="en-US" sz="1200" dirty="0"/>
                        <a:t> </a:t>
                      </a:r>
                      <a:r>
                        <a:rPr lang="en-US" sz="1200" dirty="0" err="1"/>
                        <a:t>blockchain</a:t>
                      </a:r>
                      <a:r>
                        <a:rPr lang="en-US" sz="1200" dirty="0"/>
                        <a:t> to control access privileges and enforce predefined access-control lists. </a:t>
                      </a:r>
                      <a:endParaRPr lang="en-US" sz="12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200" dirty="0"/>
                        <a:t>The performance of IPFS can be affected by network latency and availability, impacting file access speeds.</a:t>
                      </a:r>
                      <a:endParaRPr lang="en-US" sz="12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00953030"/>
                  </a:ext>
                </a:extLst>
              </a:tr>
            </a:tbl>
          </a:graphicData>
        </a:graphic>
      </p:graphicFrame>
      <p:sp>
        <p:nvSpPr>
          <p:cNvPr id="6" name="Rectangle 2"/>
          <p:cNvSpPr>
            <a:spLocks noChangeArrowheads="1"/>
          </p:cNvSpPr>
          <p:nvPr/>
        </p:nvSpPr>
        <p:spPr bwMode="auto">
          <a:xfrm>
            <a:off x="-3644920" y="3962400"/>
            <a:ext cx="24878456"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114106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65411" y="1668463"/>
            <a:ext cx="29392361"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1565033" y="1857375"/>
            <a:ext cx="21778874"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 xmlns:a16="http://schemas.microsoft.com/office/drawing/2014/main" id="{2F106ED2-3363-317F-E457-82E4D597AD8C}"/>
              </a:ext>
            </a:extLst>
          </p:cNvPr>
          <p:cNvGraphicFramePr>
            <a:graphicFrameLocks noGrp="1"/>
          </p:cNvGraphicFramePr>
          <p:nvPr>
            <p:extLst>
              <p:ext uri="{D42A27DB-BD31-4B8C-83A1-F6EECF244321}">
                <p14:modId xmlns="" xmlns:p14="http://schemas.microsoft.com/office/powerpoint/2010/main" val="1539351614"/>
              </p:ext>
            </p:extLst>
          </p:nvPr>
        </p:nvGraphicFramePr>
        <p:xfrm>
          <a:off x="506494" y="497859"/>
          <a:ext cx="11168967" cy="1170876"/>
        </p:xfrm>
        <a:graphic>
          <a:graphicData uri="http://schemas.openxmlformats.org/drawingml/2006/table">
            <a:tbl>
              <a:tblPr/>
              <a:tblGrid>
                <a:gridCol w="1834048">
                  <a:extLst>
                    <a:ext uri="{9D8B030D-6E8A-4147-A177-3AD203B41FA5}">
                      <a16:colId xmlns="" xmlns:a16="http://schemas.microsoft.com/office/drawing/2014/main" val="2608716524"/>
                    </a:ext>
                  </a:extLst>
                </a:gridCol>
                <a:gridCol w="1637881">
                  <a:extLst>
                    <a:ext uri="{9D8B030D-6E8A-4147-A177-3AD203B41FA5}">
                      <a16:colId xmlns="" xmlns:a16="http://schemas.microsoft.com/office/drawing/2014/main" val="1618637948"/>
                    </a:ext>
                  </a:extLst>
                </a:gridCol>
                <a:gridCol w="1999622">
                  <a:extLst>
                    <a:ext uri="{9D8B030D-6E8A-4147-A177-3AD203B41FA5}">
                      <a16:colId xmlns="" xmlns:a16="http://schemas.microsoft.com/office/drawing/2014/main" val="2760776901"/>
                    </a:ext>
                  </a:extLst>
                </a:gridCol>
                <a:gridCol w="1868994">
                  <a:extLst>
                    <a:ext uri="{9D8B030D-6E8A-4147-A177-3AD203B41FA5}">
                      <a16:colId xmlns="" xmlns:a16="http://schemas.microsoft.com/office/drawing/2014/main" val="1140016343"/>
                    </a:ext>
                  </a:extLst>
                </a:gridCol>
                <a:gridCol w="1808703">
                  <a:extLst>
                    <a:ext uri="{9D8B030D-6E8A-4147-A177-3AD203B41FA5}">
                      <a16:colId xmlns="" xmlns:a16="http://schemas.microsoft.com/office/drawing/2014/main" val="1359510492"/>
                    </a:ext>
                  </a:extLst>
                </a:gridCol>
                <a:gridCol w="2019719">
                  <a:extLst>
                    <a:ext uri="{9D8B030D-6E8A-4147-A177-3AD203B41FA5}">
                      <a16:colId xmlns="" xmlns:a16="http://schemas.microsoft.com/office/drawing/2014/main" val="2641700143"/>
                    </a:ext>
                  </a:extLst>
                </a:gridCol>
              </a:tblGrid>
              <a:tr h="1170876">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REFERENCE NUMBER/PUBLICATION</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AUTHORS/PUBLICATION</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TITLE OF PAPER</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OBJECTIVE</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METHODS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dirty="0">
                          <a:effectLst/>
                          <a:latin typeface="Arial" panose="020B0604020202020204" pitchFamily="34" charset="0"/>
                          <a:cs typeface="Arial" panose="020B0604020202020204" pitchFamily="34" charset="0"/>
                        </a:rPr>
                        <a:t>LIMITATIONS</a:t>
                      </a: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519593978"/>
                  </a:ext>
                </a:extLst>
              </a:tr>
            </a:tbl>
          </a:graphicData>
        </a:graphic>
      </p:graphicFrame>
      <p:graphicFrame>
        <p:nvGraphicFramePr>
          <p:cNvPr id="8" name="Table 7">
            <a:extLst>
              <a:ext uri="{FF2B5EF4-FFF2-40B4-BE49-F238E27FC236}">
                <a16:creationId xmlns="" xmlns:a16="http://schemas.microsoft.com/office/drawing/2014/main" id="{F952C418-8EAC-B659-A128-BFEAA04B2578}"/>
              </a:ext>
            </a:extLst>
          </p:cNvPr>
          <p:cNvGraphicFramePr>
            <a:graphicFrameLocks noGrp="1"/>
          </p:cNvGraphicFramePr>
          <p:nvPr>
            <p:extLst>
              <p:ext uri="{D42A27DB-BD31-4B8C-83A1-F6EECF244321}">
                <p14:modId xmlns="" xmlns:p14="http://schemas.microsoft.com/office/powerpoint/2010/main" val="303173350"/>
              </p:ext>
            </p:extLst>
          </p:nvPr>
        </p:nvGraphicFramePr>
        <p:xfrm>
          <a:off x="505968" y="1668463"/>
          <a:ext cx="11179015" cy="2169735"/>
        </p:xfrm>
        <a:graphic>
          <a:graphicData uri="http://schemas.openxmlformats.org/drawingml/2006/table">
            <a:tbl>
              <a:tblPr/>
              <a:tblGrid>
                <a:gridCol w="1835700">
                  <a:extLst>
                    <a:ext uri="{9D8B030D-6E8A-4147-A177-3AD203B41FA5}">
                      <a16:colId xmlns="" xmlns:a16="http://schemas.microsoft.com/office/drawing/2014/main" val="1326491521"/>
                    </a:ext>
                  </a:extLst>
                </a:gridCol>
                <a:gridCol w="1630022">
                  <a:extLst>
                    <a:ext uri="{9D8B030D-6E8A-4147-A177-3AD203B41FA5}">
                      <a16:colId xmlns="" xmlns:a16="http://schemas.microsoft.com/office/drawing/2014/main" val="3916430627"/>
                    </a:ext>
                  </a:extLst>
                </a:gridCol>
                <a:gridCol w="2010753">
                  <a:extLst>
                    <a:ext uri="{9D8B030D-6E8A-4147-A177-3AD203B41FA5}">
                      <a16:colId xmlns="" xmlns:a16="http://schemas.microsoft.com/office/drawing/2014/main" val="69845366"/>
                    </a:ext>
                  </a:extLst>
                </a:gridCol>
                <a:gridCol w="1860618">
                  <a:extLst>
                    <a:ext uri="{9D8B030D-6E8A-4147-A177-3AD203B41FA5}">
                      <a16:colId xmlns="" xmlns:a16="http://schemas.microsoft.com/office/drawing/2014/main" val="3500411054"/>
                    </a:ext>
                  </a:extLst>
                </a:gridCol>
                <a:gridCol w="1820387">
                  <a:extLst>
                    <a:ext uri="{9D8B030D-6E8A-4147-A177-3AD203B41FA5}">
                      <a16:colId xmlns="" xmlns:a16="http://schemas.microsoft.com/office/drawing/2014/main" val="2535697860"/>
                    </a:ext>
                  </a:extLst>
                </a:gridCol>
                <a:gridCol w="2021535">
                  <a:extLst>
                    <a:ext uri="{9D8B030D-6E8A-4147-A177-3AD203B41FA5}">
                      <a16:colId xmlns="" xmlns:a16="http://schemas.microsoft.com/office/drawing/2014/main" val="3965545329"/>
                    </a:ext>
                  </a:extLst>
                </a:gridCol>
              </a:tblGrid>
              <a:tr h="2169735">
                <a:tc>
                  <a:txBody>
                    <a:bodyPr/>
                    <a:lstStyle/>
                    <a:p>
                      <a:pPr algn="ctr" rtl="0" fontAlgn="t">
                        <a:spcBef>
                          <a:spcPts val="1200"/>
                        </a:spcBef>
                        <a:spcAft>
                          <a:spcPts val="1200"/>
                        </a:spcAft>
                      </a:pPr>
                      <a:r>
                        <a:rPr lang="en-US" sz="1400" b="0" i="0" kern="1200" dirty="0">
                          <a:solidFill>
                            <a:schemeClr val="tx1"/>
                          </a:solidFill>
                          <a:latin typeface="+mn-lt"/>
                          <a:ea typeface="+mn-ea"/>
                          <a:cs typeface="+mn-cs"/>
                        </a:rPr>
                        <a:t>2020 IEEE Infrastructure Conference, San Francisco, CA, USA, 2020, pp. 1-4, </a:t>
                      </a:r>
                      <a:r>
                        <a:rPr lang="en-US" sz="1400" b="0" i="0" kern="1200" dirty="0" err="1">
                          <a:solidFill>
                            <a:schemeClr val="tx1"/>
                          </a:solidFill>
                          <a:latin typeface="+mn-lt"/>
                          <a:ea typeface="+mn-ea"/>
                          <a:cs typeface="+mn-cs"/>
                        </a:rPr>
                        <a:t>doi</a:t>
                      </a:r>
                      <a:r>
                        <a:rPr lang="en-US" sz="1400" b="0" i="0" kern="1200" dirty="0">
                          <a:solidFill>
                            <a:schemeClr val="tx1"/>
                          </a:solidFill>
                          <a:latin typeface="+mn-lt"/>
                          <a:ea typeface="+mn-ea"/>
                          <a:cs typeface="+mn-cs"/>
                        </a:rPr>
                        <a:t>: 10.1109/IEEECONF47748.2020.9377623.</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C. M. Wolff and J. Gouger.</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Share File Updating for Test Farms Using a File Cache. </a:t>
                      </a:r>
                      <a:endParaRPr lang="en-US" sz="1400" b="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The primary objective of this project is to develop and implement a file cache system to efficiently handle concurrent updates to a shared file by multiple parallel tests running in a compute farm. </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dirty="0"/>
                        <a:t>Lock Mechanism</a:t>
                      </a:r>
                      <a:r>
                        <a:rPr lang="en-US" sz="1400" dirty="0"/>
                        <a:t>: Implemented a network file lock to control access to the shared file, preventing simultaneous updates that could cause data inconsistency.</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dirty="0"/>
                        <a:t>Merge Overhead</a:t>
                      </a:r>
                      <a:r>
                        <a:rPr lang="en-US" sz="1400" dirty="0"/>
                        <a:t>: The process of merging temporary files can introduce complexity and overhead, especially if there are many concurrent updates.</a:t>
                      </a:r>
                      <a:endParaRPr lang="en-US" sz="1400" dirty="0">
                        <a:effectLst/>
                        <a:latin typeface="Ariel"/>
                      </a:endParaRPr>
                    </a:p>
                  </a:txBody>
                  <a:tcPr marL="54392" marR="54392" marT="54392" marB="543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518415907"/>
                  </a:ext>
                </a:extLst>
              </a:tr>
            </a:tbl>
          </a:graphicData>
        </a:graphic>
      </p:graphicFrame>
      <p:graphicFrame>
        <p:nvGraphicFramePr>
          <p:cNvPr id="9" name="Table 8">
            <a:extLst>
              <a:ext uri="{FF2B5EF4-FFF2-40B4-BE49-F238E27FC236}">
                <a16:creationId xmlns="" xmlns:a16="http://schemas.microsoft.com/office/drawing/2014/main" id="{6A3EAF31-9DEE-A0BB-DF9F-1A8E0DA684CE}"/>
              </a:ext>
            </a:extLst>
          </p:cNvPr>
          <p:cNvGraphicFramePr>
            <a:graphicFrameLocks noGrp="1"/>
          </p:cNvGraphicFramePr>
          <p:nvPr>
            <p:extLst>
              <p:ext uri="{D42A27DB-BD31-4B8C-83A1-F6EECF244321}">
                <p14:modId xmlns="" xmlns:p14="http://schemas.microsoft.com/office/powerpoint/2010/main" val="4279156216"/>
              </p:ext>
            </p:extLst>
          </p:nvPr>
        </p:nvGraphicFramePr>
        <p:xfrm>
          <a:off x="496445" y="3838198"/>
          <a:ext cx="11189063" cy="2777692"/>
        </p:xfrm>
        <a:graphic>
          <a:graphicData uri="http://schemas.openxmlformats.org/drawingml/2006/table">
            <a:tbl>
              <a:tblPr/>
              <a:tblGrid>
                <a:gridCol w="1845757">
                  <a:extLst>
                    <a:ext uri="{9D8B030D-6E8A-4147-A177-3AD203B41FA5}">
                      <a16:colId xmlns="" xmlns:a16="http://schemas.microsoft.com/office/drawing/2014/main" val="1666943118"/>
                    </a:ext>
                  </a:extLst>
                </a:gridCol>
                <a:gridCol w="1619238">
                  <a:extLst>
                    <a:ext uri="{9D8B030D-6E8A-4147-A177-3AD203B41FA5}">
                      <a16:colId xmlns="" xmlns:a16="http://schemas.microsoft.com/office/drawing/2014/main" val="358520882"/>
                    </a:ext>
                  </a:extLst>
                </a:gridCol>
                <a:gridCol w="2024493">
                  <a:extLst>
                    <a:ext uri="{9D8B030D-6E8A-4147-A177-3AD203B41FA5}">
                      <a16:colId xmlns="" xmlns:a16="http://schemas.microsoft.com/office/drawing/2014/main" val="3075722831"/>
                    </a:ext>
                  </a:extLst>
                </a:gridCol>
                <a:gridCol w="1857656">
                  <a:extLst>
                    <a:ext uri="{9D8B030D-6E8A-4147-A177-3AD203B41FA5}">
                      <a16:colId xmlns="" xmlns:a16="http://schemas.microsoft.com/office/drawing/2014/main" val="928239937"/>
                    </a:ext>
                  </a:extLst>
                </a:gridCol>
                <a:gridCol w="1820386">
                  <a:extLst>
                    <a:ext uri="{9D8B030D-6E8A-4147-A177-3AD203B41FA5}">
                      <a16:colId xmlns="" xmlns:a16="http://schemas.microsoft.com/office/drawing/2014/main" val="4181100605"/>
                    </a:ext>
                  </a:extLst>
                </a:gridCol>
                <a:gridCol w="2021533">
                  <a:extLst>
                    <a:ext uri="{9D8B030D-6E8A-4147-A177-3AD203B41FA5}">
                      <a16:colId xmlns="" xmlns:a16="http://schemas.microsoft.com/office/drawing/2014/main" val="933315150"/>
                    </a:ext>
                  </a:extLst>
                </a:gridCol>
              </a:tblGrid>
              <a:tr h="2777692">
                <a:tc>
                  <a:txBody>
                    <a:bodyPr/>
                    <a:lstStyle/>
                    <a:p>
                      <a:pPr algn="l" rtl="0" fontAlgn="t">
                        <a:spcBef>
                          <a:spcPts val="1200"/>
                        </a:spcBef>
                        <a:spcAft>
                          <a:spcPts val="1200"/>
                        </a:spcAft>
                      </a:pPr>
                      <a:r>
                        <a:rPr lang="en-US" sz="1400" b="0" i="0" kern="1200" dirty="0">
                          <a:solidFill>
                            <a:schemeClr val="tx1"/>
                          </a:solidFill>
                          <a:latin typeface="+mn-lt"/>
                          <a:ea typeface="+mn-ea"/>
                          <a:cs typeface="+mn-cs"/>
                        </a:rPr>
                        <a:t> 2016 12th International Conference on Computational Intelligence and Security (CIS), Wuxi, China, 2016, pp. 642-645, </a:t>
                      </a:r>
                      <a:r>
                        <a:rPr lang="en-US" sz="1400" b="0" i="0" kern="1200" dirty="0" err="1">
                          <a:solidFill>
                            <a:schemeClr val="tx1"/>
                          </a:solidFill>
                          <a:latin typeface="+mn-lt"/>
                          <a:ea typeface="+mn-ea"/>
                          <a:cs typeface="+mn-cs"/>
                        </a:rPr>
                        <a:t>doi</a:t>
                      </a:r>
                      <a:r>
                        <a:rPr lang="en-US" sz="1400" b="0" i="0" kern="1200" dirty="0">
                          <a:solidFill>
                            <a:schemeClr val="tx1"/>
                          </a:solidFill>
                          <a:latin typeface="+mn-lt"/>
                          <a:ea typeface="+mn-ea"/>
                          <a:cs typeface="+mn-cs"/>
                        </a:rPr>
                        <a:t>: 10.1109/CIS.2016.0155.</a:t>
                      </a:r>
                      <a:endParaRPr lang="en-US" sz="14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X. He, Y. Long and L. Zheng.</a:t>
                      </a:r>
                      <a:endParaRPr lang="en-IN" sz="1400" kern="1200" dirty="0">
                        <a:solidFill>
                          <a:schemeClr val="tx1"/>
                        </a:solidFill>
                        <a:effectLst/>
                        <a:latin typeface="Ariel"/>
                        <a:ea typeface="+mn-ea"/>
                        <a:cs typeface="+mn-cs"/>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kern="1200" dirty="0">
                          <a:solidFill>
                            <a:schemeClr val="tx1"/>
                          </a:solidFill>
                          <a:latin typeface="+mn-lt"/>
                          <a:ea typeface="+mn-ea"/>
                          <a:cs typeface="+mn-cs"/>
                        </a:rPr>
                        <a:t>‘A Transparent File Encryption Scheme Based on FUSE.</a:t>
                      </a:r>
                      <a:endParaRPr lang="en-US" sz="1400" b="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The objective of this project is to design and implement a transparent file encryption system based on FUSE (File System in User Space) that addresses the inefficiencies of traditional file encryption systems.</a:t>
                      </a:r>
                      <a:endParaRPr lang="en-US" sz="14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dirty="0"/>
                        <a:t>File System in User Space (FUSE)</a:t>
                      </a:r>
                      <a:r>
                        <a:rPr lang="en-US" sz="1400" dirty="0"/>
                        <a:t>: Utilized FUSE to implement the file encryption system in user space, which allows for custom file system operations without modifying the kernel.</a:t>
                      </a:r>
                      <a:endParaRPr lang="en-US" sz="14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1" dirty="0"/>
                        <a:t>User Space Processing</a:t>
                      </a:r>
                      <a:r>
                        <a:rPr lang="en-US" sz="1400" dirty="0"/>
                        <a:t>: Operating in user space may introduce performance overheads compared to kernel-based file systems, potentially affecting the speed of file operations.</a:t>
                      </a:r>
                      <a:endParaRPr lang="en-US" sz="1400" dirty="0">
                        <a:effectLst/>
                        <a:latin typeface="Ariel"/>
                      </a:endParaRPr>
                    </a:p>
                  </a:txBody>
                  <a:tcPr marL="61599" marR="61599" marT="61599" marB="61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79866933"/>
                  </a:ext>
                </a:extLst>
              </a:tr>
            </a:tbl>
          </a:graphicData>
        </a:graphic>
      </p:graphicFrame>
    </p:spTree>
    <p:extLst>
      <p:ext uri="{BB962C8B-B14F-4D97-AF65-F5344CB8AC3E}">
        <p14:creationId xmlns="" xmlns:p14="http://schemas.microsoft.com/office/powerpoint/2010/main" val="295433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77833" y="1825625"/>
            <a:ext cx="2344267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1809017" y="1660525"/>
            <a:ext cx="2245107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 xmlns:a16="http://schemas.microsoft.com/office/drawing/2014/main" id="{E70619B5-35B6-B30E-AAB1-AA1C5C0C6C33}"/>
              </a:ext>
            </a:extLst>
          </p:cNvPr>
          <p:cNvGraphicFramePr>
            <a:graphicFrameLocks noGrp="1"/>
          </p:cNvGraphicFramePr>
          <p:nvPr>
            <p:extLst>
              <p:ext uri="{D42A27DB-BD31-4B8C-83A1-F6EECF244321}">
                <p14:modId xmlns="" xmlns:p14="http://schemas.microsoft.com/office/powerpoint/2010/main" val="1370134714"/>
              </p:ext>
            </p:extLst>
          </p:nvPr>
        </p:nvGraphicFramePr>
        <p:xfrm>
          <a:off x="647696" y="524934"/>
          <a:ext cx="11118924" cy="1113368"/>
        </p:xfrm>
        <a:graphic>
          <a:graphicData uri="http://schemas.openxmlformats.org/drawingml/2006/table">
            <a:tbl>
              <a:tblPr/>
              <a:tblGrid>
                <a:gridCol w="1904585">
                  <a:extLst>
                    <a:ext uri="{9D8B030D-6E8A-4147-A177-3AD203B41FA5}">
                      <a16:colId xmlns="" xmlns:a16="http://schemas.microsoft.com/office/drawing/2014/main" val="1197596359"/>
                    </a:ext>
                  </a:extLst>
                </a:gridCol>
                <a:gridCol w="1416818">
                  <a:extLst>
                    <a:ext uri="{9D8B030D-6E8A-4147-A177-3AD203B41FA5}">
                      <a16:colId xmlns="" xmlns:a16="http://schemas.microsoft.com/office/drawing/2014/main" val="1327232521"/>
                    </a:ext>
                  </a:extLst>
                </a:gridCol>
                <a:gridCol w="1989574">
                  <a:extLst>
                    <a:ext uri="{9D8B030D-6E8A-4147-A177-3AD203B41FA5}">
                      <a16:colId xmlns="" xmlns:a16="http://schemas.microsoft.com/office/drawing/2014/main" val="298857648"/>
                    </a:ext>
                  </a:extLst>
                </a:gridCol>
                <a:gridCol w="2069960">
                  <a:extLst>
                    <a:ext uri="{9D8B030D-6E8A-4147-A177-3AD203B41FA5}">
                      <a16:colId xmlns="" xmlns:a16="http://schemas.microsoft.com/office/drawing/2014/main" val="2012696367"/>
                    </a:ext>
                  </a:extLst>
                </a:gridCol>
                <a:gridCol w="1879042">
                  <a:extLst>
                    <a:ext uri="{9D8B030D-6E8A-4147-A177-3AD203B41FA5}">
                      <a16:colId xmlns="" xmlns:a16="http://schemas.microsoft.com/office/drawing/2014/main" val="3114574060"/>
                    </a:ext>
                  </a:extLst>
                </a:gridCol>
                <a:gridCol w="1858945">
                  <a:extLst>
                    <a:ext uri="{9D8B030D-6E8A-4147-A177-3AD203B41FA5}">
                      <a16:colId xmlns="" xmlns:a16="http://schemas.microsoft.com/office/drawing/2014/main" val="3583866455"/>
                    </a:ext>
                  </a:extLst>
                </a:gridCol>
              </a:tblGrid>
              <a:tr h="1113368">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REFERENCE NUMBER/PUBLICATION</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AUTHORS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TITLE OF PAPER</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OBJECTIVE</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METHODS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600" b="1" i="0" u="none" strike="noStrike" dirty="0">
                          <a:solidFill>
                            <a:srgbClr val="000000"/>
                          </a:solidFill>
                          <a:effectLst/>
                          <a:latin typeface="Arial" panose="020B0604020202020204" pitchFamily="34" charset="0"/>
                        </a:rPr>
                        <a:t>LIMITATIONS</a:t>
                      </a:r>
                      <a:endParaRPr lang="en-US" sz="1600" dirty="0">
                        <a:effectLst/>
                      </a:endParaRPr>
                    </a:p>
                  </a:txBody>
                  <a:tcPr marL="41904" marR="41904" marT="41904" marB="41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681902185"/>
                  </a:ext>
                </a:extLst>
              </a:tr>
            </a:tbl>
          </a:graphicData>
        </a:graphic>
      </p:graphicFrame>
      <p:graphicFrame>
        <p:nvGraphicFramePr>
          <p:cNvPr id="8" name="Table 7">
            <a:extLst>
              <a:ext uri="{FF2B5EF4-FFF2-40B4-BE49-F238E27FC236}">
                <a16:creationId xmlns="" xmlns:a16="http://schemas.microsoft.com/office/drawing/2014/main" id="{80D902D6-E812-BF7E-1990-3B92938EB50E}"/>
              </a:ext>
            </a:extLst>
          </p:cNvPr>
          <p:cNvGraphicFramePr>
            <a:graphicFrameLocks noGrp="1"/>
          </p:cNvGraphicFramePr>
          <p:nvPr>
            <p:extLst>
              <p:ext uri="{D42A27DB-BD31-4B8C-83A1-F6EECF244321}">
                <p14:modId xmlns="" xmlns:p14="http://schemas.microsoft.com/office/powerpoint/2010/main" val="2919321540"/>
              </p:ext>
            </p:extLst>
          </p:nvPr>
        </p:nvGraphicFramePr>
        <p:xfrm>
          <a:off x="647696" y="1638301"/>
          <a:ext cx="11118924" cy="2324099"/>
        </p:xfrm>
        <a:graphic>
          <a:graphicData uri="http://schemas.openxmlformats.org/drawingml/2006/table">
            <a:tbl>
              <a:tblPr/>
              <a:tblGrid>
                <a:gridCol w="1904585">
                  <a:extLst>
                    <a:ext uri="{9D8B030D-6E8A-4147-A177-3AD203B41FA5}">
                      <a16:colId xmlns="" xmlns:a16="http://schemas.microsoft.com/office/drawing/2014/main" val="801263021"/>
                    </a:ext>
                  </a:extLst>
                </a:gridCol>
                <a:gridCol w="1416818">
                  <a:extLst>
                    <a:ext uri="{9D8B030D-6E8A-4147-A177-3AD203B41FA5}">
                      <a16:colId xmlns="" xmlns:a16="http://schemas.microsoft.com/office/drawing/2014/main" val="930591326"/>
                    </a:ext>
                  </a:extLst>
                </a:gridCol>
                <a:gridCol w="1979525">
                  <a:extLst>
                    <a:ext uri="{9D8B030D-6E8A-4147-A177-3AD203B41FA5}">
                      <a16:colId xmlns="" xmlns:a16="http://schemas.microsoft.com/office/drawing/2014/main" val="1651862829"/>
                    </a:ext>
                  </a:extLst>
                </a:gridCol>
                <a:gridCol w="2080009">
                  <a:extLst>
                    <a:ext uri="{9D8B030D-6E8A-4147-A177-3AD203B41FA5}">
                      <a16:colId xmlns="" xmlns:a16="http://schemas.microsoft.com/office/drawing/2014/main" val="126135464"/>
                    </a:ext>
                  </a:extLst>
                </a:gridCol>
                <a:gridCol w="1879042">
                  <a:extLst>
                    <a:ext uri="{9D8B030D-6E8A-4147-A177-3AD203B41FA5}">
                      <a16:colId xmlns="" xmlns:a16="http://schemas.microsoft.com/office/drawing/2014/main" val="1838753358"/>
                    </a:ext>
                  </a:extLst>
                </a:gridCol>
                <a:gridCol w="1858945">
                  <a:extLst>
                    <a:ext uri="{9D8B030D-6E8A-4147-A177-3AD203B41FA5}">
                      <a16:colId xmlns="" xmlns:a16="http://schemas.microsoft.com/office/drawing/2014/main" val="2381477541"/>
                    </a:ext>
                  </a:extLst>
                </a:gridCol>
              </a:tblGrid>
              <a:tr h="2324099">
                <a:tc>
                  <a:txBody>
                    <a:bodyPr/>
                    <a:lstStyle/>
                    <a:p>
                      <a:pPr algn="ctr" rtl="0" fontAlgn="t">
                        <a:spcBef>
                          <a:spcPts val="1200"/>
                        </a:spcBef>
                        <a:spcAft>
                          <a:spcPts val="1200"/>
                        </a:spcAft>
                      </a:pPr>
                      <a:r>
                        <a:rPr lang="en-US" sz="1300" b="0" i="0" kern="1200" dirty="0">
                          <a:solidFill>
                            <a:schemeClr val="tx1"/>
                          </a:solidFill>
                          <a:latin typeface="+mn-lt"/>
                          <a:ea typeface="+mn-ea"/>
                          <a:cs typeface="+mn-cs"/>
                        </a:rPr>
                        <a:t>2012 International Conference on Computing, Electronics and Electrical Technologies (ICCEET), Nagercoil, India, 2012, pp. 948-952, </a:t>
                      </a:r>
                      <a:r>
                        <a:rPr lang="en-US" sz="1300" b="0" i="0" kern="1200" dirty="0" err="1">
                          <a:solidFill>
                            <a:schemeClr val="tx1"/>
                          </a:solidFill>
                          <a:latin typeface="+mn-lt"/>
                          <a:ea typeface="+mn-ea"/>
                          <a:cs typeface="+mn-cs"/>
                        </a:rPr>
                        <a:t>doi</a:t>
                      </a:r>
                      <a:r>
                        <a:rPr lang="en-US" sz="1300" b="0" i="0" kern="1200" dirty="0">
                          <a:solidFill>
                            <a:schemeClr val="tx1"/>
                          </a:solidFill>
                          <a:latin typeface="+mn-lt"/>
                          <a:ea typeface="+mn-ea"/>
                          <a:cs typeface="+mn-cs"/>
                        </a:rPr>
                        <a:t>: 10.1109/ICCEET.2012.6203898.</a:t>
                      </a:r>
                      <a:endParaRPr lang="en-US" sz="13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300" b="0" i="0" kern="1200" dirty="0">
                          <a:solidFill>
                            <a:schemeClr val="tx1"/>
                          </a:solidFill>
                          <a:latin typeface="+mn-lt"/>
                          <a:ea typeface="+mn-ea"/>
                          <a:cs typeface="+mn-cs"/>
                        </a:rPr>
                        <a:t>P. Golda Jeyasheeli and L. </a:t>
                      </a:r>
                      <a:r>
                        <a:rPr lang="en-US" sz="1300" b="0" i="0" kern="1200" dirty="0" err="1">
                          <a:solidFill>
                            <a:schemeClr val="tx1"/>
                          </a:solidFill>
                          <a:latin typeface="+mn-lt"/>
                          <a:ea typeface="+mn-ea"/>
                          <a:cs typeface="+mn-cs"/>
                        </a:rPr>
                        <a:t>Rajashree</a:t>
                      </a:r>
                      <a:r>
                        <a:rPr lang="en-US" sz="1300" b="0" i="0" kern="1200" dirty="0">
                          <a:solidFill>
                            <a:schemeClr val="tx1"/>
                          </a:solidFill>
                          <a:latin typeface="+mn-lt"/>
                          <a:ea typeface="+mn-ea"/>
                          <a:cs typeface="+mn-cs"/>
                        </a:rPr>
                        <a:t>. </a:t>
                      </a:r>
                      <a:endParaRPr lang="en-US" sz="13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300" b="0" i="0" kern="1200" dirty="0">
                          <a:solidFill>
                            <a:schemeClr val="tx1"/>
                          </a:solidFill>
                          <a:latin typeface="+mn-lt"/>
                          <a:ea typeface="+mn-ea"/>
                          <a:cs typeface="+mn-cs"/>
                        </a:rPr>
                        <a:t>Cost effective file replication in P2P file sharing systems.</a:t>
                      </a:r>
                      <a:endParaRPr lang="en-US" sz="1300" b="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300" dirty="0"/>
                        <a:t>The main objective of this paper is to develop and evaluate an efficient file replication algorithm for peer-to-peer file-sharing systems to address the challenges of file overload and high query costs. </a:t>
                      </a:r>
                      <a:endParaRPr lang="en-US" sz="13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300" b="1" dirty="0"/>
                        <a:t>Hot Spot Selection</a:t>
                      </a:r>
                      <a:r>
                        <a:rPr lang="en-US" sz="1300" dirty="0"/>
                        <a:t>: Identify hot spots (i.e., nodes with high request rates) as potential candidates for file replication.</a:t>
                      </a:r>
                      <a:endParaRPr lang="en-US" sz="13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300" dirty="0"/>
                        <a:t>The dynamic adaptation to non-uniform and time-varying file popularity adds complexity to the replication algorithm, which may require sophisticated mechanisms to implement and manage effectively.</a:t>
                      </a:r>
                      <a:endParaRPr lang="en-US" sz="1300" dirty="0">
                        <a:effectLst/>
                        <a:latin typeface="Ariel"/>
                      </a:endParaRPr>
                    </a:p>
                  </a:txBody>
                  <a:tcPr marL="58993" marR="58993" marT="58993" marB="58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108382817"/>
                  </a:ext>
                </a:extLst>
              </a:tr>
            </a:tbl>
          </a:graphicData>
        </a:graphic>
      </p:graphicFrame>
      <p:graphicFrame>
        <p:nvGraphicFramePr>
          <p:cNvPr id="9" name="Table 8">
            <a:extLst>
              <a:ext uri="{FF2B5EF4-FFF2-40B4-BE49-F238E27FC236}">
                <a16:creationId xmlns="" xmlns:a16="http://schemas.microsoft.com/office/drawing/2014/main" id="{7980FEF2-84EB-A93C-DBBE-A61F27B34484}"/>
              </a:ext>
            </a:extLst>
          </p:cNvPr>
          <p:cNvGraphicFramePr>
            <a:graphicFrameLocks noGrp="1"/>
          </p:cNvGraphicFramePr>
          <p:nvPr>
            <p:extLst>
              <p:ext uri="{D42A27DB-BD31-4B8C-83A1-F6EECF244321}">
                <p14:modId xmlns="" xmlns:p14="http://schemas.microsoft.com/office/powerpoint/2010/main" val="1861629231"/>
              </p:ext>
            </p:extLst>
          </p:nvPr>
        </p:nvGraphicFramePr>
        <p:xfrm>
          <a:off x="647696" y="3962400"/>
          <a:ext cx="11118924" cy="2494958"/>
        </p:xfrm>
        <a:graphic>
          <a:graphicData uri="http://schemas.openxmlformats.org/drawingml/2006/table">
            <a:tbl>
              <a:tblPr/>
              <a:tblGrid>
                <a:gridCol w="1902865">
                  <a:extLst>
                    <a:ext uri="{9D8B030D-6E8A-4147-A177-3AD203B41FA5}">
                      <a16:colId xmlns="" xmlns:a16="http://schemas.microsoft.com/office/drawing/2014/main" val="1736350196"/>
                    </a:ext>
                  </a:extLst>
                </a:gridCol>
                <a:gridCol w="1415539">
                  <a:extLst>
                    <a:ext uri="{9D8B030D-6E8A-4147-A177-3AD203B41FA5}">
                      <a16:colId xmlns="" xmlns:a16="http://schemas.microsoft.com/office/drawing/2014/main" val="1540624244"/>
                    </a:ext>
                  </a:extLst>
                </a:gridCol>
                <a:gridCol w="1977738">
                  <a:extLst>
                    <a:ext uri="{9D8B030D-6E8A-4147-A177-3AD203B41FA5}">
                      <a16:colId xmlns="" xmlns:a16="http://schemas.microsoft.com/office/drawing/2014/main" val="2630692300"/>
                    </a:ext>
                  </a:extLst>
                </a:gridCol>
                <a:gridCol w="2078131">
                  <a:extLst>
                    <a:ext uri="{9D8B030D-6E8A-4147-A177-3AD203B41FA5}">
                      <a16:colId xmlns="" xmlns:a16="http://schemas.microsoft.com/office/drawing/2014/main" val="163137846"/>
                    </a:ext>
                  </a:extLst>
                </a:gridCol>
                <a:gridCol w="1877345">
                  <a:extLst>
                    <a:ext uri="{9D8B030D-6E8A-4147-A177-3AD203B41FA5}">
                      <a16:colId xmlns="" xmlns:a16="http://schemas.microsoft.com/office/drawing/2014/main" val="1173110853"/>
                    </a:ext>
                  </a:extLst>
                </a:gridCol>
                <a:gridCol w="1867306">
                  <a:extLst>
                    <a:ext uri="{9D8B030D-6E8A-4147-A177-3AD203B41FA5}">
                      <a16:colId xmlns="" xmlns:a16="http://schemas.microsoft.com/office/drawing/2014/main" val="2321438792"/>
                    </a:ext>
                  </a:extLst>
                </a:gridCol>
              </a:tblGrid>
              <a:tr h="2494958">
                <a:tc>
                  <a:txBody>
                    <a:bodyPr/>
                    <a:lstStyle/>
                    <a:p>
                      <a:pPr algn="ctr" rtl="0" fontAlgn="t">
                        <a:spcBef>
                          <a:spcPts val="1200"/>
                        </a:spcBef>
                        <a:spcAft>
                          <a:spcPts val="1200"/>
                        </a:spcAft>
                      </a:pPr>
                      <a:r>
                        <a:rPr lang="en-US" sz="1400" b="0" i="0" kern="1200" dirty="0">
                          <a:solidFill>
                            <a:schemeClr val="tx1"/>
                          </a:solidFill>
                          <a:latin typeface="+mn-lt"/>
                          <a:ea typeface="+mn-ea"/>
                          <a:cs typeface="+mn-cs"/>
                        </a:rPr>
                        <a:t> 2012</a:t>
                      </a:r>
                      <a:r>
                        <a:rPr lang="en-US" sz="1400" b="0" i="1" kern="1200" dirty="0">
                          <a:solidFill>
                            <a:schemeClr val="tx1"/>
                          </a:solidFill>
                          <a:latin typeface="+mn-lt"/>
                          <a:ea typeface="+mn-ea"/>
                          <a:cs typeface="+mn-cs"/>
                        </a:rPr>
                        <a:t> </a:t>
                      </a:r>
                      <a:r>
                        <a:rPr lang="en-US" sz="1400" b="0" i="0" kern="1200" dirty="0">
                          <a:solidFill>
                            <a:schemeClr val="tx1"/>
                          </a:solidFill>
                          <a:latin typeface="+mn-lt"/>
                          <a:ea typeface="+mn-ea"/>
                          <a:cs typeface="+mn-cs"/>
                        </a:rPr>
                        <a:t>IEEE International Conference on Computational Intelligence and Computing Research, Coimbatore, India, 2012, pp. 1-4, </a:t>
                      </a:r>
                      <a:r>
                        <a:rPr lang="en-US" sz="1400" b="0" i="0" kern="1200" dirty="0" err="1">
                          <a:solidFill>
                            <a:schemeClr val="tx1"/>
                          </a:solidFill>
                          <a:latin typeface="+mn-lt"/>
                          <a:ea typeface="+mn-ea"/>
                          <a:cs typeface="+mn-cs"/>
                        </a:rPr>
                        <a:t>doi</a:t>
                      </a:r>
                      <a:r>
                        <a:rPr lang="en-US" sz="1400" b="0" i="0" kern="1200" dirty="0">
                          <a:solidFill>
                            <a:schemeClr val="tx1"/>
                          </a:solidFill>
                          <a:latin typeface="+mn-lt"/>
                          <a:ea typeface="+mn-ea"/>
                          <a:cs typeface="+mn-cs"/>
                        </a:rPr>
                        <a:t>: 10.1109/ICCIC.2012.6510207.</a:t>
                      </a:r>
                      <a:endParaRPr lang="en-US" sz="1400" dirty="0">
                        <a:effectLst/>
                        <a:latin typeface="Ariel"/>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400" dirty="0">
                          <a:effectLst/>
                          <a:latin typeface="Ariel"/>
                        </a:rPr>
                        <a:t>S. </a:t>
                      </a:r>
                      <a:r>
                        <a:rPr lang="en-US" sz="1400" dirty="0" err="1">
                          <a:effectLst/>
                          <a:latin typeface="Ariel"/>
                        </a:rPr>
                        <a:t>Malgaonkar</a:t>
                      </a:r>
                      <a:r>
                        <a:rPr lang="en-US" sz="1400" dirty="0">
                          <a:effectLst/>
                          <a:latin typeface="Ariel"/>
                        </a:rPr>
                        <a:t>, S. </a:t>
                      </a:r>
                      <a:r>
                        <a:rPr lang="en-US" sz="1400" dirty="0" err="1">
                          <a:effectLst/>
                          <a:latin typeface="Ariel"/>
                        </a:rPr>
                        <a:t>Surve</a:t>
                      </a:r>
                      <a:r>
                        <a:rPr lang="en-US" sz="1400" dirty="0">
                          <a:effectLst/>
                          <a:latin typeface="Ariel"/>
                        </a:rPr>
                        <a:t> and T. Hirave. </a:t>
                      </a: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1200"/>
                        </a:spcBef>
                        <a:spcAft>
                          <a:spcPts val="1200"/>
                        </a:spcAft>
                        <a:buClrTx/>
                        <a:buSzTx/>
                        <a:buFontTx/>
                        <a:buNone/>
                        <a:tabLst/>
                        <a:defRPr/>
                      </a:pPr>
                      <a:r>
                        <a:rPr lang="en-US" sz="1400" b="0" dirty="0">
                          <a:effectLst/>
                          <a:latin typeface="Ariel"/>
                        </a:rPr>
                        <a:t>Distributed files sharing management: A file sharing application using distributed computing concepts.</a:t>
                      </a: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The objective of this project is to design and implement a distributed file sharing application that provides users with a seamless and efficient way to share and access files remotely, leveraging the concepts of distributed computing. </a:t>
                      </a:r>
                      <a:endParaRPr lang="en-US" sz="1400" dirty="0">
                        <a:effectLst/>
                        <a:latin typeface="Ariel"/>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1200"/>
                        </a:spcBef>
                        <a:spcAft>
                          <a:spcPts val="1200"/>
                        </a:spcAft>
                        <a:buClrTx/>
                        <a:buSzTx/>
                        <a:buFontTx/>
                        <a:buNone/>
                        <a:tabLst/>
                        <a:defRPr/>
                      </a:pPr>
                      <a:r>
                        <a:rPr lang="en-US" sz="1400" dirty="0">
                          <a:effectLst/>
                          <a:latin typeface="Ariel"/>
                        </a:rPr>
                        <a:t>Distributed Architecture: Implemented a distributed file system where files are stored across multiple nodes in a network. </a:t>
                      </a: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dirty="0"/>
                        <a:t>Distributed systems may be more vulnerable to security risks such as unauthorized access and data breaches if not properly secured.</a:t>
                      </a:r>
                      <a:endParaRPr lang="en-US" sz="1400" dirty="0">
                        <a:effectLst/>
                        <a:latin typeface="Ariel"/>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00953030"/>
                  </a:ext>
                </a:extLst>
              </a:tr>
            </a:tbl>
          </a:graphicData>
        </a:graphic>
      </p:graphicFrame>
    </p:spTree>
    <p:extLst>
      <p:ext uri="{BB962C8B-B14F-4D97-AF65-F5344CB8AC3E}">
        <p14:creationId xmlns="" xmlns:p14="http://schemas.microsoft.com/office/powerpoint/2010/main" val="138578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2556</Words>
  <Application>Microsoft Office PowerPoint</Application>
  <PresentationFormat>Custom</PresentationFormat>
  <Paragraphs>195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AGENDA</vt:lpstr>
      <vt:lpstr>ABSTRACT</vt:lpstr>
      <vt:lpstr> OBJECTIVE(S) </vt:lpstr>
      <vt:lpstr>Slide 5</vt:lpstr>
      <vt:lpstr>Slide 6</vt:lpstr>
      <vt:lpstr>Slide 7</vt:lpstr>
      <vt:lpstr>Slide 8</vt:lpstr>
      <vt:lpstr>Slide 9</vt:lpstr>
      <vt:lpstr>INFERENCES ON SURVEY (Existing Systems)</vt:lpstr>
      <vt:lpstr>Slide 11</vt:lpstr>
      <vt:lpstr>Proposed system</vt:lpstr>
      <vt:lpstr>PROPOSED SYSTEM</vt:lpstr>
      <vt:lpstr>PROPOSED SYSTEM</vt:lpstr>
      <vt:lpstr>PROPOSED SYSTEM</vt:lpstr>
      <vt:lpstr>PROPOSED SYSTEM</vt:lpstr>
      <vt:lpstr>SYSTEM ARCHITECTURE</vt:lpstr>
      <vt:lpstr>Modules </vt:lpstr>
      <vt:lpstr>Slide 19</vt:lpstr>
      <vt:lpstr>Slide 20</vt:lpstr>
      <vt:lpstr>Slide 21</vt:lpstr>
      <vt:lpstr>Upcoming </vt:lpstr>
      <vt:lpstr>CONCLUSION</vt:lpstr>
      <vt:lpstr>REFERENCES </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CONTAGIOUS DISEASE PREVENTION BY SCREENING AND CROWD MANAGEMENT USING MACHINE LEARNING</dc:title>
  <dc:creator>admin</dc:creator>
  <cp:lastModifiedBy>benin y</cp:lastModifiedBy>
  <cp:revision>87</cp:revision>
  <dcterms:created xsi:type="dcterms:W3CDTF">2024-07-18T15:47:28Z</dcterms:created>
  <dcterms:modified xsi:type="dcterms:W3CDTF">2024-11-12T18:25:03Z</dcterms:modified>
</cp:coreProperties>
</file>