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sldIdLst>
    <p:sldId id="336" r:id="rId2"/>
    <p:sldId id="315" r:id="rId3"/>
    <p:sldId id="338" r:id="rId4"/>
    <p:sldId id="337" r:id="rId5"/>
    <p:sldId id="320" r:id="rId6"/>
    <p:sldId id="326" r:id="rId7"/>
    <p:sldId id="339" r:id="rId8"/>
    <p:sldId id="340" r:id="rId9"/>
    <p:sldId id="321" r:id="rId10"/>
    <p:sldId id="316" r:id="rId11"/>
    <p:sldId id="335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hya Kannan" initials="AK" lastIdx="1" clrIdx="0">
    <p:extLst>
      <p:ext uri="{19B8F6BF-5375-455C-9EA6-DF929625EA0E}">
        <p15:presenceInfo xmlns:p15="http://schemas.microsoft.com/office/powerpoint/2012/main" xmlns="" userId="378b919e09786a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00"/>
    <p:restoredTop sz="86599" autoAdjust="0"/>
  </p:normalViewPr>
  <p:slideViewPr>
    <p:cSldViewPr>
      <p:cViewPr>
        <p:scale>
          <a:sx n="66" d="100"/>
          <a:sy n="66" d="100"/>
        </p:scale>
        <p:origin x="-858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4702D-BCB6-4625-B2F2-CFAF497F1C43}" type="datetimeFigureOut">
              <a:rPr lang="en-IN" smtClean="0"/>
              <a:pPr/>
              <a:t>02-02-2023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619BE-95E0-4293-B64B-49B0F5D4CE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671029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619BE-95E0-4293-B64B-49B0F5D4CEDD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6570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619BE-95E0-4293-B64B-49B0F5D4CEDD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63A1C593-65D0-4073-BCC9-577B9352EA97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3A1C593-65D0-4073-BCC9-577B9352EA97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63A1C593-65D0-4073-BCC9-577B9352EA97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3A1C593-65D0-4073-BCC9-577B9352EA97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3A1C593-65D0-4073-BCC9-577B9352EA97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3A1C593-65D0-4073-BCC9-577B9352EA97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456833" y="6386175"/>
            <a:ext cx="1312025" cy="365125"/>
          </a:xfrm>
        </p:spPr>
        <p:txBody>
          <a:bodyPr/>
          <a:lstStyle/>
          <a:p>
            <a:fld id="{50C91C40-65BD-436B-B794-CF89343271EF}" type="slidenum">
              <a:rPr lang="en-US" sz="2000" smtClean="0"/>
              <a:pPr/>
              <a:t>1</a:t>
            </a:fld>
            <a:endParaRPr lang="en-US" sz="200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11044791"/>
              </p:ext>
            </p:extLst>
          </p:nvPr>
        </p:nvGraphicFramePr>
        <p:xfrm>
          <a:off x="1210799" y="2852108"/>
          <a:ext cx="10809652" cy="1582889"/>
        </p:xfrm>
        <a:graphic>
          <a:graphicData uri="http://schemas.openxmlformats.org/drawingml/2006/table">
            <a:tbl>
              <a:tblPr/>
              <a:tblGrid>
                <a:gridCol w="11313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050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732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81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S. No.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Register number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 of the Student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44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en-IN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en-IN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03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en-IN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en-IN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625333"/>
            <a:ext cx="66000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BATCH No. 	         : 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2" y="116634"/>
            <a:ext cx="70299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PHASE 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–FIRST</a:t>
            </a:r>
            <a:r>
              <a:rPr kumimoji="0" lang="en-US" altLang="zh-CN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REVIEW 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" y="1088456"/>
            <a:ext cx="283603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DOMAIN                </a:t>
            </a:r>
            <a:r>
              <a:rPr lang="en-IN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1586201"/>
            <a:ext cx="12020451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TITLE </a:t>
            </a:r>
            <a:r>
              <a:rPr lang="en-IN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GB" sz="2000" b="1" spc="-10" dirty="0" smtClean="0">
                <a:latin typeface="Times New Roman"/>
                <a:cs typeface="Times New Roman"/>
              </a:rPr>
              <a:t> IDENTIFYING DIABETIC RETINAPATHY USING CONVOLUTIONAL NEURAL NETWORK </a:t>
            </a:r>
            <a:endParaRPr lang="en-IN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9788" y="365125"/>
            <a:ext cx="10515600" cy="63498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REQUIREMENT SPECIFICATIONS</a:t>
            </a:r>
            <a:endParaRPr kumimoji="0" lang="en-US" sz="20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HARDWARE REQUIREMENTS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Basic Computer Setup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Wi-Fi Connection Setup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SOFTWARE REQUIREMENTS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Operating System: Windows 7 above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Language: Python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Tool: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PyCharm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/Anaconda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Library: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 (version 3.6.5)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Keras (version 2.1.6)	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TensorFlow (version 1.7.0)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xmlns="" id="{1729F871-6CD4-B95D-AE73-C42EF03650F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xmlns="" id="{8631C405-478D-A179-FBB4-25F15DEA55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599" y="6356350"/>
            <a:ext cx="3108649" cy="594953"/>
          </a:xfrm>
          <a:prstGeom prst="rect">
            <a:avLst/>
          </a:prstGeom>
        </p:spPr>
        <p:txBody>
          <a:bodyPr/>
          <a:lstStyle/>
          <a:p>
            <a:fld id="{9B618960-8005-486C-9A75-10CB2AAC16F9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752349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GB" sz="6000" dirty="0" smtClean="0"/>
              <a:t>THANK YOU</a:t>
            </a:r>
            <a:endParaRPr lang="en-US" sz="60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825AAC-C7D0-092A-F561-97EF3765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43"/>
            <a:ext cx="3097560" cy="936103"/>
          </a:xfrm>
        </p:spPr>
        <p:txBody>
          <a:bodyPr>
            <a:norm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E464AD-B178-09CB-FFCB-9B2AFE078CA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79376" y="1340768"/>
            <a:ext cx="11018440" cy="3744416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Diabetic retinopathy (DR) is one of the most complicated issues of diabetic patients in which the retina becomes damaged and leads to blindness.</a:t>
            </a:r>
          </a:p>
          <a:p>
            <a:r>
              <a:rPr lang="en-US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possibility of DR presence increases for diabetes patients who suffer from the disease for a long period.</a:t>
            </a:r>
          </a:p>
          <a:p>
            <a:r>
              <a:rPr lang="en-US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Retina regular screening is essential for diabetes patients to diagnose and to treat DR at an early stage to avoid the risk of blindness.</a:t>
            </a:r>
          </a:p>
          <a:p>
            <a:r>
              <a:rPr lang="en-US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 is detected by the appearance of different types of lesions on a retina image.</a:t>
            </a:r>
          </a:p>
          <a:p>
            <a:endParaRPr lang="en-US" sz="2400" dirty="0">
              <a:solidFill>
                <a:srgbClr val="2525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045802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7368" y="357266"/>
            <a:ext cx="10515600" cy="547260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sz="21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8" name="Group 13">
            <a:extLst>
              <a:ext uri="{FF2B5EF4-FFF2-40B4-BE49-F238E27FC236}">
                <a16:creationId xmlns="" xmlns:a16="http://schemas.microsoft.com/office/drawing/2014/main" id="{D734D716-492D-B831-9E33-0F43D9AC1007}"/>
              </a:ext>
            </a:extLst>
          </p:cNvPr>
          <p:cNvGrpSpPr/>
          <p:nvPr/>
        </p:nvGrpSpPr>
        <p:grpSpPr>
          <a:xfrm>
            <a:off x="1302159" y="214122"/>
            <a:ext cx="9643507" cy="5303109"/>
            <a:chOff x="1702" y="1328"/>
            <a:chExt cx="17571" cy="7990"/>
          </a:xfrm>
        </p:grpSpPr>
        <p:sp>
          <p:nvSpPr>
            <p:cNvPr id="9" name="Rectangle 4">
              <a:extLst>
                <a:ext uri="{FF2B5EF4-FFF2-40B4-BE49-F238E27FC236}">
                  <a16:creationId xmlns="" xmlns:a16="http://schemas.microsoft.com/office/drawing/2014/main" id="{FA65175E-A223-B909-4F59-051AF201EA6E}"/>
                </a:ext>
              </a:extLst>
            </p:cNvPr>
            <p:cNvSpPr/>
            <p:nvPr/>
          </p:nvSpPr>
          <p:spPr>
            <a:xfrm>
              <a:off x="2497" y="1759"/>
              <a:ext cx="2765" cy="3229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  <a:r>
                <a:rPr kumimoji="0" lang="en-IN" b="0" i="0" u="none" strike="noStrike" kern="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Construction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kern="0" baseline="0" dirty="0" smtClean="0">
                  <a:solidFill>
                    <a:schemeClr val="tx1"/>
                  </a:solidFill>
                  <a:latin typeface="Calibri"/>
                </a:rPr>
                <a:t>Data</a:t>
              </a:r>
              <a:r>
                <a:rPr lang="en-IN" kern="0" dirty="0" smtClean="0">
                  <a:solidFill>
                    <a:schemeClr val="tx1"/>
                  </a:solidFill>
                  <a:latin typeface="Calibri"/>
                </a:rPr>
                <a:t> labelling</a:t>
              </a:r>
            </a:p>
            <a:p>
              <a:pPr lvl="0" algn="ctr">
                <a:defRPr/>
              </a:pPr>
              <a:r>
                <a:rPr lang="en-IN" kern="0" dirty="0" smtClean="0">
                  <a:solidFill>
                    <a:schemeClr val="tx1"/>
                  </a:solidFill>
                </a:rPr>
                <a:t>&amp; Visualization / </a:t>
              </a:r>
              <a:r>
                <a:rPr lang="en-IN" kern="0" dirty="0" err="1" smtClean="0">
                  <a:solidFill>
                    <a:schemeClr val="tx1"/>
                  </a:solidFill>
                </a:rPr>
                <a:t>Tensorflow</a:t>
              </a:r>
              <a:r>
                <a:rPr lang="en-IN" kern="0" dirty="0" smtClean="0">
                  <a:solidFill>
                    <a:schemeClr val="tx1"/>
                  </a:solidFill>
                </a:rPr>
                <a:t> </a:t>
              </a:r>
              <a:endParaRPr kumimoji="0" lang="en-I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6">
              <a:extLst>
                <a:ext uri="{FF2B5EF4-FFF2-40B4-BE49-F238E27FC236}">
                  <a16:creationId xmlns="" xmlns:a16="http://schemas.microsoft.com/office/drawing/2014/main" id="{B59A324F-DCF5-6236-3071-F37D75DDB366}"/>
                </a:ext>
              </a:extLst>
            </p:cNvPr>
            <p:cNvSpPr/>
            <p:nvPr/>
          </p:nvSpPr>
          <p:spPr>
            <a:xfrm>
              <a:off x="5742" y="2700"/>
              <a:ext cx="2872" cy="1318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r>
                <a:rPr lang="en-US" b="1" dirty="0" smtClean="0">
                  <a:solidFill>
                    <a:schemeClr val="tx1"/>
                  </a:solidFill>
                </a:rPr>
                <a:t>DenseNet121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0A975E2F-4C23-4B29-E7AF-59E77DD4004D}"/>
                </a:ext>
              </a:extLst>
            </p:cNvPr>
            <p:cNvSpPr/>
            <p:nvPr/>
          </p:nvSpPr>
          <p:spPr>
            <a:xfrm>
              <a:off x="9158" y="2956"/>
              <a:ext cx="2211" cy="834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Model Training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C2273B02-F15B-1140-0798-8B130A046C35}"/>
                </a:ext>
              </a:extLst>
            </p:cNvPr>
            <p:cNvSpPr/>
            <p:nvPr/>
          </p:nvSpPr>
          <p:spPr>
            <a:xfrm>
              <a:off x="12278" y="1328"/>
              <a:ext cx="3105" cy="2634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kern="0" dirty="0" smtClean="0">
                  <a:solidFill>
                    <a:schemeClr val="tx1"/>
                  </a:solidFill>
                  <a:latin typeface="Calibri"/>
                </a:rPr>
                <a:t>Testing - Performance Evaluation-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F1Score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kern="0" dirty="0" smtClean="0">
                  <a:solidFill>
                    <a:schemeClr val="tx1"/>
                  </a:solidFill>
                  <a:latin typeface="Calibri"/>
                </a:rPr>
                <a:t>Recall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Precision</a:t>
              </a: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898E94F2-78EB-A1AD-FACB-2CB5DF4F8742}"/>
                </a:ext>
              </a:extLst>
            </p:cNvPr>
            <p:cNvSpPr/>
            <p:nvPr/>
          </p:nvSpPr>
          <p:spPr>
            <a:xfrm>
              <a:off x="12556" y="5716"/>
              <a:ext cx="2957" cy="834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FLASK</a:t>
              </a:r>
              <a:r>
                <a:rPr kumimoji="0" lang="en-IN" sz="1800" b="0" i="0" u="none" strike="noStrike" kern="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FRAMWORK</a:t>
              </a: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="" xmlns:a16="http://schemas.microsoft.com/office/drawing/2014/main" id="{F49806CD-3398-D5A0-47DE-854AD0E4BAFE}"/>
                </a:ext>
              </a:extLst>
            </p:cNvPr>
            <p:cNvSpPr/>
            <p:nvPr/>
          </p:nvSpPr>
          <p:spPr>
            <a:xfrm>
              <a:off x="8943" y="8248"/>
              <a:ext cx="2425" cy="107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altLang="en-IN" b="1" kern="0" dirty="0" smtClean="0">
                  <a:solidFill>
                    <a:schemeClr val="tx1"/>
                  </a:solidFill>
                  <a:latin typeface="Calibri"/>
                </a:rPr>
                <a:t>Image</a:t>
              </a:r>
              <a:endParaRPr kumimoji="0" lang="en-US" alt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input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="" xmlns:a16="http://schemas.microsoft.com/office/drawing/2014/main" id="{4D2B927E-6E75-8DCF-1819-B3361F114929}"/>
                </a:ext>
              </a:extLst>
            </p:cNvPr>
            <p:cNvCxnSpPr/>
            <p:nvPr/>
          </p:nvCxnSpPr>
          <p:spPr>
            <a:xfrm>
              <a:off x="1702" y="3360"/>
              <a:ext cx="795" cy="14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="" xmlns:a16="http://schemas.microsoft.com/office/drawing/2014/main" id="{5E8EDB58-A506-C249-3360-917CB8858353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 flipV="1">
              <a:off x="5262" y="3359"/>
              <a:ext cx="480" cy="14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="" xmlns:a16="http://schemas.microsoft.com/office/drawing/2014/main" id="{6B989FE1-4D1A-B11F-365C-F86F9DEDB0C7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8614" y="3359"/>
              <a:ext cx="544" cy="14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="" xmlns:a16="http://schemas.microsoft.com/office/drawing/2014/main" id="{493ED351-AA58-02EB-7804-B47D55768A00}"/>
                </a:ext>
              </a:extLst>
            </p:cNvPr>
            <p:cNvCxnSpPr>
              <a:stCxn id="11" idx="3"/>
            </p:cNvCxnSpPr>
            <p:nvPr/>
          </p:nvCxnSpPr>
          <p:spPr>
            <a:xfrm>
              <a:off x="11369" y="3373"/>
              <a:ext cx="890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="" xmlns:a16="http://schemas.microsoft.com/office/drawing/2014/main" id="{37EC5D7A-919F-EE7E-141D-1D4275E6C7A2}"/>
                </a:ext>
              </a:extLst>
            </p:cNvPr>
            <p:cNvCxnSpPr>
              <a:stCxn id="12" idx="2"/>
            </p:cNvCxnSpPr>
            <p:nvPr/>
          </p:nvCxnSpPr>
          <p:spPr>
            <a:xfrm rot="16200000" flipH="1">
              <a:off x="12955" y="4838"/>
              <a:ext cx="1759" cy="8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0" name="Connector: Elbow 30">
              <a:extLst>
                <a:ext uri="{FF2B5EF4-FFF2-40B4-BE49-F238E27FC236}">
                  <a16:creationId xmlns="" xmlns:a16="http://schemas.microsoft.com/office/drawing/2014/main" id="{2897639E-5F8F-23CC-FBE6-066835491B5F}"/>
                </a:ext>
              </a:extLst>
            </p:cNvPr>
            <p:cNvCxnSpPr>
              <a:stCxn id="14" idx="0"/>
              <a:endCxn id="13" idx="1"/>
            </p:cNvCxnSpPr>
            <p:nvPr/>
          </p:nvCxnSpPr>
          <p:spPr>
            <a:xfrm rot="5400000" flipH="1" flipV="1">
              <a:off x="10298" y="5990"/>
              <a:ext cx="2115" cy="2400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31">
              <a:extLst>
                <a:ext uri="{FF2B5EF4-FFF2-40B4-BE49-F238E27FC236}">
                  <a16:creationId xmlns="" xmlns:a16="http://schemas.microsoft.com/office/drawing/2014/main" id="{072F9B9C-58FB-A81D-F90F-4011418C9F41}"/>
                </a:ext>
              </a:extLst>
            </p:cNvPr>
            <p:cNvSpPr/>
            <p:nvPr/>
          </p:nvSpPr>
          <p:spPr>
            <a:xfrm>
              <a:off x="16603" y="6925"/>
              <a:ext cx="2670" cy="204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Diabetic retinopathy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 classes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="" xmlns:a16="http://schemas.microsoft.com/office/drawing/2014/main" id="{D3BA9B2D-0C52-F431-6675-960F07ABB1A8}"/>
                </a:ext>
              </a:extLst>
            </p:cNvPr>
            <p:cNvCxnSpPr>
              <a:endCxn id="21" idx="1"/>
            </p:cNvCxnSpPr>
            <p:nvPr/>
          </p:nvCxnSpPr>
          <p:spPr>
            <a:xfrm>
              <a:off x="14992" y="7894"/>
              <a:ext cx="1611" cy="54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FF864B3A-5458-6A53-79CC-5FC66FE7EF7D}"/>
                </a:ext>
              </a:extLst>
            </p:cNvPr>
            <p:cNvSpPr/>
            <p:nvPr/>
          </p:nvSpPr>
          <p:spPr>
            <a:xfrm>
              <a:off x="12581" y="7470"/>
              <a:ext cx="2425" cy="834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Webpage</a:t>
              </a: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="" xmlns:a16="http://schemas.microsoft.com/office/drawing/2014/main" id="{2F5BE967-91ED-9D16-6253-B6919EB29F9F}"/>
                </a:ext>
              </a:extLst>
            </p:cNvPr>
            <p:cNvCxnSpPr>
              <a:stCxn id="23" idx="0"/>
            </p:cNvCxnSpPr>
            <p:nvPr/>
          </p:nvCxnSpPr>
          <p:spPr>
            <a:xfrm rot="5400000" flipH="1" flipV="1">
              <a:off x="13373" y="7022"/>
              <a:ext cx="868" cy="2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 rot="16200000" flipH="1">
            <a:off x="9976156" y="5523209"/>
            <a:ext cx="500068" cy="264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310710" y="5786454"/>
            <a:ext cx="228601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9204347" y="5965049"/>
            <a:ext cx="356396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10775983" y="596425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9775057" y="596504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10347355" y="596425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11418131" y="596504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882082" y="6143644"/>
            <a:ext cx="85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 DR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9596462" y="613150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Mild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953784" y="6072206"/>
            <a:ext cx="14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err="1" smtClean="0"/>
              <a:t>Proli</a:t>
            </a:r>
            <a:endParaRPr lang="en-IN" sz="1400" dirty="0" smtClean="0"/>
          </a:p>
          <a:p>
            <a:pPr algn="ctr"/>
            <a:r>
              <a:rPr lang="en-IN" sz="1400" dirty="0" err="1" smtClean="0"/>
              <a:t>ferative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0668032" y="6143644"/>
            <a:ext cx="92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Severe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10167966" y="6143644"/>
            <a:ext cx="779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Mod</a:t>
            </a:r>
            <a:endParaRPr lang="en-US" sz="1600" dirty="0"/>
          </a:p>
        </p:txBody>
      </p:sp>
      <p:sp>
        <p:nvSpPr>
          <p:cNvPr id="37" name="Flowchart: Magnetic Disk 36"/>
          <p:cNvSpPr/>
          <p:nvPr/>
        </p:nvSpPr>
        <p:spPr>
          <a:xfrm>
            <a:off x="238084" y="857232"/>
            <a:ext cx="1000132" cy="15001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kern="0" dirty="0" smtClean="0">
                <a:solidFill>
                  <a:schemeClr val="tx1"/>
                </a:solidFill>
              </a:rPr>
              <a:t>DR</a:t>
            </a:r>
          </a:p>
          <a:p>
            <a:pPr lvl="0" algn="ctr"/>
            <a:r>
              <a:rPr lang="en-IN" kern="0" dirty="0" smtClean="0">
                <a:solidFill>
                  <a:schemeClr val="tx1"/>
                </a:solidFill>
              </a:rPr>
              <a:t>Dataset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38480" y="285728"/>
            <a:ext cx="2286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BLOCK DIAGRAM</a:t>
            </a:r>
            <a:endParaRPr lang="en-US" sz="2000" b="1" dirty="0"/>
          </a:p>
        </p:txBody>
      </p:sp>
      <p:pic>
        <p:nvPicPr>
          <p:cNvPr id="39" name="Picture 3" descr="C:\Users\Industrial Box PC\Desktop\10003_lef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026" y="2571744"/>
            <a:ext cx="521207" cy="347641"/>
          </a:xfrm>
          <a:prstGeom prst="rect">
            <a:avLst/>
          </a:prstGeom>
          <a:noFill/>
        </p:spPr>
      </p:pic>
      <p:pic>
        <p:nvPicPr>
          <p:cNvPr id="40" name="Picture 3" descr="C:\Users\Industrial Box PC\Desktop\10003_lef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66888"/>
            <a:ext cx="521207" cy="347641"/>
          </a:xfrm>
          <a:prstGeom prst="rect">
            <a:avLst/>
          </a:prstGeom>
          <a:noFill/>
        </p:spPr>
      </p:pic>
      <p:pic>
        <p:nvPicPr>
          <p:cNvPr id="41" name="Picture 3" descr="C:\Users\Industrial Box PC\Desktop\10003_lef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19288"/>
            <a:ext cx="521207" cy="347641"/>
          </a:xfrm>
          <a:prstGeom prst="rect">
            <a:avLst/>
          </a:prstGeom>
          <a:noFill/>
        </p:spPr>
      </p:pic>
      <p:pic>
        <p:nvPicPr>
          <p:cNvPr id="42" name="Picture 3" descr="C:\Users\Industrial Box PC\Desktop\10003_lef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71688"/>
            <a:ext cx="521207" cy="347641"/>
          </a:xfrm>
          <a:prstGeom prst="rect">
            <a:avLst/>
          </a:prstGeom>
          <a:noFill/>
        </p:spPr>
      </p:pic>
      <p:pic>
        <p:nvPicPr>
          <p:cNvPr id="43" name="Picture 3" descr="C:\Users\Industrial Box PC\Desktop\10003_lef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324088"/>
            <a:ext cx="521207" cy="347641"/>
          </a:xfrm>
          <a:prstGeom prst="rect">
            <a:avLst/>
          </a:prstGeom>
          <a:noFill/>
        </p:spPr>
      </p:pic>
      <p:pic>
        <p:nvPicPr>
          <p:cNvPr id="44" name="Picture 3" descr="C:\Users\Industrial Box PC\Desktop\10003_lef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476488"/>
            <a:ext cx="521207" cy="3476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Data collection</a:t>
            </a:r>
          </a:p>
          <a:p>
            <a:r>
              <a:rPr lang="en-GB" dirty="0" smtClean="0"/>
              <a:t>Data </a:t>
            </a:r>
            <a:r>
              <a:rPr lang="en-GB" dirty="0" err="1" smtClean="0"/>
              <a:t>preprocessing</a:t>
            </a:r>
            <a:endParaRPr lang="en-GB" dirty="0" smtClean="0"/>
          </a:p>
          <a:p>
            <a:r>
              <a:rPr lang="en-GB" dirty="0" smtClean="0"/>
              <a:t>Model training</a:t>
            </a:r>
          </a:p>
          <a:p>
            <a:r>
              <a:rPr lang="en-GB" dirty="0" smtClean="0"/>
              <a:t>Model testing</a:t>
            </a:r>
          </a:p>
          <a:p>
            <a:r>
              <a:rPr lang="en-GB" dirty="0" smtClean="0"/>
              <a:t>Flask framework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Module-1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GATHERING DATA </a:t>
            </a:r>
          </a:p>
          <a:p>
            <a:r>
              <a:rPr lang="en-US" dirty="0" smtClean="0"/>
              <a:t>The dataset used for testing was provided by the </a:t>
            </a:r>
            <a:r>
              <a:rPr lang="en-US" dirty="0" err="1" smtClean="0"/>
              <a:t>Kaggle</a:t>
            </a:r>
            <a:r>
              <a:rPr lang="en-US" dirty="0" smtClean="0"/>
              <a:t> coding website (https://www.kaggle.com) of approximately 6M pixels per image and scales of retinopathy. </a:t>
            </a:r>
          </a:p>
          <a:p>
            <a:pPr fontAlgn="base"/>
            <a:r>
              <a:rPr lang="en-US" dirty="0" smtClean="0"/>
              <a:t>A clinician has rated the presence of diabetic retinopathy in each image on a scale of 0 to 4, according to the following scale:</a:t>
            </a:r>
          </a:p>
          <a:p>
            <a:pPr fontAlgn="base"/>
            <a:r>
              <a:rPr lang="en-US" dirty="0" smtClean="0"/>
              <a:t>0 - No DR</a:t>
            </a:r>
            <a:br>
              <a:rPr lang="en-US" dirty="0" smtClean="0"/>
            </a:br>
            <a:r>
              <a:rPr lang="en-US" dirty="0" smtClean="0"/>
              <a:t>1 - Mild</a:t>
            </a:r>
            <a:br>
              <a:rPr lang="en-US" dirty="0" smtClean="0"/>
            </a:br>
            <a:r>
              <a:rPr lang="en-US" dirty="0" smtClean="0"/>
              <a:t>2 - Moderate</a:t>
            </a:r>
            <a:br>
              <a:rPr lang="en-US" dirty="0" smtClean="0"/>
            </a:br>
            <a:r>
              <a:rPr lang="en-US" dirty="0" smtClean="0"/>
              <a:t>3 - Severe</a:t>
            </a:r>
            <a:br>
              <a:rPr lang="en-US" dirty="0" smtClean="0"/>
            </a:br>
            <a:r>
              <a:rPr lang="en-US" dirty="0" smtClean="0"/>
              <a:t>4 - Proliferative DR</a:t>
            </a:r>
          </a:p>
          <a:p>
            <a:endParaRPr lang="en-US" b="1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Module-2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/>
              <a:t>IMAGE PREPROCESSING:</a:t>
            </a:r>
          </a:p>
          <a:p>
            <a:pPr>
              <a:buNone/>
            </a:pPr>
            <a:r>
              <a:rPr lang="en-US" dirty="0" smtClean="0"/>
              <a:t>Data augmentation - techniques used to increase the amount of data by adding slightly modified copies of already existing data or newly created synthetic data from existing data. It acts as a </a:t>
            </a:r>
            <a:r>
              <a:rPr lang="en-US" dirty="0" err="1" smtClean="0"/>
              <a:t>regularizer</a:t>
            </a:r>
            <a:r>
              <a:rPr lang="en-US" dirty="0" smtClean="0"/>
              <a:t> and helps reduce </a:t>
            </a:r>
            <a:r>
              <a:rPr lang="en-US" dirty="0" err="1" smtClean="0"/>
              <a:t>overfitting</a:t>
            </a:r>
            <a:r>
              <a:rPr lang="en-US" dirty="0" smtClean="0"/>
              <a:t> when training a machine learning model.</a:t>
            </a:r>
          </a:p>
          <a:p>
            <a:pPr>
              <a:buNone/>
            </a:pPr>
            <a:r>
              <a:rPr lang="en-US" dirty="0" smtClean="0"/>
              <a:t>Position augmentation. Scaling. Cropping. Flipping. Padding. Rotation. Translation. Affine transformation.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Module-3</a:t>
            </a:r>
            <a:br>
              <a:rPr lang="en-IN" b="1" dirty="0" smtClean="0"/>
            </a:br>
            <a:r>
              <a:rPr lang="en-IN" b="1" dirty="0" smtClean="0"/>
              <a:t>MODEL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DenseNet121 </a:t>
            </a:r>
            <a:r>
              <a:rPr lang="en-US" dirty="0" smtClean="0"/>
              <a:t>model</a:t>
            </a:r>
          </a:p>
          <a:p>
            <a:r>
              <a:rPr lang="en-GB" dirty="0" err="1" smtClean="0"/>
              <a:t>DenseNet</a:t>
            </a:r>
            <a:r>
              <a:rPr lang="en-GB" dirty="0" smtClean="0"/>
              <a:t> (Dense </a:t>
            </a:r>
            <a:r>
              <a:rPr lang="en-GB" dirty="0" err="1" smtClean="0"/>
              <a:t>Convolutional</a:t>
            </a:r>
            <a:r>
              <a:rPr lang="en-GB" dirty="0" smtClean="0"/>
              <a:t> Network) is an architecture that focuses on making the deep learning networks go even deeper, but at the same time making them more efficient to train, by using shorter connections between the layers.</a:t>
            </a:r>
            <a:endParaRPr lang="en-US" dirty="0" smtClean="0"/>
          </a:p>
          <a:p>
            <a:r>
              <a:rPr lang="en-GB" dirty="0" err="1" smtClean="0"/>
              <a:t>DenseNet</a:t>
            </a:r>
            <a:r>
              <a:rPr lang="en-GB" dirty="0" smtClean="0"/>
              <a:t> </a:t>
            </a:r>
            <a:r>
              <a:rPr lang="en-GB" dirty="0" smtClean="0"/>
              <a:t>consists of two important blocks other than the basic </a:t>
            </a:r>
            <a:r>
              <a:rPr lang="en-GB" dirty="0" err="1" smtClean="0"/>
              <a:t>convolutional</a:t>
            </a:r>
            <a:r>
              <a:rPr lang="en-GB" dirty="0" smtClean="0"/>
              <a:t> and pooling layers. they are the Dense Blocks and the Transition layers.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Module-4</a:t>
            </a:r>
            <a:br>
              <a:rPr lang="en-IN" b="1" dirty="0" smtClean="0"/>
            </a:br>
            <a:r>
              <a:rPr lang="en-IN" b="1" dirty="0" smtClean="0"/>
              <a:t>MODEL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Evaluate the performance of the trained model on the </a:t>
            </a:r>
            <a:r>
              <a:rPr lang="en-GB" dirty="0" smtClean="0"/>
              <a:t>testing </a:t>
            </a:r>
            <a:r>
              <a:rPr lang="en-GB" dirty="0" smtClean="0"/>
              <a:t>sets to assess its </a:t>
            </a:r>
            <a:r>
              <a:rPr lang="en-GB" dirty="0" smtClean="0"/>
              <a:t>accuracy.</a:t>
            </a:r>
          </a:p>
          <a:p>
            <a:r>
              <a:rPr lang="en-GB" dirty="0" smtClean="0"/>
              <a:t>Accuracy plot</a:t>
            </a:r>
          </a:p>
          <a:p>
            <a:r>
              <a:rPr lang="en-GB" dirty="0" smtClean="0"/>
              <a:t>Loss plot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Module -5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FLASK FRAMEWORK</a:t>
            </a:r>
          </a:p>
          <a:p>
            <a:pPr>
              <a:buNone/>
            </a:pPr>
            <a:r>
              <a:rPr lang="en-US" dirty="0" smtClean="0"/>
              <a:t>Prediction of each image for the severity of diabetic retinopathy on a scale of 0 to 4:</a:t>
            </a:r>
          </a:p>
          <a:p>
            <a:pPr>
              <a:buNone/>
            </a:pPr>
            <a:r>
              <a:rPr lang="en-US" dirty="0" smtClean="0"/>
              <a:t>0 - No DR</a:t>
            </a:r>
          </a:p>
          <a:p>
            <a:pPr>
              <a:buNone/>
            </a:pPr>
            <a:r>
              <a:rPr lang="en-US" dirty="0" smtClean="0"/>
              <a:t>1 - Mild</a:t>
            </a:r>
          </a:p>
          <a:p>
            <a:pPr>
              <a:buNone/>
            </a:pPr>
            <a:r>
              <a:rPr lang="en-US" dirty="0" smtClean="0"/>
              <a:t>2 - Moderate</a:t>
            </a:r>
          </a:p>
          <a:p>
            <a:pPr>
              <a:buNone/>
            </a:pPr>
            <a:r>
              <a:rPr lang="en-US" dirty="0" smtClean="0"/>
              <a:t>3 - Severe</a:t>
            </a:r>
          </a:p>
          <a:p>
            <a:pPr>
              <a:buNone/>
            </a:pPr>
            <a:r>
              <a:rPr lang="en-US" dirty="0" smtClean="0"/>
              <a:t>4 - Proliferative DR</a:t>
            </a:r>
          </a:p>
          <a:p>
            <a:pPr>
              <a:buNone/>
            </a:pPr>
            <a:r>
              <a:rPr lang="en-US" b="1" dirty="0" smtClean="0"/>
              <a:t>Web page Output – flask server</a:t>
            </a:r>
            <a:endParaRPr lang="en-US" b="1" dirty="0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4393.0"/>
  <p:tag name="AS_RELEASE_DATE" val="2019.12.14"/>
  <p:tag name="AS_TITLE" val="Aspose.Slides for .NET 4.0 Client Profile"/>
  <p:tag name="AS_VERSION" val="19.1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1600</TotalTime>
  <Words>441</Words>
  <Application>Microsoft Office PowerPoint</Application>
  <PresentationFormat>Custom</PresentationFormat>
  <Paragraphs>90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Slide 1</vt:lpstr>
      <vt:lpstr>Introduction</vt:lpstr>
      <vt:lpstr>Slide 3</vt:lpstr>
      <vt:lpstr>MODULES</vt:lpstr>
      <vt:lpstr>Module-1</vt:lpstr>
      <vt:lpstr>Module-2</vt:lpstr>
      <vt:lpstr>Module-3 MODEL TRAINING</vt:lpstr>
      <vt:lpstr>Module-4 MODEL TESTING</vt:lpstr>
      <vt:lpstr> Module -5 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U19CN312</dc:creator>
  <cp:lastModifiedBy>BeninSowmi</cp:lastModifiedBy>
  <cp:revision>70</cp:revision>
  <cp:lastPrinted>2022-11-21T15:20:45Z</cp:lastPrinted>
  <dcterms:created xsi:type="dcterms:W3CDTF">2022-11-21T15:20:45Z</dcterms:created>
  <dcterms:modified xsi:type="dcterms:W3CDTF">2023-02-02T08:31:24Z</dcterms:modified>
</cp:coreProperties>
</file>