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bold.fntdata"/><Relationship Id="rId18" Type="http://schemas.openxmlformats.org/officeDocument/2006/relationships/font" Target="fonts/RobotoCondensed-italic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Merriweather-bold.fntdata"/><Relationship Id="rId3" Type="http://schemas.openxmlformats.org/officeDocument/2006/relationships/presProps" Target="presProps.xml"/><Relationship Id="rId12" Type="http://schemas.openxmlformats.org/officeDocument/2006/relationships/font" Target="fonts/Roboto-regular.fntdata"/><Relationship Id="rId17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Merriweather-regular.fntdata"/><Relationship Id="rId2" Type="http://schemas.openxmlformats.org/officeDocument/2006/relationships/viewProps" Target="viewProps.xml"/><Relationship Id="rId16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Merriweather-boldItalic.fntdata"/><Relationship Id="rId1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RobotoCondensed-boldItalic.fntdata"/><Relationship Id="rId22" Type="http://schemas.openxmlformats.org/officeDocument/2006/relationships/font" Target="fonts/Merriweather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dbf221c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dbf221c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bf221cd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bf221cd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cccbc1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cccbc1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dcccbc1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dcccbc1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cccbc1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cccbc1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ed04f7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ed04f7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_1 2">
  <p:cSld name="CUSTOM_1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1000" y="376547"/>
            <a:ext cx="8229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-150" y="0"/>
            <a:ext cx="9144000" cy="5143500"/>
          </a:xfrm>
          <a:prstGeom prst="rect">
            <a:avLst/>
          </a:prstGeom>
          <a:solidFill>
            <a:srgbClr val="000000">
              <a:alpha val="45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102686"/>
            <a:ext cx="9144000" cy="435000"/>
          </a:xfrm>
          <a:prstGeom prst="rect">
            <a:avLst/>
          </a:prstGeom>
          <a:solidFill>
            <a:srgbClr val="FFFFFF">
              <a:alpha val="84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619700" y="1656550"/>
            <a:ext cx="83052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Coding Conventions and Standards</a:t>
            </a:r>
            <a:endParaRPr>
              <a:solidFill>
                <a:srgbClr val="D9D9D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225" y="168050"/>
            <a:ext cx="1180604" cy="3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003519" y="4846217"/>
            <a:ext cx="3000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Copyright © HashedIn Inc. All rights reserved</a:t>
            </a:r>
            <a:endParaRPr sz="800">
              <a:solidFill>
                <a:srgbClr val="B7B7B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best practices and conventions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Use static judiciously. Remember </a:t>
            </a:r>
            <a:r>
              <a:rPr lang="en" sz="1400"/>
              <a:t>static is </a:t>
            </a:r>
            <a:r>
              <a:rPr b="1" lang="en" sz="1400"/>
              <a:t>evil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minimize the scope of a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Prefer for-each loops over traditional for loops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manipulation over String keyword. Use StringBuffer or StringBuilder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 which needs to be exposed outside class should only be public/protected, everything else should have a restricted scope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Prefer keeping public methods in interfaces. This adds to reusability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performing multiple actions in same method - Refactoring is the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default package structure. Package adds to readability and reusability of class names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Adhere to camel-casing naming conventions. Class name - Starts with Upper case, Method name - starts with lowercase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returning null. Instead return an empty Collection/Objects. Avoid NPE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unnecessary object creation. Object creation is expensive on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wildcard imports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static imports</a:t>
            </a:r>
            <a:endParaRPr sz="1400"/>
          </a:p>
          <a:p>
            <a:pPr indent="0" lvl="0" marL="0" marR="25400" rtl="0" algn="l">
              <a:lnSpc>
                <a:spcPct val="170000"/>
              </a:lnSpc>
              <a:spcBef>
                <a:spcPts val="1600"/>
              </a:spcBef>
              <a:spcAft>
                <a:spcPts val="1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best practices and conventions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writing cascading method calls. Helps during debugging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using System.out.println. IO is a costly operation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sufficient logging but they should be reasonable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comments for better readability. Use block comment style for method/classes/interfaces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Constants should be static final and UPPER_CAMEL_CASE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Prefer enums for indexes. Adds to readability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number of constants are more then move it in separate constants file placed in a separated package with private constructor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Smaller classes and methods enhances maintainability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 meaningful test-cases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meaningful naming conventions for class, methods and variables with camelCase.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 atomic operations in a single method making its purpose clear and simple to understand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code duplication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 closing of resources (eg: a DB connection) when done using them. try-with-resources could be a way</a:t>
            </a:r>
            <a:endParaRPr sz="1400"/>
          </a:p>
          <a:p>
            <a:pPr indent="0" lvl="0" marL="0" marR="25400" rtl="0" algn="l">
              <a:lnSpc>
                <a:spcPct val="170000"/>
              </a:lnSpc>
              <a:spcBef>
                <a:spcPts val="16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best practices and conventions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Refer to object via interfaces to make the injection of multiple implementation possible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Override toString()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Holistically follow: code -&gt; test -&gt; commit -&gt; repeat in smaller chunks</a:t>
            </a:r>
            <a:endParaRPr sz="1400"/>
          </a:p>
          <a:p>
            <a:pPr indent="0" lvl="0" marL="0" marR="25400" rtl="0" algn="l">
              <a:lnSpc>
                <a:spcPct val="170000"/>
              </a:lnSpc>
              <a:spcBef>
                <a:spcPts val="16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- Best Practices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Let framework handle the exceptions for you cause we all are lazy and careless (most important tip)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</a:rPr>
              <a:t>Use finally-block / try-with-resource to clean up resources.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</a:rPr>
              <a:t>If the resource implements `</a:t>
            </a:r>
            <a:r>
              <a:rPr i="1" lang="en" sz="1200">
                <a:solidFill>
                  <a:srgbClr val="000000"/>
                </a:solidFill>
              </a:rPr>
              <a:t>autocloseable`</a:t>
            </a:r>
            <a:r>
              <a:rPr lang="en" sz="1200">
                <a:solidFill>
                  <a:srgbClr val="000000"/>
                </a:solidFill>
              </a:rPr>
              <a:t> interface, try using </a:t>
            </a:r>
            <a:r>
              <a:rPr i="1" lang="en" sz="1200">
                <a:solidFill>
                  <a:srgbClr val="000000"/>
                </a:solidFill>
              </a:rPr>
              <a:t>try-with-resource, else stick to finally block with a regular try-catch</a:t>
            </a:r>
            <a:endParaRPr i="1"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File file = new File("./tmp.txt");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try (FileInputStream inputStream = new FileInputStream(file);) {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// use the inputStream to read a file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} catch (FileNotFoundException e) {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log.error(e);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} catch (IOException e) {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log.error(e);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}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5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Throw early and catch late.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Validate user-inputs as early as possible in request-processing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Catch specific exception instead of catching generic `Exception.class`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Add descriptive+concise+relevant messages while throwing exception, similar to logging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Add javadocs and describe the scenario when the exception will occur/raised.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- Best Practices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Catch the most specific/child exception first → handle it → move to higher levels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Don’t catch </a:t>
            </a:r>
            <a:r>
              <a:rPr i="1" lang="en" sz="1200">
                <a:solidFill>
                  <a:srgbClr val="000000"/>
                </a:solidFill>
              </a:rPr>
              <a:t>Throwable, </a:t>
            </a:r>
            <a:r>
              <a:rPr lang="en" sz="1200">
                <a:solidFill>
                  <a:srgbClr val="000000"/>
                </a:solidFill>
              </a:rPr>
              <a:t>reason behind is that it’s super class to both errors and exception; doing this will stop JVM from notifying severe errors like OutOfMemoryError, StackOverflowErrors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Don’t digest/ignore the exceptions, might lead to unpredictable scenarios/problems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Don’t log and throw exception, prefer throwing exceptions, if the usecase demands an alternative flow → log and then proceed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If in case we need to add description to existing exception, try wrapping it with CustomException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Avoid having too many CustomException in an application/project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</a:rPr>
              <a:t>May be one is enough for entire application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</a:rPr>
              <a:t>In some scenarios one for each module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</a:rPr>
              <a:t>In some cases one for each level</a:t>
            </a: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wrapException(String input) throws MyBusinessException {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try {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// do something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} catch (NumberFormatException e) {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throw new MyBusinessException("A message that describes the error.", e);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}</a:t>
            </a:r>
            <a:endParaRPr sz="1200">
              <a:solidFill>
                <a:srgbClr val="000000"/>
              </a:solidFill>
            </a:endParaRPr>
          </a:p>
          <a:p>
            <a:pPr indent="0" lvl="0" marL="4953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B181E57702E41B94835FA72A9C664" ma:contentTypeVersion="4" ma:contentTypeDescription="Create a new document." ma:contentTypeScope="" ma:versionID="a1b85a198a3800be9dd9ea835afa9143">
  <xsd:schema xmlns:xsd="http://www.w3.org/2001/XMLSchema" xmlns:xs="http://www.w3.org/2001/XMLSchema" xmlns:p="http://schemas.microsoft.com/office/2006/metadata/properties" xmlns:ns2="e27cfe14-ffdc-4275-b38b-50487c0e996b" xmlns:ns3="80ac7bdb-ff9e-4a9b-94ea-833336226cd2" targetNamespace="http://schemas.microsoft.com/office/2006/metadata/properties" ma:root="true" ma:fieldsID="c23fba722d9d43231e36bcadf54ed724" ns2:_="" ns3:_="">
    <xsd:import namespace="e27cfe14-ffdc-4275-b38b-50487c0e996b"/>
    <xsd:import namespace="80ac7bdb-ff9e-4a9b-94ea-83333622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cfe14-ffdc-4275-b38b-50487c0e9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c7bdb-ff9e-4a9b-94ea-833336226c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BA70B-B306-4FA4-8ECA-C5BD503197FB}"/>
</file>

<file path=customXml/itemProps2.xml><?xml version="1.0" encoding="utf-8"?>
<ds:datastoreItem xmlns:ds="http://schemas.openxmlformats.org/officeDocument/2006/customXml" ds:itemID="{CA2DA323-C77A-41C7-9990-C2FA343E2543}"/>
</file>

<file path=customXml/itemProps3.xml><?xml version="1.0" encoding="utf-8"?>
<ds:datastoreItem xmlns:ds="http://schemas.openxmlformats.org/officeDocument/2006/customXml" ds:itemID="{EFA53F86-B119-494F-AF3E-5FEE704AD40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0x010100BD4B181E57702E41B94835FA72A9C664</vt:lpwstr>
  </property>
</Properties>
</file>