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irit.thadaka@gmail.com" TargetMode="External"/><Relationship Id="rId3" Type="http://schemas.openxmlformats.org/officeDocument/2006/relationships/hyperlink" Target="https://github.com/kirit93/PyDataNYC" TargetMode="External"/><Relationship Id="rId4" Type="http://schemas.openxmlformats.org/officeDocument/2006/relationships/hyperlink" Target="https://notebooks.azure.com/kirit93/libraries/textgenpydata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Generation using Keras"/>
          <p:cNvSpPr txBox="1"/>
          <p:nvPr>
            <p:ph type="ctrTitle"/>
          </p:nvPr>
        </p:nvSpPr>
        <p:spPr>
          <a:xfrm>
            <a:off x="4833937" y="64512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Text Generation using Keras</a:t>
            </a:r>
          </a:p>
        </p:txBody>
      </p:sp>
      <p:sp>
        <p:nvSpPr>
          <p:cNvPr id="120" name="Kirit Thadaka…"/>
          <p:cNvSpPr txBox="1"/>
          <p:nvPr>
            <p:ph type="subTitle" sz="half" idx="1"/>
          </p:nvPr>
        </p:nvSpPr>
        <p:spPr>
          <a:xfrm>
            <a:off x="4833937" y="4390625"/>
            <a:ext cx="14716126" cy="770449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Kirit Thadaka</a:t>
            </a:r>
          </a:p>
          <a:p>
            <a:pPr>
              <a:defRPr sz="4100"/>
            </a:pPr>
            <a:r>
              <a:rPr u="sng">
                <a:hlinkClick r:id="rId2" invalidUrl="" action="" tgtFrame="" tooltip="" history="1" highlightClick="0" endSnd="0"/>
              </a:rPr>
              <a:t>kirit.thadaka@gmail.com</a:t>
            </a:r>
          </a:p>
          <a:p>
            <a:pPr/>
          </a:p>
          <a:p>
            <a:pPr>
              <a:defRPr sz="4700"/>
            </a:pPr>
            <a:r>
              <a:t>Clone the repo from : </a:t>
            </a:r>
          </a:p>
          <a:p>
            <a:pPr>
              <a:defRPr sz="4700"/>
            </a:pPr>
            <a:r>
              <a:rPr u="sng">
                <a:hlinkClick r:id="rId3" invalidUrl="" action="" tgtFrame="" tooltip="" history="1" highlightClick="0" endSnd="0"/>
              </a:rPr>
              <a:t>https://github.com/kirit93/PyDataNYC</a:t>
            </a:r>
            <a:br/>
          </a:p>
          <a:p>
            <a:pPr>
              <a:defRPr sz="4700"/>
            </a:pPr>
            <a:r>
              <a:t>Or use Azure :</a:t>
            </a:r>
          </a:p>
          <a:p>
            <a:pPr>
              <a:defRPr sz="4700"/>
            </a:pPr>
            <a:r>
              <a:rPr u="sng">
                <a:hlinkClick r:id="rId4" invalidUrl="" action="" tgtFrame="" tooltip="" history="1" highlightClick="0" endSnd="0"/>
              </a:rPr>
              <a:t>https://notebooks.azure.com/kirit93/libraries/textgenpydata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urrent Neural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Recurrent Neural Networks</a:t>
            </a:r>
          </a:p>
        </p:txBody>
      </p:sp>
      <p:sp>
        <p:nvSpPr>
          <p:cNvPr id="152" name="RNNs can recognise sequences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RNNs can recognise sequences.</a:t>
            </a:r>
          </a:p>
          <a:p>
            <a:pPr/>
            <a:r>
              <a:t>Signals travel in more than one direction due to the loops in the network.</a:t>
            </a:r>
          </a:p>
          <a:p>
            <a:pPr/>
            <a:r>
              <a:t>The hidden states act like memory.</a:t>
            </a:r>
          </a:p>
          <a:p>
            <a:pPr/>
            <a:r>
              <a:t>BPTT.</a:t>
            </a:r>
          </a:p>
        </p:txBody>
      </p:sp>
      <p:pic>
        <p:nvPicPr>
          <p:cNvPr id="153" name="Screen Shot 2017-10-24 at 11.10.43 PM.png" descr="Screen Shot 2017-10-24 at 11.10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2165" y="6439493"/>
            <a:ext cx="8120072" cy="324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urrent Neural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Recurrent Neural Networks</a:t>
            </a:r>
          </a:p>
        </p:txBody>
      </p:sp>
      <p:pic>
        <p:nvPicPr>
          <p:cNvPr id="156" name="Screen Shot 2017-10-24 at 11.10.43 PM.png" descr="Screen Shot 2017-10-24 at 11.10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4304" y="4607389"/>
            <a:ext cx="14555392" cy="5822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ong Short Term Mem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Long Short Term Memory</a:t>
            </a:r>
          </a:p>
        </p:txBody>
      </p:sp>
      <p:pic>
        <p:nvPicPr>
          <p:cNvPr id="159" name="LSTM_gates.png" descr="LSTM_g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6552" y="4634526"/>
            <a:ext cx="9679052" cy="6857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STM_equations.png" descr="LSTM_equatio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3587" y="6027082"/>
            <a:ext cx="7517443" cy="407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actical"/>
          <p:cNvSpPr txBox="1"/>
          <p:nvPr>
            <p:ph type="title"/>
          </p:nvPr>
        </p:nvSpPr>
        <p:spPr>
          <a:xfrm>
            <a:off x="4387453" y="500819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Practical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Problems</a:t>
            </a:r>
          </a:p>
        </p:txBody>
      </p:sp>
      <p:sp>
        <p:nvSpPr>
          <p:cNvPr id="165" name="Data…"/>
          <p:cNvSpPr txBox="1"/>
          <p:nvPr>
            <p:ph type="body" sz="quarter" idx="1"/>
          </p:nvPr>
        </p:nvSpPr>
        <p:spPr>
          <a:xfrm>
            <a:off x="4387453" y="3643312"/>
            <a:ext cx="5186183" cy="8840392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  <a:p>
            <a:pPr/>
            <a:r>
              <a:t>Compute power</a:t>
            </a:r>
          </a:p>
          <a:p>
            <a:pPr/>
            <a:r>
              <a:t>Features</a:t>
            </a:r>
          </a:p>
        </p:txBody>
      </p:sp>
      <p:pic>
        <p:nvPicPr>
          <p:cNvPr id="166" name="Artificial Neural Network-Z2627Z.png" descr="Artificial Neural Network-Z2627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8124" y="4430751"/>
            <a:ext cx="6235909" cy="7265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ere are they us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Where are they used?</a:t>
            </a:r>
          </a:p>
        </p:txBody>
      </p:sp>
      <p:sp>
        <p:nvSpPr>
          <p:cNvPr id="169" name="DeepDream…"/>
          <p:cNvSpPr txBox="1"/>
          <p:nvPr>
            <p:ph type="body" sz="quarter" idx="1"/>
          </p:nvPr>
        </p:nvSpPr>
        <p:spPr>
          <a:xfrm>
            <a:off x="4565250" y="3652242"/>
            <a:ext cx="6839397" cy="8840391"/>
          </a:xfrm>
          <a:prstGeom prst="rect">
            <a:avLst/>
          </a:prstGeom>
        </p:spPr>
        <p:txBody>
          <a:bodyPr/>
          <a:lstStyle/>
          <a:p>
            <a:pPr/>
            <a:r>
              <a:t>DeepDream</a:t>
            </a:r>
          </a:p>
          <a:p>
            <a:pPr/>
            <a:r>
              <a:t>Google uses neural networks for text to speech with near human accuracy.</a:t>
            </a:r>
          </a:p>
          <a:p>
            <a:pPr/>
            <a:r>
              <a:t>Translation on Facebook happens with neural networks (CNNs)</a:t>
            </a:r>
          </a:p>
          <a:p>
            <a:pPr/>
            <a:r>
              <a:t>AlphaGo Zero</a:t>
            </a:r>
          </a:p>
        </p:txBody>
      </p:sp>
      <p:pic>
        <p:nvPicPr>
          <p:cNvPr id="170" name="deepdream.jpg" descr="deepdre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9729" y="5716488"/>
            <a:ext cx="8772698" cy="4711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0663" y="631398"/>
            <a:ext cx="7795931" cy="4858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a-series-of-pizza-commercial-vid.jpg" descr="a-series-of-pizza-commercial-vi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2783" y="6104303"/>
            <a:ext cx="12062954" cy="6785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History</a:t>
            </a:r>
          </a:p>
        </p:txBody>
      </p:sp>
      <p:sp>
        <p:nvSpPr>
          <p:cNvPr id="123" name="In the late 1950s researchers from Stanford developed “ADALINE” and “MADALINE”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late 1950s researchers from Stanford developed “ADALINE” and “MADALINE”.</a:t>
            </a:r>
          </a:p>
          <a:p>
            <a:pPr/>
            <a:r>
              <a:t>ADALINE could recognise binary patterns.</a:t>
            </a:r>
          </a:p>
          <a:p>
            <a:pPr/>
            <a:r>
              <a:t>MADALINE was the first Neural Network to be applied to real work problems (removing echoes on phone lines). Still in commercial use!</a:t>
            </a:r>
            <a:br/>
            <a:br/>
            <a:br/>
            <a:r>
              <a:rPr sz="2600"/>
              <a:t>Anecdote - Frank Rosenblatt, a neuro-biologist of Cornell, began work on the Perceptron. He was intrigued with the operation of the eye of a fly. Much of the processing which tells a fly to flee is done in its eye.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"/>
          <p:cNvSpPr txBox="1"/>
          <p:nvPr/>
        </p:nvSpPr>
        <p:spPr>
          <a:xfrm>
            <a:off x="11893924" y="6723400"/>
            <a:ext cx="953339" cy="626388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  <p:pic>
        <p:nvPicPr>
          <p:cNvPr id="126" name="functions-and-its-type-in-mathematics-59-638.jpg" descr="functions-and-its-type-in-mathematics-59-6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4859" y="2580679"/>
            <a:ext cx="11394282" cy="8554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eed Forward 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Feed Forward Neural Network</a:t>
            </a:r>
          </a:p>
        </p:txBody>
      </p:sp>
      <p:sp>
        <p:nvSpPr>
          <p:cNvPr id="129" name="Made of many perceptrons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Made of many perceptrons.</a:t>
            </a:r>
          </a:p>
          <a:p>
            <a:pPr/>
            <a:r>
              <a:t>Used for regression and classification problems.</a:t>
            </a:r>
          </a:p>
          <a:p>
            <a:pPr/>
            <a:r>
              <a:t>Connections have no cycles.</a:t>
            </a:r>
          </a:p>
          <a:p>
            <a:pPr/>
            <a:r>
              <a:t>Information only goes forward.</a:t>
            </a:r>
          </a:p>
        </p:txBody>
      </p:sp>
      <p:pic>
        <p:nvPicPr>
          <p:cNvPr id="130" name="MLP.png" descr="ML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5087" y="5938220"/>
            <a:ext cx="8650584" cy="4250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eed Forward 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Feed Forward Neural Network</a:t>
            </a:r>
          </a:p>
        </p:txBody>
      </p:sp>
      <p:sp>
        <p:nvSpPr>
          <p:cNvPr id="133" name="Weights and biases are used to find the output of a perceptron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Weights and biases are used to find the output of a perceptron.</a:t>
            </a:r>
          </a:p>
          <a:p>
            <a:pPr/>
            <a:r>
              <a:t>And activation function is used to make the output smooth.</a:t>
            </a:r>
          </a:p>
          <a:p>
            <a:pPr/>
            <a:r>
              <a:t>Eg. Sigmoid, Tanh.</a:t>
            </a:r>
          </a:p>
        </p:txBody>
      </p:sp>
      <p:pic>
        <p:nvPicPr>
          <p:cNvPr id="134" name="forward_equation.png" descr="forward_equ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1383" y="6659038"/>
            <a:ext cx="9006727" cy="2808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o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Loss</a:t>
            </a:r>
          </a:p>
        </p:txBody>
      </p:sp>
      <p:sp>
        <p:nvSpPr>
          <p:cNvPr id="137" name="After the outputs are calculated, the loss is computed based on the computed output and the expected output.…"/>
          <p:cNvSpPr txBox="1"/>
          <p:nvPr>
            <p:ph type="body" sz="half" idx="1"/>
          </p:nvPr>
        </p:nvSpPr>
        <p:spPr>
          <a:xfrm>
            <a:off x="4387453" y="3643312"/>
            <a:ext cx="15609094" cy="5681376"/>
          </a:xfrm>
          <a:prstGeom prst="rect">
            <a:avLst/>
          </a:prstGeom>
        </p:spPr>
        <p:txBody>
          <a:bodyPr/>
          <a:lstStyle/>
          <a:p>
            <a:pPr/>
            <a:r>
              <a:t>After the outputs are calculated, the loss is computed based on the computed output and the expected output.</a:t>
            </a:r>
          </a:p>
          <a:p>
            <a:pPr/>
            <a:r>
              <a:t>This loss is used to calculate the gradients for the weight matrices so that they can be updated during the backward pass. </a:t>
            </a:r>
          </a:p>
        </p:txBody>
      </p:sp>
      <p:pic>
        <p:nvPicPr>
          <p:cNvPr id="138" name="Screen Shot 2017-10-15 at 7.24.49 PM.png" descr="Screen Shot 2017-10-15 at 7.24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1053" y="9574718"/>
            <a:ext cx="9429751" cy="1375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radient Upd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Gradient Update</a:t>
            </a:r>
          </a:p>
        </p:txBody>
      </p:sp>
      <p:sp>
        <p:nvSpPr>
          <p:cNvPr id="141" name="The loss needs to be minimised.…"/>
          <p:cNvSpPr txBox="1"/>
          <p:nvPr>
            <p:ph type="body" sz="half" idx="1"/>
          </p:nvPr>
        </p:nvSpPr>
        <p:spPr>
          <a:xfrm>
            <a:off x="4387453" y="3643312"/>
            <a:ext cx="9233146" cy="8840392"/>
          </a:xfrm>
          <a:prstGeom prst="rect">
            <a:avLst/>
          </a:prstGeom>
        </p:spPr>
        <p:txBody>
          <a:bodyPr/>
          <a:lstStyle/>
          <a:p>
            <a:pPr/>
            <a:r>
              <a:t>The loss needs to be minimised.  </a:t>
            </a:r>
          </a:p>
          <a:p>
            <a:pPr/>
            <a:r>
              <a:t>SGD, RMSProp, Adam etc.</a:t>
            </a:r>
          </a:p>
        </p:txBody>
      </p:sp>
      <p:pic>
        <p:nvPicPr>
          <p:cNvPr id="142" name="Screen Shot 2017-10-15 at 11.11.19 AM.png" descr="Screen Shot 2017-10-15 at 11.11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5925" y="6062869"/>
            <a:ext cx="5481595" cy="3523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radient Upd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Gradient Update</a:t>
            </a:r>
          </a:p>
        </p:txBody>
      </p:sp>
      <p:pic>
        <p:nvPicPr>
          <p:cNvPr id="145" name="sgd.jpg" descr="sg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4859" y="3491669"/>
            <a:ext cx="11394282" cy="855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AC6FF"/>
            </a:gs>
            <a:gs pos="100000">
              <a:schemeClr val="accent1">
                <a:hueOff val="118245"/>
                <a:lumOff val="-11372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r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Training</a:t>
            </a:r>
          </a:p>
        </p:txBody>
      </p:sp>
      <p:sp>
        <p:nvSpPr>
          <p:cNvPr id="148" name="The forward and backward pass continuously go on until the loss value converges.…"/>
          <p:cNvSpPr txBox="1"/>
          <p:nvPr>
            <p:ph type="body" sz="half" idx="1"/>
          </p:nvPr>
        </p:nvSpPr>
        <p:spPr>
          <a:xfrm>
            <a:off x="4387453" y="3643312"/>
            <a:ext cx="8268186" cy="8840392"/>
          </a:xfrm>
          <a:prstGeom prst="rect">
            <a:avLst/>
          </a:prstGeom>
        </p:spPr>
        <p:txBody>
          <a:bodyPr/>
          <a:lstStyle/>
          <a:p>
            <a:pPr/>
            <a:r>
              <a:t>The forward and backward pass continuously go on until the loss value converges. </a:t>
            </a:r>
          </a:p>
          <a:p>
            <a:pPr/>
            <a:r>
              <a:t>The weights and biases during convergence are stored and used for testing.</a:t>
            </a:r>
          </a:p>
        </p:txBody>
      </p:sp>
      <p:pic>
        <p:nvPicPr>
          <p:cNvPr id="149" name="loss-over-iterations.png" descr="loss-over-itera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3431" y="4078669"/>
            <a:ext cx="16777138" cy="796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