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60" r:id="rId5"/>
    <p:sldId id="261" r:id="rId6"/>
    <p:sldId id="262" r:id="rId7"/>
    <p:sldId id="263" r:id="rId8"/>
    <p:sldId id="264" r:id="rId9"/>
    <p:sldId id="265" r:id="rId10"/>
    <p:sldId id="266" r:id="rId11"/>
    <p:sldId id="268" r:id="rId12"/>
    <p:sldId id="269" r:id="rId13"/>
    <p:sldId id="270" r:id="rId14"/>
    <p:sldId id="271" r:id="rId15"/>
    <p:sldId id="278" r:id="rId16"/>
    <p:sldId id="279" r:id="rId17"/>
    <p:sldId id="280" r:id="rId18"/>
    <p:sldId id="281" r:id="rId19"/>
    <p:sldId id="273" r:id="rId20"/>
    <p:sldId id="274" r:id="rId21"/>
    <p:sldId id="282" r:id="rId22"/>
    <p:sldId id="283" r:id="rId23"/>
    <p:sldId id="284" r:id="rId24"/>
    <p:sldId id="285" r:id="rId25"/>
    <p:sldId id="286" r:id="rId26"/>
    <p:sldId id="287" r:id="rId27"/>
    <p:sldId id="288" r:id="rId28"/>
    <p:sldId id="290" r:id="rId29"/>
    <p:sldId id="292" r:id="rId30"/>
    <p:sldId id="275" r:id="rId31"/>
    <p:sldId id="276" r:id="rId32"/>
    <p:sldId id="27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31"/>
  </p:normalViewPr>
  <p:slideViewPr>
    <p:cSldViewPr snapToGrid="0" snapToObjects="1">
      <p:cViewPr varScale="1">
        <p:scale>
          <a:sx n="82" d="100"/>
          <a:sy n="82" d="100"/>
        </p:scale>
        <p:origin x="7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EF66D5-18CC-B041-9CD2-9A3A5090F0D4}" type="datetimeFigureOut">
              <a:rPr lang="en-US" smtClean="0"/>
              <a:t>12/5/2022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96CF2-31C1-204C-891C-F3F3D4A56AAC}" type="slidenum">
              <a:rPr lang="en-US" smtClean="0"/>
              <a:t>‹#›</a:t>
            </a:fld>
            <a:endParaRPr lang="en-US"/>
          </a:p>
        </p:txBody>
      </p:sp>
    </p:spTree>
    <p:extLst>
      <p:ext uri="{BB962C8B-B14F-4D97-AF65-F5344CB8AC3E}">
        <p14:creationId xmlns:p14="http://schemas.microsoft.com/office/powerpoint/2010/main" val="2133904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B99E2-7090-BA49-8B13-F54F0AF258AE}"/>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625D6-6F0B-7944-AED1-6BB7236F8E1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EB8AE38-D2C7-D740-8711-C6D2DC463F82}"/>
              </a:ext>
            </a:extLst>
          </p:cNvPr>
          <p:cNvSpPr>
            <a:spLocks noGrp="1"/>
          </p:cNvSpPr>
          <p:nvPr>
            <p:ph type="dt" sz="half" idx="10"/>
          </p:nvPr>
        </p:nvSpPr>
        <p:spPr/>
        <p:txBody>
          <a:bodyPr/>
          <a:lstStyle/>
          <a:p>
            <a:fld id="{861CB097-BDEF-9040-914B-BBB5BB5D49E8}" type="datetimeFigureOut">
              <a:rPr lang="en-US" smtClean="0"/>
              <a:t>12/5/2022</a:t>
            </a:fld>
            <a:endParaRPr lang="en-US"/>
          </a:p>
        </p:txBody>
      </p:sp>
      <p:sp>
        <p:nvSpPr>
          <p:cNvPr id="5" name="Footer Placeholder 4">
            <a:extLst>
              <a:ext uri="{FF2B5EF4-FFF2-40B4-BE49-F238E27FC236}">
                <a16:creationId xmlns:a16="http://schemas.microsoft.com/office/drawing/2014/main" id="{600F319E-FD77-D14D-ACB3-7FEF2C389A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C1C78-E97F-BC44-B46D-4582A5A12C2D}"/>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1588234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C0E99-1310-6F44-A064-8A5B5CBDCC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A1C316-1173-CD43-8DFD-27E6456E15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9B0A1-3BA9-2E40-89B7-74F080F7A0AA}"/>
              </a:ext>
            </a:extLst>
          </p:cNvPr>
          <p:cNvSpPr>
            <a:spLocks noGrp="1"/>
          </p:cNvSpPr>
          <p:nvPr>
            <p:ph type="dt" sz="half" idx="10"/>
          </p:nvPr>
        </p:nvSpPr>
        <p:spPr/>
        <p:txBody>
          <a:bodyPr/>
          <a:lstStyle/>
          <a:p>
            <a:fld id="{861CB097-BDEF-9040-914B-BBB5BB5D49E8}" type="datetimeFigureOut">
              <a:rPr lang="en-US" smtClean="0"/>
              <a:t>12/5/2022</a:t>
            </a:fld>
            <a:endParaRPr lang="en-US"/>
          </a:p>
        </p:txBody>
      </p:sp>
      <p:sp>
        <p:nvSpPr>
          <p:cNvPr id="5" name="Footer Placeholder 4">
            <a:extLst>
              <a:ext uri="{FF2B5EF4-FFF2-40B4-BE49-F238E27FC236}">
                <a16:creationId xmlns:a16="http://schemas.microsoft.com/office/drawing/2014/main" id="{658F6ABF-D78F-E445-8ACA-E2CBC9FDEA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A14746-E766-354D-85ED-AA1889012E65}"/>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3375262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67E185-6F23-154D-8122-E27AAEDD06DE}"/>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A0DD38-6363-4E4B-8FF0-E9BB7BBD73DE}"/>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4B2BC-9B17-8E48-ACB2-4A355BEC6A03}"/>
              </a:ext>
            </a:extLst>
          </p:cNvPr>
          <p:cNvSpPr>
            <a:spLocks noGrp="1"/>
          </p:cNvSpPr>
          <p:nvPr>
            <p:ph type="dt" sz="half" idx="10"/>
          </p:nvPr>
        </p:nvSpPr>
        <p:spPr/>
        <p:txBody>
          <a:bodyPr/>
          <a:lstStyle/>
          <a:p>
            <a:fld id="{861CB097-BDEF-9040-914B-BBB5BB5D49E8}" type="datetimeFigureOut">
              <a:rPr lang="en-US" smtClean="0"/>
              <a:t>12/5/2022</a:t>
            </a:fld>
            <a:endParaRPr lang="en-US"/>
          </a:p>
        </p:txBody>
      </p:sp>
      <p:sp>
        <p:nvSpPr>
          <p:cNvPr id="5" name="Footer Placeholder 4">
            <a:extLst>
              <a:ext uri="{FF2B5EF4-FFF2-40B4-BE49-F238E27FC236}">
                <a16:creationId xmlns:a16="http://schemas.microsoft.com/office/drawing/2014/main" id="{50DC8D4B-7C9C-894D-879F-866C24F45D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D29470-10B3-4349-AD79-3F743A6186A7}"/>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2021273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A3FE-C8D6-C942-AD41-563DEB8B80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1AC28F-8A19-7E43-9AA6-0D22EE2118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3CEB11-43CF-E549-8540-D06BAC651DF1}"/>
              </a:ext>
            </a:extLst>
          </p:cNvPr>
          <p:cNvSpPr>
            <a:spLocks noGrp="1"/>
          </p:cNvSpPr>
          <p:nvPr>
            <p:ph type="dt" sz="half" idx="10"/>
          </p:nvPr>
        </p:nvSpPr>
        <p:spPr/>
        <p:txBody>
          <a:bodyPr/>
          <a:lstStyle/>
          <a:p>
            <a:fld id="{861CB097-BDEF-9040-914B-BBB5BB5D49E8}" type="datetimeFigureOut">
              <a:rPr lang="en-US" smtClean="0"/>
              <a:t>12/5/2022</a:t>
            </a:fld>
            <a:endParaRPr lang="en-US"/>
          </a:p>
        </p:txBody>
      </p:sp>
      <p:sp>
        <p:nvSpPr>
          <p:cNvPr id="5" name="Footer Placeholder 4">
            <a:extLst>
              <a:ext uri="{FF2B5EF4-FFF2-40B4-BE49-F238E27FC236}">
                <a16:creationId xmlns:a16="http://schemas.microsoft.com/office/drawing/2014/main" id="{A3CB2FE0-3028-E54F-BCDF-248252F01A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5480ED-B119-A442-8A02-E15C00B3C7B7}"/>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1317141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EAF11-8D05-F742-A82D-D37AECC5D2B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B974B81E-A2DD-E946-87C8-334361B8B13D}"/>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B42150-D091-3F45-B434-673A46A1D748}"/>
              </a:ext>
            </a:extLst>
          </p:cNvPr>
          <p:cNvSpPr>
            <a:spLocks noGrp="1"/>
          </p:cNvSpPr>
          <p:nvPr>
            <p:ph type="dt" sz="half" idx="10"/>
          </p:nvPr>
        </p:nvSpPr>
        <p:spPr/>
        <p:txBody>
          <a:bodyPr/>
          <a:lstStyle/>
          <a:p>
            <a:fld id="{861CB097-BDEF-9040-914B-BBB5BB5D49E8}" type="datetimeFigureOut">
              <a:rPr lang="en-US" smtClean="0"/>
              <a:t>12/5/2022</a:t>
            </a:fld>
            <a:endParaRPr lang="en-US"/>
          </a:p>
        </p:txBody>
      </p:sp>
      <p:sp>
        <p:nvSpPr>
          <p:cNvPr id="5" name="Footer Placeholder 4">
            <a:extLst>
              <a:ext uri="{FF2B5EF4-FFF2-40B4-BE49-F238E27FC236}">
                <a16:creationId xmlns:a16="http://schemas.microsoft.com/office/drawing/2014/main" id="{CCB47B87-1203-5045-9443-2E0B9B1DFB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735C81-70C4-9640-BD23-BF2A2E69456E}"/>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635558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C6BB-E1E9-844A-8DF4-5076709BCE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8662A2-90C8-294A-929E-6636A8FC56C6}"/>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C983D8-3E63-1743-A13E-5F7E605363AD}"/>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D6D09C-7853-E248-9EE0-C1D059CEAA79}"/>
              </a:ext>
            </a:extLst>
          </p:cNvPr>
          <p:cNvSpPr>
            <a:spLocks noGrp="1"/>
          </p:cNvSpPr>
          <p:nvPr>
            <p:ph type="dt" sz="half" idx="10"/>
          </p:nvPr>
        </p:nvSpPr>
        <p:spPr/>
        <p:txBody>
          <a:bodyPr/>
          <a:lstStyle/>
          <a:p>
            <a:fld id="{861CB097-BDEF-9040-914B-BBB5BB5D49E8}" type="datetimeFigureOut">
              <a:rPr lang="en-US" smtClean="0"/>
              <a:t>12/5/2022</a:t>
            </a:fld>
            <a:endParaRPr lang="en-US"/>
          </a:p>
        </p:txBody>
      </p:sp>
      <p:sp>
        <p:nvSpPr>
          <p:cNvPr id="6" name="Footer Placeholder 5">
            <a:extLst>
              <a:ext uri="{FF2B5EF4-FFF2-40B4-BE49-F238E27FC236}">
                <a16:creationId xmlns:a16="http://schemas.microsoft.com/office/drawing/2014/main" id="{6494BE43-2060-604A-99D4-5957819D07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4F47F3-32A5-4C4F-BC70-654B2642981B}"/>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2382907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AC82B-A805-7C46-9602-0B8A0CAB6C16}"/>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E964C3-1B06-4D43-86B3-025034EBBEB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4501E48-2277-D446-AAA5-A42CDAA046CF}"/>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F4D928-8EAF-D843-9BBF-4CBFCA6549E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0D7E662-54FF-5C4E-A2A9-5894A8ECA3B1}"/>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FB7BE7-AF3D-8C4F-A766-8DE5B8FE6169}"/>
              </a:ext>
            </a:extLst>
          </p:cNvPr>
          <p:cNvSpPr>
            <a:spLocks noGrp="1"/>
          </p:cNvSpPr>
          <p:nvPr>
            <p:ph type="dt" sz="half" idx="10"/>
          </p:nvPr>
        </p:nvSpPr>
        <p:spPr/>
        <p:txBody>
          <a:bodyPr/>
          <a:lstStyle/>
          <a:p>
            <a:fld id="{861CB097-BDEF-9040-914B-BBB5BB5D49E8}" type="datetimeFigureOut">
              <a:rPr lang="en-US" smtClean="0"/>
              <a:t>12/5/2022</a:t>
            </a:fld>
            <a:endParaRPr lang="en-US"/>
          </a:p>
        </p:txBody>
      </p:sp>
      <p:sp>
        <p:nvSpPr>
          <p:cNvPr id="8" name="Footer Placeholder 7">
            <a:extLst>
              <a:ext uri="{FF2B5EF4-FFF2-40B4-BE49-F238E27FC236}">
                <a16:creationId xmlns:a16="http://schemas.microsoft.com/office/drawing/2014/main" id="{372FF9A7-0946-A649-AB41-319EFBCBFD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53A7E7-9B4F-C24A-8D24-444D229E3CD0}"/>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605924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FABFA-153D-C348-BAC8-49DF841B7E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18E797-7AB6-3443-9A6D-913E7971C2CC}"/>
              </a:ext>
            </a:extLst>
          </p:cNvPr>
          <p:cNvSpPr>
            <a:spLocks noGrp="1"/>
          </p:cNvSpPr>
          <p:nvPr>
            <p:ph type="dt" sz="half" idx="10"/>
          </p:nvPr>
        </p:nvSpPr>
        <p:spPr/>
        <p:txBody>
          <a:bodyPr/>
          <a:lstStyle/>
          <a:p>
            <a:fld id="{861CB097-BDEF-9040-914B-BBB5BB5D49E8}" type="datetimeFigureOut">
              <a:rPr lang="en-US" smtClean="0"/>
              <a:t>12/5/2022</a:t>
            </a:fld>
            <a:endParaRPr lang="en-US"/>
          </a:p>
        </p:txBody>
      </p:sp>
      <p:sp>
        <p:nvSpPr>
          <p:cNvPr id="4" name="Footer Placeholder 3">
            <a:extLst>
              <a:ext uri="{FF2B5EF4-FFF2-40B4-BE49-F238E27FC236}">
                <a16:creationId xmlns:a16="http://schemas.microsoft.com/office/drawing/2014/main" id="{02E6F545-BFDC-0E40-8223-B612D3FC44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AD5F41-18D5-A946-B88C-7D71FCCDBD06}"/>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676011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1DE33B-9238-B848-9F0B-46204810A41A}"/>
              </a:ext>
            </a:extLst>
          </p:cNvPr>
          <p:cNvSpPr>
            <a:spLocks noGrp="1"/>
          </p:cNvSpPr>
          <p:nvPr>
            <p:ph type="dt" sz="half" idx="10"/>
          </p:nvPr>
        </p:nvSpPr>
        <p:spPr/>
        <p:txBody>
          <a:bodyPr/>
          <a:lstStyle/>
          <a:p>
            <a:fld id="{861CB097-BDEF-9040-914B-BBB5BB5D49E8}" type="datetimeFigureOut">
              <a:rPr lang="en-US" smtClean="0"/>
              <a:t>12/5/2022</a:t>
            </a:fld>
            <a:endParaRPr lang="en-US"/>
          </a:p>
        </p:txBody>
      </p:sp>
      <p:sp>
        <p:nvSpPr>
          <p:cNvPr id="3" name="Footer Placeholder 2">
            <a:extLst>
              <a:ext uri="{FF2B5EF4-FFF2-40B4-BE49-F238E27FC236}">
                <a16:creationId xmlns:a16="http://schemas.microsoft.com/office/drawing/2014/main" id="{BCB619CD-4590-C442-A436-79505B3B72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9954D4-28B4-174B-9C61-DDF7FA68C92F}"/>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3237459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1F525-08C5-4D42-9E85-FE9392744D6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D7FD410-EC5C-A842-9A61-83262047B00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843C51-F60A-4441-A612-C9FE49764C0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962866B-16E0-4545-ABC0-975CDD265D92}"/>
              </a:ext>
            </a:extLst>
          </p:cNvPr>
          <p:cNvSpPr>
            <a:spLocks noGrp="1"/>
          </p:cNvSpPr>
          <p:nvPr>
            <p:ph type="dt" sz="half" idx="10"/>
          </p:nvPr>
        </p:nvSpPr>
        <p:spPr/>
        <p:txBody>
          <a:bodyPr/>
          <a:lstStyle/>
          <a:p>
            <a:fld id="{861CB097-BDEF-9040-914B-BBB5BB5D49E8}" type="datetimeFigureOut">
              <a:rPr lang="en-US" smtClean="0"/>
              <a:t>12/5/2022</a:t>
            </a:fld>
            <a:endParaRPr lang="en-US"/>
          </a:p>
        </p:txBody>
      </p:sp>
      <p:sp>
        <p:nvSpPr>
          <p:cNvPr id="6" name="Footer Placeholder 5">
            <a:extLst>
              <a:ext uri="{FF2B5EF4-FFF2-40B4-BE49-F238E27FC236}">
                <a16:creationId xmlns:a16="http://schemas.microsoft.com/office/drawing/2014/main" id="{756AF31B-749F-494D-A11A-E5A7B32960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1515FC-F4AA-E846-9C40-95820750CF05}"/>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3388022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9D87E-2D6C-AB46-BA88-75F1882DB36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15A36492-51DE-7246-93A6-A1E88C16C9A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A90277DB-8166-DB40-BCDA-3BFB553B4A9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C62174D-1B7D-6B43-8D6E-968D48D96A8C}"/>
              </a:ext>
            </a:extLst>
          </p:cNvPr>
          <p:cNvSpPr>
            <a:spLocks noGrp="1"/>
          </p:cNvSpPr>
          <p:nvPr>
            <p:ph type="dt" sz="half" idx="10"/>
          </p:nvPr>
        </p:nvSpPr>
        <p:spPr/>
        <p:txBody>
          <a:bodyPr/>
          <a:lstStyle/>
          <a:p>
            <a:fld id="{861CB097-BDEF-9040-914B-BBB5BB5D49E8}" type="datetimeFigureOut">
              <a:rPr lang="en-US" smtClean="0"/>
              <a:t>12/5/2022</a:t>
            </a:fld>
            <a:endParaRPr lang="en-US"/>
          </a:p>
        </p:txBody>
      </p:sp>
      <p:sp>
        <p:nvSpPr>
          <p:cNvPr id="6" name="Footer Placeholder 5">
            <a:extLst>
              <a:ext uri="{FF2B5EF4-FFF2-40B4-BE49-F238E27FC236}">
                <a16:creationId xmlns:a16="http://schemas.microsoft.com/office/drawing/2014/main" id="{0E00240A-25D1-6D42-870A-C4F2E46709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578C3-0A84-2B4C-AD78-CCA97E38814F}"/>
              </a:ext>
            </a:extLst>
          </p:cNvPr>
          <p:cNvSpPr>
            <a:spLocks noGrp="1"/>
          </p:cNvSpPr>
          <p:nvPr>
            <p:ph type="sldNum" sz="quarter" idx="12"/>
          </p:nvPr>
        </p:nvSpPr>
        <p:spPr/>
        <p:txBody>
          <a:bodyPr/>
          <a:lstStyle/>
          <a:p>
            <a:fld id="{90E86F3C-2D7F-E241-BC06-0FCF8C623F5F}" type="slidenum">
              <a:rPr lang="en-US" smtClean="0"/>
              <a:t>‹#›</a:t>
            </a:fld>
            <a:endParaRPr lang="en-US"/>
          </a:p>
        </p:txBody>
      </p:sp>
    </p:spTree>
    <p:extLst>
      <p:ext uri="{BB962C8B-B14F-4D97-AF65-F5344CB8AC3E}">
        <p14:creationId xmlns:p14="http://schemas.microsoft.com/office/powerpoint/2010/main" val="2381536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F69542-156B-A548-823D-B3C9846CB61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56EB73-21F2-C643-A64D-5B1FF6A4E74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45E9A01-501E-444F-96EA-6159F56C562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61CB097-BDEF-9040-914B-BBB5BB5D49E8}" type="datetimeFigureOut">
              <a:rPr lang="en-US" smtClean="0"/>
              <a:t>12/5/2022</a:t>
            </a:fld>
            <a:endParaRPr lang="en-US"/>
          </a:p>
        </p:txBody>
      </p:sp>
      <p:sp>
        <p:nvSpPr>
          <p:cNvPr id="5" name="Footer Placeholder 4">
            <a:extLst>
              <a:ext uri="{FF2B5EF4-FFF2-40B4-BE49-F238E27FC236}">
                <a16:creationId xmlns:a16="http://schemas.microsoft.com/office/drawing/2014/main" id="{24EDB9B5-6C11-0045-B00F-6FC20525AB7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B69362-CD4F-B54A-887D-9932AE3E3EF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E86F3C-2D7F-E241-BC06-0FCF8C623F5F}" type="slidenum">
              <a:rPr lang="en-US" smtClean="0"/>
              <a:t>‹#›</a:t>
            </a:fld>
            <a:endParaRPr lang="en-US"/>
          </a:p>
        </p:txBody>
      </p:sp>
      <p:pic>
        <p:nvPicPr>
          <p:cNvPr id="9" name="Picture 8">
            <a:extLst>
              <a:ext uri="{FF2B5EF4-FFF2-40B4-BE49-F238E27FC236}">
                <a16:creationId xmlns:a16="http://schemas.microsoft.com/office/drawing/2014/main" id="{26D6B3FC-2625-8640-B31B-C06D37EDC77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860431" y="5310554"/>
            <a:ext cx="3425093" cy="1926615"/>
          </a:xfrm>
          <a:prstGeom prst="rect">
            <a:avLst/>
          </a:prstGeom>
        </p:spPr>
      </p:pic>
    </p:spTree>
    <p:extLst>
      <p:ext uri="{BB962C8B-B14F-4D97-AF65-F5344CB8AC3E}">
        <p14:creationId xmlns:p14="http://schemas.microsoft.com/office/powerpoint/2010/main" val="3337016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4400" b="0" i="0" kern="1200">
          <a:solidFill>
            <a:schemeClr val="tx1">
              <a:lumMod val="75000"/>
              <a:lumOff val="25000"/>
            </a:schemeClr>
          </a:solidFill>
          <a:latin typeface="Garamond" panose="02020404030301010803" pitchFamily="18"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b="0" i="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000" b="0" i="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600" b="0" i="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400" b="0" i="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400" b="0" i="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AD469-2BB1-9946-B63E-E9CFAE8CF188}"/>
              </a:ext>
            </a:extLst>
          </p:cNvPr>
          <p:cNvSpPr>
            <a:spLocks noGrp="1"/>
          </p:cNvSpPr>
          <p:nvPr>
            <p:ph type="ctrTitle"/>
          </p:nvPr>
        </p:nvSpPr>
        <p:spPr>
          <a:xfrm>
            <a:off x="1363286" y="1213657"/>
            <a:ext cx="6637713" cy="2296305"/>
          </a:xfrm>
        </p:spPr>
        <p:txBody>
          <a:bodyPr/>
          <a:lstStyle/>
          <a:p>
            <a:r>
              <a:rPr lang="en-US" dirty="0"/>
              <a:t>Sentiment Analysis on Twitter Data</a:t>
            </a:r>
          </a:p>
        </p:txBody>
      </p:sp>
      <p:sp>
        <p:nvSpPr>
          <p:cNvPr id="3" name="Subtitle 2">
            <a:extLst>
              <a:ext uri="{FF2B5EF4-FFF2-40B4-BE49-F238E27FC236}">
                <a16:creationId xmlns:a16="http://schemas.microsoft.com/office/drawing/2014/main" id="{D1BC20F8-DB05-1444-AF07-F477439FBE12}"/>
              </a:ext>
            </a:extLst>
          </p:cNvPr>
          <p:cNvSpPr>
            <a:spLocks noGrp="1"/>
          </p:cNvSpPr>
          <p:nvPr>
            <p:ph type="subTitle" idx="1"/>
          </p:nvPr>
        </p:nvSpPr>
        <p:spPr/>
        <p:txBody>
          <a:bodyPr>
            <a:normAutofit fontScale="85000" lnSpcReduction="20000"/>
          </a:bodyPr>
          <a:lstStyle/>
          <a:p>
            <a:r>
              <a:rPr lang="en-US" dirty="0"/>
              <a:t>CS 5593 – Data Mining</a:t>
            </a:r>
          </a:p>
          <a:p>
            <a:r>
              <a:rPr lang="en-US" dirty="0"/>
              <a:t>Fall 2022</a:t>
            </a:r>
          </a:p>
          <a:p>
            <a:endParaRPr lang="en-US" dirty="0"/>
          </a:p>
          <a:p>
            <a:r>
              <a:rPr lang="en-US" dirty="0"/>
              <a:t>Bhargav Durga Prasad Vummadi</a:t>
            </a:r>
          </a:p>
          <a:p>
            <a:r>
              <a:rPr lang="en-US" dirty="0"/>
              <a:t>Sai Prakash Davuluri</a:t>
            </a:r>
          </a:p>
          <a:p>
            <a:r>
              <a:rPr lang="en-US" dirty="0"/>
              <a:t>Sai Sharath Kumar Sabbarapu</a:t>
            </a:r>
          </a:p>
        </p:txBody>
      </p:sp>
    </p:spTree>
    <p:extLst>
      <p:ext uri="{BB962C8B-B14F-4D97-AF65-F5344CB8AC3E}">
        <p14:creationId xmlns:p14="http://schemas.microsoft.com/office/powerpoint/2010/main" val="2183389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203BB-A778-7A1A-F1FC-6AEB639D8EA8}"/>
              </a:ext>
            </a:extLst>
          </p:cNvPr>
          <p:cNvSpPr>
            <a:spLocks noGrp="1"/>
          </p:cNvSpPr>
          <p:nvPr>
            <p:ph type="title"/>
          </p:nvPr>
        </p:nvSpPr>
        <p:spPr/>
        <p:txBody>
          <a:bodyPr/>
          <a:lstStyle/>
          <a:p>
            <a:r>
              <a:rPr lang="en-US" dirty="0"/>
              <a:t>Naïve Bayes Classifier</a:t>
            </a:r>
          </a:p>
        </p:txBody>
      </p:sp>
      <p:sp>
        <p:nvSpPr>
          <p:cNvPr id="3" name="Content Placeholder 2">
            <a:extLst>
              <a:ext uri="{FF2B5EF4-FFF2-40B4-BE49-F238E27FC236}">
                <a16:creationId xmlns:a16="http://schemas.microsoft.com/office/drawing/2014/main" id="{091F71E0-AB54-D3D6-9A64-F9178D337419}"/>
              </a:ext>
            </a:extLst>
          </p:cNvPr>
          <p:cNvSpPr>
            <a:spLocks noGrp="1"/>
          </p:cNvSpPr>
          <p:nvPr>
            <p:ph idx="1"/>
          </p:nvPr>
        </p:nvSpPr>
        <p:spPr/>
        <p:txBody>
          <a:bodyPr>
            <a:normAutofit/>
          </a:bodyPr>
          <a:lstStyle/>
          <a:p>
            <a:r>
              <a:rPr lang="en-US" sz="2000" dirty="0"/>
              <a:t>This is a probabilistic machine learning algorithm for classification and clustering tasks.</a:t>
            </a:r>
          </a:p>
          <a:p>
            <a:r>
              <a:rPr lang="en-US" sz="2000" dirty="0"/>
              <a:t>Steps to build the classifier:</a:t>
            </a:r>
          </a:p>
          <a:p>
            <a:r>
              <a:rPr lang="en-US" sz="2000" dirty="0"/>
              <a:t>Class Instantiation </a:t>
            </a:r>
          </a:p>
          <a:p>
            <a:r>
              <a:rPr lang="en-US" sz="2000" dirty="0"/>
              <a:t>Class separation to know the prior probability of the class.</a:t>
            </a:r>
          </a:p>
          <a:p>
            <a:r>
              <a:rPr lang="en-US" sz="2000" dirty="0"/>
              <a:t>Gaussian distribution function for probability calculation based on the mean and standard deviation.</a:t>
            </a:r>
          </a:p>
          <a:p>
            <a:r>
              <a:rPr lang="en-US" sz="2000" dirty="0"/>
              <a:t>Fit function to learn from input training data</a:t>
            </a:r>
          </a:p>
          <a:p>
            <a:r>
              <a:rPr lang="en-US" sz="2000" dirty="0"/>
              <a:t>Predict function to pick the class with highest probability.</a:t>
            </a:r>
          </a:p>
          <a:p>
            <a:r>
              <a:rPr lang="en-US" sz="2000" dirty="0"/>
              <a:t>Accuracy calculation for model performance. </a:t>
            </a:r>
          </a:p>
          <a:p>
            <a:endParaRPr lang="en-US" sz="2000" dirty="0"/>
          </a:p>
          <a:p>
            <a:endParaRPr lang="en-US" sz="2000" dirty="0"/>
          </a:p>
        </p:txBody>
      </p:sp>
    </p:spTree>
    <p:extLst>
      <p:ext uri="{BB962C8B-B14F-4D97-AF65-F5344CB8AC3E}">
        <p14:creationId xmlns:p14="http://schemas.microsoft.com/office/powerpoint/2010/main" val="1484052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81141-3745-0ECE-0D08-46FA2BCAB3D4}"/>
              </a:ext>
            </a:extLst>
          </p:cNvPr>
          <p:cNvSpPr>
            <a:spLocks noGrp="1"/>
          </p:cNvSpPr>
          <p:nvPr>
            <p:ph type="title"/>
          </p:nvPr>
        </p:nvSpPr>
        <p:spPr>
          <a:xfrm>
            <a:off x="375987" y="158753"/>
            <a:ext cx="7886700" cy="723731"/>
          </a:xfrm>
        </p:spPr>
        <p:txBody>
          <a:bodyPr/>
          <a:lstStyle/>
          <a:p>
            <a:r>
              <a:rPr lang="en-US" dirty="0"/>
              <a:t>Performance metrics</a:t>
            </a:r>
          </a:p>
        </p:txBody>
      </p:sp>
      <p:pic>
        <p:nvPicPr>
          <p:cNvPr id="5" name="Picture 4">
            <a:extLst>
              <a:ext uri="{FF2B5EF4-FFF2-40B4-BE49-F238E27FC236}">
                <a16:creationId xmlns:a16="http://schemas.microsoft.com/office/drawing/2014/main" id="{1E047FF9-81B5-A259-A890-6E939D338ECB}"/>
              </a:ext>
            </a:extLst>
          </p:cNvPr>
          <p:cNvPicPr>
            <a:picLocks noChangeAspect="1"/>
          </p:cNvPicPr>
          <p:nvPr/>
        </p:nvPicPr>
        <p:blipFill>
          <a:blip r:embed="rId2"/>
          <a:stretch>
            <a:fillRect/>
          </a:stretch>
        </p:blipFill>
        <p:spPr>
          <a:xfrm>
            <a:off x="475870" y="1219907"/>
            <a:ext cx="2574135" cy="2051637"/>
          </a:xfrm>
          <a:prstGeom prst="rect">
            <a:avLst/>
          </a:prstGeom>
        </p:spPr>
      </p:pic>
      <p:pic>
        <p:nvPicPr>
          <p:cNvPr id="7" name="Picture 6">
            <a:extLst>
              <a:ext uri="{FF2B5EF4-FFF2-40B4-BE49-F238E27FC236}">
                <a16:creationId xmlns:a16="http://schemas.microsoft.com/office/drawing/2014/main" id="{4D10C4FC-DA3A-0C69-02FE-670D1DBF8BAF}"/>
              </a:ext>
            </a:extLst>
          </p:cNvPr>
          <p:cNvPicPr>
            <a:picLocks noChangeAspect="1"/>
          </p:cNvPicPr>
          <p:nvPr/>
        </p:nvPicPr>
        <p:blipFill>
          <a:blip r:embed="rId3"/>
          <a:stretch>
            <a:fillRect/>
          </a:stretch>
        </p:blipFill>
        <p:spPr>
          <a:xfrm>
            <a:off x="475870" y="3958911"/>
            <a:ext cx="2781688" cy="1171739"/>
          </a:xfrm>
          <a:prstGeom prst="rect">
            <a:avLst/>
          </a:prstGeom>
        </p:spPr>
      </p:pic>
      <p:pic>
        <p:nvPicPr>
          <p:cNvPr id="9" name="Picture 8">
            <a:extLst>
              <a:ext uri="{FF2B5EF4-FFF2-40B4-BE49-F238E27FC236}">
                <a16:creationId xmlns:a16="http://schemas.microsoft.com/office/drawing/2014/main" id="{CF28D638-4127-7C46-7DB8-207636B39560}"/>
              </a:ext>
            </a:extLst>
          </p:cNvPr>
          <p:cNvPicPr>
            <a:picLocks noChangeAspect="1"/>
          </p:cNvPicPr>
          <p:nvPr/>
        </p:nvPicPr>
        <p:blipFill>
          <a:blip r:embed="rId4"/>
          <a:stretch>
            <a:fillRect/>
          </a:stretch>
        </p:blipFill>
        <p:spPr>
          <a:xfrm>
            <a:off x="4572000" y="1219907"/>
            <a:ext cx="3794144" cy="2739004"/>
          </a:xfrm>
          <a:prstGeom prst="rect">
            <a:avLst/>
          </a:prstGeom>
        </p:spPr>
      </p:pic>
    </p:spTree>
    <p:extLst>
      <p:ext uri="{BB962C8B-B14F-4D97-AF65-F5344CB8AC3E}">
        <p14:creationId xmlns:p14="http://schemas.microsoft.com/office/powerpoint/2010/main" val="1412279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0CD94-92D3-141B-C68F-7F5DFB9D9790}"/>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852AE157-FF21-4986-6097-5B5A244C630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81066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AE7BF-9E0A-749A-89C1-C64CE79C5866}"/>
              </a:ext>
            </a:extLst>
          </p:cNvPr>
          <p:cNvSpPr>
            <a:spLocks noGrp="1"/>
          </p:cNvSpPr>
          <p:nvPr>
            <p:ph type="title"/>
          </p:nvPr>
        </p:nvSpPr>
        <p:spPr/>
        <p:txBody>
          <a:bodyPr/>
          <a:lstStyle/>
          <a:p>
            <a:r>
              <a:rPr lang="en-US" dirty="0"/>
              <a:t>KNN Performance Metrics</a:t>
            </a:r>
          </a:p>
        </p:txBody>
      </p:sp>
      <p:sp>
        <p:nvSpPr>
          <p:cNvPr id="3" name="Content Placeholder 2">
            <a:extLst>
              <a:ext uri="{FF2B5EF4-FFF2-40B4-BE49-F238E27FC236}">
                <a16:creationId xmlns:a16="http://schemas.microsoft.com/office/drawing/2014/main" id="{B4FE84FC-072D-B11E-514A-058E4A8CEDC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37068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0E2A4-2940-55A5-A5BD-0BD37EC3DBE0}"/>
              </a:ext>
            </a:extLst>
          </p:cNvPr>
          <p:cNvSpPr>
            <a:spLocks noGrp="1"/>
          </p:cNvSpPr>
          <p:nvPr>
            <p:ph type="title"/>
          </p:nvPr>
        </p:nvSpPr>
        <p:spPr/>
        <p:txBody>
          <a:bodyPr/>
          <a:lstStyle/>
          <a:p>
            <a:r>
              <a:rPr lang="en-US" dirty="0"/>
              <a:t>SVM</a:t>
            </a:r>
          </a:p>
        </p:txBody>
      </p:sp>
      <p:sp>
        <p:nvSpPr>
          <p:cNvPr id="3" name="Content Placeholder 2">
            <a:extLst>
              <a:ext uri="{FF2B5EF4-FFF2-40B4-BE49-F238E27FC236}">
                <a16:creationId xmlns:a16="http://schemas.microsoft.com/office/drawing/2014/main" id="{56D63638-591B-7674-F413-75F5F4B7B182}"/>
              </a:ext>
            </a:extLst>
          </p:cNvPr>
          <p:cNvSpPr>
            <a:spLocks noGrp="1"/>
          </p:cNvSpPr>
          <p:nvPr>
            <p:ph idx="1"/>
          </p:nvPr>
        </p:nvSpPr>
        <p:spPr>
          <a:xfrm>
            <a:off x="386054" y="1573699"/>
            <a:ext cx="5865456" cy="3987346"/>
          </a:xfrm>
        </p:spPr>
        <p:txBody>
          <a:bodyPr>
            <a:normAutofit fontScale="92500"/>
          </a:bodyPr>
          <a:lstStyle/>
          <a:p>
            <a:r>
              <a:rPr lang="en-US" dirty="0"/>
              <a:t>Use a linear model and try to find a linear decision boundary or hyperplane that best separates the data. </a:t>
            </a:r>
          </a:p>
          <a:p>
            <a:endParaRPr lang="en-US" dirty="0"/>
          </a:p>
          <a:p>
            <a:r>
              <a:rPr lang="en-US" dirty="0"/>
              <a:t>The best hyperplane is the one that yields the largest margin between both the classes. (positive class and negative class).</a:t>
            </a:r>
          </a:p>
          <a:p>
            <a:endParaRPr lang="en-US" dirty="0"/>
          </a:p>
          <a:p>
            <a:r>
              <a:rPr lang="en-US" dirty="0"/>
              <a:t>We choose the hyperplane so that the distance from it to the nearest data point on each side is maximized.</a:t>
            </a:r>
          </a:p>
          <a:p>
            <a:endParaRPr lang="en-US" dirty="0"/>
          </a:p>
        </p:txBody>
      </p:sp>
      <p:pic>
        <p:nvPicPr>
          <p:cNvPr id="5" name="Picture 4" descr="Graphical user interface&#10;&#10;Description automatically generated">
            <a:extLst>
              <a:ext uri="{FF2B5EF4-FFF2-40B4-BE49-F238E27FC236}">
                <a16:creationId xmlns:a16="http://schemas.microsoft.com/office/drawing/2014/main" id="{1C7F8C19-3AB3-7871-8717-41F21F687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1510" y="1296955"/>
            <a:ext cx="2435290" cy="2363240"/>
          </a:xfrm>
          <a:prstGeom prst="rect">
            <a:avLst/>
          </a:prstGeom>
        </p:spPr>
      </p:pic>
      <p:pic>
        <p:nvPicPr>
          <p:cNvPr id="7" name="Picture 6" descr="Text&#10;&#10;Description automatically generated">
            <a:extLst>
              <a:ext uri="{FF2B5EF4-FFF2-40B4-BE49-F238E27FC236}">
                <a16:creationId xmlns:a16="http://schemas.microsoft.com/office/drawing/2014/main" id="{C821729E-1819-A7E4-29E4-4776F49C1F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1082" y="4046303"/>
            <a:ext cx="2164268" cy="1676545"/>
          </a:xfrm>
          <a:prstGeom prst="rect">
            <a:avLst/>
          </a:prstGeom>
        </p:spPr>
      </p:pic>
    </p:spTree>
    <p:extLst>
      <p:ext uri="{BB962C8B-B14F-4D97-AF65-F5344CB8AC3E}">
        <p14:creationId xmlns:p14="http://schemas.microsoft.com/office/powerpoint/2010/main" val="1383675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8EB92-FB76-D810-ECBF-318C4E09AFCE}"/>
              </a:ext>
            </a:extLst>
          </p:cNvPr>
          <p:cNvSpPr>
            <a:spLocks noGrp="1"/>
          </p:cNvSpPr>
          <p:nvPr>
            <p:ph type="title"/>
          </p:nvPr>
        </p:nvSpPr>
        <p:spPr>
          <a:xfrm>
            <a:off x="425642" y="95417"/>
            <a:ext cx="7886700" cy="1325563"/>
          </a:xfrm>
        </p:spPr>
        <p:txBody>
          <a:bodyPr/>
          <a:lstStyle/>
          <a:p>
            <a:r>
              <a:rPr lang="en-US" dirty="0"/>
              <a:t>SVM</a:t>
            </a:r>
          </a:p>
        </p:txBody>
      </p:sp>
      <p:sp>
        <p:nvSpPr>
          <p:cNvPr id="3" name="Content Placeholder 2">
            <a:extLst>
              <a:ext uri="{FF2B5EF4-FFF2-40B4-BE49-F238E27FC236}">
                <a16:creationId xmlns:a16="http://schemas.microsoft.com/office/drawing/2014/main" id="{8B8D4C9F-4982-7579-3833-E16D64FED876}"/>
              </a:ext>
            </a:extLst>
          </p:cNvPr>
          <p:cNvSpPr>
            <a:spLocks noGrp="1"/>
          </p:cNvSpPr>
          <p:nvPr>
            <p:ph idx="1"/>
          </p:nvPr>
        </p:nvSpPr>
        <p:spPr>
          <a:xfrm>
            <a:off x="425642" y="1172483"/>
            <a:ext cx="7886700" cy="4351338"/>
          </a:xfrm>
        </p:spPr>
        <p:txBody>
          <a:bodyPr/>
          <a:lstStyle/>
          <a:p>
            <a:r>
              <a:rPr lang="en-US" dirty="0"/>
              <a:t>Hinge Loss Function</a:t>
            </a:r>
          </a:p>
          <a:p>
            <a:endParaRPr lang="en-US" dirty="0"/>
          </a:p>
          <a:p>
            <a:endParaRPr lang="en-US" dirty="0"/>
          </a:p>
          <a:p>
            <a:endParaRPr lang="en-US" dirty="0"/>
          </a:p>
          <a:p>
            <a:endParaRPr lang="en-US" dirty="0"/>
          </a:p>
          <a:p>
            <a:r>
              <a:rPr lang="en-US" dirty="0"/>
              <a:t>Regularization</a:t>
            </a:r>
          </a:p>
          <a:p>
            <a:pPr marL="0" indent="0">
              <a:buNone/>
            </a:pPr>
            <a:endParaRPr lang="en-US" dirty="0"/>
          </a:p>
          <a:p>
            <a:pPr marL="0" indent="0">
              <a:buNone/>
            </a:pPr>
            <a:endParaRPr lang="en-US" dirty="0"/>
          </a:p>
        </p:txBody>
      </p:sp>
      <p:pic>
        <p:nvPicPr>
          <p:cNvPr id="5" name="Picture 4" descr="Text&#10;&#10;Description automatically generated">
            <a:extLst>
              <a:ext uri="{FF2B5EF4-FFF2-40B4-BE49-F238E27FC236}">
                <a16:creationId xmlns:a16="http://schemas.microsoft.com/office/drawing/2014/main" id="{FDE39431-4ABD-938C-8F22-18CEAE9ABC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642" y="1564423"/>
            <a:ext cx="3673541" cy="1867245"/>
          </a:xfrm>
          <a:prstGeom prst="rect">
            <a:avLst/>
          </a:prstGeom>
        </p:spPr>
      </p:pic>
      <p:pic>
        <p:nvPicPr>
          <p:cNvPr id="7" name="Picture 6" descr="Text&#10;&#10;Description automatically generated">
            <a:extLst>
              <a:ext uri="{FF2B5EF4-FFF2-40B4-BE49-F238E27FC236}">
                <a16:creationId xmlns:a16="http://schemas.microsoft.com/office/drawing/2014/main" id="{3CDF883F-2A4F-5754-CC9D-3B4EA5E6DD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830" y="3683246"/>
            <a:ext cx="4078569" cy="2223031"/>
          </a:xfrm>
          <a:prstGeom prst="rect">
            <a:avLst/>
          </a:prstGeom>
        </p:spPr>
      </p:pic>
    </p:spTree>
    <p:extLst>
      <p:ext uri="{BB962C8B-B14F-4D97-AF65-F5344CB8AC3E}">
        <p14:creationId xmlns:p14="http://schemas.microsoft.com/office/powerpoint/2010/main" val="2133587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8EB92-FB76-D810-ECBF-318C4E09AFCE}"/>
              </a:ext>
            </a:extLst>
          </p:cNvPr>
          <p:cNvSpPr>
            <a:spLocks noGrp="1"/>
          </p:cNvSpPr>
          <p:nvPr>
            <p:ph type="title"/>
          </p:nvPr>
        </p:nvSpPr>
        <p:spPr>
          <a:xfrm>
            <a:off x="425642" y="95417"/>
            <a:ext cx="7886700" cy="1325563"/>
          </a:xfrm>
        </p:spPr>
        <p:txBody>
          <a:bodyPr/>
          <a:lstStyle/>
          <a:p>
            <a:r>
              <a:rPr lang="en-US" dirty="0"/>
              <a:t>SVM</a:t>
            </a:r>
          </a:p>
        </p:txBody>
      </p:sp>
      <p:sp>
        <p:nvSpPr>
          <p:cNvPr id="3" name="Content Placeholder 2">
            <a:extLst>
              <a:ext uri="{FF2B5EF4-FFF2-40B4-BE49-F238E27FC236}">
                <a16:creationId xmlns:a16="http://schemas.microsoft.com/office/drawing/2014/main" id="{8B8D4C9F-4982-7579-3833-E16D64FED876}"/>
              </a:ext>
            </a:extLst>
          </p:cNvPr>
          <p:cNvSpPr>
            <a:spLocks noGrp="1"/>
          </p:cNvSpPr>
          <p:nvPr>
            <p:ph idx="1"/>
          </p:nvPr>
        </p:nvSpPr>
        <p:spPr>
          <a:xfrm>
            <a:off x="425642" y="1172483"/>
            <a:ext cx="7886700" cy="4351338"/>
          </a:xfrm>
        </p:spPr>
        <p:txBody>
          <a:bodyPr/>
          <a:lstStyle/>
          <a:p>
            <a:r>
              <a:rPr lang="en-US" dirty="0"/>
              <a:t>Updating weights</a:t>
            </a:r>
          </a:p>
          <a:p>
            <a:pPr marL="0" indent="0">
              <a:buNone/>
            </a:pPr>
            <a:endParaRPr lang="en-US" dirty="0"/>
          </a:p>
          <a:p>
            <a:endParaRPr lang="en-US" dirty="0"/>
          </a:p>
          <a:p>
            <a:endParaRPr lang="en-US" dirty="0"/>
          </a:p>
          <a:p>
            <a:endParaRPr lang="en-US" dirty="0"/>
          </a:p>
          <a:p>
            <a:pPr marL="0" indent="0">
              <a:buNone/>
            </a:pPr>
            <a:endParaRPr lang="en-US" dirty="0"/>
          </a:p>
          <a:p>
            <a:pPr marL="0" indent="0">
              <a:buNone/>
            </a:pPr>
            <a:endParaRPr lang="en-US" dirty="0"/>
          </a:p>
        </p:txBody>
      </p:sp>
      <p:pic>
        <p:nvPicPr>
          <p:cNvPr id="6" name="Picture 5" descr="A picture containing text, device, gauge, meter&#10;&#10;Description automatically generated">
            <a:extLst>
              <a:ext uri="{FF2B5EF4-FFF2-40B4-BE49-F238E27FC236}">
                <a16:creationId xmlns:a16="http://schemas.microsoft.com/office/drawing/2014/main" id="{CE60EF29-3551-28C1-910E-9392FF46B3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658" y="1634392"/>
            <a:ext cx="4551165" cy="1176036"/>
          </a:xfrm>
          <a:prstGeom prst="rect">
            <a:avLst/>
          </a:prstGeom>
        </p:spPr>
      </p:pic>
      <p:pic>
        <p:nvPicPr>
          <p:cNvPr id="9" name="Picture 8" descr="A picture containing text, device, meter, gauge&#10;&#10;Description automatically generated">
            <a:extLst>
              <a:ext uri="{FF2B5EF4-FFF2-40B4-BE49-F238E27FC236}">
                <a16:creationId xmlns:a16="http://schemas.microsoft.com/office/drawing/2014/main" id="{0B1A294C-886B-837C-9DD6-B8B21B44B7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658" y="2793487"/>
            <a:ext cx="4327698" cy="1109329"/>
          </a:xfrm>
          <a:prstGeom prst="rect">
            <a:avLst/>
          </a:prstGeom>
        </p:spPr>
      </p:pic>
    </p:spTree>
    <p:extLst>
      <p:ext uri="{BB962C8B-B14F-4D97-AF65-F5344CB8AC3E}">
        <p14:creationId xmlns:p14="http://schemas.microsoft.com/office/powerpoint/2010/main" val="2560346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8EB92-FB76-D810-ECBF-318C4E09AFCE}"/>
              </a:ext>
            </a:extLst>
          </p:cNvPr>
          <p:cNvSpPr>
            <a:spLocks noGrp="1"/>
          </p:cNvSpPr>
          <p:nvPr>
            <p:ph type="title"/>
          </p:nvPr>
        </p:nvSpPr>
        <p:spPr>
          <a:xfrm>
            <a:off x="425642" y="95417"/>
            <a:ext cx="7886700" cy="1325563"/>
          </a:xfrm>
        </p:spPr>
        <p:txBody>
          <a:bodyPr/>
          <a:lstStyle/>
          <a:p>
            <a:r>
              <a:rPr lang="en-US" dirty="0"/>
              <a:t>SVM</a:t>
            </a:r>
          </a:p>
        </p:txBody>
      </p:sp>
      <p:sp>
        <p:nvSpPr>
          <p:cNvPr id="3" name="Content Placeholder 2">
            <a:extLst>
              <a:ext uri="{FF2B5EF4-FFF2-40B4-BE49-F238E27FC236}">
                <a16:creationId xmlns:a16="http://schemas.microsoft.com/office/drawing/2014/main" id="{8B8D4C9F-4982-7579-3833-E16D64FED876}"/>
              </a:ext>
            </a:extLst>
          </p:cNvPr>
          <p:cNvSpPr>
            <a:spLocks noGrp="1"/>
          </p:cNvSpPr>
          <p:nvPr>
            <p:ph idx="1"/>
          </p:nvPr>
        </p:nvSpPr>
        <p:spPr>
          <a:xfrm>
            <a:off x="425642" y="1172483"/>
            <a:ext cx="3297272" cy="4351338"/>
          </a:xfrm>
        </p:spPr>
        <p:txBody>
          <a:bodyPr/>
          <a:lstStyle/>
          <a:p>
            <a:r>
              <a:rPr lang="en-US" dirty="0"/>
              <a:t>Algorithm working</a:t>
            </a:r>
          </a:p>
          <a:p>
            <a:r>
              <a:rPr lang="en-US" dirty="0"/>
              <a:t>Add initial weights</a:t>
            </a:r>
          </a:p>
          <a:p>
            <a:r>
              <a:rPr lang="en-US" dirty="0"/>
              <a:t>Map output class</a:t>
            </a:r>
          </a:p>
          <a:p>
            <a:r>
              <a:rPr lang="en-US" dirty="0"/>
              <a:t> Check loss constraint</a:t>
            </a:r>
          </a:p>
          <a:p>
            <a:r>
              <a:rPr lang="en-US" dirty="0"/>
              <a:t> Add gradients </a:t>
            </a:r>
          </a:p>
          <a:p>
            <a:r>
              <a:rPr lang="en-US" dirty="0"/>
              <a:t> Update weights</a:t>
            </a:r>
          </a:p>
          <a:p>
            <a:r>
              <a:rPr lang="en-US" dirty="0"/>
              <a:t>Predict the class</a:t>
            </a:r>
          </a:p>
          <a:p>
            <a:endParaRPr lang="en-US" dirty="0"/>
          </a:p>
          <a:p>
            <a:pPr marL="0" indent="0">
              <a:buNone/>
            </a:pPr>
            <a:endParaRPr lang="en-US" dirty="0"/>
          </a:p>
          <a:p>
            <a:endParaRPr lang="en-US" dirty="0"/>
          </a:p>
          <a:p>
            <a:endParaRPr lang="en-US" dirty="0"/>
          </a:p>
          <a:p>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00CD952F-1118-3C87-A30C-012BD83996BC}"/>
              </a:ext>
            </a:extLst>
          </p:cNvPr>
          <p:cNvPicPr>
            <a:picLocks noChangeAspect="1"/>
          </p:cNvPicPr>
          <p:nvPr/>
        </p:nvPicPr>
        <p:blipFill>
          <a:blip r:embed="rId2"/>
          <a:stretch>
            <a:fillRect/>
          </a:stretch>
        </p:blipFill>
        <p:spPr>
          <a:xfrm>
            <a:off x="4308580" y="95417"/>
            <a:ext cx="4198984" cy="5890770"/>
          </a:xfrm>
          <a:prstGeom prst="rect">
            <a:avLst/>
          </a:prstGeom>
        </p:spPr>
      </p:pic>
    </p:spTree>
    <p:extLst>
      <p:ext uri="{BB962C8B-B14F-4D97-AF65-F5344CB8AC3E}">
        <p14:creationId xmlns:p14="http://schemas.microsoft.com/office/powerpoint/2010/main" val="3104779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5EA1-4C5D-F2C5-2C12-7AC97D7A23F4}"/>
              </a:ext>
            </a:extLst>
          </p:cNvPr>
          <p:cNvSpPr>
            <a:spLocks noGrp="1"/>
          </p:cNvSpPr>
          <p:nvPr>
            <p:ph type="title"/>
          </p:nvPr>
        </p:nvSpPr>
        <p:spPr>
          <a:xfrm>
            <a:off x="442729" y="132237"/>
            <a:ext cx="7886700" cy="1325563"/>
          </a:xfrm>
        </p:spPr>
        <p:txBody>
          <a:bodyPr/>
          <a:lstStyle/>
          <a:p>
            <a:r>
              <a:rPr lang="en-US" dirty="0"/>
              <a:t>SVM Metrics</a:t>
            </a:r>
          </a:p>
        </p:txBody>
      </p:sp>
      <p:pic>
        <p:nvPicPr>
          <p:cNvPr id="5" name="Content Placeholder 4">
            <a:extLst>
              <a:ext uri="{FF2B5EF4-FFF2-40B4-BE49-F238E27FC236}">
                <a16:creationId xmlns:a16="http://schemas.microsoft.com/office/drawing/2014/main" id="{41577CD0-E46E-9606-01F6-0559658402A1}"/>
              </a:ext>
            </a:extLst>
          </p:cNvPr>
          <p:cNvPicPr>
            <a:picLocks noGrp="1" noChangeAspect="1"/>
          </p:cNvPicPr>
          <p:nvPr>
            <p:ph idx="1"/>
          </p:nvPr>
        </p:nvPicPr>
        <p:blipFill>
          <a:blip r:embed="rId2"/>
          <a:stretch>
            <a:fillRect/>
          </a:stretch>
        </p:blipFill>
        <p:spPr>
          <a:xfrm>
            <a:off x="442729" y="1428576"/>
            <a:ext cx="3779848" cy="4000847"/>
          </a:xfrm>
        </p:spPr>
      </p:pic>
      <p:pic>
        <p:nvPicPr>
          <p:cNvPr id="7" name="Picture 6">
            <a:extLst>
              <a:ext uri="{FF2B5EF4-FFF2-40B4-BE49-F238E27FC236}">
                <a16:creationId xmlns:a16="http://schemas.microsoft.com/office/drawing/2014/main" id="{93A827DB-FE4F-6171-97D4-99257A6AA8DF}"/>
              </a:ext>
            </a:extLst>
          </p:cNvPr>
          <p:cNvPicPr>
            <a:picLocks noChangeAspect="1"/>
          </p:cNvPicPr>
          <p:nvPr/>
        </p:nvPicPr>
        <p:blipFill>
          <a:blip r:embed="rId3"/>
          <a:stretch>
            <a:fillRect/>
          </a:stretch>
        </p:blipFill>
        <p:spPr>
          <a:xfrm>
            <a:off x="5187702" y="255067"/>
            <a:ext cx="2743438" cy="3215919"/>
          </a:xfrm>
          <a:prstGeom prst="rect">
            <a:avLst/>
          </a:prstGeom>
        </p:spPr>
      </p:pic>
    </p:spTree>
    <p:extLst>
      <p:ext uri="{BB962C8B-B14F-4D97-AF65-F5344CB8AC3E}">
        <p14:creationId xmlns:p14="http://schemas.microsoft.com/office/powerpoint/2010/main" val="1538399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EB578-D2FD-8E52-ED2C-4A984DA0315A}"/>
              </a:ext>
            </a:extLst>
          </p:cNvPr>
          <p:cNvSpPr>
            <a:spLocks noGrp="1"/>
          </p:cNvSpPr>
          <p:nvPr>
            <p:ph type="title"/>
          </p:nvPr>
        </p:nvSpPr>
        <p:spPr/>
        <p:txBody>
          <a:bodyPr/>
          <a:lstStyle/>
          <a:p>
            <a:r>
              <a:rPr lang="en-US" dirty="0"/>
              <a:t>Performance Evaluation</a:t>
            </a:r>
          </a:p>
        </p:txBody>
      </p:sp>
      <p:pic>
        <p:nvPicPr>
          <p:cNvPr id="4" name="Content Placeholder 3">
            <a:extLst>
              <a:ext uri="{FF2B5EF4-FFF2-40B4-BE49-F238E27FC236}">
                <a16:creationId xmlns:a16="http://schemas.microsoft.com/office/drawing/2014/main" id="{B765A9D1-E0D9-CA37-5940-3EBABB69C141}"/>
              </a:ext>
            </a:extLst>
          </p:cNvPr>
          <p:cNvPicPr>
            <a:picLocks noGrp="1" noChangeAspect="1"/>
          </p:cNvPicPr>
          <p:nvPr>
            <p:ph idx="1"/>
          </p:nvPr>
        </p:nvPicPr>
        <p:blipFill>
          <a:blip r:embed="rId2"/>
          <a:stretch>
            <a:fillRect/>
          </a:stretch>
        </p:blipFill>
        <p:spPr>
          <a:xfrm>
            <a:off x="1143446" y="2817844"/>
            <a:ext cx="4706856" cy="2306547"/>
          </a:xfrm>
          <a:prstGeom prst="rect">
            <a:avLst/>
          </a:prstGeom>
        </p:spPr>
      </p:pic>
      <p:sp>
        <p:nvSpPr>
          <p:cNvPr id="5" name="TextBox 4">
            <a:extLst>
              <a:ext uri="{FF2B5EF4-FFF2-40B4-BE49-F238E27FC236}">
                <a16:creationId xmlns:a16="http://schemas.microsoft.com/office/drawing/2014/main" id="{442F2933-D2D0-DBBE-B5A4-2BD692A89A00}"/>
              </a:ext>
            </a:extLst>
          </p:cNvPr>
          <p:cNvSpPr txBox="1"/>
          <p:nvPr/>
        </p:nvSpPr>
        <p:spPr>
          <a:xfrm>
            <a:off x="628650" y="1690689"/>
            <a:ext cx="6350648" cy="369332"/>
          </a:xfrm>
          <a:prstGeom prst="rect">
            <a:avLst/>
          </a:prstGeom>
          <a:noFill/>
        </p:spPr>
        <p:txBody>
          <a:bodyPr wrap="square" rtlCol="0">
            <a:spAutoFit/>
          </a:bodyPr>
          <a:lstStyle/>
          <a:p>
            <a:r>
              <a:rPr lang="en-US" dirty="0"/>
              <a:t>Performing K-Fold Cross Validation with 3 Folds</a:t>
            </a:r>
          </a:p>
        </p:txBody>
      </p:sp>
    </p:spTree>
    <p:extLst>
      <p:ext uri="{BB962C8B-B14F-4D97-AF65-F5344CB8AC3E}">
        <p14:creationId xmlns:p14="http://schemas.microsoft.com/office/powerpoint/2010/main" val="3128116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1820-5D9A-71A4-8308-F3A541A4F05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BE86A78D-B7B6-8012-EDBA-AEE8D1E11647}"/>
              </a:ext>
            </a:extLst>
          </p:cNvPr>
          <p:cNvSpPr>
            <a:spLocks noGrp="1"/>
          </p:cNvSpPr>
          <p:nvPr>
            <p:ph idx="1"/>
          </p:nvPr>
        </p:nvSpPr>
        <p:spPr/>
        <p:txBody>
          <a:bodyPr>
            <a:normAutofit fontScale="92500" lnSpcReduction="20000"/>
          </a:bodyPr>
          <a:lstStyle/>
          <a:p>
            <a:r>
              <a:rPr lang="en-US" dirty="0"/>
              <a:t>Introduction</a:t>
            </a:r>
          </a:p>
          <a:p>
            <a:r>
              <a:rPr lang="en-US" dirty="0"/>
              <a:t>Related Work</a:t>
            </a:r>
          </a:p>
          <a:p>
            <a:r>
              <a:rPr lang="en-US" dirty="0"/>
              <a:t>Proposed Work</a:t>
            </a:r>
          </a:p>
          <a:p>
            <a:r>
              <a:rPr lang="en-US" dirty="0"/>
              <a:t>Application Overview</a:t>
            </a:r>
          </a:p>
          <a:p>
            <a:r>
              <a:rPr lang="en-US" dirty="0"/>
              <a:t>Dataset</a:t>
            </a:r>
          </a:p>
          <a:p>
            <a:r>
              <a:rPr lang="en-US" dirty="0"/>
              <a:t>Pre-processing</a:t>
            </a:r>
          </a:p>
          <a:p>
            <a:r>
              <a:rPr lang="en-US" dirty="0"/>
              <a:t>Classification Algorithms</a:t>
            </a:r>
          </a:p>
          <a:p>
            <a:r>
              <a:rPr lang="en-US" dirty="0"/>
              <a:t>Performance Evaluation</a:t>
            </a:r>
          </a:p>
          <a:p>
            <a:r>
              <a:rPr lang="en-US" dirty="0"/>
              <a:t>Web Application</a:t>
            </a:r>
          </a:p>
          <a:p>
            <a:r>
              <a:rPr lang="en-US" dirty="0"/>
              <a:t>Conclusion</a:t>
            </a:r>
          </a:p>
          <a:p>
            <a:r>
              <a:rPr lang="en-US" dirty="0"/>
              <a:t>Future Work</a:t>
            </a:r>
          </a:p>
          <a:p>
            <a:r>
              <a:rPr lang="en-US" dirty="0"/>
              <a:t>Demo of Execution</a:t>
            </a:r>
          </a:p>
        </p:txBody>
      </p:sp>
    </p:spTree>
    <p:extLst>
      <p:ext uri="{BB962C8B-B14F-4D97-AF65-F5344CB8AC3E}">
        <p14:creationId xmlns:p14="http://schemas.microsoft.com/office/powerpoint/2010/main" val="820211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203F6-E51C-D26F-655E-95E2A0543767}"/>
              </a:ext>
            </a:extLst>
          </p:cNvPr>
          <p:cNvSpPr>
            <a:spLocks noGrp="1"/>
          </p:cNvSpPr>
          <p:nvPr>
            <p:ph type="title"/>
          </p:nvPr>
        </p:nvSpPr>
        <p:spPr/>
        <p:txBody>
          <a:bodyPr/>
          <a:lstStyle/>
          <a:p>
            <a:r>
              <a:rPr lang="en-US" dirty="0"/>
              <a:t>Web Application</a:t>
            </a:r>
          </a:p>
        </p:txBody>
      </p:sp>
      <p:sp>
        <p:nvSpPr>
          <p:cNvPr id="3" name="Content Placeholder 2">
            <a:extLst>
              <a:ext uri="{FF2B5EF4-FFF2-40B4-BE49-F238E27FC236}">
                <a16:creationId xmlns:a16="http://schemas.microsoft.com/office/drawing/2014/main" id="{EE4A59B9-4A5E-3F30-7C56-7CC99C7D7B43}"/>
              </a:ext>
            </a:extLst>
          </p:cNvPr>
          <p:cNvSpPr>
            <a:spLocks noGrp="1"/>
          </p:cNvSpPr>
          <p:nvPr>
            <p:ph idx="1"/>
          </p:nvPr>
        </p:nvSpPr>
        <p:spPr/>
        <p:txBody>
          <a:bodyPr/>
          <a:lstStyle/>
          <a:p>
            <a:r>
              <a:rPr lang="en-US" dirty="0"/>
              <a:t>For development utilized Flask MVC or MVT architecture</a:t>
            </a:r>
          </a:p>
          <a:p>
            <a:r>
              <a:rPr lang="en-US" dirty="0"/>
              <a:t>Front End – HTML, CSS, JavaScript and BootStrap5</a:t>
            </a:r>
          </a:p>
          <a:p>
            <a:r>
              <a:rPr lang="en-US" dirty="0"/>
              <a:t>Back End – Python Flask</a:t>
            </a:r>
          </a:p>
          <a:p>
            <a:r>
              <a:rPr lang="en-US" dirty="0"/>
              <a:t>Ninja </a:t>
            </a:r>
            <a:r>
              <a:rPr lang="en-US" dirty="0" err="1"/>
              <a:t>Api</a:t>
            </a:r>
            <a:r>
              <a:rPr lang="en-US" dirty="0"/>
              <a:t> – For Quotes</a:t>
            </a:r>
          </a:p>
          <a:p>
            <a:r>
              <a:rPr lang="en-US" dirty="0" err="1"/>
              <a:t>Plotly</a:t>
            </a:r>
            <a:r>
              <a:rPr lang="en-US" dirty="0"/>
              <a:t> – For Visualizations</a:t>
            </a:r>
          </a:p>
        </p:txBody>
      </p:sp>
    </p:spTree>
    <p:extLst>
      <p:ext uri="{BB962C8B-B14F-4D97-AF65-F5344CB8AC3E}">
        <p14:creationId xmlns:p14="http://schemas.microsoft.com/office/powerpoint/2010/main" val="2756041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203F6-E51C-D26F-655E-95E2A0543767}"/>
              </a:ext>
            </a:extLst>
          </p:cNvPr>
          <p:cNvSpPr>
            <a:spLocks noGrp="1"/>
          </p:cNvSpPr>
          <p:nvPr>
            <p:ph type="title"/>
          </p:nvPr>
        </p:nvSpPr>
        <p:spPr/>
        <p:txBody>
          <a:bodyPr/>
          <a:lstStyle/>
          <a:p>
            <a:r>
              <a:rPr lang="en-US" dirty="0"/>
              <a:t>Web Application</a:t>
            </a:r>
          </a:p>
        </p:txBody>
      </p:sp>
      <p:sp>
        <p:nvSpPr>
          <p:cNvPr id="3" name="Content Placeholder 2">
            <a:extLst>
              <a:ext uri="{FF2B5EF4-FFF2-40B4-BE49-F238E27FC236}">
                <a16:creationId xmlns:a16="http://schemas.microsoft.com/office/drawing/2014/main" id="{EE4A59B9-4A5E-3F30-7C56-7CC99C7D7B43}"/>
              </a:ext>
            </a:extLst>
          </p:cNvPr>
          <p:cNvSpPr>
            <a:spLocks noGrp="1"/>
          </p:cNvSpPr>
          <p:nvPr>
            <p:ph idx="1"/>
          </p:nvPr>
        </p:nvSpPr>
        <p:spPr/>
        <p:txBody>
          <a:bodyPr/>
          <a:lstStyle/>
          <a:p>
            <a:r>
              <a:rPr lang="en-US" dirty="0"/>
              <a:t>For development utilized Flask MVC or MVT architecture</a:t>
            </a:r>
          </a:p>
          <a:p>
            <a:r>
              <a:rPr lang="en-US" dirty="0"/>
              <a:t>Front End – HTML, CSS, JavaScript and BootStrap5</a:t>
            </a:r>
          </a:p>
          <a:p>
            <a:r>
              <a:rPr lang="en-US" dirty="0"/>
              <a:t>Back End – Python Flask</a:t>
            </a:r>
          </a:p>
          <a:p>
            <a:r>
              <a:rPr lang="en-US" dirty="0"/>
              <a:t>Ninja </a:t>
            </a:r>
            <a:r>
              <a:rPr lang="en-US" dirty="0" err="1"/>
              <a:t>Api</a:t>
            </a:r>
            <a:r>
              <a:rPr lang="en-US" dirty="0"/>
              <a:t> – For Quotes</a:t>
            </a:r>
          </a:p>
          <a:p>
            <a:r>
              <a:rPr lang="en-US" dirty="0" err="1"/>
              <a:t>Plotly</a:t>
            </a:r>
            <a:r>
              <a:rPr lang="en-US" dirty="0"/>
              <a:t> – For Visualizations</a:t>
            </a:r>
          </a:p>
        </p:txBody>
      </p:sp>
    </p:spTree>
    <p:extLst>
      <p:ext uri="{BB962C8B-B14F-4D97-AF65-F5344CB8AC3E}">
        <p14:creationId xmlns:p14="http://schemas.microsoft.com/office/powerpoint/2010/main" val="74699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203F6-E51C-D26F-655E-95E2A0543767}"/>
              </a:ext>
            </a:extLst>
          </p:cNvPr>
          <p:cNvSpPr>
            <a:spLocks noGrp="1"/>
          </p:cNvSpPr>
          <p:nvPr>
            <p:ph type="title"/>
          </p:nvPr>
        </p:nvSpPr>
        <p:spPr/>
        <p:txBody>
          <a:bodyPr/>
          <a:lstStyle/>
          <a:p>
            <a:r>
              <a:rPr lang="en-US" dirty="0"/>
              <a:t>Web Application</a:t>
            </a:r>
          </a:p>
        </p:txBody>
      </p:sp>
      <p:sp>
        <p:nvSpPr>
          <p:cNvPr id="3" name="Content Placeholder 2">
            <a:extLst>
              <a:ext uri="{FF2B5EF4-FFF2-40B4-BE49-F238E27FC236}">
                <a16:creationId xmlns:a16="http://schemas.microsoft.com/office/drawing/2014/main" id="{EE4A59B9-4A5E-3F30-7C56-7CC99C7D7B43}"/>
              </a:ext>
            </a:extLst>
          </p:cNvPr>
          <p:cNvSpPr>
            <a:spLocks noGrp="1"/>
          </p:cNvSpPr>
          <p:nvPr>
            <p:ph idx="1"/>
          </p:nvPr>
        </p:nvSpPr>
        <p:spPr/>
        <p:txBody>
          <a:bodyPr/>
          <a:lstStyle/>
          <a:p>
            <a:r>
              <a:rPr lang="en-US" dirty="0"/>
              <a:t>For development utilized Flask MVC or MVT architecture</a:t>
            </a:r>
          </a:p>
          <a:p>
            <a:r>
              <a:rPr lang="en-US" dirty="0"/>
              <a:t>Front End – HTML, CSS, JavaScript and BootStrap5</a:t>
            </a:r>
          </a:p>
          <a:p>
            <a:r>
              <a:rPr lang="en-US" dirty="0"/>
              <a:t>Back End – Python Flask</a:t>
            </a:r>
          </a:p>
          <a:p>
            <a:r>
              <a:rPr lang="en-US" dirty="0"/>
              <a:t>Ninja </a:t>
            </a:r>
            <a:r>
              <a:rPr lang="en-US" dirty="0" err="1"/>
              <a:t>Api</a:t>
            </a:r>
            <a:r>
              <a:rPr lang="en-US" dirty="0"/>
              <a:t> – For Quotes</a:t>
            </a:r>
          </a:p>
          <a:p>
            <a:r>
              <a:rPr lang="en-US" dirty="0" err="1"/>
              <a:t>Plotly</a:t>
            </a:r>
            <a:r>
              <a:rPr lang="en-US" dirty="0"/>
              <a:t> – For Visualizations</a:t>
            </a:r>
          </a:p>
        </p:txBody>
      </p:sp>
    </p:spTree>
    <p:extLst>
      <p:ext uri="{BB962C8B-B14F-4D97-AF65-F5344CB8AC3E}">
        <p14:creationId xmlns:p14="http://schemas.microsoft.com/office/powerpoint/2010/main" val="1483064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203F6-E51C-D26F-655E-95E2A0543767}"/>
              </a:ext>
            </a:extLst>
          </p:cNvPr>
          <p:cNvSpPr>
            <a:spLocks noGrp="1"/>
          </p:cNvSpPr>
          <p:nvPr>
            <p:ph type="title"/>
          </p:nvPr>
        </p:nvSpPr>
        <p:spPr/>
        <p:txBody>
          <a:bodyPr/>
          <a:lstStyle/>
          <a:p>
            <a:r>
              <a:rPr lang="en-US" dirty="0"/>
              <a:t>Web Application</a:t>
            </a:r>
          </a:p>
        </p:txBody>
      </p:sp>
      <p:sp>
        <p:nvSpPr>
          <p:cNvPr id="3" name="Content Placeholder 2">
            <a:extLst>
              <a:ext uri="{FF2B5EF4-FFF2-40B4-BE49-F238E27FC236}">
                <a16:creationId xmlns:a16="http://schemas.microsoft.com/office/drawing/2014/main" id="{EE4A59B9-4A5E-3F30-7C56-7CC99C7D7B43}"/>
              </a:ext>
            </a:extLst>
          </p:cNvPr>
          <p:cNvSpPr>
            <a:spLocks noGrp="1"/>
          </p:cNvSpPr>
          <p:nvPr>
            <p:ph idx="1"/>
          </p:nvPr>
        </p:nvSpPr>
        <p:spPr>
          <a:xfrm>
            <a:off x="544675" y="1340434"/>
            <a:ext cx="6210688" cy="544350"/>
          </a:xfrm>
        </p:spPr>
        <p:txBody>
          <a:bodyPr/>
          <a:lstStyle/>
          <a:p>
            <a:r>
              <a:rPr lang="en-US" dirty="0"/>
              <a:t>Landing Page</a:t>
            </a:r>
          </a:p>
        </p:txBody>
      </p:sp>
      <p:pic>
        <p:nvPicPr>
          <p:cNvPr id="5" name="Picture 4" descr="A screenshot of a computer&#10;&#10;Description automatically generated with medium confidence">
            <a:extLst>
              <a:ext uri="{FF2B5EF4-FFF2-40B4-BE49-F238E27FC236}">
                <a16:creationId xmlns:a16="http://schemas.microsoft.com/office/drawing/2014/main" id="{D4981B86-5663-6169-041A-88FF43CF9D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57" y="1454068"/>
            <a:ext cx="7323470" cy="4324334"/>
          </a:xfrm>
          <a:prstGeom prst="rect">
            <a:avLst/>
          </a:prstGeom>
        </p:spPr>
      </p:pic>
    </p:spTree>
    <p:extLst>
      <p:ext uri="{BB962C8B-B14F-4D97-AF65-F5344CB8AC3E}">
        <p14:creationId xmlns:p14="http://schemas.microsoft.com/office/powerpoint/2010/main" val="1932721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203F6-E51C-D26F-655E-95E2A0543767}"/>
              </a:ext>
            </a:extLst>
          </p:cNvPr>
          <p:cNvSpPr>
            <a:spLocks noGrp="1"/>
          </p:cNvSpPr>
          <p:nvPr>
            <p:ph type="title"/>
          </p:nvPr>
        </p:nvSpPr>
        <p:spPr/>
        <p:txBody>
          <a:bodyPr/>
          <a:lstStyle/>
          <a:p>
            <a:r>
              <a:rPr lang="en-US" dirty="0"/>
              <a:t>Web Application</a:t>
            </a:r>
          </a:p>
        </p:txBody>
      </p:sp>
      <p:sp>
        <p:nvSpPr>
          <p:cNvPr id="3" name="Content Placeholder 2">
            <a:extLst>
              <a:ext uri="{FF2B5EF4-FFF2-40B4-BE49-F238E27FC236}">
                <a16:creationId xmlns:a16="http://schemas.microsoft.com/office/drawing/2014/main" id="{EE4A59B9-4A5E-3F30-7C56-7CC99C7D7B43}"/>
              </a:ext>
            </a:extLst>
          </p:cNvPr>
          <p:cNvSpPr>
            <a:spLocks noGrp="1"/>
          </p:cNvSpPr>
          <p:nvPr>
            <p:ph idx="1"/>
          </p:nvPr>
        </p:nvSpPr>
        <p:spPr>
          <a:xfrm>
            <a:off x="544675" y="1340434"/>
            <a:ext cx="6210688" cy="544350"/>
          </a:xfrm>
        </p:spPr>
        <p:txBody>
          <a:bodyPr/>
          <a:lstStyle/>
          <a:p>
            <a:r>
              <a:rPr lang="en-US" dirty="0"/>
              <a:t>Home Page</a:t>
            </a:r>
          </a:p>
        </p:txBody>
      </p:sp>
      <p:pic>
        <p:nvPicPr>
          <p:cNvPr id="6" name="Picture 5" descr="A screenshot of a computer&#10;&#10;Description automatically generated with low confidence">
            <a:extLst>
              <a:ext uri="{FF2B5EF4-FFF2-40B4-BE49-F238E27FC236}">
                <a16:creationId xmlns:a16="http://schemas.microsoft.com/office/drawing/2014/main" id="{FD1F1FEE-0E79-65D1-741D-44DCB6673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394" y="1690690"/>
            <a:ext cx="8422044" cy="4336362"/>
          </a:xfrm>
          <a:prstGeom prst="rect">
            <a:avLst/>
          </a:prstGeom>
        </p:spPr>
      </p:pic>
    </p:spTree>
    <p:extLst>
      <p:ext uri="{BB962C8B-B14F-4D97-AF65-F5344CB8AC3E}">
        <p14:creationId xmlns:p14="http://schemas.microsoft.com/office/powerpoint/2010/main" val="2935336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203F6-E51C-D26F-655E-95E2A0543767}"/>
              </a:ext>
            </a:extLst>
          </p:cNvPr>
          <p:cNvSpPr>
            <a:spLocks noGrp="1"/>
          </p:cNvSpPr>
          <p:nvPr>
            <p:ph type="title"/>
          </p:nvPr>
        </p:nvSpPr>
        <p:spPr>
          <a:xfrm>
            <a:off x="544675" y="169183"/>
            <a:ext cx="7886700" cy="1325563"/>
          </a:xfrm>
        </p:spPr>
        <p:txBody>
          <a:bodyPr/>
          <a:lstStyle/>
          <a:p>
            <a:r>
              <a:rPr lang="en-US" dirty="0"/>
              <a:t>Web Application</a:t>
            </a:r>
          </a:p>
        </p:txBody>
      </p:sp>
      <p:sp>
        <p:nvSpPr>
          <p:cNvPr id="3" name="Content Placeholder 2">
            <a:extLst>
              <a:ext uri="{FF2B5EF4-FFF2-40B4-BE49-F238E27FC236}">
                <a16:creationId xmlns:a16="http://schemas.microsoft.com/office/drawing/2014/main" id="{EE4A59B9-4A5E-3F30-7C56-7CC99C7D7B43}"/>
              </a:ext>
            </a:extLst>
          </p:cNvPr>
          <p:cNvSpPr>
            <a:spLocks noGrp="1"/>
          </p:cNvSpPr>
          <p:nvPr>
            <p:ph idx="1"/>
          </p:nvPr>
        </p:nvSpPr>
        <p:spPr>
          <a:xfrm>
            <a:off x="544675" y="1222571"/>
            <a:ext cx="6210688" cy="544350"/>
          </a:xfrm>
        </p:spPr>
        <p:txBody>
          <a:bodyPr/>
          <a:lstStyle/>
          <a:p>
            <a:r>
              <a:rPr lang="en-US" dirty="0"/>
              <a:t>Sentiment Analyzer</a:t>
            </a:r>
          </a:p>
        </p:txBody>
      </p:sp>
      <p:pic>
        <p:nvPicPr>
          <p:cNvPr id="6" name="Picture 5" descr="Graphical user interface, text, application, website&#10;&#10;Description automatically generated">
            <a:extLst>
              <a:ext uri="{FF2B5EF4-FFF2-40B4-BE49-F238E27FC236}">
                <a16:creationId xmlns:a16="http://schemas.microsoft.com/office/drawing/2014/main" id="{063526D0-174F-8DA7-A3C7-F09F62FE6A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944" y="1629023"/>
            <a:ext cx="6452425" cy="4415982"/>
          </a:xfrm>
          <a:prstGeom prst="rect">
            <a:avLst/>
          </a:prstGeom>
        </p:spPr>
      </p:pic>
    </p:spTree>
    <p:extLst>
      <p:ext uri="{BB962C8B-B14F-4D97-AF65-F5344CB8AC3E}">
        <p14:creationId xmlns:p14="http://schemas.microsoft.com/office/powerpoint/2010/main" val="314789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203F6-E51C-D26F-655E-95E2A0543767}"/>
              </a:ext>
            </a:extLst>
          </p:cNvPr>
          <p:cNvSpPr>
            <a:spLocks noGrp="1"/>
          </p:cNvSpPr>
          <p:nvPr>
            <p:ph type="title"/>
          </p:nvPr>
        </p:nvSpPr>
        <p:spPr>
          <a:xfrm>
            <a:off x="401216" y="92009"/>
            <a:ext cx="7606781" cy="1239094"/>
          </a:xfrm>
        </p:spPr>
        <p:txBody>
          <a:bodyPr/>
          <a:lstStyle/>
          <a:p>
            <a:r>
              <a:rPr lang="en-US" dirty="0"/>
              <a:t>Web Application</a:t>
            </a:r>
          </a:p>
        </p:txBody>
      </p:sp>
      <p:sp>
        <p:nvSpPr>
          <p:cNvPr id="3" name="Content Placeholder 2">
            <a:extLst>
              <a:ext uri="{FF2B5EF4-FFF2-40B4-BE49-F238E27FC236}">
                <a16:creationId xmlns:a16="http://schemas.microsoft.com/office/drawing/2014/main" id="{EE4A59B9-4A5E-3F30-7C56-7CC99C7D7B43}"/>
              </a:ext>
            </a:extLst>
          </p:cNvPr>
          <p:cNvSpPr>
            <a:spLocks noGrp="1"/>
          </p:cNvSpPr>
          <p:nvPr>
            <p:ph idx="1"/>
          </p:nvPr>
        </p:nvSpPr>
        <p:spPr>
          <a:xfrm>
            <a:off x="544675" y="1058928"/>
            <a:ext cx="6210688" cy="544350"/>
          </a:xfrm>
        </p:spPr>
        <p:txBody>
          <a:bodyPr/>
          <a:lstStyle/>
          <a:p>
            <a:r>
              <a:rPr lang="en-US" dirty="0"/>
              <a:t>Sentiment Analyzer Report</a:t>
            </a:r>
          </a:p>
        </p:txBody>
      </p:sp>
      <p:pic>
        <p:nvPicPr>
          <p:cNvPr id="6" name="Picture 5" descr="Graphical user interface, website&#10;&#10;Description automatically generated">
            <a:extLst>
              <a:ext uri="{FF2B5EF4-FFF2-40B4-BE49-F238E27FC236}">
                <a16:creationId xmlns:a16="http://schemas.microsoft.com/office/drawing/2014/main" id="{0DC8951A-C8BB-090F-1D5B-A85BD8528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485" y="1527361"/>
            <a:ext cx="7903029" cy="4511730"/>
          </a:xfrm>
          <a:prstGeom prst="rect">
            <a:avLst/>
          </a:prstGeom>
        </p:spPr>
      </p:pic>
    </p:spTree>
    <p:extLst>
      <p:ext uri="{BB962C8B-B14F-4D97-AF65-F5344CB8AC3E}">
        <p14:creationId xmlns:p14="http://schemas.microsoft.com/office/powerpoint/2010/main" val="634383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203F6-E51C-D26F-655E-95E2A0543767}"/>
              </a:ext>
            </a:extLst>
          </p:cNvPr>
          <p:cNvSpPr>
            <a:spLocks noGrp="1"/>
          </p:cNvSpPr>
          <p:nvPr>
            <p:ph type="title"/>
          </p:nvPr>
        </p:nvSpPr>
        <p:spPr>
          <a:xfrm>
            <a:off x="544675" y="74645"/>
            <a:ext cx="7535636" cy="1149513"/>
          </a:xfrm>
        </p:spPr>
        <p:txBody>
          <a:bodyPr/>
          <a:lstStyle/>
          <a:p>
            <a:r>
              <a:rPr lang="en-US" dirty="0"/>
              <a:t>Web Application</a:t>
            </a:r>
          </a:p>
        </p:txBody>
      </p:sp>
      <p:sp>
        <p:nvSpPr>
          <p:cNvPr id="3" name="Content Placeholder 2">
            <a:extLst>
              <a:ext uri="{FF2B5EF4-FFF2-40B4-BE49-F238E27FC236}">
                <a16:creationId xmlns:a16="http://schemas.microsoft.com/office/drawing/2014/main" id="{EE4A59B9-4A5E-3F30-7C56-7CC99C7D7B43}"/>
              </a:ext>
            </a:extLst>
          </p:cNvPr>
          <p:cNvSpPr>
            <a:spLocks noGrp="1"/>
          </p:cNvSpPr>
          <p:nvPr>
            <p:ph idx="1"/>
          </p:nvPr>
        </p:nvSpPr>
        <p:spPr>
          <a:xfrm>
            <a:off x="544675" y="951983"/>
            <a:ext cx="6210688" cy="544350"/>
          </a:xfrm>
        </p:spPr>
        <p:txBody>
          <a:bodyPr/>
          <a:lstStyle/>
          <a:p>
            <a:r>
              <a:rPr lang="en-US" dirty="0"/>
              <a:t>Visualization Overview Page</a:t>
            </a:r>
          </a:p>
        </p:txBody>
      </p:sp>
      <p:pic>
        <p:nvPicPr>
          <p:cNvPr id="6" name="Picture 5" descr="Graphical user interface, website&#10;&#10;Description automatically generated">
            <a:extLst>
              <a:ext uri="{FF2B5EF4-FFF2-40B4-BE49-F238E27FC236}">
                <a16:creationId xmlns:a16="http://schemas.microsoft.com/office/drawing/2014/main" id="{AD4E1FFF-1D9F-0096-1E48-01DE597083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730" y="1298905"/>
            <a:ext cx="7296539" cy="4680053"/>
          </a:xfrm>
          <a:prstGeom prst="rect">
            <a:avLst/>
          </a:prstGeom>
        </p:spPr>
      </p:pic>
    </p:spTree>
    <p:extLst>
      <p:ext uri="{BB962C8B-B14F-4D97-AF65-F5344CB8AC3E}">
        <p14:creationId xmlns:p14="http://schemas.microsoft.com/office/powerpoint/2010/main" val="1957640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203F6-E51C-D26F-655E-95E2A0543767}"/>
              </a:ext>
            </a:extLst>
          </p:cNvPr>
          <p:cNvSpPr>
            <a:spLocks noGrp="1"/>
          </p:cNvSpPr>
          <p:nvPr>
            <p:ph type="title"/>
          </p:nvPr>
        </p:nvSpPr>
        <p:spPr>
          <a:xfrm>
            <a:off x="544675" y="74645"/>
            <a:ext cx="7535636" cy="1149513"/>
          </a:xfrm>
        </p:spPr>
        <p:txBody>
          <a:bodyPr/>
          <a:lstStyle/>
          <a:p>
            <a:r>
              <a:rPr lang="en-US" dirty="0"/>
              <a:t>Web Application</a:t>
            </a:r>
          </a:p>
        </p:txBody>
      </p:sp>
      <p:sp>
        <p:nvSpPr>
          <p:cNvPr id="3" name="Content Placeholder 2">
            <a:extLst>
              <a:ext uri="{FF2B5EF4-FFF2-40B4-BE49-F238E27FC236}">
                <a16:creationId xmlns:a16="http://schemas.microsoft.com/office/drawing/2014/main" id="{EE4A59B9-4A5E-3F30-7C56-7CC99C7D7B43}"/>
              </a:ext>
            </a:extLst>
          </p:cNvPr>
          <p:cNvSpPr>
            <a:spLocks noGrp="1"/>
          </p:cNvSpPr>
          <p:nvPr>
            <p:ph idx="1"/>
          </p:nvPr>
        </p:nvSpPr>
        <p:spPr>
          <a:xfrm>
            <a:off x="544675" y="951983"/>
            <a:ext cx="6210688" cy="544350"/>
          </a:xfrm>
        </p:spPr>
        <p:txBody>
          <a:bodyPr/>
          <a:lstStyle/>
          <a:p>
            <a:r>
              <a:rPr lang="en-US" dirty="0"/>
              <a:t>Visualization Positive Tweet Page</a:t>
            </a:r>
          </a:p>
        </p:txBody>
      </p:sp>
      <p:pic>
        <p:nvPicPr>
          <p:cNvPr id="5" name="Picture 4" descr="A picture containing graphical user interface&#10;&#10;Description automatically generated">
            <a:extLst>
              <a:ext uri="{FF2B5EF4-FFF2-40B4-BE49-F238E27FC236}">
                <a16:creationId xmlns:a16="http://schemas.microsoft.com/office/drawing/2014/main" id="{8E5AD3DA-929D-9C24-B397-FDDF763AE7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675" y="1379023"/>
            <a:ext cx="7535637" cy="4405212"/>
          </a:xfrm>
          <a:prstGeom prst="rect">
            <a:avLst/>
          </a:prstGeom>
        </p:spPr>
      </p:pic>
    </p:spTree>
    <p:extLst>
      <p:ext uri="{BB962C8B-B14F-4D97-AF65-F5344CB8AC3E}">
        <p14:creationId xmlns:p14="http://schemas.microsoft.com/office/powerpoint/2010/main" val="1254262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203F6-E51C-D26F-655E-95E2A0543767}"/>
              </a:ext>
            </a:extLst>
          </p:cNvPr>
          <p:cNvSpPr>
            <a:spLocks noGrp="1"/>
          </p:cNvSpPr>
          <p:nvPr>
            <p:ph type="title"/>
          </p:nvPr>
        </p:nvSpPr>
        <p:spPr>
          <a:xfrm>
            <a:off x="544675" y="74645"/>
            <a:ext cx="7535636" cy="1149513"/>
          </a:xfrm>
        </p:spPr>
        <p:txBody>
          <a:bodyPr/>
          <a:lstStyle/>
          <a:p>
            <a:r>
              <a:rPr lang="en-US" dirty="0"/>
              <a:t>Web Application</a:t>
            </a:r>
          </a:p>
        </p:txBody>
      </p:sp>
      <p:sp>
        <p:nvSpPr>
          <p:cNvPr id="3" name="Content Placeholder 2">
            <a:extLst>
              <a:ext uri="{FF2B5EF4-FFF2-40B4-BE49-F238E27FC236}">
                <a16:creationId xmlns:a16="http://schemas.microsoft.com/office/drawing/2014/main" id="{EE4A59B9-4A5E-3F30-7C56-7CC99C7D7B43}"/>
              </a:ext>
            </a:extLst>
          </p:cNvPr>
          <p:cNvSpPr>
            <a:spLocks noGrp="1"/>
          </p:cNvSpPr>
          <p:nvPr>
            <p:ph idx="1"/>
          </p:nvPr>
        </p:nvSpPr>
        <p:spPr>
          <a:xfrm>
            <a:off x="544675" y="951983"/>
            <a:ext cx="6210688" cy="544350"/>
          </a:xfrm>
        </p:spPr>
        <p:txBody>
          <a:bodyPr/>
          <a:lstStyle/>
          <a:p>
            <a:r>
              <a:rPr lang="en-US" dirty="0"/>
              <a:t>Visualization Negative Tweet Page</a:t>
            </a:r>
          </a:p>
        </p:txBody>
      </p:sp>
      <p:pic>
        <p:nvPicPr>
          <p:cNvPr id="6" name="Picture 5" descr="A picture containing timeline&#10;&#10;Description automatically generated">
            <a:extLst>
              <a:ext uri="{FF2B5EF4-FFF2-40B4-BE49-F238E27FC236}">
                <a16:creationId xmlns:a16="http://schemas.microsoft.com/office/drawing/2014/main" id="{FBC8AB60-C16C-92EC-CAAA-93CC881E5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675" y="1496333"/>
            <a:ext cx="8220269" cy="4208175"/>
          </a:xfrm>
          <a:prstGeom prst="rect">
            <a:avLst/>
          </a:prstGeom>
        </p:spPr>
      </p:pic>
    </p:spTree>
    <p:extLst>
      <p:ext uri="{BB962C8B-B14F-4D97-AF65-F5344CB8AC3E}">
        <p14:creationId xmlns:p14="http://schemas.microsoft.com/office/powerpoint/2010/main" val="212834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CFABC-A528-E8C0-A875-2BFB73DA07A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DBC60C2-631B-7A06-739E-C38EDEA5A72B}"/>
              </a:ext>
            </a:extLst>
          </p:cNvPr>
          <p:cNvSpPr>
            <a:spLocks noGrp="1"/>
          </p:cNvSpPr>
          <p:nvPr>
            <p:ph idx="1"/>
          </p:nvPr>
        </p:nvSpPr>
        <p:spPr>
          <a:xfrm>
            <a:off x="628650" y="1825625"/>
            <a:ext cx="7886700" cy="4081880"/>
          </a:xfrm>
        </p:spPr>
        <p:txBody>
          <a:bodyPr/>
          <a:lstStyle/>
          <a:p>
            <a:r>
              <a:rPr lang="en-US" dirty="0"/>
              <a:t>What is Sentiment Analysis?</a:t>
            </a:r>
          </a:p>
          <a:p>
            <a:r>
              <a:rPr lang="en-US" dirty="0"/>
              <a:t>Why perform Sentiment Analysis/why is it important?</a:t>
            </a:r>
          </a:p>
          <a:p>
            <a:r>
              <a:rPr lang="en-US" dirty="0"/>
              <a:t>Why do opinions matter?</a:t>
            </a:r>
          </a:p>
          <a:p>
            <a:r>
              <a:rPr lang="en-US" dirty="0"/>
              <a:t>Why Twitter data?</a:t>
            </a:r>
          </a:p>
          <a:p>
            <a:endParaRPr lang="en-US" dirty="0"/>
          </a:p>
          <a:p>
            <a:r>
              <a:rPr lang="en-US" dirty="0"/>
              <a:t>To perform sentiment analysis, we have utilized the following algorithms:</a:t>
            </a:r>
          </a:p>
          <a:p>
            <a:pPr lvl="2">
              <a:buFont typeface="Wingdings" panose="05000000000000000000" pitchFamily="2" charset="2"/>
              <a:buChar char="Ø"/>
            </a:pPr>
            <a:r>
              <a:rPr lang="en-US" sz="1800" dirty="0"/>
              <a:t>Support Vector Machines (SVM)</a:t>
            </a:r>
          </a:p>
          <a:p>
            <a:pPr lvl="2">
              <a:buFont typeface="Wingdings" panose="05000000000000000000" pitchFamily="2" charset="2"/>
              <a:buChar char="Ø"/>
            </a:pPr>
            <a:r>
              <a:rPr lang="en-US" sz="1800" dirty="0"/>
              <a:t>Naïve Bayes</a:t>
            </a:r>
          </a:p>
          <a:p>
            <a:pPr lvl="2">
              <a:buFont typeface="Wingdings" panose="05000000000000000000" pitchFamily="2" charset="2"/>
              <a:buChar char="Ø"/>
            </a:pPr>
            <a:r>
              <a:rPr lang="en-US" sz="1800" dirty="0"/>
              <a:t>K Nearest Neighbors (KNN)</a:t>
            </a:r>
          </a:p>
          <a:p>
            <a:endParaRPr lang="en-US" dirty="0"/>
          </a:p>
          <a:p>
            <a:endParaRPr lang="en-US" dirty="0"/>
          </a:p>
        </p:txBody>
      </p:sp>
    </p:spTree>
    <p:extLst>
      <p:ext uri="{BB962C8B-B14F-4D97-AF65-F5344CB8AC3E}">
        <p14:creationId xmlns:p14="http://schemas.microsoft.com/office/powerpoint/2010/main" val="38949440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A80F-3C09-4704-7AE5-2E3A193D995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B1A9AAE-85E9-E960-A24F-6F0FF2D6FF6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6833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F070C-D4A0-5533-BED2-A52605ADB7B7}"/>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D1885050-9B2D-3C44-45A2-C2B1D481810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166462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238E1-6D5C-25FC-503A-BD0C058C1E81}"/>
              </a:ext>
            </a:extLst>
          </p:cNvPr>
          <p:cNvSpPr>
            <a:spLocks noGrp="1"/>
          </p:cNvSpPr>
          <p:nvPr>
            <p:ph type="title"/>
          </p:nvPr>
        </p:nvSpPr>
        <p:spPr/>
        <p:txBody>
          <a:bodyPr/>
          <a:lstStyle/>
          <a:p>
            <a:r>
              <a:rPr lang="en-US" dirty="0"/>
              <a:t>Demo of Execution</a:t>
            </a:r>
          </a:p>
        </p:txBody>
      </p:sp>
      <p:sp>
        <p:nvSpPr>
          <p:cNvPr id="3" name="Content Placeholder 2">
            <a:extLst>
              <a:ext uri="{FF2B5EF4-FFF2-40B4-BE49-F238E27FC236}">
                <a16:creationId xmlns:a16="http://schemas.microsoft.com/office/drawing/2014/main" id="{BD454216-B166-7D92-8C47-B474B2DADE2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01333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22C85-AAA9-F8CB-8939-603D37329F44}"/>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E81D8E2F-F9B9-BE8F-553C-4A16E2A1CE81}"/>
              </a:ext>
            </a:extLst>
          </p:cNvPr>
          <p:cNvSpPr>
            <a:spLocks noGrp="1"/>
          </p:cNvSpPr>
          <p:nvPr>
            <p:ph idx="1"/>
          </p:nvPr>
        </p:nvSpPr>
        <p:spPr/>
        <p:txBody>
          <a:bodyPr/>
          <a:lstStyle/>
          <a:p>
            <a:r>
              <a:rPr lang="en-US" dirty="0"/>
              <a:t>Sentiment Analysis of Tweets using SVM [Ahmad 2017]</a:t>
            </a:r>
          </a:p>
          <a:p>
            <a:pPr marL="0" indent="0">
              <a:buNone/>
            </a:pPr>
            <a:endParaRPr lang="en-US" dirty="0"/>
          </a:p>
          <a:p>
            <a:r>
              <a:rPr lang="en-US" dirty="0"/>
              <a:t>Sentiment Analysis of Review Datasets Using Naïve Bayes‘ and K-NN Classifier [</a:t>
            </a:r>
            <a:r>
              <a:rPr lang="en-US" dirty="0" err="1"/>
              <a:t>Lopamudra</a:t>
            </a:r>
            <a:r>
              <a:rPr lang="en-US" dirty="0"/>
              <a:t> 2016]</a:t>
            </a:r>
          </a:p>
          <a:p>
            <a:endParaRPr lang="en-US" dirty="0"/>
          </a:p>
          <a:p>
            <a:r>
              <a:rPr lang="en-US" dirty="0"/>
              <a:t>Election Result Prediction using Twitter Analysis [Ajay 2022]</a:t>
            </a:r>
          </a:p>
        </p:txBody>
      </p:sp>
    </p:spTree>
    <p:extLst>
      <p:ext uri="{BB962C8B-B14F-4D97-AF65-F5344CB8AC3E}">
        <p14:creationId xmlns:p14="http://schemas.microsoft.com/office/powerpoint/2010/main" val="416025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3D95A-921D-7717-F210-3BCA29534617}"/>
              </a:ext>
            </a:extLst>
          </p:cNvPr>
          <p:cNvSpPr>
            <a:spLocks noGrp="1"/>
          </p:cNvSpPr>
          <p:nvPr>
            <p:ph type="title"/>
          </p:nvPr>
        </p:nvSpPr>
        <p:spPr/>
        <p:txBody>
          <a:bodyPr/>
          <a:lstStyle/>
          <a:p>
            <a:r>
              <a:rPr lang="en-US" dirty="0"/>
              <a:t>Proposed Work</a:t>
            </a:r>
          </a:p>
        </p:txBody>
      </p:sp>
      <p:sp>
        <p:nvSpPr>
          <p:cNvPr id="3" name="Content Placeholder 2">
            <a:extLst>
              <a:ext uri="{FF2B5EF4-FFF2-40B4-BE49-F238E27FC236}">
                <a16:creationId xmlns:a16="http://schemas.microsoft.com/office/drawing/2014/main" id="{457E2601-D235-35BF-BF8D-7A4D60B52B0A}"/>
              </a:ext>
            </a:extLst>
          </p:cNvPr>
          <p:cNvSpPr>
            <a:spLocks noGrp="1"/>
          </p:cNvSpPr>
          <p:nvPr>
            <p:ph idx="1"/>
          </p:nvPr>
        </p:nvSpPr>
        <p:spPr/>
        <p:txBody>
          <a:bodyPr/>
          <a:lstStyle/>
          <a:p>
            <a:pPr algn="just"/>
            <a:r>
              <a:rPr lang="en-US" dirty="0"/>
              <a:t>The objective of this project is to experiment a classification model that predicts the sentiment of a given tweet.</a:t>
            </a:r>
          </a:p>
          <a:p>
            <a:pPr algn="just"/>
            <a:endParaRPr lang="en-US" dirty="0"/>
          </a:p>
          <a:p>
            <a:pPr algn="just"/>
            <a:r>
              <a:rPr lang="en-US" dirty="0"/>
              <a:t>Based on this model, we have developed a web application to predict the sentiment of tweets related to the keyword provided by the user.</a:t>
            </a:r>
          </a:p>
        </p:txBody>
      </p:sp>
    </p:spTree>
    <p:extLst>
      <p:ext uri="{BB962C8B-B14F-4D97-AF65-F5344CB8AC3E}">
        <p14:creationId xmlns:p14="http://schemas.microsoft.com/office/powerpoint/2010/main" val="2292698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E533F-648B-7116-AFB7-50DD02E23041}"/>
              </a:ext>
            </a:extLst>
          </p:cNvPr>
          <p:cNvSpPr>
            <a:spLocks noGrp="1"/>
          </p:cNvSpPr>
          <p:nvPr>
            <p:ph type="title"/>
          </p:nvPr>
        </p:nvSpPr>
        <p:spPr/>
        <p:txBody>
          <a:bodyPr/>
          <a:lstStyle/>
          <a:p>
            <a:r>
              <a:rPr lang="en-US" dirty="0"/>
              <a:t>Application Overview</a:t>
            </a:r>
          </a:p>
        </p:txBody>
      </p:sp>
      <p:sp>
        <p:nvSpPr>
          <p:cNvPr id="3" name="Content Placeholder 2">
            <a:extLst>
              <a:ext uri="{FF2B5EF4-FFF2-40B4-BE49-F238E27FC236}">
                <a16:creationId xmlns:a16="http://schemas.microsoft.com/office/drawing/2014/main" id="{ECA5785B-BE42-F16F-F9B5-49532E869DED}"/>
              </a:ext>
            </a:extLst>
          </p:cNvPr>
          <p:cNvSpPr>
            <a:spLocks noGrp="1"/>
          </p:cNvSpPr>
          <p:nvPr>
            <p:ph idx="1"/>
          </p:nvPr>
        </p:nvSpPr>
        <p:spPr>
          <a:xfrm>
            <a:off x="628650" y="1825625"/>
            <a:ext cx="3811003" cy="4351338"/>
          </a:xfrm>
        </p:spPr>
        <p:txBody>
          <a:bodyPr>
            <a:normAutofit/>
          </a:bodyPr>
          <a:lstStyle/>
          <a:p>
            <a:r>
              <a:rPr lang="en-US" sz="1600" dirty="0"/>
              <a:t>Our project has the following architecture: first, we collect the required data, apply the pre-processing techniques as mentioned and apply the classifier algorithms. Based on performance metrics, we finalized the best model.</a:t>
            </a:r>
          </a:p>
          <a:p>
            <a:r>
              <a:rPr lang="en-US" sz="1600" dirty="0"/>
              <a:t>From the user point of view: the web application requires the user to input a keyword and the number of tweets to analyze.</a:t>
            </a:r>
          </a:p>
          <a:p>
            <a:r>
              <a:rPr lang="en-US" sz="1600" dirty="0"/>
              <a:t>The collected tweets are pre-processed and used as inputs for the trained classification model.</a:t>
            </a:r>
          </a:p>
          <a:p>
            <a:r>
              <a:rPr lang="en-US" sz="1600" dirty="0"/>
              <a:t>Based on the predictions, we generate a report with the average sentiment of the tweets collected.</a:t>
            </a:r>
          </a:p>
          <a:p>
            <a:endParaRPr lang="en-US" sz="1600" dirty="0"/>
          </a:p>
        </p:txBody>
      </p:sp>
      <p:pic>
        <p:nvPicPr>
          <p:cNvPr id="7" name="Picture 6" descr="Diagram&#10;&#10;Description automatically generated">
            <a:extLst>
              <a:ext uri="{FF2B5EF4-FFF2-40B4-BE49-F238E27FC236}">
                <a16:creationId xmlns:a16="http://schemas.microsoft.com/office/drawing/2014/main" id="{265F7569-B572-4AC9-EF91-FC3F3DE38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690689"/>
            <a:ext cx="4331764" cy="3988469"/>
          </a:xfrm>
          <a:prstGeom prst="rect">
            <a:avLst/>
          </a:prstGeom>
        </p:spPr>
      </p:pic>
    </p:spTree>
    <p:extLst>
      <p:ext uri="{BB962C8B-B14F-4D97-AF65-F5344CB8AC3E}">
        <p14:creationId xmlns:p14="http://schemas.microsoft.com/office/powerpoint/2010/main" val="2808894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9B26D-F26A-E990-6E37-5B13431B698A}"/>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701745C7-46E2-1767-A5CE-85D9AF6DF55F}"/>
              </a:ext>
            </a:extLst>
          </p:cNvPr>
          <p:cNvSpPr>
            <a:spLocks noGrp="1"/>
          </p:cNvSpPr>
          <p:nvPr>
            <p:ph idx="1"/>
          </p:nvPr>
        </p:nvSpPr>
        <p:spPr/>
        <p:txBody>
          <a:bodyPr/>
          <a:lstStyle/>
          <a:p>
            <a:r>
              <a:rPr lang="en-US" dirty="0"/>
              <a:t>We have selected a dataset containing Twitter data for this project. This dataset is obtained from the Kaggle website, which contains “1,600,000” tweets extracted using the Twitter API. The tweets have been labeled as negative and positive, which are represented as 0 and 4, respectively.</a:t>
            </a:r>
          </a:p>
          <a:p>
            <a:r>
              <a:rPr lang="en-US" dirty="0"/>
              <a:t>The CSV file which contains the data has 1,600,000 rows and 6 columns which constitute 227MB size in total.</a:t>
            </a:r>
          </a:p>
        </p:txBody>
      </p:sp>
    </p:spTree>
    <p:extLst>
      <p:ext uri="{BB962C8B-B14F-4D97-AF65-F5344CB8AC3E}">
        <p14:creationId xmlns:p14="http://schemas.microsoft.com/office/powerpoint/2010/main" val="546554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B4C74-F092-C228-EAB4-9BA90A5151AD}"/>
              </a:ext>
            </a:extLst>
          </p:cNvPr>
          <p:cNvSpPr>
            <a:spLocks noGrp="1"/>
          </p:cNvSpPr>
          <p:nvPr>
            <p:ph type="title"/>
          </p:nvPr>
        </p:nvSpPr>
        <p:spPr>
          <a:xfrm>
            <a:off x="628650" y="365126"/>
            <a:ext cx="7886700" cy="627479"/>
          </a:xfrm>
        </p:spPr>
        <p:txBody>
          <a:bodyPr>
            <a:normAutofit fontScale="90000"/>
          </a:bodyPr>
          <a:lstStyle/>
          <a:p>
            <a:r>
              <a:rPr lang="en-US" dirty="0"/>
              <a:t>Dataset attributes and information</a:t>
            </a:r>
          </a:p>
        </p:txBody>
      </p:sp>
      <p:sp>
        <p:nvSpPr>
          <p:cNvPr id="3" name="Content Placeholder 2">
            <a:extLst>
              <a:ext uri="{FF2B5EF4-FFF2-40B4-BE49-F238E27FC236}">
                <a16:creationId xmlns:a16="http://schemas.microsoft.com/office/drawing/2014/main" id="{081D2B0F-67B8-6C89-28FA-2D9E01F928A3}"/>
              </a:ext>
            </a:extLst>
          </p:cNvPr>
          <p:cNvSpPr>
            <a:spLocks noGrp="1"/>
          </p:cNvSpPr>
          <p:nvPr>
            <p:ph idx="1"/>
          </p:nvPr>
        </p:nvSpPr>
        <p:spPr>
          <a:xfrm>
            <a:off x="628650" y="992605"/>
            <a:ext cx="7886700" cy="3332748"/>
          </a:xfrm>
        </p:spPr>
        <p:txBody>
          <a:bodyPr>
            <a:normAutofit/>
          </a:bodyPr>
          <a:lstStyle/>
          <a:p>
            <a:r>
              <a:rPr lang="en-US" sz="1800" dirty="0"/>
              <a:t>The dataset contains 5 attributes and a class label.</a:t>
            </a:r>
          </a:p>
          <a:p>
            <a:pPr marL="0" indent="0">
              <a:buNone/>
            </a:pPr>
            <a:r>
              <a:rPr lang="en-US" sz="1800" b="1" u="sng" dirty="0"/>
              <a:t>Attributes and examples</a:t>
            </a:r>
          </a:p>
          <a:p>
            <a:r>
              <a:rPr lang="en-US" sz="1800" dirty="0"/>
              <a:t>Ids: Contains the id of the tweet (2087)</a:t>
            </a:r>
          </a:p>
          <a:p>
            <a:r>
              <a:rPr lang="en-US" sz="1800" dirty="0"/>
              <a:t>Date: Date of the posted tweet (</a:t>
            </a:r>
            <a:r>
              <a:rPr lang="fr-FR" sz="1800" dirty="0"/>
              <a:t>Mon </a:t>
            </a:r>
            <a:r>
              <a:rPr lang="fr-FR" sz="1800" dirty="0" err="1"/>
              <a:t>Apr</a:t>
            </a:r>
            <a:r>
              <a:rPr lang="fr-FR" sz="1800" dirty="0"/>
              <a:t> 06 22:19:45 PDT 2009</a:t>
            </a:r>
            <a:r>
              <a:rPr lang="en-US" sz="1800" dirty="0"/>
              <a:t>)</a:t>
            </a:r>
          </a:p>
          <a:p>
            <a:r>
              <a:rPr lang="en-US" sz="1800" dirty="0"/>
              <a:t>Flag: The query of the tweet; if there is none, the value is NO_QUERY</a:t>
            </a:r>
          </a:p>
          <a:p>
            <a:r>
              <a:rPr lang="en-US" sz="1800" dirty="0"/>
              <a:t>User: Username of the account from which the tweet originated.</a:t>
            </a:r>
          </a:p>
          <a:p>
            <a:r>
              <a:rPr lang="en-US" sz="1800" dirty="0"/>
              <a:t>Text: Text data in the tweet</a:t>
            </a:r>
          </a:p>
          <a:p>
            <a:pPr marL="0" indent="0">
              <a:buNone/>
            </a:pPr>
            <a:r>
              <a:rPr lang="en-US" sz="1800" b="1" u="sng" dirty="0"/>
              <a:t>Class label</a:t>
            </a:r>
          </a:p>
          <a:p>
            <a:r>
              <a:rPr lang="en-US" sz="1800" dirty="0"/>
              <a:t>Target: Represents if the tweet is positive(4) or negative(0) </a:t>
            </a:r>
          </a:p>
        </p:txBody>
      </p:sp>
      <p:pic>
        <p:nvPicPr>
          <p:cNvPr id="5" name="Picture 4">
            <a:extLst>
              <a:ext uri="{FF2B5EF4-FFF2-40B4-BE49-F238E27FC236}">
                <a16:creationId xmlns:a16="http://schemas.microsoft.com/office/drawing/2014/main" id="{7E5E3566-CD97-63D8-C55D-ADAE969FDCDF}"/>
              </a:ext>
            </a:extLst>
          </p:cNvPr>
          <p:cNvPicPr>
            <a:picLocks noChangeAspect="1"/>
          </p:cNvPicPr>
          <p:nvPr/>
        </p:nvPicPr>
        <p:blipFill>
          <a:blip r:embed="rId2"/>
          <a:stretch>
            <a:fillRect/>
          </a:stretch>
        </p:blipFill>
        <p:spPr>
          <a:xfrm>
            <a:off x="1049755" y="4462455"/>
            <a:ext cx="7044489" cy="1308880"/>
          </a:xfrm>
          <a:prstGeom prst="rect">
            <a:avLst/>
          </a:prstGeom>
        </p:spPr>
      </p:pic>
    </p:spTree>
    <p:extLst>
      <p:ext uri="{BB962C8B-B14F-4D97-AF65-F5344CB8AC3E}">
        <p14:creationId xmlns:p14="http://schemas.microsoft.com/office/powerpoint/2010/main" val="1214377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20C0-3A55-E692-15AE-30C3AD256BD8}"/>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6671428C-B30F-14F4-22AF-A70334EF936F}"/>
              </a:ext>
            </a:extLst>
          </p:cNvPr>
          <p:cNvSpPr>
            <a:spLocks noGrp="1"/>
          </p:cNvSpPr>
          <p:nvPr>
            <p:ph idx="1"/>
          </p:nvPr>
        </p:nvSpPr>
        <p:spPr>
          <a:xfrm>
            <a:off x="628650" y="1931068"/>
            <a:ext cx="7886700" cy="3501189"/>
          </a:xfrm>
        </p:spPr>
        <p:txBody>
          <a:bodyPr>
            <a:normAutofit/>
          </a:bodyPr>
          <a:lstStyle/>
          <a:p>
            <a:pPr marL="0" indent="0">
              <a:buNone/>
            </a:pPr>
            <a:r>
              <a:rPr lang="en-US" dirty="0"/>
              <a:t>The pre-processing techniques applied to the dataset  are as follows:</a:t>
            </a:r>
          </a:p>
          <a:p>
            <a:pPr marL="457200" indent="-457200">
              <a:buFont typeface="+mj-lt"/>
              <a:buAutoNum type="arabicPeriod"/>
            </a:pPr>
            <a:r>
              <a:rPr lang="en-US" sz="2000" dirty="0"/>
              <a:t>Noise reduction.</a:t>
            </a:r>
            <a:endParaRPr lang="en-US" sz="1400" dirty="0"/>
          </a:p>
          <a:p>
            <a:pPr marL="457200" indent="-457200">
              <a:buFont typeface="+mj-lt"/>
              <a:buAutoNum type="arabicPeriod"/>
            </a:pPr>
            <a:r>
              <a:rPr lang="en-US" sz="2000" dirty="0"/>
              <a:t>Removal of Contraction words.</a:t>
            </a:r>
          </a:p>
          <a:p>
            <a:pPr marL="457200" indent="-457200">
              <a:buFont typeface="+mj-lt"/>
              <a:buAutoNum type="arabicPeriod"/>
            </a:pPr>
            <a:r>
              <a:rPr lang="en-US" sz="2000" dirty="0"/>
              <a:t>Stop words removal.</a:t>
            </a:r>
          </a:p>
          <a:p>
            <a:pPr marL="457200" indent="-457200">
              <a:buFont typeface="+mj-lt"/>
              <a:buAutoNum type="arabicPeriod"/>
            </a:pPr>
            <a:r>
              <a:rPr lang="en-US" sz="2000" dirty="0"/>
              <a:t>Lemmatization of tweets.</a:t>
            </a:r>
          </a:p>
        </p:txBody>
      </p:sp>
    </p:spTree>
    <p:extLst>
      <p:ext uri="{BB962C8B-B14F-4D97-AF65-F5344CB8AC3E}">
        <p14:creationId xmlns:p14="http://schemas.microsoft.com/office/powerpoint/2010/main" val="2622702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AD97E5C5-4AA9-8A43-9E6F-EDE8EE85202B}" vid="{CE1FE668-4FB5-074A-8194-3917A07BCF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University of Oklahoma</Template>
  <TotalTime>1733</TotalTime>
  <Words>809</Words>
  <Application>Microsoft Office PowerPoint</Application>
  <PresentationFormat>On-screen Show (4:3)</PresentationFormat>
  <Paragraphs>146</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Garamond</vt:lpstr>
      <vt:lpstr>Wingdings</vt:lpstr>
      <vt:lpstr>Office Theme</vt:lpstr>
      <vt:lpstr>Sentiment Analysis on Twitter Data</vt:lpstr>
      <vt:lpstr>Outline</vt:lpstr>
      <vt:lpstr>Introduction</vt:lpstr>
      <vt:lpstr>Related Work</vt:lpstr>
      <vt:lpstr>Proposed Work</vt:lpstr>
      <vt:lpstr>Application Overview</vt:lpstr>
      <vt:lpstr>Dataset</vt:lpstr>
      <vt:lpstr>Dataset attributes and information</vt:lpstr>
      <vt:lpstr>Data Pre-processing</vt:lpstr>
      <vt:lpstr>Naïve Bayes Classifier</vt:lpstr>
      <vt:lpstr>Performance metrics</vt:lpstr>
      <vt:lpstr>KNN</vt:lpstr>
      <vt:lpstr>KNN Performance Metrics</vt:lpstr>
      <vt:lpstr>SVM</vt:lpstr>
      <vt:lpstr>SVM</vt:lpstr>
      <vt:lpstr>SVM</vt:lpstr>
      <vt:lpstr>SVM</vt:lpstr>
      <vt:lpstr>SVM Metrics</vt:lpstr>
      <vt:lpstr>Performance Evaluation</vt:lpstr>
      <vt:lpstr>Web Application</vt:lpstr>
      <vt:lpstr>Web Application</vt:lpstr>
      <vt:lpstr>Web Application</vt:lpstr>
      <vt:lpstr>Web Application</vt:lpstr>
      <vt:lpstr>Web Application</vt:lpstr>
      <vt:lpstr>Web Application</vt:lpstr>
      <vt:lpstr>Web Application</vt:lpstr>
      <vt:lpstr>Web Application</vt:lpstr>
      <vt:lpstr>Web Application</vt:lpstr>
      <vt:lpstr>Web Application</vt:lpstr>
      <vt:lpstr>Conclusion</vt:lpstr>
      <vt:lpstr>Future Work</vt:lpstr>
      <vt:lpstr>Demo of Execution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bhargav vummadi</dc:creator>
  <cp:lastModifiedBy>bhargav vummadi</cp:lastModifiedBy>
  <cp:revision>18</cp:revision>
  <dcterms:created xsi:type="dcterms:W3CDTF">2022-12-04T17:31:58Z</dcterms:created>
  <dcterms:modified xsi:type="dcterms:W3CDTF">2022-12-06T02:12:21Z</dcterms:modified>
</cp:coreProperties>
</file>