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Barlow Medium"/>
      <p:regular r:id="rId18"/>
      <p:bold r:id="rId19"/>
      <p:italic r:id="rId20"/>
      <p:boldItalic r:id="rId21"/>
    </p:embeddedFont>
    <p:embeddedFont>
      <p:font typeface="Barlow SemiBold"/>
      <p:regular r:id="rId22"/>
      <p:bold r:id="rId23"/>
      <p:italic r:id="rId24"/>
      <p:boldItalic r:id="rId25"/>
    </p:embeddedFont>
    <p:embeddedFont>
      <p:font typeface="Barlow"/>
      <p:regular r:id="rId26"/>
      <p:bold r:id="rId27"/>
      <p:italic r:id="rId28"/>
      <p:boldItalic r:id="rId29"/>
    </p:embeddedFont>
    <p:embeddedFont>
      <p:font typeface="Barlow Black"/>
      <p:bold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Medium-italic.fntdata"/><Relationship Id="rId22" Type="http://schemas.openxmlformats.org/officeDocument/2006/relationships/font" Target="fonts/BarlowSemiBold-regular.fntdata"/><Relationship Id="rId21" Type="http://schemas.openxmlformats.org/officeDocument/2006/relationships/font" Target="fonts/BarlowMedium-boldItalic.fntdata"/><Relationship Id="rId24" Type="http://schemas.openxmlformats.org/officeDocument/2006/relationships/font" Target="fonts/BarlowSemiBold-italic.fntdata"/><Relationship Id="rId23" Type="http://schemas.openxmlformats.org/officeDocument/2006/relationships/font" Target="fonts/BarlowSemiBol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Barlow-regular.fntdata"/><Relationship Id="rId25" Type="http://schemas.openxmlformats.org/officeDocument/2006/relationships/font" Target="fonts/BarlowSemiBold-boldItalic.fntdata"/><Relationship Id="rId28" Type="http://schemas.openxmlformats.org/officeDocument/2006/relationships/font" Target="fonts/Barlow-italic.fntdata"/><Relationship Id="rId27" Type="http://schemas.openxmlformats.org/officeDocument/2006/relationships/font" Target="fonts/Barlow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Barlow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BarlowBlack-boldItalic.fntdata"/><Relationship Id="rId30" Type="http://schemas.openxmlformats.org/officeDocument/2006/relationships/font" Target="fonts/BarlowBlack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19" Type="http://schemas.openxmlformats.org/officeDocument/2006/relationships/font" Target="fonts/BarlowMedium-bold.fntdata"/><Relationship Id="rId18" Type="http://schemas.openxmlformats.org/officeDocument/2006/relationships/font" Target="fonts/Barlow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316063849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316063849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3160638497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3160638497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316063849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316063849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316063849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316063849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316063849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316063849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316063849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316063849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316063849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316063849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666377" y="-460775"/>
            <a:ext cx="6466200" cy="17952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25000"/>
              </a:srgbClr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00">
                <a:latin typeface="Barlow"/>
                <a:ea typeface="Barlow"/>
                <a:cs typeface="Barlow"/>
                <a:sym typeface="Barlow"/>
              </a:rPr>
              <a:t>ReWrite</a:t>
            </a:r>
            <a:endParaRPr b="1" sz="66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688725" y="1243750"/>
            <a:ext cx="6421500" cy="7926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19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679">
                <a:solidFill>
                  <a:srgbClr val="5B0EEB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Hassle-free AI based Paraphraser Chrome Extension to help you write concisely and accurately</a:t>
            </a:r>
            <a:endParaRPr sz="1679">
              <a:solidFill>
                <a:srgbClr val="5B0EEB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396061">
            <a:off x="4706375" y="1996651"/>
            <a:ext cx="3950625" cy="38357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33350">
              <a:srgbClr val="000000">
                <a:alpha val="55000"/>
              </a:srgbClr>
            </a:outerShdw>
          </a:effectLst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53900">
            <a:off x="892231" y="1905255"/>
            <a:ext cx="4007214" cy="45515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594750" y="295550"/>
            <a:ext cx="7954500" cy="41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Barlow"/>
                <a:ea typeface="Barlow"/>
                <a:cs typeface="Barlow"/>
                <a:sym typeface="Barlow"/>
              </a:rPr>
              <a:t>Uses the</a:t>
            </a:r>
            <a:r>
              <a:rPr b="1" lang="en" sz="2000">
                <a:solidFill>
                  <a:srgbClr val="9800FA"/>
                </a:solidFill>
                <a:latin typeface="Barlow"/>
                <a:ea typeface="Barlow"/>
                <a:cs typeface="Barlow"/>
                <a:sym typeface="Barlow"/>
              </a:rPr>
              <a:t> Cohere</a:t>
            </a:r>
            <a:r>
              <a:rPr b="1" lang="en" sz="2000">
                <a:latin typeface="Barlow"/>
                <a:ea typeface="Barlow"/>
                <a:cs typeface="Barlow"/>
                <a:sym typeface="Barlow"/>
              </a:rPr>
              <a:t> Generative Model - One of the best models in Text Generation </a:t>
            </a:r>
            <a:endParaRPr b="1" sz="20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402925" y="1363550"/>
            <a:ext cx="24987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FA"/>
                </a:solidFill>
                <a:latin typeface="Barlow Medium"/>
                <a:ea typeface="Barlow Medium"/>
                <a:cs typeface="Barlow Medium"/>
                <a:sym typeface="Barlow Medium"/>
              </a:rPr>
              <a:t>Configure in Seconds : </a:t>
            </a:r>
            <a:endParaRPr>
              <a:solidFill>
                <a:srgbClr val="9800FA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b="0" l="0" r="31119" t="0"/>
          <a:stretch/>
        </p:blipFill>
        <p:spPr>
          <a:xfrm>
            <a:off x="402925" y="2235075"/>
            <a:ext cx="3209225" cy="24797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0421" y="3027321"/>
            <a:ext cx="1751650" cy="7642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66" name="Google Shape;6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8025" y="2612900"/>
            <a:ext cx="2663175" cy="1957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67" name="Google Shape;67;p14"/>
          <p:cNvSpPr txBox="1"/>
          <p:nvPr/>
        </p:nvSpPr>
        <p:spPr>
          <a:xfrm>
            <a:off x="507125" y="1937850"/>
            <a:ext cx="19998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9800FA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Visit </a:t>
            </a:r>
            <a:r>
              <a:rPr lang="en" sz="900">
                <a:latin typeface="Barlow SemiBold"/>
                <a:ea typeface="Barlow SemiBold"/>
                <a:cs typeface="Barlow SemiBold"/>
                <a:sym typeface="Barlow SemiBold"/>
              </a:rPr>
              <a:t>dashboard.cohere.ai/api-keys</a:t>
            </a:r>
            <a:endParaRPr sz="900"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4090425" y="2750175"/>
            <a:ext cx="11538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9800FA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Copy </a:t>
            </a:r>
            <a:r>
              <a:rPr lang="en" sz="900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API Keys.</a:t>
            </a:r>
            <a:endParaRPr sz="900">
              <a:solidFill>
                <a:schemeClr val="dk1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6238025" y="2164525"/>
            <a:ext cx="26631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9800FA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Paste </a:t>
            </a:r>
            <a:r>
              <a:rPr lang="en" sz="900">
                <a:latin typeface="Barlow SemiBold"/>
                <a:ea typeface="Barlow SemiBold"/>
                <a:cs typeface="Barlow SemiBold"/>
                <a:sym typeface="Barlow SemiBold"/>
              </a:rPr>
              <a:t>them in Manage Extension &gt; Extension Options</a:t>
            </a:r>
            <a:endParaRPr sz="900"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/>
        </p:nvSpPr>
        <p:spPr>
          <a:xfrm>
            <a:off x="594750" y="295550"/>
            <a:ext cx="7954500" cy="41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9800FA"/>
                </a:solidFill>
                <a:latin typeface="Barlow Black"/>
                <a:ea typeface="Barlow Black"/>
                <a:cs typeface="Barlow Black"/>
                <a:sym typeface="Barlow Black"/>
              </a:rPr>
              <a:t>Enhanced Writing Clarity</a:t>
            </a:r>
            <a:endParaRPr sz="3000">
              <a:solidFill>
                <a:srgbClr val="9800FA"/>
              </a:solidFill>
              <a:latin typeface="Barlow Black"/>
              <a:ea typeface="Barlow Black"/>
              <a:cs typeface="Barlow Black"/>
              <a:sym typeface="Barlow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latin typeface="Barlow Black"/>
              <a:ea typeface="Barlow Black"/>
              <a:cs typeface="Barlow Black"/>
              <a:sym typeface="Barlow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Barlow Black"/>
                <a:ea typeface="Barlow Black"/>
                <a:cs typeface="Barlow Black"/>
                <a:sym typeface="Barlow Black"/>
              </a:rPr>
              <a:t>100% Data Privacy</a:t>
            </a:r>
            <a:endParaRPr sz="3000">
              <a:latin typeface="Barlow Black"/>
              <a:ea typeface="Barlow Black"/>
              <a:cs typeface="Barlow Black"/>
              <a:sym typeface="Barlow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Barlow Black"/>
              <a:ea typeface="Barlow Black"/>
              <a:cs typeface="Barlow Black"/>
              <a:sym typeface="Barlow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9800FA"/>
                </a:solidFill>
                <a:latin typeface="Barlow Black"/>
                <a:ea typeface="Barlow Black"/>
                <a:cs typeface="Barlow Black"/>
                <a:sym typeface="Barlow Black"/>
              </a:rPr>
              <a:t>Saves Time by more than 40%.</a:t>
            </a:r>
            <a:endParaRPr sz="3000">
              <a:solidFill>
                <a:srgbClr val="9800FA"/>
              </a:solidFill>
              <a:latin typeface="Barlow Black"/>
              <a:ea typeface="Barlow Black"/>
              <a:cs typeface="Barlow Black"/>
              <a:sym typeface="Barlow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Barlow Black"/>
              <a:ea typeface="Barlow Black"/>
              <a:cs typeface="Barlow Black"/>
              <a:sym typeface="Barlow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Barlow Black"/>
                <a:ea typeface="Barlow Black"/>
                <a:cs typeface="Barlow Black"/>
                <a:sym typeface="Barlow Black"/>
              </a:rPr>
              <a:t>Free*</a:t>
            </a:r>
            <a:endParaRPr sz="3000">
              <a:latin typeface="Barlow Black"/>
              <a:ea typeface="Barlow Black"/>
              <a:cs typeface="Barlow Black"/>
              <a:sym typeface="Barlow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Barlow Black"/>
              <a:ea typeface="Barlow Black"/>
              <a:cs typeface="Barlow Black"/>
              <a:sym typeface="Barlow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9800FA"/>
                </a:solidFill>
                <a:latin typeface="Barlow Black"/>
                <a:ea typeface="Barlow Black"/>
                <a:cs typeface="Barlow Black"/>
                <a:sym typeface="Barlow Black"/>
              </a:rPr>
              <a:t>Increases </a:t>
            </a:r>
            <a:r>
              <a:rPr lang="en" sz="3000">
                <a:solidFill>
                  <a:srgbClr val="9800FA"/>
                </a:solidFill>
                <a:latin typeface="Barlow Black"/>
                <a:ea typeface="Barlow Black"/>
                <a:cs typeface="Barlow Black"/>
                <a:sym typeface="Barlow Black"/>
              </a:rPr>
              <a:t>Productivity</a:t>
            </a:r>
            <a:endParaRPr sz="3000">
              <a:solidFill>
                <a:srgbClr val="9800FA"/>
              </a:solidFill>
              <a:latin typeface="Barlow Black"/>
              <a:ea typeface="Barlow Black"/>
              <a:cs typeface="Barlow Black"/>
              <a:sym typeface="Barlow Bl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 amt="56000"/>
          </a:blip>
          <a:stretch>
            <a:fillRect/>
          </a:stretch>
        </p:blipFill>
        <p:spPr>
          <a:xfrm>
            <a:off x="3451275" y="1445002"/>
            <a:ext cx="2430550" cy="2292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4000"/>
              </a:srgbClr>
            </a:outerShdw>
          </a:effectLst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 amt="56000"/>
          </a:blip>
          <a:stretch>
            <a:fillRect/>
          </a:stretch>
        </p:blipFill>
        <p:spPr>
          <a:xfrm>
            <a:off x="141475" y="1375150"/>
            <a:ext cx="2799189" cy="2831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5">
            <a:alphaModFix amt="56000"/>
          </a:blip>
          <a:stretch>
            <a:fillRect/>
          </a:stretch>
        </p:blipFill>
        <p:spPr>
          <a:xfrm>
            <a:off x="6392425" y="1909200"/>
            <a:ext cx="2374100" cy="18948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>
            <p:ph type="title"/>
          </p:nvPr>
        </p:nvSpPr>
        <p:spPr>
          <a:xfrm>
            <a:off x="2072550" y="2188800"/>
            <a:ext cx="4998900" cy="765900"/>
          </a:xfrm>
          <a:prstGeom prst="rect">
            <a:avLst/>
          </a:prstGeom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220"/>
              <a:t>Made for </a:t>
            </a:r>
            <a:r>
              <a:rPr lang="en" sz="5220">
                <a:solidFill>
                  <a:srgbClr val="9800FA"/>
                </a:solidFill>
              </a:rPr>
              <a:t>Emails</a:t>
            </a:r>
            <a:endParaRPr sz="5220">
              <a:solidFill>
                <a:srgbClr val="9800FA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7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1090787" y="616912"/>
            <a:ext cx="6962426" cy="390967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>
            <p:ph type="title"/>
          </p:nvPr>
        </p:nvSpPr>
        <p:spPr>
          <a:xfrm>
            <a:off x="2072550" y="2188800"/>
            <a:ext cx="4998900" cy="765900"/>
          </a:xfrm>
          <a:prstGeom prst="rect">
            <a:avLst/>
          </a:prstGeom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220"/>
              <a:t>Made for </a:t>
            </a:r>
            <a:r>
              <a:rPr lang="en" sz="5220">
                <a:solidFill>
                  <a:srgbClr val="9800FA"/>
                </a:solidFill>
              </a:rPr>
              <a:t>Text</a:t>
            </a:r>
            <a:endParaRPr sz="5220">
              <a:solidFill>
                <a:srgbClr val="9800FA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8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860687" y="266450"/>
            <a:ext cx="7422626" cy="461060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>
            <p:ph type="title"/>
          </p:nvPr>
        </p:nvSpPr>
        <p:spPr>
          <a:xfrm>
            <a:off x="2072550" y="2188800"/>
            <a:ext cx="4998900" cy="765900"/>
          </a:xfrm>
          <a:prstGeom prst="rect">
            <a:avLst/>
          </a:prstGeom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220"/>
              <a:t>Made for </a:t>
            </a:r>
            <a:r>
              <a:rPr lang="en" sz="5220">
                <a:solidFill>
                  <a:srgbClr val="9800FA"/>
                </a:solidFill>
              </a:rPr>
              <a:t>Blogs</a:t>
            </a:r>
            <a:endParaRPr sz="5220">
              <a:solidFill>
                <a:srgbClr val="9800FA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2072550" y="2188800"/>
            <a:ext cx="5386500" cy="765900"/>
          </a:xfrm>
          <a:prstGeom prst="rect">
            <a:avLst/>
          </a:prstGeom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220"/>
              <a:t>Made for </a:t>
            </a:r>
            <a:r>
              <a:rPr lang="en" sz="5220">
                <a:solidFill>
                  <a:srgbClr val="9800FA"/>
                </a:solidFill>
              </a:rPr>
              <a:t>Writers</a:t>
            </a:r>
            <a:endParaRPr sz="5220">
              <a:solidFill>
                <a:srgbClr val="9800FA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2072550" y="2188800"/>
            <a:ext cx="4998900" cy="765900"/>
          </a:xfrm>
          <a:prstGeom prst="rect">
            <a:avLst/>
          </a:prstGeom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220"/>
              <a:t>Made with </a:t>
            </a:r>
            <a:r>
              <a:rPr lang="en" sz="5220">
                <a:solidFill>
                  <a:srgbClr val="9800FA"/>
                </a:solidFill>
              </a:rPr>
              <a:t>Love</a:t>
            </a:r>
            <a:endParaRPr sz="5220">
              <a:solidFill>
                <a:srgbClr val="9800FA"/>
              </a:solidFill>
            </a:endParaRPr>
          </a:p>
        </p:txBody>
      </p:sp>
      <p:sp>
        <p:nvSpPr>
          <p:cNvPr id="105" name="Google Shape;105;p20"/>
          <p:cNvSpPr txBox="1"/>
          <p:nvPr/>
        </p:nvSpPr>
        <p:spPr>
          <a:xfrm>
            <a:off x="3370350" y="4443300"/>
            <a:ext cx="24033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Roboto"/>
                <a:ea typeface="Roboto"/>
                <a:cs typeface="Roboto"/>
                <a:sym typeface="Roboto"/>
              </a:rPr>
              <a:t>Visit</a:t>
            </a:r>
            <a:endParaRPr b="1"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000"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b="1" lang="en" sz="1000">
                <a:latin typeface="Roboto"/>
                <a:ea typeface="Roboto"/>
                <a:cs typeface="Roboto"/>
                <a:sym typeface="Roboto"/>
              </a:rPr>
              <a:t>ww.</a:t>
            </a:r>
            <a:r>
              <a:rPr b="1" lang="en" sz="1000">
                <a:latin typeface="Roboto"/>
                <a:ea typeface="Roboto"/>
                <a:cs typeface="Roboto"/>
                <a:sym typeface="Roboto"/>
              </a:rPr>
              <a:t>bhargavyagnik.com</a:t>
            </a:r>
            <a:endParaRPr b="1"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