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8C5640-9193-4856-9A58-12FEADA20205}">
  <a:tblStyle styleId="{128C5640-9193-4856-9A58-12FEADA202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300cb4d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300cb4d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300cb4d9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300cb4d9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300cb4d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300cb4d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300cb4d9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300cb4d9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38bbc89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38bbc89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300cb4d9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300cb4d9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300cb4d9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300cb4d9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300cb4d9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300cb4d9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ieeexplore.ieee.org/document/9424716" TargetMode="External"/><Relationship Id="rId4" Type="http://schemas.openxmlformats.org/officeDocument/2006/relationships/hyperlink" Target="https://ieeexplore.ieee.org/document/9687553" TargetMode="External"/><Relationship Id="rId5" Type="http://schemas.openxmlformats.org/officeDocument/2006/relationships/hyperlink" Target="https://ieeexplore.ieee.org/document/944810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09850"/>
            <a:ext cx="8520600" cy="4523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2100" u="sng">
                <a:solidFill>
                  <a:schemeClr val="dk1"/>
                </a:solidFill>
              </a:rPr>
              <a:t>Final Year Project</a:t>
            </a:r>
            <a:endParaRPr b="1" sz="2100" u="sng">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100" u="sng">
                <a:solidFill>
                  <a:schemeClr val="dk1"/>
                </a:solidFill>
              </a:rPr>
              <a:t>Title:</a:t>
            </a:r>
            <a:r>
              <a:rPr lang="en" sz="2100">
                <a:solidFill>
                  <a:schemeClr val="dk1"/>
                </a:solidFill>
              </a:rPr>
              <a:t> Network Intrusion Detection System using Machine Learning</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100" u="sng">
                <a:solidFill>
                  <a:schemeClr val="dk1"/>
                </a:solidFill>
              </a:rPr>
              <a:t>Domain:</a:t>
            </a:r>
            <a:r>
              <a:rPr lang="en" sz="2100">
                <a:solidFill>
                  <a:schemeClr val="dk1"/>
                </a:solidFill>
              </a:rPr>
              <a:t> Machine Learning</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100">
                <a:solidFill>
                  <a:schemeClr val="dk1"/>
                </a:solidFill>
              </a:rPr>
              <a:t>Name</a:t>
            </a:r>
            <a:r>
              <a:rPr lang="en" sz="2100">
                <a:solidFill>
                  <a:schemeClr val="dk1"/>
                </a:solidFill>
              </a:rPr>
              <a:t>: HARISH B</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100">
                <a:solidFill>
                  <a:schemeClr val="dk1"/>
                </a:solidFill>
              </a:rPr>
              <a:t>Roll No</a:t>
            </a:r>
            <a:r>
              <a:rPr lang="en" sz="2100">
                <a:solidFill>
                  <a:schemeClr val="dk1"/>
                </a:solidFill>
              </a:rPr>
              <a:t>: 2019202016</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100">
                <a:solidFill>
                  <a:schemeClr val="dk1"/>
                </a:solidFill>
              </a:rPr>
              <a:t>MCA (Regular)</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100">
                <a:solidFill>
                  <a:schemeClr val="dk1"/>
                </a:solidFill>
              </a:rPr>
              <a:t>Guide:</a:t>
            </a:r>
            <a:r>
              <a:rPr lang="en" sz="2100">
                <a:solidFill>
                  <a:schemeClr val="dk1"/>
                </a:solidFill>
              </a:rPr>
              <a:t> Ms.B.Siva Shankari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0" name="Google Shape;60;p14"/>
          <p:cNvSpPr txBox="1"/>
          <p:nvPr>
            <p:ph idx="1" type="body"/>
          </p:nvPr>
        </p:nvSpPr>
        <p:spPr>
          <a:xfrm>
            <a:off x="768425" y="1152475"/>
            <a:ext cx="7709100" cy="3416400"/>
          </a:xfrm>
          <a:prstGeom prst="rect">
            <a:avLst/>
          </a:prstGeom>
        </p:spPr>
        <p:txBody>
          <a:bodyPr anchorCtr="0" anchor="t" bIns="91425" lIns="91425" spcFirstLastPara="1" rIns="91425" wrap="square" tIns="91425">
            <a:normAutofit/>
          </a:bodyPr>
          <a:lstStyle/>
          <a:p>
            <a:pPr indent="-361950" lvl="0" marL="457200" marR="563237" rtl="0" algn="just">
              <a:spcBef>
                <a:spcPts val="0"/>
              </a:spcBef>
              <a:spcAft>
                <a:spcPts val="0"/>
              </a:spcAft>
              <a:buClr>
                <a:srgbClr val="333333"/>
              </a:buClr>
              <a:buSzPts val="2100"/>
              <a:buChar char="❖"/>
            </a:pPr>
            <a:r>
              <a:rPr lang="en" sz="2100">
                <a:solidFill>
                  <a:srgbClr val="333333"/>
                </a:solidFill>
                <a:highlight>
                  <a:schemeClr val="lt1"/>
                </a:highlight>
              </a:rPr>
              <a:t>A machine learning-based Network Intrusion Detection System (ML-NIDS) that detects anomalies through ML algorithms by analyzing behaviors of protocols. </a:t>
            </a:r>
            <a:endParaRPr sz="2100">
              <a:solidFill>
                <a:srgbClr val="333333"/>
              </a:solidFill>
              <a:highlight>
                <a:schemeClr val="lt1"/>
              </a:highlight>
            </a:endParaRPr>
          </a:p>
          <a:p>
            <a:pPr indent="0" lvl="0" marL="914400" rtl="0" algn="l">
              <a:spcBef>
                <a:spcPts val="0"/>
              </a:spcBef>
              <a:spcAft>
                <a:spcPts val="0"/>
              </a:spcAft>
              <a:buNone/>
            </a:pPr>
            <a:r>
              <a:t/>
            </a:r>
            <a:endParaRPr sz="2100">
              <a:solidFill>
                <a:srgbClr val="333333"/>
              </a:solidFill>
              <a:highlight>
                <a:schemeClr val="lt1"/>
              </a:highlight>
            </a:endParaRPr>
          </a:p>
          <a:p>
            <a:pPr indent="-361950" lvl="0" marL="457200" rtl="0" algn="l">
              <a:spcBef>
                <a:spcPts val="0"/>
              </a:spcBef>
              <a:spcAft>
                <a:spcPts val="0"/>
              </a:spcAft>
              <a:buClr>
                <a:srgbClr val="333333"/>
              </a:buClr>
              <a:buSzPts val="2100"/>
              <a:buChar char="❖"/>
            </a:pPr>
            <a:r>
              <a:rPr lang="en" sz="2100">
                <a:solidFill>
                  <a:srgbClr val="333333"/>
                </a:solidFill>
                <a:highlight>
                  <a:schemeClr val="lt1"/>
                </a:highlight>
              </a:rPr>
              <a:t>The ML-NIDS learns the characteristics of attack traffic based on training data, so it, too, is inevitably vulnerable to attacks that have not been learned, just like pattern-matching machine learning.</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93875" y="0"/>
            <a:ext cx="8520600" cy="44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 sz="1720"/>
              <a:t>Survey</a:t>
            </a:r>
            <a:endParaRPr sz="1720"/>
          </a:p>
        </p:txBody>
      </p:sp>
      <p:graphicFrame>
        <p:nvGraphicFramePr>
          <p:cNvPr id="66" name="Google Shape;66;p15"/>
          <p:cNvGraphicFramePr/>
          <p:nvPr/>
        </p:nvGraphicFramePr>
        <p:xfrm>
          <a:off x="93875" y="340865"/>
          <a:ext cx="3000000" cy="3000000"/>
        </p:xfrm>
        <a:graphic>
          <a:graphicData uri="http://schemas.openxmlformats.org/drawingml/2006/table">
            <a:tbl>
              <a:tblPr>
                <a:noFill/>
                <a:tableStyleId>{128C5640-9193-4856-9A58-12FEADA20205}</a:tableStyleId>
              </a:tblPr>
              <a:tblGrid>
                <a:gridCol w="1196750"/>
                <a:gridCol w="1293250"/>
                <a:gridCol w="692000"/>
                <a:gridCol w="1550925"/>
                <a:gridCol w="1636825"/>
                <a:gridCol w="1293250"/>
                <a:gridCol w="1293250"/>
              </a:tblGrid>
              <a:tr h="492800">
                <a:tc>
                  <a:txBody>
                    <a:bodyPr/>
                    <a:lstStyle/>
                    <a:p>
                      <a:pPr indent="0" lvl="0" marL="0" rtl="0" algn="l">
                        <a:spcBef>
                          <a:spcPts val="0"/>
                        </a:spcBef>
                        <a:spcAft>
                          <a:spcPts val="0"/>
                        </a:spcAft>
                        <a:buNone/>
                      </a:pPr>
                      <a:r>
                        <a:rPr lang="en" sz="1300"/>
                        <a:t>Name</a:t>
                      </a:r>
                      <a:endParaRPr sz="1300"/>
                    </a:p>
                  </a:txBody>
                  <a:tcPr marT="91425" marB="91425" marR="91425" marL="91425"/>
                </a:tc>
                <a:tc>
                  <a:txBody>
                    <a:bodyPr/>
                    <a:lstStyle/>
                    <a:p>
                      <a:pPr indent="0" lvl="0" marL="0" rtl="0" algn="l">
                        <a:spcBef>
                          <a:spcPts val="0"/>
                        </a:spcBef>
                        <a:spcAft>
                          <a:spcPts val="0"/>
                        </a:spcAft>
                        <a:buNone/>
                      </a:pPr>
                      <a:r>
                        <a:rPr lang="en" sz="1300"/>
                        <a:t>Author</a:t>
                      </a:r>
                      <a:endParaRPr sz="1300"/>
                    </a:p>
                  </a:txBody>
                  <a:tcPr marT="91425" marB="91425" marR="91425" marL="91425"/>
                </a:tc>
                <a:tc>
                  <a:txBody>
                    <a:bodyPr/>
                    <a:lstStyle/>
                    <a:p>
                      <a:pPr indent="0" lvl="0" marL="0" rtl="0" algn="l">
                        <a:spcBef>
                          <a:spcPts val="0"/>
                        </a:spcBef>
                        <a:spcAft>
                          <a:spcPts val="0"/>
                        </a:spcAft>
                        <a:buNone/>
                      </a:pPr>
                      <a:r>
                        <a:rPr lang="en" sz="1300"/>
                        <a:t>Year</a:t>
                      </a:r>
                      <a:endParaRPr sz="1300"/>
                    </a:p>
                  </a:txBody>
                  <a:tcPr marT="91425" marB="91425" marR="91425" marL="91425"/>
                </a:tc>
                <a:tc>
                  <a:txBody>
                    <a:bodyPr/>
                    <a:lstStyle/>
                    <a:p>
                      <a:pPr indent="0" lvl="0" marL="0" rtl="0" algn="l">
                        <a:spcBef>
                          <a:spcPts val="0"/>
                        </a:spcBef>
                        <a:spcAft>
                          <a:spcPts val="0"/>
                        </a:spcAft>
                        <a:buNone/>
                      </a:pPr>
                      <a:r>
                        <a:rPr lang="en" sz="1300"/>
                        <a:t>Problem Address</a:t>
                      </a:r>
                      <a:endParaRPr sz="1300"/>
                    </a:p>
                  </a:txBody>
                  <a:tcPr marT="91425" marB="91425" marR="91425" marL="91425"/>
                </a:tc>
                <a:tc>
                  <a:txBody>
                    <a:bodyPr/>
                    <a:lstStyle/>
                    <a:p>
                      <a:pPr indent="0" lvl="0" marL="0" rtl="0" algn="l">
                        <a:spcBef>
                          <a:spcPts val="0"/>
                        </a:spcBef>
                        <a:spcAft>
                          <a:spcPts val="0"/>
                        </a:spcAft>
                        <a:buNone/>
                      </a:pPr>
                      <a:r>
                        <a:rPr lang="en" sz="1300"/>
                        <a:t>Methods</a:t>
                      </a:r>
                      <a:r>
                        <a:rPr lang="en" sz="1300"/>
                        <a:t> and Algorithms used</a:t>
                      </a:r>
                      <a:endParaRPr sz="1300"/>
                    </a:p>
                  </a:txBody>
                  <a:tcPr marT="91425" marB="91425" marR="91425" marL="91425"/>
                </a:tc>
                <a:tc>
                  <a:txBody>
                    <a:bodyPr/>
                    <a:lstStyle/>
                    <a:p>
                      <a:pPr indent="0" lvl="0" marL="0" rtl="0" algn="l">
                        <a:spcBef>
                          <a:spcPts val="0"/>
                        </a:spcBef>
                        <a:spcAft>
                          <a:spcPts val="0"/>
                        </a:spcAft>
                        <a:buNone/>
                      </a:pPr>
                      <a:r>
                        <a:rPr lang="en" sz="1300"/>
                        <a:t>Pros and Cons</a:t>
                      </a:r>
                      <a:endParaRPr sz="1300"/>
                    </a:p>
                  </a:txBody>
                  <a:tcPr marT="91425" marB="91425" marR="91425" marL="91425"/>
                </a:tc>
                <a:tc>
                  <a:txBody>
                    <a:bodyPr/>
                    <a:lstStyle/>
                    <a:p>
                      <a:pPr indent="0" lvl="0" marL="0" rtl="0" algn="l">
                        <a:spcBef>
                          <a:spcPts val="0"/>
                        </a:spcBef>
                        <a:spcAft>
                          <a:spcPts val="0"/>
                        </a:spcAft>
                        <a:buNone/>
                      </a:pPr>
                      <a:r>
                        <a:rPr lang="en" sz="1300"/>
                        <a:t>Future Works</a:t>
                      </a:r>
                      <a:endParaRPr sz="1300"/>
                    </a:p>
                  </a:txBody>
                  <a:tcPr marT="91425" marB="91425" marR="91425" marL="91425"/>
                </a:tc>
              </a:tr>
              <a:tr h="1074875">
                <a:tc>
                  <a:txBody>
                    <a:bodyPr/>
                    <a:lstStyle/>
                    <a:p>
                      <a:pPr indent="0" lvl="0" marL="0" rtl="0" algn="l">
                        <a:lnSpc>
                          <a:spcPct val="115000"/>
                        </a:lnSpc>
                        <a:spcBef>
                          <a:spcPts val="0"/>
                        </a:spcBef>
                        <a:spcAft>
                          <a:spcPts val="0"/>
                        </a:spcAft>
                        <a:buNone/>
                      </a:pPr>
                      <a:r>
                        <a:rPr lang="en" sz="900">
                          <a:solidFill>
                            <a:srgbClr val="333333"/>
                          </a:solidFill>
                          <a:highlight>
                            <a:srgbClr val="FFFFFF"/>
                          </a:highlight>
                        </a:rPr>
                        <a:t>Robust Network Intrusion Detection System Based on Machine-Learning With Early Classification</a:t>
                      </a:r>
                      <a:endParaRPr sz="900"/>
                    </a:p>
                  </a:txBody>
                  <a:tcPr marT="91425" marB="91425" marR="91425" marL="91425"/>
                </a:tc>
                <a:tc>
                  <a:txBody>
                    <a:bodyPr/>
                    <a:lstStyle/>
                    <a:p>
                      <a:pPr indent="0" lvl="0" marL="0" rtl="0" algn="l">
                        <a:spcBef>
                          <a:spcPts val="0"/>
                        </a:spcBef>
                        <a:spcAft>
                          <a:spcPts val="0"/>
                        </a:spcAft>
                        <a:buNone/>
                      </a:pPr>
                      <a:r>
                        <a:rPr lang="en" sz="900"/>
                        <a:t>TAEHOON KIM AND WOOGUIL PAK</a:t>
                      </a:r>
                      <a:endParaRPr sz="900"/>
                    </a:p>
                  </a:txBody>
                  <a:tcPr marT="91425" marB="91425" marR="91425" marL="91425"/>
                </a:tc>
                <a:tc>
                  <a:txBody>
                    <a:bodyPr/>
                    <a:lstStyle/>
                    <a:p>
                      <a:pPr indent="0" lvl="0" marL="0" rtl="0" algn="l">
                        <a:spcBef>
                          <a:spcPts val="0"/>
                        </a:spcBef>
                        <a:spcAft>
                          <a:spcPts val="0"/>
                        </a:spcAft>
                        <a:buNone/>
                      </a:pPr>
                      <a:r>
                        <a:rPr lang="en" sz="900"/>
                        <a:t>2022</a:t>
                      </a:r>
                      <a:endParaRPr sz="900"/>
                    </a:p>
                  </a:txBody>
                  <a:tcPr marT="91425" marB="91425" marR="91425" marL="91425"/>
                </a:tc>
                <a:tc>
                  <a:txBody>
                    <a:bodyPr/>
                    <a:lstStyle/>
                    <a:p>
                      <a:pPr indent="0" lvl="0" marL="0" rtl="0" algn="l">
                        <a:spcBef>
                          <a:spcPts val="0"/>
                        </a:spcBef>
                        <a:spcAft>
                          <a:spcPts val="0"/>
                        </a:spcAft>
                        <a:buNone/>
                      </a:pPr>
                      <a:r>
                        <a:rPr lang="en" sz="900"/>
                        <a:t>cannot detect new attacks because they only learn existing patterns and use them to detect those attacks</a:t>
                      </a:r>
                      <a:endParaRPr sz="900"/>
                    </a:p>
                  </a:txBody>
                  <a:tcPr marT="91425" marB="91425" marR="91425" marL="91425"/>
                </a:tc>
                <a:tc>
                  <a:txBody>
                    <a:bodyPr/>
                    <a:lstStyle/>
                    <a:p>
                      <a:pPr indent="0" lvl="0" marL="0" rtl="0" algn="l">
                        <a:lnSpc>
                          <a:spcPct val="130000"/>
                        </a:lnSpc>
                        <a:spcBef>
                          <a:spcPts val="0"/>
                        </a:spcBef>
                        <a:spcAft>
                          <a:spcPts val="0"/>
                        </a:spcAft>
                        <a:buClr>
                          <a:schemeClr val="dk1"/>
                        </a:buClr>
                        <a:buSzPts val="1100"/>
                        <a:buFont typeface="Arial"/>
                        <a:buNone/>
                      </a:pPr>
                      <a:r>
                        <a:rPr lang="en" sz="900">
                          <a:solidFill>
                            <a:srgbClr val="333333"/>
                          </a:solidFill>
                          <a:highlight>
                            <a:srgbClr val="FFFFFF"/>
                          </a:highlight>
                          <a:latin typeface="Georgia"/>
                          <a:ea typeface="Georgia"/>
                          <a:cs typeface="Georgia"/>
                          <a:sym typeface="Georgia"/>
                        </a:rPr>
                        <a:t>Proposed NIDS Classification</a:t>
                      </a:r>
                      <a:endParaRPr sz="900">
                        <a:solidFill>
                          <a:srgbClr val="333333"/>
                        </a:solidFill>
                        <a:highlight>
                          <a:srgbClr val="FFFFFF"/>
                        </a:highlight>
                        <a:latin typeface="Georgia"/>
                        <a:ea typeface="Georgia"/>
                        <a:cs typeface="Georgia"/>
                        <a:sym typeface="Georgia"/>
                      </a:endParaRPr>
                    </a:p>
                    <a:p>
                      <a:pPr indent="0" lvl="0" marL="0" rtl="0" algn="l">
                        <a:spcBef>
                          <a:spcPts val="80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 sz="900">
                          <a:solidFill>
                            <a:srgbClr val="333333"/>
                          </a:solidFill>
                          <a:highlight>
                            <a:srgbClr val="FFFFFF"/>
                          </a:highlight>
                          <a:latin typeface="Georgia"/>
                          <a:ea typeface="Georgia"/>
                          <a:cs typeface="Georgia"/>
                          <a:sym typeface="Georgia"/>
                        </a:rPr>
                        <a:t>performances improved when the proposed method was applied</a:t>
                      </a:r>
                      <a:endParaRPr sz="900"/>
                    </a:p>
                  </a:txBody>
                  <a:tcPr marT="91425" marB="91425" marR="91425" marL="91425"/>
                </a:tc>
                <a:tc>
                  <a:txBody>
                    <a:bodyPr/>
                    <a:lstStyle/>
                    <a:p>
                      <a:pPr indent="0" lvl="0" marL="0" rtl="0" algn="l">
                        <a:spcBef>
                          <a:spcPts val="0"/>
                        </a:spcBef>
                        <a:spcAft>
                          <a:spcPts val="0"/>
                        </a:spcAft>
                        <a:buNone/>
                      </a:pPr>
                      <a:r>
                        <a:rPr lang="en" sz="900">
                          <a:solidFill>
                            <a:srgbClr val="333333"/>
                          </a:solidFill>
                          <a:highlight>
                            <a:srgbClr val="FFFFFF"/>
                          </a:highlight>
                          <a:latin typeface="Georgia"/>
                          <a:ea typeface="Georgia"/>
                          <a:cs typeface="Georgia"/>
                          <a:sym typeface="Georgia"/>
                        </a:rPr>
                        <a:t>extend this current result to support multiple features</a:t>
                      </a:r>
                      <a:endParaRPr sz="900"/>
                    </a:p>
                  </a:txBody>
                  <a:tcPr marT="91425" marB="91425" marR="91425" marL="91425"/>
                </a:tc>
              </a:tr>
              <a:tr h="1691600">
                <a:tc>
                  <a:txBody>
                    <a:bodyPr/>
                    <a:lstStyle/>
                    <a:p>
                      <a:pPr indent="0" lvl="0" marL="0" rtl="0" algn="l">
                        <a:spcBef>
                          <a:spcPts val="0"/>
                        </a:spcBef>
                        <a:spcAft>
                          <a:spcPts val="0"/>
                        </a:spcAft>
                        <a:buNone/>
                      </a:pPr>
                      <a:r>
                        <a:rPr lang="en" sz="900"/>
                        <a:t>Evaluating and Improving Adversarial Robustness of Machine Learning-Based Network Intrusion Detectors </a:t>
                      </a:r>
                      <a:endParaRPr sz="900"/>
                    </a:p>
                  </a:txBody>
                  <a:tcPr marT="91425" marB="91425" marR="91425" marL="91425"/>
                </a:tc>
                <a:tc>
                  <a:txBody>
                    <a:bodyPr/>
                    <a:lstStyle/>
                    <a:p>
                      <a:pPr indent="0" lvl="0" marL="0" rtl="0" algn="l">
                        <a:spcBef>
                          <a:spcPts val="0"/>
                        </a:spcBef>
                        <a:spcAft>
                          <a:spcPts val="0"/>
                        </a:spcAft>
                        <a:buNone/>
                      </a:pPr>
                      <a:r>
                        <a:rPr lang="en" sz="900"/>
                        <a:t>Dongqi Han, Zhiliang Wang, Ying Zhong, Wenqi Chen, Jiahai Yang, Shuqiang Lu, Xingang Shi, Xia Yin</a:t>
                      </a:r>
                      <a:endParaRPr sz="900"/>
                    </a:p>
                  </a:txBody>
                  <a:tcPr marT="91425" marB="91425" marR="91425" marL="91425"/>
                </a:tc>
                <a:tc>
                  <a:txBody>
                    <a:bodyPr/>
                    <a:lstStyle/>
                    <a:p>
                      <a:pPr indent="0" lvl="0" marL="0" rtl="0" algn="l">
                        <a:spcBef>
                          <a:spcPts val="0"/>
                        </a:spcBef>
                        <a:spcAft>
                          <a:spcPts val="0"/>
                        </a:spcAft>
                        <a:buNone/>
                      </a:pPr>
                      <a:r>
                        <a:rPr lang="en" sz="900"/>
                        <a:t>2021</a:t>
                      </a:r>
                      <a:endParaRPr sz="900"/>
                    </a:p>
                  </a:txBody>
                  <a:tcPr marT="91425" marB="91425" marR="91425" marL="91425"/>
                </a:tc>
                <a:tc>
                  <a:txBody>
                    <a:bodyPr/>
                    <a:lstStyle/>
                    <a:p>
                      <a:pPr indent="0" lvl="0" marL="0" rtl="0" algn="l">
                        <a:spcBef>
                          <a:spcPts val="0"/>
                        </a:spcBef>
                        <a:spcAft>
                          <a:spcPts val="0"/>
                        </a:spcAft>
                        <a:buNone/>
                      </a:pPr>
                      <a:r>
                        <a:rPr lang="en" sz="900"/>
                        <a:t>gray/black-box traffic-space adversarial attacks to evaluate the robustness of ML-based NIDS</a:t>
                      </a:r>
                      <a:endParaRPr sz="900"/>
                    </a:p>
                  </a:txBody>
                  <a:tcPr marT="91425" marB="91425" marR="91425" marL="91425"/>
                </a:tc>
                <a:tc>
                  <a:txBody>
                    <a:bodyPr/>
                    <a:lstStyle/>
                    <a:p>
                      <a:pPr indent="0" lvl="0" marL="0" rtl="0" algn="l">
                        <a:spcBef>
                          <a:spcPts val="0"/>
                        </a:spcBef>
                        <a:spcAft>
                          <a:spcPts val="0"/>
                        </a:spcAft>
                        <a:buNone/>
                      </a:pPr>
                      <a:r>
                        <a:rPr lang="en" sz="900"/>
                        <a:t>KitNET, Multi-Layer Perceptron (MLP),  Logistics Regression (LR), Decision Tree (DT) and Support Vector</a:t>
                      </a:r>
                      <a:endParaRPr sz="900"/>
                    </a:p>
                  </a:txBody>
                  <a:tcPr marT="91425" marB="91425" marR="91425" marL="91425"/>
                </a:tc>
                <a:tc>
                  <a:txBody>
                    <a:bodyPr/>
                    <a:lstStyle/>
                    <a:p>
                      <a:pPr indent="0" lvl="0" marL="0" rtl="0" algn="l">
                        <a:spcBef>
                          <a:spcPts val="0"/>
                        </a:spcBef>
                        <a:spcAft>
                          <a:spcPts val="0"/>
                        </a:spcAft>
                        <a:buNone/>
                      </a:pPr>
                      <a:r>
                        <a:rPr lang="en" sz="900"/>
                        <a:t>affordable execution cost, and is effective even without any knowledge of the targeted systems</a:t>
                      </a:r>
                      <a:endParaRPr sz="900"/>
                    </a:p>
                  </a:txBody>
                  <a:tcPr marT="91425" marB="91425" marR="91425" marL="91425"/>
                </a:tc>
                <a:tc>
                  <a:txBody>
                    <a:bodyPr/>
                    <a:lstStyle/>
                    <a:p>
                      <a:pPr indent="0" lvl="0" marL="0" rtl="0" algn="l">
                        <a:spcBef>
                          <a:spcPts val="0"/>
                        </a:spcBef>
                        <a:spcAft>
                          <a:spcPts val="0"/>
                        </a:spcAft>
                        <a:buNone/>
                      </a:pPr>
                      <a:r>
                        <a:rPr lang="en" sz="900"/>
                        <a:t> theoretically secure systems from the perspective of defense</a:t>
                      </a:r>
                      <a:endParaRPr sz="900"/>
                    </a:p>
                  </a:txBody>
                  <a:tcPr marT="91425" marB="91425" marR="91425" marL="91425"/>
                </a:tc>
              </a:tr>
              <a:tr h="1221600">
                <a:tc>
                  <a:txBody>
                    <a:bodyPr/>
                    <a:lstStyle/>
                    <a:p>
                      <a:pPr indent="0" lvl="0" marL="0" rtl="0" algn="l">
                        <a:spcBef>
                          <a:spcPts val="0"/>
                        </a:spcBef>
                        <a:spcAft>
                          <a:spcPts val="0"/>
                        </a:spcAft>
                        <a:buNone/>
                      </a:pPr>
                      <a:r>
                        <a:rPr lang="en" sz="900"/>
                        <a:t>An Efficient Intrusion Detection Method Based on Dynamic Autoencoder</a:t>
                      </a:r>
                      <a:endParaRPr sz="900"/>
                    </a:p>
                  </a:txBody>
                  <a:tcPr marT="91425" marB="91425" marR="91425" marL="91425"/>
                </a:tc>
                <a:tc>
                  <a:txBody>
                    <a:bodyPr/>
                    <a:lstStyle/>
                    <a:p>
                      <a:pPr indent="0" lvl="0" marL="0" rtl="0" algn="l">
                        <a:spcBef>
                          <a:spcPts val="0"/>
                        </a:spcBef>
                        <a:spcAft>
                          <a:spcPts val="0"/>
                        </a:spcAft>
                        <a:buNone/>
                      </a:pPr>
                      <a:r>
                        <a:rPr lang="en" sz="900"/>
                        <a:t>Ruijie Zhao, Jie Yin, Zhi Xue, Guan Gui, Bamidele Adebisi, Tomoaki Ohtsuki, Haris Gacanin, and Hikmet Sari</a:t>
                      </a:r>
                      <a:endParaRPr sz="900"/>
                    </a:p>
                  </a:txBody>
                  <a:tcPr marT="91425" marB="91425" marR="91425" marL="91425"/>
                </a:tc>
                <a:tc>
                  <a:txBody>
                    <a:bodyPr/>
                    <a:lstStyle/>
                    <a:p>
                      <a:pPr indent="0" lvl="0" marL="0" rtl="0" algn="l">
                        <a:spcBef>
                          <a:spcPts val="0"/>
                        </a:spcBef>
                        <a:spcAft>
                          <a:spcPts val="0"/>
                        </a:spcAft>
                        <a:buNone/>
                      </a:pPr>
                      <a:r>
                        <a:rPr lang="en" sz="900"/>
                        <a:t>2021</a:t>
                      </a:r>
                      <a:endParaRPr sz="900"/>
                    </a:p>
                  </a:txBody>
                  <a:tcPr marT="91425" marB="91425" marR="91425" marL="91425"/>
                </a:tc>
                <a:tc>
                  <a:txBody>
                    <a:bodyPr/>
                    <a:lstStyle/>
                    <a:p>
                      <a:pPr indent="0" lvl="0" marL="0" rtl="0" algn="l">
                        <a:spcBef>
                          <a:spcPts val="0"/>
                        </a:spcBef>
                        <a:spcAft>
                          <a:spcPts val="0"/>
                        </a:spcAft>
                        <a:buNone/>
                      </a:pPr>
                      <a:r>
                        <a:rPr lang="en" sz="900"/>
                        <a:t>existing intrusion detection methods usually use principal component analysis (PCA) and autoencoder to reduce the feature dimension to achieve the goal of lightweight</a:t>
                      </a:r>
                      <a:endParaRPr sz="900"/>
                    </a:p>
                  </a:txBody>
                  <a:tcPr marT="91425" marB="91425" marR="91425" marL="91425"/>
                </a:tc>
                <a:tc>
                  <a:txBody>
                    <a:bodyPr/>
                    <a:lstStyle/>
                    <a:p>
                      <a:pPr indent="0" lvl="0" marL="0" rtl="0" algn="l">
                        <a:spcBef>
                          <a:spcPts val="0"/>
                        </a:spcBef>
                        <a:spcAft>
                          <a:spcPts val="0"/>
                        </a:spcAft>
                        <a:buNone/>
                      </a:pPr>
                      <a:r>
                        <a:rPr lang="en" sz="900"/>
                        <a:t>Proposed LDAN Method</a:t>
                      </a:r>
                      <a:endParaRPr sz="900"/>
                    </a:p>
                  </a:txBody>
                  <a:tcPr marT="91425" marB="91425" marR="91425" marL="91425"/>
                </a:tc>
                <a:tc>
                  <a:txBody>
                    <a:bodyPr/>
                    <a:lstStyle/>
                    <a:p>
                      <a:pPr indent="0" lvl="0" marL="0" rtl="0" algn="l">
                        <a:spcBef>
                          <a:spcPts val="0"/>
                        </a:spcBef>
                        <a:spcAft>
                          <a:spcPts val="0"/>
                        </a:spcAft>
                        <a:buNone/>
                      </a:pPr>
                      <a:r>
                        <a:rPr lang="en" sz="900"/>
                        <a:t>proposed method has better detection accuracy and robustness</a:t>
                      </a:r>
                      <a:endParaRPr sz="900"/>
                    </a:p>
                  </a:txBody>
                  <a:tcPr marT="91425" marB="91425" marR="91425" marL="91425"/>
                </a:tc>
                <a:tc>
                  <a:txBody>
                    <a:bodyPr/>
                    <a:lstStyle/>
                    <a:p>
                      <a:pPr indent="0" lvl="0" marL="0" rtl="0" algn="l">
                        <a:spcBef>
                          <a:spcPts val="0"/>
                        </a:spcBef>
                        <a:spcAft>
                          <a:spcPts val="0"/>
                        </a:spcAft>
                        <a:buNone/>
                      </a:pPr>
                      <a:r>
                        <a:rPr lang="en" sz="900">
                          <a:solidFill>
                            <a:srgbClr val="333333"/>
                          </a:solidFill>
                          <a:highlight>
                            <a:srgbClr val="FFFFFF"/>
                          </a:highlight>
                          <a:latin typeface="Georgia"/>
                          <a:ea typeface="Georgia"/>
                          <a:cs typeface="Georgia"/>
                          <a:sym typeface="Georgia"/>
                        </a:rPr>
                        <a:t>new perspective to solve the performance and implementation challenges of intrusion detection methods</a:t>
                      </a:r>
                      <a:endParaRPr sz="9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7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	</a:t>
            </a:r>
            <a:endParaRPr/>
          </a:p>
        </p:txBody>
      </p:sp>
      <p:pic>
        <p:nvPicPr>
          <p:cNvPr id="72" name="Google Shape;72;p16"/>
          <p:cNvPicPr preferRelativeResize="0"/>
          <p:nvPr/>
        </p:nvPicPr>
        <p:blipFill>
          <a:blip r:embed="rId3">
            <a:alphaModFix/>
          </a:blip>
          <a:stretch>
            <a:fillRect/>
          </a:stretch>
        </p:blipFill>
        <p:spPr>
          <a:xfrm>
            <a:off x="152400" y="350725"/>
            <a:ext cx="8679898" cy="46922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20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Proposed Project Work</a:t>
            </a:r>
            <a:endParaRPr/>
          </a:p>
        </p:txBody>
      </p:sp>
      <p:sp>
        <p:nvSpPr>
          <p:cNvPr id="78" name="Google Shape;78;p17"/>
          <p:cNvSpPr txBox="1"/>
          <p:nvPr>
            <p:ph idx="1" type="body"/>
          </p:nvPr>
        </p:nvSpPr>
        <p:spPr>
          <a:xfrm>
            <a:off x="311700" y="1239400"/>
            <a:ext cx="8520600" cy="332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An ML-model can be trained from a dataset with malicious and traffic. This model can then be used to detect malicious traffic flows in .pcap log files.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ZAT is used to extract features based on time and data size from network traffic. </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The features are then analyzed with Machine Learning in Scikit-learn in order to detect malicious traffic using  CICIDS2017 dataset.</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285050"/>
            <a:ext cx="8520600" cy="4734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 sz="1400">
                <a:solidFill>
                  <a:schemeClr val="dk1"/>
                </a:solidFill>
              </a:rPr>
              <a:t>The CICIDS2017 dataset consists of benign traffic generated by users mixed with malicious traffic from the most common(according to McAfee 2016) cyber attacks.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The traffic was recorded in a controlled network environment over 5 days and include attacks such as </a:t>
            </a:r>
            <a:r>
              <a:rPr lang="en" sz="1400">
                <a:solidFill>
                  <a:schemeClr val="dk1"/>
                </a:solidFill>
              </a:rPr>
              <a:t>Brute Forcing</a:t>
            </a:r>
            <a:r>
              <a:rPr lang="en" sz="1400">
                <a:solidFill>
                  <a:schemeClr val="dk1"/>
                </a:solidFill>
              </a:rPr>
              <a:t>, DoS and Botnets. The dataset is delivered as a set of packet capture (PCAP) files, which can be replayed on a computers network interface.</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The dataset also comes with a time schedule for the attacks and a spreadsheet file which contains more extracted features for each traffic flow, labeled as  &lt;name-of-attack&gt;</a:t>
            </a:r>
            <a:endParaRPr sz="14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400">
                <a:solidFill>
                  <a:schemeClr val="dk1"/>
                </a:solidFill>
              </a:rPr>
              <a:t>• Forward Inter Arrival Time: Time between two packets in forward direction.</a:t>
            </a:r>
            <a:endParaRPr sz="14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400">
                <a:solidFill>
                  <a:schemeClr val="dk1"/>
                </a:solidFill>
              </a:rPr>
              <a:t>• Backward Inter Arrival Time: Time between two packets in backward direction.</a:t>
            </a:r>
            <a:endParaRPr sz="14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400">
                <a:solidFill>
                  <a:schemeClr val="dk1"/>
                </a:solidFill>
              </a:rPr>
              <a:t>• Flow Inter Arrival Time: Time between two packets in either direction.</a:t>
            </a:r>
            <a:endParaRPr sz="14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400">
                <a:solidFill>
                  <a:schemeClr val="dk1"/>
                </a:solidFill>
              </a:rPr>
              <a:t>• Active: Duration of sending packets for before going idle.</a:t>
            </a:r>
            <a:endParaRPr sz="14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400">
                <a:solidFill>
                  <a:schemeClr val="dk1"/>
                </a:solidFill>
              </a:rPr>
              <a:t>• Idle: Duration of idleness before starting to send packets again.</a:t>
            </a:r>
            <a:endParaRPr sz="14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400">
                <a:solidFill>
                  <a:schemeClr val="dk1"/>
                </a:solidFill>
              </a:rPr>
              <a:t>• Flow Bytes per second: Bytes sent per second in either direction.</a:t>
            </a:r>
            <a:endParaRPr sz="14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400">
                <a:solidFill>
                  <a:schemeClr val="dk1"/>
                </a:solidFill>
              </a:rPr>
              <a:t>• Flow packets per second: Packets sent per second in either direction.</a:t>
            </a:r>
            <a:endParaRPr sz="14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400">
                <a:solidFill>
                  <a:schemeClr val="dk1"/>
                </a:solidFill>
              </a:rPr>
              <a:t>• Duration: Time between the first and the last packet of the flow.</a:t>
            </a:r>
            <a:endParaRPr sz="1400">
              <a:solidFill>
                <a:schemeClr val="dk1"/>
              </a:solidFill>
            </a:endParaRPr>
          </a:p>
          <a:p>
            <a:pPr indent="0" lvl="0" marL="0" rtl="0" algn="l">
              <a:lnSpc>
                <a:spcPct val="100000"/>
              </a:lnSpc>
              <a:spcBef>
                <a:spcPts val="1200"/>
              </a:spcBef>
              <a:spcAft>
                <a:spcPts val="120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359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Novelty	</a:t>
            </a:r>
            <a:endParaRPr/>
          </a:p>
        </p:txBody>
      </p:sp>
      <p:sp>
        <p:nvSpPr>
          <p:cNvPr id="89" name="Google Shape;89;p19"/>
          <p:cNvSpPr txBox="1"/>
          <p:nvPr>
            <p:ph idx="1" type="body"/>
          </p:nvPr>
        </p:nvSpPr>
        <p:spPr>
          <a:xfrm>
            <a:off x="409000" y="818000"/>
            <a:ext cx="7981800" cy="4028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highlight>
                  <a:srgbClr val="FFFFFF"/>
                </a:highlight>
              </a:rPr>
              <a:t>Machine Learning Model can result in low False Alarm Rate and high detection rate.</a:t>
            </a:r>
            <a:endParaRPr>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342900" lvl="0" marL="457200" rtl="0" algn="l">
              <a:spcBef>
                <a:spcPts val="1200"/>
              </a:spcBef>
              <a:spcAft>
                <a:spcPts val="0"/>
              </a:spcAft>
              <a:buClr>
                <a:schemeClr val="dk1"/>
              </a:buClr>
              <a:buSzPts val="1800"/>
              <a:buChar char="❖"/>
            </a:pPr>
            <a:r>
              <a:rPr lang="en">
                <a:solidFill>
                  <a:schemeClr val="dk1"/>
                </a:solidFill>
                <a:highlight>
                  <a:srgbClr val="FFFFFF"/>
                </a:highlight>
              </a:rPr>
              <a:t>Intrusion Detection System (IDS) is used to detect all these kinds of malicious activities happening on the network and indicates the network administrator to get the data secured against these attacks</a:t>
            </a:r>
            <a:endParaRPr>
              <a:solidFill>
                <a:schemeClr val="dk1"/>
              </a:solidFill>
              <a:highlight>
                <a:srgbClr val="FFFFFF"/>
              </a:highlight>
            </a:endParaRPr>
          </a:p>
          <a:p>
            <a:pPr indent="0" lvl="0" marL="457200" rtl="0" algn="l">
              <a:spcBef>
                <a:spcPts val="1200"/>
              </a:spcBef>
              <a:spcAft>
                <a:spcPts val="0"/>
              </a:spcAft>
              <a:buNone/>
            </a:pPr>
            <a:r>
              <a:t/>
            </a:r>
            <a:endParaRPr>
              <a:solidFill>
                <a:schemeClr val="dk1"/>
              </a:solidFill>
              <a:highlight>
                <a:srgbClr val="FFFFFF"/>
              </a:highlight>
            </a:endParaRPr>
          </a:p>
          <a:p>
            <a:pPr indent="-342900" lvl="0" marL="457200" rtl="0" algn="l">
              <a:spcBef>
                <a:spcPts val="1200"/>
              </a:spcBef>
              <a:spcAft>
                <a:spcPts val="0"/>
              </a:spcAft>
              <a:buClr>
                <a:schemeClr val="dk1"/>
              </a:buClr>
              <a:buSzPts val="1800"/>
              <a:buChar char="❖"/>
            </a:pPr>
            <a:r>
              <a:rPr lang="en">
                <a:solidFill>
                  <a:schemeClr val="dk1"/>
                </a:solidFill>
                <a:highlight>
                  <a:srgbClr val="FFFFFF"/>
                </a:highlight>
              </a:rPr>
              <a:t>IDS detects if any one trying to have access and it immediately alerts the administrator to take action .Hence IDS are the security systems detecting various activities that attack on the network and keeps our systems safe.</a:t>
            </a:r>
            <a:endParaRPr>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13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Programming Language used:	</a:t>
            </a:r>
            <a:endParaRPr/>
          </a:p>
        </p:txBody>
      </p:sp>
      <p:sp>
        <p:nvSpPr>
          <p:cNvPr id="95" name="Google Shape;95;p20"/>
          <p:cNvSpPr txBox="1"/>
          <p:nvPr>
            <p:ph idx="1" type="body"/>
          </p:nvPr>
        </p:nvSpPr>
        <p:spPr>
          <a:xfrm>
            <a:off x="311700" y="707875"/>
            <a:ext cx="8520600" cy="43116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Clr>
                <a:schemeClr val="dk1"/>
              </a:buClr>
              <a:buSzPts val="2200"/>
              <a:buChar char="❖"/>
            </a:pPr>
            <a:r>
              <a:rPr lang="en" sz="2200">
                <a:solidFill>
                  <a:schemeClr val="dk1"/>
                </a:solidFill>
              </a:rPr>
              <a:t>Tools</a:t>
            </a:r>
            <a:endParaRPr sz="22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Network-Monitor: </a:t>
            </a:r>
            <a:endParaRPr sz="2000">
              <a:solidFill>
                <a:schemeClr val="dk1"/>
              </a:solidFill>
            </a:endParaRPr>
          </a:p>
          <a:p>
            <a:pPr indent="-355600" lvl="2" marL="1371600" rtl="0" algn="l">
              <a:spcBef>
                <a:spcPts val="0"/>
              </a:spcBef>
              <a:spcAft>
                <a:spcPts val="0"/>
              </a:spcAft>
              <a:buClr>
                <a:schemeClr val="dk1"/>
              </a:buClr>
              <a:buSzPts val="2000"/>
              <a:buChar char="■"/>
            </a:pPr>
            <a:r>
              <a:rPr lang="en" sz="2000">
                <a:solidFill>
                  <a:schemeClr val="dk1"/>
                </a:solidFill>
              </a:rPr>
              <a:t>Zeek</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Extract: </a:t>
            </a:r>
            <a:endParaRPr sz="2000">
              <a:solidFill>
                <a:schemeClr val="dk1"/>
              </a:solidFill>
            </a:endParaRPr>
          </a:p>
          <a:p>
            <a:pPr indent="-355600" lvl="2" marL="1371600" rtl="0" algn="l">
              <a:spcBef>
                <a:spcPts val="0"/>
              </a:spcBef>
              <a:spcAft>
                <a:spcPts val="0"/>
              </a:spcAft>
              <a:buClr>
                <a:schemeClr val="dk1"/>
              </a:buClr>
              <a:buSzPts val="2000"/>
              <a:buChar char="■"/>
            </a:pPr>
            <a:r>
              <a:rPr lang="en" sz="2000">
                <a:solidFill>
                  <a:schemeClr val="dk1"/>
                </a:solidFill>
              </a:rPr>
              <a:t>ZAT(Zeek Analysis Tool)</a:t>
            </a:r>
            <a:endParaRPr sz="2000">
              <a:solidFill>
                <a:schemeClr val="dk1"/>
              </a:solidFill>
            </a:endParaRPr>
          </a:p>
          <a:p>
            <a:pPr indent="0" lvl="0" marL="1371600" rtl="0" algn="l">
              <a:spcBef>
                <a:spcPts val="1200"/>
              </a:spcBef>
              <a:spcAft>
                <a:spcPts val="0"/>
              </a:spcAft>
              <a:buNone/>
            </a:pPr>
            <a:r>
              <a:t/>
            </a:r>
            <a:endParaRPr sz="2000">
              <a:solidFill>
                <a:schemeClr val="dk1"/>
              </a:solidFill>
            </a:endParaRPr>
          </a:p>
          <a:p>
            <a:pPr indent="-368300" lvl="0" marL="457200" rtl="0" algn="l">
              <a:spcBef>
                <a:spcPts val="1200"/>
              </a:spcBef>
              <a:spcAft>
                <a:spcPts val="0"/>
              </a:spcAft>
              <a:buClr>
                <a:schemeClr val="dk1"/>
              </a:buClr>
              <a:buSzPts val="2200"/>
              <a:buChar char="❖"/>
            </a:pPr>
            <a:r>
              <a:rPr lang="en" sz="2200">
                <a:solidFill>
                  <a:schemeClr val="dk1"/>
                </a:solidFill>
              </a:rPr>
              <a:t>Programming Language</a:t>
            </a:r>
            <a:endParaRPr sz="22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Library: </a:t>
            </a:r>
            <a:endParaRPr sz="2000">
              <a:solidFill>
                <a:schemeClr val="dk1"/>
              </a:solidFill>
            </a:endParaRPr>
          </a:p>
          <a:p>
            <a:pPr indent="-355600" lvl="2" marL="1371600" rtl="0" algn="l">
              <a:spcBef>
                <a:spcPts val="0"/>
              </a:spcBef>
              <a:spcAft>
                <a:spcPts val="0"/>
              </a:spcAft>
              <a:buClr>
                <a:schemeClr val="dk1"/>
              </a:buClr>
              <a:buSzPts val="2000"/>
              <a:buChar char="■"/>
            </a:pPr>
            <a:r>
              <a:rPr lang="en" sz="2000">
                <a:solidFill>
                  <a:schemeClr val="dk1"/>
                </a:solidFill>
              </a:rPr>
              <a:t>Scikit-learn</a:t>
            </a:r>
            <a:endParaRPr sz="2000">
              <a:solidFill>
                <a:schemeClr val="dk1"/>
              </a:solidFill>
            </a:endParaRPr>
          </a:p>
          <a:p>
            <a:pPr indent="-355600" lvl="2" marL="1371600" rtl="0" algn="l">
              <a:spcBef>
                <a:spcPts val="0"/>
              </a:spcBef>
              <a:spcAft>
                <a:spcPts val="0"/>
              </a:spcAft>
              <a:buClr>
                <a:schemeClr val="dk1"/>
              </a:buClr>
              <a:buSzPts val="2000"/>
              <a:buChar char="■"/>
            </a:pPr>
            <a:r>
              <a:rPr lang="en" sz="2000">
                <a:solidFill>
                  <a:schemeClr val="dk1"/>
                </a:solidFill>
              </a:rPr>
              <a:t>Pandas</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Language: </a:t>
            </a:r>
            <a:endParaRPr sz="2000">
              <a:solidFill>
                <a:schemeClr val="dk1"/>
              </a:solidFill>
            </a:endParaRPr>
          </a:p>
          <a:p>
            <a:pPr indent="-355600" lvl="2" marL="1371600" rtl="0" algn="l">
              <a:spcBef>
                <a:spcPts val="0"/>
              </a:spcBef>
              <a:spcAft>
                <a:spcPts val="0"/>
              </a:spcAft>
              <a:buClr>
                <a:schemeClr val="dk1"/>
              </a:buClr>
              <a:buSzPts val="2000"/>
              <a:buChar char="■"/>
            </a:pPr>
            <a:r>
              <a:rPr lang="en" sz="2000">
                <a:solidFill>
                  <a:schemeClr val="dk1"/>
                </a:solidFill>
              </a:rPr>
              <a:t>Python</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07340" lvl="0" marL="457200" rtl="0" algn="l">
              <a:spcBef>
                <a:spcPts val="0"/>
              </a:spcBef>
              <a:spcAft>
                <a:spcPts val="0"/>
              </a:spcAft>
              <a:buSzPct val="100000"/>
              <a:buChar char="❖"/>
            </a:pPr>
            <a:r>
              <a:rPr lang="en" sz="1600" u="sng">
                <a:solidFill>
                  <a:schemeClr val="hlink"/>
                </a:solidFill>
                <a:hlinkClick r:id="rId3"/>
              </a:rPr>
              <a:t>R. Zhao et al., "An Efficient Intrusion Detection Method Based on Dynamic Autoencoder," in IEEE Wireless Communications Letters, vol. 10, no. 8, pp. 1707-1711, Aug. 2021, doi: 10.1109/LWC.2021.3077946.</a:t>
            </a:r>
            <a:endParaRPr sz="2300"/>
          </a:p>
          <a:p>
            <a:pPr indent="0" lvl="0" marL="457200" rtl="0" algn="l">
              <a:spcBef>
                <a:spcPts val="1200"/>
              </a:spcBef>
              <a:spcAft>
                <a:spcPts val="0"/>
              </a:spcAft>
              <a:buNone/>
            </a:pPr>
            <a:r>
              <a:t/>
            </a:r>
            <a:endParaRPr sz="2300"/>
          </a:p>
          <a:p>
            <a:pPr indent="-307340" lvl="0" marL="457200" rtl="0" algn="l">
              <a:spcBef>
                <a:spcPts val="1200"/>
              </a:spcBef>
              <a:spcAft>
                <a:spcPts val="0"/>
              </a:spcAft>
              <a:buSzPct val="100000"/>
              <a:buChar char="❖"/>
            </a:pPr>
            <a:r>
              <a:rPr lang="en" sz="1600" u="sng">
                <a:solidFill>
                  <a:schemeClr val="hlink"/>
                </a:solidFill>
                <a:hlinkClick r:id="rId4"/>
              </a:rPr>
              <a:t>Robust Network Intrusion Detection System Based on Machine-Learning With Early Classification | IEEE Journals &amp; Magazine | IEEE Xplore</a:t>
            </a:r>
            <a:endParaRPr sz="2300"/>
          </a:p>
          <a:p>
            <a:pPr indent="0" lvl="0" marL="457200" rtl="0" algn="l">
              <a:spcBef>
                <a:spcPts val="1200"/>
              </a:spcBef>
              <a:spcAft>
                <a:spcPts val="0"/>
              </a:spcAft>
              <a:buNone/>
            </a:pPr>
            <a:r>
              <a:t/>
            </a:r>
            <a:endParaRPr sz="2300"/>
          </a:p>
          <a:p>
            <a:pPr indent="-307340" lvl="0" marL="457200" rtl="0" algn="l">
              <a:spcBef>
                <a:spcPts val="1200"/>
              </a:spcBef>
              <a:spcAft>
                <a:spcPts val="0"/>
              </a:spcAft>
              <a:buSzPct val="100000"/>
              <a:buChar char="❖"/>
            </a:pPr>
            <a:r>
              <a:rPr lang="en" sz="1600" u="sng">
                <a:solidFill>
                  <a:schemeClr val="hlink"/>
                </a:solidFill>
                <a:hlinkClick r:id="rId5"/>
              </a:rPr>
              <a:t>Evaluating and Improving Adversarial Robustness of Machine Learning-Based Network Intrusion Detectors | IEEE Journals &amp; Magazine | IEEE Xplore</a:t>
            </a:r>
            <a:endParaRPr sz="23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