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abs/10.1080/00220670209598786" TargetMode="External"/><Relationship Id="rId2" Type="http://schemas.openxmlformats.org/officeDocument/2006/relationships/hyperlink" Target="https://www.kaggle.com/c/home-credit-default-ri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greyatom/lets-learn-about-auc-roc-curve-4a94b4d88152" TargetMode="External"/><Relationship Id="rId4" Type="http://schemas.openxmlformats.org/officeDocument/2006/relationships/hyperlink" Target="https://medium.com/@williamkoehrsen/random-forest-simple-explanation-377895a60d2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CI2/HomeCredit?:embed=y&amp;:display_count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BA5-4776-42F4-AFA5-4C7D34382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Home Credit Client’s Payment Abilities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7E1EA-7F6D-473E-80C3-B4987ED22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Bhara Yudhiantara</a:t>
            </a:r>
          </a:p>
          <a:p>
            <a:r>
              <a:rPr lang="en-US" dirty="0"/>
              <a:t>28 September 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253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CC17-0388-4FE2-851C-58F7A9B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5818-41DE-4E64-B180-79189478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8221"/>
          </a:xfrm>
        </p:spPr>
        <p:txBody>
          <a:bodyPr/>
          <a:lstStyle/>
          <a:p>
            <a:r>
              <a:rPr lang="en-US" b="1" dirty="0"/>
              <a:t>Check Correlation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2854-0D84-4987-805D-E57300C5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3955"/>
            <a:ext cx="7919575" cy="368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84406-F7B8-4BF3-B7B2-51AE3B72C34C}"/>
              </a:ext>
            </a:extLst>
          </p:cNvPr>
          <p:cNvSpPr txBox="1"/>
          <p:nvPr/>
        </p:nvSpPr>
        <p:spPr>
          <a:xfrm>
            <a:off x="9195515" y="2343955"/>
            <a:ext cx="2575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correlation and industry-related theory, we can make the model hypothesis.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826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6E78-0C20-4155-A010-B73203FC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82AE-0C56-40B3-B7A0-476649A8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27"/>
          </a:xfrm>
        </p:spPr>
        <p:txBody>
          <a:bodyPr/>
          <a:lstStyle/>
          <a:p>
            <a:r>
              <a:rPr lang="en-US" b="1" dirty="0"/>
              <a:t>Logistic Regression</a:t>
            </a:r>
          </a:p>
          <a:p>
            <a:endParaRPr lang="en-A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343AC-0565-4E1A-9E4C-A76D94BAA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7" t="20268" r="37782" b="38210"/>
          <a:stretch/>
        </p:blipFill>
        <p:spPr>
          <a:xfrm>
            <a:off x="1197736" y="2279561"/>
            <a:ext cx="4803820" cy="28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B13BF-9B58-4793-A121-B09C075E9F6F}"/>
              </a:ext>
            </a:extLst>
          </p:cNvPr>
          <p:cNvSpPr txBox="1"/>
          <p:nvPr/>
        </p:nvSpPr>
        <p:spPr>
          <a:xfrm>
            <a:off x="1197736" y="5460642"/>
            <a:ext cx="28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(AIC = </a:t>
            </a:r>
            <a:r>
              <a:rPr lang="en-AU" dirty="0"/>
              <a:t>63746)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3EA87-4062-4F76-9F36-6C5ADAB52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0" t="14973" r="45388" b="41780"/>
          <a:stretch/>
        </p:blipFill>
        <p:spPr>
          <a:xfrm>
            <a:off x="6284891" y="2279561"/>
            <a:ext cx="3889419" cy="2964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DB9E0-9832-4F29-B5AB-A0C39DA7C7B6}"/>
              </a:ext>
            </a:extLst>
          </p:cNvPr>
          <p:cNvSpPr txBox="1"/>
          <p:nvPr/>
        </p:nvSpPr>
        <p:spPr>
          <a:xfrm>
            <a:off x="6284891" y="5460642"/>
            <a:ext cx="280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(AIC = </a:t>
            </a:r>
            <a:r>
              <a:rPr lang="en-AU" dirty="0"/>
              <a:t>63674)</a:t>
            </a:r>
          </a:p>
        </p:txBody>
      </p:sp>
    </p:spTree>
    <p:extLst>
      <p:ext uri="{BB962C8B-B14F-4D97-AF65-F5344CB8AC3E}">
        <p14:creationId xmlns:p14="http://schemas.microsoft.com/office/powerpoint/2010/main" val="428208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3339-16A5-4196-930B-A4C2C524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6B5B-9717-46C4-B0E3-4201313E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178" y="1845734"/>
            <a:ext cx="3770934" cy="420948"/>
          </a:xfrm>
        </p:spPr>
        <p:txBody>
          <a:bodyPr/>
          <a:lstStyle/>
          <a:p>
            <a:r>
              <a:rPr lang="en-US" b="1" dirty="0"/>
              <a:t>Logistic Regression Performance</a:t>
            </a:r>
          </a:p>
          <a:p>
            <a:endParaRPr lang="en-A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8100F-DC9E-4312-9457-B0E41269A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2" t="19328" r="44331" b="46454"/>
          <a:stretch/>
        </p:blipFill>
        <p:spPr>
          <a:xfrm>
            <a:off x="5844509" y="2266682"/>
            <a:ext cx="5971858" cy="3409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B373F-9836-4C85-B3C8-CCAD3A7DE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4" t="20643" r="32077" b="41477"/>
          <a:stretch/>
        </p:blipFill>
        <p:spPr>
          <a:xfrm>
            <a:off x="112046" y="2137891"/>
            <a:ext cx="5352889" cy="3538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AF2A0-A943-4E79-98E2-79C341AE757B}"/>
              </a:ext>
            </a:extLst>
          </p:cNvPr>
          <p:cNvSpPr txBox="1"/>
          <p:nvPr/>
        </p:nvSpPr>
        <p:spPr>
          <a:xfrm>
            <a:off x="1287888" y="1845734"/>
            <a:ext cx="27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 Behind of Plot ROC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FB797-AFB1-4B5E-8240-36F63C47F52F}"/>
              </a:ext>
            </a:extLst>
          </p:cNvPr>
          <p:cNvSpPr txBox="1"/>
          <p:nvPr/>
        </p:nvSpPr>
        <p:spPr>
          <a:xfrm>
            <a:off x="6727067" y="5648050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0.5169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627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30FA-FBF8-4063-9E26-A132617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1074-7DCF-4376-BB53-A39EE5B9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decision forests</a:t>
            </a:r>
            <a:r>
              <a:rPr lang="en-US" dirty="0"/>
              <a:t> are an ensemble learning method for classification, regression and other tasks.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6DAFE-9A38-4C09-AC99-31BCF3328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3" t="53140" r="17169" b="8803"/>
          <a:stretch/>
        </p:blipFill>
        <p:spPr>
          <a:xfrm>
            <a:off x="1097280" y="2553049"/>
            <a:ext cx="8162365" cy="2608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23A0D-5E14-4886-9E83-642FA1C86F99}"/>
              </a:ext>
            </a:extLst>
          </p:cNvPr>
          <p:cNvSpPr txBox="1"/>
          <p:nvPr/>
        </p:nvSpPr>
        <p:spPr>
          <a:xfrm>
            <a:off x="1097279" y="5378824"/>
            <a:ext cx="53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 = 0.6899 which is better than logistic regression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8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3BB0-D06D-4F37-9737-AC8EE1A5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1DBDE-D6C3-4A31-B3A5-515D1DA9F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3" t="29401" r="37794" b="26263"/>
          <a:stretch/>
        </p:blipFill>
        <p:spPr>
          <a:xfrm>
            <a:off x="1097280" y="1909482"/>
            <a:ext cx="7589520" cy="41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2F1E-DE8F-4C90-8B65-F3D37433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C0AE-82B3-4EA5-97BA-5D4024AB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Predicting client’s repayment abilities is a complex task, since the nature of the data has imbalanced class distribution. 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no “one clean hit” in modeling, it is a trial error process. Since, it is a computer excessive task, the right technology will improve the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baseline model, we can get the probability of client’s repayment status based on the selected variables. Unfortunately, the model doesn’t have good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Based on improved model, the first three of important feature is credit score from external source 2, client’s age, and credit score from external source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next question is if the client has repayment difficulties, is it genuine or a fraud attempt?</a:t>
            </a:r>
          </a:p>
        </p:txBody>
      </p:sp>
    </p:spTree>
    <p:extLst>
      <p:ext uri="{BB962C8B-B14F-4D97-AF65-F5344CB8AC3E}">
        <p14:creationId xmlns:p14="http://schemas.microsoft.com/office/powerpoint/2010/main" val="103705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9C0B-FCF2-4D32-94E0-7DE110AB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9ADF3-6BBB-4BA6-BE20-94B52C1077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51672"/>
            <a:ext cx="97161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hlinkClick r:id="rId2"/>
              </a:rPr>
              <a:t>https://www.kaggle.com/c/home-credit-default-risk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https://www.tandfonline.com/doi/abs/10.1080/00220670209598786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https://medium.com/@williamkoehrsen/random-forest-simple-explanation-377895a60d2d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https://medium.com/greyatom/lets-learn-about-auc-roc-curve-4a94b4d88152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21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9126-FB89-4CB4-AC87-0594C32C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A1D5-B3D3-445F-8456-5976B908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Checking and Formatting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Baseline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Improved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42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4280-2FB4-4073-A066-D546E31A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F37E-A79B-4161-900D-1C5659B9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dirty="0"/>
              <a:t>Many people struggle to get loans due to insufficient or non-existent credit histories. This population is often taken advantage of by untrustworthy lenders.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dirty="0"/>
              <a:t>Predicting client’s repayment abilities will help ensuring this underserved population has a positive loan experience.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dirty="0"/>
              <a:t>Predicting client’s repayment abilities will also ensure that clients capable of repayment are not rejected and that loans are given with a principal, maturity, and repayment calendar that will empower their clients to be successful.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08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1F66-F7A4-4CE6-BE13-25051BAB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and Formatting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EE757-7D6C-4069-BBF8-113CC731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Source of Data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dirty="0"/>
              <a:t>There are 7 different sources of data, this project will only use </a:t>
            </a:r>
            <a:r>
              <a:rPr lang="en-US" dirty="0" err="1"/>
              <a:t>application_train</a:t>
            </a:r>
            <a:r>
              <a:rPr lang="en-US" dirty="0"/>
              <a:t> data as the baseline for analysis since it is still manageable to work with the current tool.</a:t>
            </a:r>
          </a:p>
          <a:p>
            <a:pPr marL="463550" indent="-463550">
              <a:buFont typeface="Arial" panose="020B0604020202020204" pitchFamily="34" charset="0"/>
              <a:buChar char="•"/>
            </a:pPr>
            <a:r>
              <a:rPr lang="en-US" dirty="0" err="1"/>
              <a:t>Application_train</a:t>
            </a:r>
            <a:r>
              <a:rPr lang="en-US" dirty="0"/>
              <a:t>: the main data with information about each loan application at Home Credit. Every loan has its own row and is identified by the feature SK_ID_CURR. The training application data comes with the TARGET indicating 0: loan repaid on time or 1: the loan was not repaid.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478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B99F-C9EC-48D5-955B-293E34F5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and Formatting (cont.)</a:t>
            </a:r>
            <a:endParaRPr lang="en-AU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6559914-0FF5-45A7-B1EF-07942DEF9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623515" y="-948479"/>
            <a:ext cx="3554570" cy="107924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E06B4-A254-4993-9E87-A888D1E4CD5D}"/>
              </a:ext>
            </a:extLst>
          </p:cNvPr>
          <p:cNvSpPr txBox="1"/>
          <p:nvPr/>
        </p:nvSpPr>
        <p:spPr>
          <a:xfrm>
            <a:off x="1097281" y="1929102"/>
            <a:ext cx="10451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Missing Data: </a:t>
            </a:r>
            <a:r>
              <a:rPr lang="en-US" sz="1900" dirty="0"/>
              <a:t>it can be a great noise since we can have misleading information of the distribution of the data.</a:t>
            </a:r>
            <a:endParaRPr lang="en-AU" sz="1900" b="1" dirty="0"/>
          </a:p>
        </p:txBody>
      </p:sp>
    </p:spTree>
    <p:extLst>
      <p:ext uri="{BB962C8B-B14F-4D97-AF65-F5344CB8AC3E}">
        <p14:creationId xmlns:p14="http://schemas.microsoft.com/office/powerpoint/2010/main" val="37817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8AB8-EDD9-4D24-9607-1886A720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and Formatting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A2FF-B159-4BC9-8D8D-D0BFA6F1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50" y="1845734"/>
            <a:ext cx="9906429" cy="1013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Anomaly Data</a:t>
            </a:r>
          </a:p>
          <a:p>
            <a:pPr marL="0" indent="0">
              <a:buNone/>
            </a:pPr>
            <a:r>
              <a:rPr lang="en-US" dirty="0"/>
              <a:t>DAYS_BIRTH values are negative which don’t make sense. Dividing the variable with -365 will correct the data and generate new information which is approximation of client’s age.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F82E1-1704-4BD7-BBAA-C3FFDD57E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3" t="30316" r="65960" b="41404"/>
          <a:stretch/>
        </p:blipFill>
        <p:spPr>
          <a:xfrm>
            <a:off x="1112847" y="2996374"/>
            <a:ext cx="2354744" cy="310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C3F760-F332-4485-A29B-A5FB0A3DA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6" t="61791" r="66197" b="8036"/>
          <a:stretch/>
        </p:blipFill>
        <p:spPr>
          <a:xfrm>
            <a:off x="4276476" y="2874428"/>
            <a:ext cx="2354744" cy="334655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B20E17-46E7-447E-980C-6824A6D25171}"/>
              </a:ext>
            </a:extLst>
          </p:cNvPr>
          <p:cNvSpPr/>
          <p:nvPr/>
        </p:nvSpPr>
        <p:spPr>
          <a:xfrm>
            <a:off x="3786542" y="4387281"/>
            <a:ext cx="489934" cy="32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2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C1B-4949-4FFD-905E-B6D82D85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 and Formatting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FCC1-0F07-42CD-8AED-F698968F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Recoding Categorical Variable</a:t>
            </a:r>
          </a:p>
          <a:p>
            <a:r>
              <a:rPr lang="en-US" dirty="0"/>
              <a:t>There are some categorical variables that need to be recoded since they are still in string format e.g. CODE_GENDER, OCCUPATION_TYPE, etc. By recoding them, they are ready to be analyzed as categorical data (nominal and ordinal).</a:t>
            </a:r>
            <a:endParaRPr lang="en-AU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0C5A9-3300-414C-B563-D06B97B6C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60" t="44910" r="35395" b="32556"/>
          <a:stretch/>
        </p:blipFill>
        <p:spPr>
          <a:xfrm>
            <a:off x="1299410" y="3429000"/>
            <a:ext cx="1684421" cy="2440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89A50C-B230-4E41-B611-32A1CA1AA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27" t="57547" r="23815" b="14403"/>
          <a:stretch/>
        </p:blipFill>
        <p:spPr>
          <a:xfrm>
            <a:off x="4064723" y="3429000"/>
            <a:ext cx="7451254" cy="24400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BB24355-D668-4406-9F29-BBB331E7278F}"/>
              </a:ext>
            </a:extLst>
          </p:cNvPr>
          <p:cNvSpPr/>
          <p:nvPr/>
        </p:nvSpPr>
        <p:spPr>
          <a:xfrm>
            <a:off x="3280914" y="4491789"/>
            <a:ext cx="489934" cy="32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0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EA16-6F1D-411B-A4E0-894FCC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92" y="2303663"/>
            <a:ext cx="10058400" cy="1450757"/>
          </a:xfrm>
        </p:spPr>
        <p:txBody>
          <a:bodyPr/>
          <a:lstStyle/>
          <a:p>
            <a:r>
              <a:rPr lang="en-US" dirty="0">
                <a:hlinkClick r:id="rId2"/>
              </a:rPr>
              <a:t>DATA EXPLORATORY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755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9406-3623-4888-8F12-181465B5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AU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46444E75-184B-46FE-8F65-4F29DD1EC6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8928798"/>
                  </p:ext>
                </p:extLst>
              </p:nvPr>
            </p:nvGraphicFramePr>
            <p:xfrm>
              <a:off x="0" y="-1003778"/>
              <a:ext cx="12192000" cy="886555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Web Viewer">
                <a:extLst>
                  <a:ext uri="{FF2B5EF4-FFF2-40B4-BE49-F238E27FC236}">
                    <a16:creationId xmlns:a16="http://schemas.microsoft.com/office/drawing/2014/main" id="{46444E75-184B-46FE-8F65-4F29DD1EC6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003778"/>
                <a:ext cx="12192000" cy="88655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1989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715C6157-11E6-4A82-8F88-40D54D7381AD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tableau.com/views/HCI2/HomeCredit?:showVizHome=no&amp;:embed=true&amp;:device=tablet&quot;,&quot;values&quot;:{},&quot;data&quot;:{&quot;uri&quot;:&quot;public.tableau.com/views/HCI2/HomeCredit?:showVizHome=no&amp;:embed=true&amp;:device=tablet&quot;},&quot;secure&quot;:false}],&quot;name&quot;:&quot;public.tableau.com/views/HCI2/HomeCredit?:showVizHome=no&amp;:embed=true&amp;:device=tablet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604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Predicting Home Credit Client’s Payment Abilities</vt:lpstr>
      <vt:lpstr>Outline</vt:lpstr>
      <vt:lpstr>Understanding the Problem</vt:lpstr>
      <vt:lpstr>Data Checking and Formatting</vt:lpstr>
      <vt:lpstr>Data Checking and Formatting (cont.)</vt:lpstr>
      <vt:lpstr>Data Checking and Formatting (cont.)</vt:lpstr>
      <vt:lpstr>Data Checking and Formatting (cont.)</vt:lpstr>
      <vt:lpstr>DATA EXPLORATORY ANALYSIS</vt:lpstr>
      <vt:lpstr>Exploratory Data Analysis</vt:lpstr>
      <vt:lpstr>Baseline Model</vt:lpstr>
      <vt:lpstr>Baseline Model (Cont.)</vt:lpstr>
      <vt:lpstr>Baseline Model (Cont.)</vt:lpstr>
      <vt:lpstr>Improved Model</vt:lpstr>
      <vt:lpstr>Important Feature</vt:lpstr>
      <vt:lpstr>Summary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Home Credit Client’s Payment Status</dc:title>
  <dc:creator>Bhara Yudhiantara</dc:creator>
  <cp:lastModifiedBy>Bhara Yudhiantara</cp:lastModifiedBy>
  <cp:revision>37</cp:revision>
  <dcterms:created xsi:type="dcterms:W3CDTF">2018-09-27T21:52:42Z</dcterms:created>
  <dcterms:modified xsi:type="dcterms:W3CDTF">2019-02-09T11:31:26Z</dcterms:modified>
</cp:coreProperties>
</file>