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5"/>
  </p:notesMasterIdLst>
  <p:sldIdLst>
    <p:sldId id="256" r:id="rId2"/>
    <p:sldId id="266" r:id="rId3"/>
    <p:sldId id="259" r:id="rId4"/>
    <p:sldId id="261" r:id="rId5"/>
    <p:sldId id="257" r:id="rId6"/>
    <p:sldId id="260" r:id="rId7"/>
    <p:sldId id="262" r:id="rId8"/>
    <p:sldId id="263" r:id="rId9"/>
    <p:sldId id="265" r:id="rId10"/>
    <p:sldId id="268" r:id="rId11"/>
    <p:sldId id="311" r:id="rId12"/>
    <p:sldId id="258" r:id="rId13"/>
    <p:sldId id="264" r:id="rId14"/>
    <p:sldId id="269" r:id="rId15"/>
    <p:sldId id="308" r:id="rId16"/>
    <p:sldId id="270" r:id="rId17"/>
    <p:sldId id="271" r:id="rId18"/>
    <p:sldId id="278" r:id="rId19"/>
    <p:sldId id="310" r:id="rId20"/>
    <p:sldId id="274" r:id="rId21"/>
    <p:sldId id="285" r:id="rId22"/>
    <p:sldId id="284" r:id="rId23"/>
    <p:sldId id="286" r:id="rId24"/>
    <p:sldId id="275" r:id="rId25"/>
    <p:sldId id="277" r:id="rId26"/>
    <p:sldId id="279" r:id="rId27"/>
    <p:sldId id="280" r:id="rId28"/>
    <p:sldId id="273" r:id="rId29"/>
    <p:sldId id="281" r:id="rId30"/>
    <p:sldId id="283" r:id="rId31"/>
    <p:sldId id="296" r:id="rId32"/>
    <p:sldId id="287" r:id="rId33"/>
    <p:sldId id="288" r:id="rId34"/>
    <p:sldId id="289" r:id="rId35"/>
    <p:sldId id="290" r:id="rId36"/>
    <p:sldId id="291" r:id="rId37"/>
    <p:sldId id="293" r:id="rId38"/>
    <p:sldId id="292" r:id="rId39"/>
    <p:sldId id="294" r:id="rId40"/>
    <p:sldId id="295" r:id="rId41"/>
    <p:sldId id="300" r:id="rId42"/>
    <p:sldId id="301" r:id="rId43"/>
    <p:sldId id="307" r:id="rId44"/>
    <p:sldId id="305" r:id="rId45"/>
    <p:sldId id="297" r:id="rId46"/>
    <p:sldId id="302" r:id="rId47"/>
    <p:sldId id="298" r:id="rId48"/>
    <p:sldId id="299" r:id="rId49"/>
    <p:sldId id="303" r:id="rId50"/>
    <p:sldId id="309" r:id="rId51"/>
    <p:sldId id="304" r:id="rId52"/>
    <p:sldId id="312" r:id="rId53"/>
    <p:sldId id="306" r:id="rId5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99" autoAdjust="0"/>
    <p:restoredTop sz="84871" autoAdjust="0"/>
  </p:normalViewPr>
  <p:slideViewPr>
    <p:cSldViewPr>
      <p:cViewPr varScale="1">
        <p:scale>
          <a:sx n="61" d="100"/>
          <a:sy n="61" d="100"/>
        </p:scale>
        <p:origin x="16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4E3A8AA-D5AF-4F6D-97AD-B735121FE825}" type="datetimeFigureOut">
              <a:rPr lang="en-US" smtClean="0"/>
              <a:t>6/9/2025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4D18838-FCC7-4FB5-827F-A208D4952F96}" type="slidenum">
              <a:rPr lang="en-US" smtClean="0"/>
              <a:t>‹#›</a:t>
            </a:fld>
            <a:endParaRPr lang="en-US"/>
          </a:p>
        </p:txBody>
      </p:sp>
    </p:spTree>
    <p:extLst>
      <p:ext uri="{BB962C8B-B14F-4D97-AF65-F5344CB8AC3E}">
        <p14:creationId xmlns:p14="http://schemas.microsoft.com/office/powerpoint/2010/main" val="328196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Tux</a:t>
            </a:r>
            <a:r>
              <a:rPr lang="en-US" baseline="0" dirty="0"/>
              <a:t> source: http://upload.wikimedia.org/wikipedia/commons/thumb/a/af/Tux.png/220px-Tux.png</a:t>
            </a:r>
          </a:p>
        </p:txBody>
      </p:sp>
      <p:sp>
        <p:nvSpPr>
          <p:cNvPr id="4" name="Slide Number Placeholder 3"/>
          <p:cNvSpPr>
            <a:spLocks noGrp="1"/>
          </p:cNvSpPr>
          <p:nvPr>
            <p:ph type="sldNum" sz="quarter" idx="10"/>
          </p:nvPr>
        </p:nvSpPr>
        <p:spPr/>
        <p:txBody>
          <a:bodyPr/>
          <a:lstStyle/>
          <a:p>
            <a:fld id="{34D18838-FCC7-4FB5-827F-A208D4952F96}" type="slidenum">
              <a:rPr lang="en-US" smtClean="0"/>
              <a:t>1</a:t>
            </a:fld>
            <a:endParaRPr lang="en-US"/>
          </a:p>
        </p:txBody>
      </p:sp>
    </p:spTree>
    <p:extLst>
      <p:ext uri="{BB962C8B-B14F-4D97-AF65-F5344CB8AC3E}">
        <p14:creationId xmlns:p14="http://schemas.microsoft.com/office/powerpoint/2010/main" val="386415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11</a:t>
            </a:fld>
            <a:endParaRPr lang="en-US"/>
          </a:p>
        </p:txBody>
      </p:sp>
    </p:spTree>
    <p:extLst>
      <p:ext uri="{BB962C8B-B14F-4D97-AF65-F5344CB8AC3E}">
        <p14:creationId xmlns:p14="http://schemas.microsoft.com/office/powerpoint/2010/main" val="361848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a:t>
            </a:r>
            <a:r>
              <a:rPr lang="en-US" baseline="0" dirty="0"/>
              <a:t> logo source: </a:t>
            </a:r>
            <a:r>
              <a:rPr lang="en-US" dirty="0"/>
              <a:t>http://www.whatthetech.com/blog/wp-content/uploads/2012/03/windows-logo.jpg</a:t>
            </a:r>
          </a:p>
          <a:p>
            <a:r>
              <a:rPr lang="en-US" dirty="0"/>
              <a:t>X-Win32</a:t>
            </a:r>
            <a:r>
              <a:rPr lang="en-US" baseline="0" dirty="0"/>
              <a:t> logo source: http://m.ts.vcu.edu/kb/images/software-images/X-Win32-12-Splash.JPG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13</a:t>
            </a:fld>
            <a:endParaRPr lang="en-US"/>
          </a:p>
        </p:txBody>
      </p:sp>
    </p:spTree>
    <p:extLst>
      <p:ext uri="{BB962C8B-B14F-4D97-AF65-F5344CB8AC3E}">
        <p14:creationId xmlns:p14="http://schemas.microsoft.com/office/powerpoint/2010/main" val="2168674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Steve Jobs image source: http://blogs.computerworld.com/sites/computerworld.com/files/u23/steve-jobs.jpg</a:t>
            </a:r>
          </a:p>
          <a:p>
            <a:r>
              <a:rPr lang="en-US" baseline="0" dirty="0"/>
              <a:t>Apple logo source: http://coreldrawtips.com/images/applebig.jpg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14</a:t>
            </a:fld>
            <a:endParaRPr lang="en-US"/>
          </a:p>
        </p:txBody>
      </p:sp>
    </p:spTree>
    <p:extLst>
      <p:ext uri="{BB962C8B-B14F-4D97-AF65-F5344CB8AC3E}">
        <p14:creationId xmlns:p14="http://schemas.microsoft.com/office/powerpoint/2010/main" val="2625463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image source:</a:t>
            </a:r>
            <a:r>
              <a:rPr lang="en-US" baseline="0" dirty="0"/>
              <a:t> </a:t>
            </a:r>
            <a:r>
              <a:rPr lang="en-US" dirty="0"/>
              <a:t>http://www.sidekickcomicsuk.com/blogs/media/blogs/sidekick//frankenstein_lab.jpg</a:t>
            </a:r>
          </a:p>
          <a:p>
            <a:r>
              <a:rPr lang="en-US" dirty="0"/>
              <a:t>Frankenstein image source: http://4.bp.blogspot.com/_OcNNOGpvVSI/RyZDUhUpE2I/AAAAAAAAAEU/e-i67sz7_8U/s1600/2007_7young-frankenstein.jpg</a:t>
            </a:r>
          </a:p>
        </p:txBody>
      </p:sp>
      <p:sp>
        <p:nvSpPr>
          <p:cNvPr id="4" name="Slide Number Placeholder 3"/>
          <p:cNvSpPr>
            <a:spLocks noGrp="1"/>
          </p:cNvSpPr>
          <p:nvPr>
            <p:ph type="sldNum" sz="quarter" idx="10"/>
          </p:nvPr>
        </p:nvSpPr>
        <p:spPr/>
        <p:txBody>
          <a:bodyPr/>
          <a:lstStyle/>
          <a:p>
            <a:fld id="{34D18838-FCC7-4FB5-827F-A208D4952F96}" type="slidenum">
              <a:rPr lang="en-US" smtClean="0"/>
              <a:t>15</a:t>
            </a:fld>
            <a:endParaRPr lang="en-US"/>
          </a:p>
        </p:txBody>
      </p:sp>
    </p:spTree>
    <p:extLst>
      <p:ext uri="{BB962C8B-B14F-4D97-AF65-F5344CB8AC3E}">
        <p14:creationId xmlns:p14="http://schemas.microsoft.com/office/powerpoint/2010/main" val="9442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19</a:t>
            </a:fld>
            <a:endParaRPr lang="en-US"/>
          </a:p>
        </p:txBody>
      </p:sp>
    </p:spTree>
    <p:extLst>
      <p:ext uri="{BB962C8B-B14F-4D97-AF65-F5344CB8AC3E}">
        <p14:creationId xmlns:p14="http://schemas.microsoft.com/office/powerpoint/2010/main" val="2769007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28</a:t>
            </a:fld>
            <a:endParaRPr lang="en-US"/>
          </a:p>
        </p:txBody>
      </p:sp>
    </p:spTree>
    <p:extLst>
      <p:ext uri="{BB962C8B-B14F-4D97-AF65-F5344CB8AC3E}">
        <p14:creationId xmlns:p14="http://schemas.microsoft.com/office/powerpoint/2010/main" val="244995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a:t>
            </a:r>
            <a:r>
              <a:rPr lang="en-US" baseline="0" dirty="0"/>
              <a:t> preserver image source: http://ubesicecreamshop.com/wp-content/uploads/2012/04/life-preserver.jpg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29</a:t>
            </a:fld>
            <a:endParaRPr lang="en-US"/>
          </a:p>
        </p:txBody>
      </p:sp>
    </p:spTree>
    <p:extLst>
      <p:ext uri="{BB962C8B-B14F-4D97-AF65-F5344CB8AC3E}">
        <p14:creationId xmlns:p14="http://schemas.microsoft.com/office/powerpoint/2010/main" val="2449957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http://www.tuxmachines.org/images/linux_file_structure.jpg</a:t>
            </a:r>
          </a:p>
        </p:txBody>
      </p:sp>
      <p:sp>
        <p:nvSpPr>
          <p:cNvPr id="4" name="Slide Number Placeholder 3"/>
          <p:cNvSpPr>
            <a:spLocks noGrp="1"/>
          </p:cNvSpPr>
          <p:nvPr>
            <p:ph type="sldNum" sz="quarter" idx="10"/>
          </p:nvPr>
        </p:nvSpPr>
        <p:spPr/>
        <p:txBody>
          <a:bodyPr/>
          <a:lstStyle/>
          <a:p>
            <a:fld id="{34D18838-FCC7-4FB5-827F-A208D4952F96}" type="slidenum">
              <a:rPr lang="en-US" smtClean="0"/>
              <a:t>33</a:t>
            </a:fld>
            <a:endParaRPr lang="en-US"/>
          </a:p>
        </p:txBody>
      </p:sp>
    </p:spTree>
    <p:extLst>
      <p:ext uri="{BB962C8B-B14F-4D97-AF65-F5344CB8AC3E}">
        <p14:creationId xmlns:p14="http://schemas.microsoft.com/office/powerpoint/2010/main" val="334828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40</a:t>
            </a:fld>
            <a:endParaRPr lang="en-US"/>
          </a:p>
        </p:txBody>
      </p:sp>
    </p:spTree>
    <p:extLst>
      <p:ext uri="{BB962C8B-B14F-4D97-AF65-F5344CB8AC3E}">
        <p14:creationId xmlns:p14="http://schemas.microsoft.com/office/powerpoint/2010/main" val="953872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41</a:t>
            </a:fld>
            <a:endParaRPr lang="en-US"/>
          </a:p>
        </p:txBody>
      </p:sp>
    </p:spTree>
    <p:extLst>
      <p:ext uri="{BB962C8B-B14F-4D97-AF65-F5344CB8AC3E}">
        <p14:creationId xmlns:p14="http://schemas.microsoft.com/office/powerpoint/2010/main" val="95387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graphic source: http://en.wikipedia.org/wiki/Operating_system</a:t>
            </a:r>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3742174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Tux</a:t>
            </a:r>
            <a:r>
              <a:rPr lang="en-US" baseline="0" dirty="0"/>
              <a:t> image source: https://artsec.com/wp-content/uploads/2011/12/linux-root-account-security.png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42</a:t>
            </a:fld>
            <a:endParaRPr lang="en-US"/>
          </a:p>
        </p:txBody>
      </p:sp>
    </p:spTree>
    <p:extLst>
      <p:ext uri="{BB962C8B-B14F-4D97-AF65-F5344CB8AC3E}">
        <p14:creationId xmlns:p14="http://schemas.microsoft.com/office/powerpoint/2010/main" val="1157686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46</a:t>
            </a:fld>
            <a:endParaRPr lang="en-US"/>
          </a:p>
        </p:txBody>
      </p:sp>
    </p:spTree>
    <p:extLst>
      <p:ext uri="{BB962C8B-B14F-4D97-AF65-F5344CB8AC3E}">
        <p14:creationId xmlns:p14="http://schemas.microsoft.com/office/powerpoint/2010/main" val="4089715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47</a:t>
            </a:fld>
            <a:endParaRPr lang="en-US"/>
          </a:p>
        </p:txBody>
      </p:sp>
    </p:spTree>
    <p:extLst>
      <p:ext uri="{BB962C8B-B14F-4D97-AF65-F5344CB8AC3E}">
        <p14:creationId xmlns:p14="http://schemas.microsoft.com/office/powerpoint/2010/main" val="565804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http://vorn.co.za/blog/wp-content/uploads/2010/12/emacs-vs-vim2.jpg</a:t>
            </a:r>
          </a:p>
        </p:txBody>
      </p:sp>
      <p:sp>
        <p:nvSpPr>
          <p:cNvPr id="4" name="Slide Number Placeholder 3"/>
          <p:cNvSpPr>
            <a:spLocks noGrp="1"/>
          </p:cNvSpPr>
          <p:nvPr>
            <p:ph type="sldNum" sz="quarter" idx="10"/>
          </p:nvPr>
        </p:nvSpPr>
        <p:spPr/>
        <p:txBody>
          <a:bodyPr/>
          <a:lstStyle/>
          <a:p>
            <a:fld id="{34D18838-FCC7-4FB5-827F-A208D4952F96}" type="slidenum">
              <a:rPr lang="en-US" smtClean="0"/>
              <a:t>50</a:t>
            </a:fld>
            <a:endParaRPr lang="en-US"/>
          </a:p>
        </p:txBody>
      </p:sp>
    </p:spTree>
    <p:extLst>
      <p:ext uri="{BB962C8B-B14F-4D97-AF65-F5344CB8AC3E}">
        <p14:creationId xmlns:p14="http://schemas.microsoft.com/office/powerpoint/2010/main" val="2426448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Vim logo source: http://blog.tuxforge.com/wp-content/uploads/2011/08/vim-editor_logo.png</a:t>
            </a:r>
          </a:p>
          <a:p>
            <a:r>
              <a:rPr lang="en-US" dirty="0"/>
              <a:t>EMACS</a:t>
            </a:r>
            <a:r>
              <a:rPr lang="en-US" baseline="0" dirty="0"/>
              <a:t> logo source: http://upload.wikimedia.org/wikipedia/commons/thumb/5/5f/Emacs-logo.svg/600px-Emacs-logo.svg.png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51</a:t>
            </a:fld>
            <a:endParaRPr lang="en-US"/>
          </a:p>
        </p:txBody>
      </p:sp>
    </p:spTree>
    <p:extLst>
      <p:ext uri="{BB962C8B-B14F-4D97-AF65-F5344CB8AC3E}">
        <p14:creationId xmlns:p14="http://schemas.microsoft.com/office/powerpoint/2010/main" val="229478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Mission Impossible</a:t>
            </a:r>
            <a:r>
              <a:rPr lang="en-US" baseline="0" dirty="0"/>
              <a:t> image source: http://cdn.screenrant.com/wp-content/uploads/Mission-Impossible-5-Tom-Cruise.jpg</a:t>
            </a:r>
            <a:endParaRPr lang="en-US" dirty="0"/>
          </a:p>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52</a:t>
            </a:fld>
            <a:endParaRPr lang="en-US"/>
          </a:p>
        </p:txBody>
      </p:sp>
    </p:spTree>
    <p:extLst>
      <p:ext uri="{BB962C8B-B14F-4D97-AF65-F5344CB8AC3E}">
        <p14:creationId xmlns:p14="http://schemas.microsoft.com/office/powerpoint/2010/main" val="374024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Fair Lady” image source: http://www.englishspeakingsuccess.com/yahoo_site_admin/assets/images/aud_rain.251163135_std.jpg</a:t>
            </a:r>
          </a:p>
          <a:p>
            <a:r>
              <a:rPr lang="en-US" dirty="0"/>
              <a:t>Tux source: http://www.ozsticker.com/577-1130-thickbox/cane-tux-linux-penguin.jpg</a:t>
            </a:r>
          </a:p>
        </p:txBody>
      </p:sp>
      <p:sp>
        <p:nvSpPr>
          <p:cNvPr id="4" name="Slide Number Placeholder 3"/>
          <p:cNvSpPr>
            <a:spLocks noGrp="1"/>
          </p:cNvSpPr>
          <p:nvPr>
            <p:ph type="sldNum" sz="quarter" idx="10"/>
          </p:nvPr>
        </p:nvSpPr>
        <p:spPr/>
        <p:txBody>
          <a:bodyPr/>
          <a:lstStyle/>
          <a:p>
            <a:fld id="{34D18838-FCC7-4FB5-827F-A208D4952F96}" type="slidenum">
              <a:rPr lang="en-US" smtClean="0"/>
              <a:t>53</a:t>
            </a:fld>
            <a:endParaRPr lang="en-US"/>
          </a:p>
        </p:txBody>
      </p:sp>
    </p:spTree>
    <p:extLst>
      <p:ext uri="{BB962C8B-B14F-4D97-AF65-F5344CB8AC3E}">
        <p14:creationId xmlns:p14="http://schemas.microsoft.com/office/powerpoint/2010/main" val="2623385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Einstein</a:t>
            </a:r>
            <a:r>
              <a:rPr lang="en-US" baseline="0" dirty="0"/>
              <a:t> at computer source: http://www.freakingnews.com/Pictures/1/IBM-PC-turns-25.jpg</a:t>
            </a:r>
          </a:p>
          <a:p>
            <a:r>
              <a:rPr lang="en-US" dirty="0"/>
              <a:t>BU Rhett logo</a:t>
            </a:r>
            <a:r>
              <a:rPr lang="en-US" baseline="0" dirty="0"/>
              <a:t> source: http://content.sportslogos.net/logos/30/619/full/71v3tk2fyob03vry9halsekcg.gif</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a:t>
            </a:fld>
            <a:endParaRPr lang="en-US"/>
          </a:p>
        </p:txBody>
      </p:sp>
    </p:spTree>
    <p:extLst>
      <p:ext uri="{BB962C8B-B14F-4D97-AF65-F5344CB8AC3E}">
        <p14:creationId xmlns:p14="http://schemas.microsoft.com/office/powerpoint/2010/main" val="9393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Linux? source: http://www.kernel.org/pub/linux/kernel/README and http://en.wikipedia.org/wiki/Linux and http://en.wikipedia.org/wiki/Unix</a:t>
            </a:r>
          </a:p>
          <a:p>
            <a:endParaRPr lang="en-US" dirty="0"/>
          </a:p>
          <a:p>
            <a:r>
              <a:rPr lang="en-US" dirty="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p>
        </p:txBody>
      </p:sp>
      <p:sp>
        <p:nvSpPr>
          <p:cNvPr id="4" name="Slide Number Placeholder 3"/>
          <p:cNvSpPr>
            <a:spLocks noGrp="1"/>
          </p:cNvSpPr>
          <p:nvPr>
            <p:ph type="sldNum" sz="quarter" idx="10"/>
          </p:nvPr>
        </p:nvSpPr>
        <p:spPr/>
        <p:txBody>
          <a:bodyPr/>
          <a:lstStyle/>
          <a:p>
            <a:fld id="{34D18838-FCC7-4FB5-827F-A208D4952F96}" type="slidenum">
              <a:rPr lang="en-US" smtClean="0"/>
              <a:t>5</a:t>
            </a:fld>
            <a:endParaRPr lang="en-US"/>
          </a:p>
        </p:txBody>
      </p:sp>
    </p:spTree>
    <p:extLst>
      <p:ext uri="{BB962C8B-B14F-4D97-AF65-F5344CB8AC3E}">
        <p14:creationId xmlns:p14="http://schemas.microsoft.com/office/powerpoint/2010/main" val="2126469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http://www.faqs.org/docs/artu/ch01s06.html</a:t>
            </a:r>
          </a:p>
        </p:txBody>
      </p:sp>
      <p:sp>
        <p:nvSpPr>
          <p:cNvPr id="4" name="Slide Number Placeholder 3"/>
          <p:cNvSpPr>
            <a:spLocks noGrp="1"/>
          </p:cNvSpPr>
          <p:nvPr>
            <p:ph type="sldNum" sz="quarter" idx="10"/>
          </p:nvPr>
        </p:nvSpPr>
        <p:spPr/>
        <p:txBody>
          <a:bodyPr/>
          <a:lstStyle/>
          <a:p>
            <a:fld id="{34D18838-FCC7-4FB5-827F-A208D4952F96}" type="slidenum">
              <a:rPr lang="en-US" smtClean="0"/>
              <a:t>6</a:t>
            </a:fld>
            <a:endParaRPr lang="en-US"/>
          </a:p>
        </p:txBody>
      </p:sp>
    </p:spTree>
    <p:extLst>
      <p:ext uri="{BB962C8B-B14F-4D97-AF65-F5344CB8AC3E}">
        <p14:creationId xmlns:p14="http://schemas.microsoft.com/office/powerpoint/2010/main" val="10902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Logos source: http://www.muylinux.com/wp-content/uploads/2009/04/logos-distros.jpg</a:t>
            </a:r>
          </a:p>
        </p:txBody>
      </p:sp>
      <p:sp>
        <p:nvSpPr>
          <p:cNvPr id="4" name="Slide Number Placeholder 3"/>
          <p:cNvSpPr>
            <a:spLocks noGrp="1"/>
          </p:cNvSpPr>
          <p:nvPr>
            <p:ph type="sldNum" sz="quarter" idx="10"/>
          </p:nvPr>
        </p:nvSpPr>
        <p:spPr/>
        <p:txBody>
          <a:bodyPr/>
          <a:lstStyle/>
          <a:p>
            <a:fld id="{34D18838-FCC7-4FB5-827F-A208D4952F96}" type="slidenum">
              <a:rPr lang="en-US" smtClean="0"/>
              <a:t>7</a:t>
            </a:fld>
            <a:endParaRPr lang="en-US"/>
          </a:p>
        </p:txBody>
      </p:sp>
    </p:spTree>
    <p:extLst>
      <p:ext uri="{BB962C8B-B14F-4D97-AF65-F5344CB8AC3E}">
        <p14:creationId xmlns:p14="http://schemas.microsoft.com/office/powerpoint/2010/main" val="88362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a:t>
            </a:r>
            <a:r>
              <a:rPr lang="en-US" baseline="0" dirty="0"/>
              <a:t>o source: http://uk2host.com/i/centos.gif</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8</a:t>
            </a:fld>
            <a:endParaRPr lang="en-US"/>
          </a:p>
        </p:txBody>
      </p:sp>
    </p:spTree>
    <p:extLst>
      <p:ext uri="{BB962C8B-B14F-4D97-AF65-F5344CB8AC3E}">
        <p14:creationId xmlns:p14="http://schemas.microsoft.com/office/powerpoint/2010/main" val="88362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Richard Stallman source: http://www.stuffyouwillhate.com/wp-content/uploads/richard-stallman.jpg</a:t>
            </a:r>
          </a:p>
          <a:p>
            <a:r>
              <a:rPr lang="en-US" baseline="0" dirty="0"/>
              <a:t>Linux Torvalds source: https://netfiles.uiuc.edu/rhasan/linux/Linus_Torvalds.jpg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9</a:t>
            </a:fld>
            <a:endParaRPr lang="en-US"/>
          </a:p>
        </p:txBody>
      </p:sp>
    </p:spTree>
    <p:extLst>
      <p:ext uri="{BB962C8B-B14F-4D97-AF65-F5344CB8AC3E}">
        <p14:creationId xmlns:p14="http://schemas.microsoft.com/office/powerpoint/2010/main" val="118163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10</a:t>
            </a:fld>
            <a:endParaRPr lang="en-US"/>
          </a:p>
        </p:txBody>
      </p:sp>
    </p:spTree>
    <p:extLst>
      <p:ext uri="{BB962C8B-B14F-4D97-AF65-F5344CB8AC3E}">
        <p14:creationId xmlns:p14="http://schemas.microsoft.com/office/powerpoint/2010/main" val="361848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2F1554-35A0-4B07-A4E5-B02BBEDF9AB5}" type="datetimeFigureOut">
              <a:rPr lang="en-US" smtClean="0"/>
              <a:t>6/9/2025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8E66F6-A6E6-463A-B25C-341BF1DF1A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2F1554-35A0-4B07-A4E5-B02BBEDF9AB5}"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B2F1554-35A0-4B07-A4E5-B02BBEDF9AB5}"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E66F6-A6E6-463A-B25C-341BF1DF1AA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B2F1554-35A0-4B07-A4E5-B02BBEDF9AB5}"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66F6-A6E6-463A-B25C-341BF1DF1AAE}"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B2F1554-35A0-4B07-A4E5-B02BBEDF9AB5}" type="datetimeFigureOut">
              <a:rPr lang="en-US" smtClean="0"/>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E66F6-A6E6-463A-B25C-341BF1DF1A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2F1554-35A0-4B07-A4E5-B02BBEDF9AB5}"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E66F6-A6E6-463A-B25C-341BF1DF1AAE}"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F1554-35A0-4B07-A4E5-B02BBEDF9AB5}" type="datetimeFigureOut">
              <a:rPr lang="en-US" smtClean="0"/>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E66F6-A6E6-463A-B25C-341BF1DF1A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B2F1554-35A0-4B07-A4E5-B02BBEDF9AB5}"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E66F6-A6E6-463A-B25C-341BF1DF1A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2F1554-35A0-4B07-A4E5-B02BBEDF9AB5}" type="datetimeFigureOut">
              <a:rPr lang="en-US" smtClean="0"/>
              <a:t>6/9/2025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8E66F6-A6E6-463A-B25C-341BF1DF1AA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2F1554-35A0-4B07-A4E5-B02BBEDF9AB5}" type="datetimeFigureOut">
              <a:rPr lang="en-US" smtClean="0"/>
              <a:t>6/9/2025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8E66F6-A6E6-463A-B25C-341BF1DF1A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chiark.greenend.org.uk/~sgtatham/putty/download.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hyperlink" Target="http://www.bu.edu/tech/desktop/site-licensed-software/xwindows/xwin3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990600"/>
          </a:xfrm>
        </p:spPr>
        <p:txBody>
          <a:bodyPr/>
          <a:lstStyle/>
          <a:p>
            <a:pPr algn="ctr"/>
            <a:r>
              <a:rPr lang="en-US" dirty="0"/>
              <a:t>Introduction to Linux</a:t>
            </a:r>
          </a:p>
        </p:txBody>
      </p:sp>
      <p:sp>
        <p:nvSpPr>
          <p:cNvPr id="3" name="Subtitle 2"/>
          <p:cNvSpPr>
            <a:spLocks noGrp="1"/>
          </p:cNvSpPr>
          <p:nvPr>
            <p:ph type="subTitle" idx="1"/>
          </p:nvPr>
        </p:nvSpPr>
        <p:spPr>
          <a:xfrm>
            <a:off x="1528762" y="5715000"/>
            <a:ext cx="6400800" cy="838200"/>
          </a:xfrm>
        </p:spPr>
        <p:txBody>
          <a:bodyPr>
            <a:normAutofit lnSpcReduction="10000"/>
          </a:bodyPr>
          <a:lstStyle/>
          <a:p>
            <a:pPr algn="ctr"/>
            <a:r>
              <a:rPr lang="en-US" dirty="0"/>
              <a:t>“Linux at the Command Line”</a:t>
            </a:r>
          </a:p>
          <a:p>
            <a:pPr algn="ctr"/>
            <a:r>
              <a:rPr lang="en-US" sz="2200" dirty="0"/>
              <a:t>Prof. (Dr.) </a:t>
            </a:r>
            <a:r>
              <a:rPr lang="en-US" sz="2200" dirty="0" err="1"/>
              <a:t>Firoj</a:t>
            </a:r>
            <a:r>
              <a:rPr lang="en-US" sz="2200" dirty="0"/>
              <a:t> </a:t>
            </a:r>
            <a:r>
              <a:rPr lang="en-US" sz="2200"/>
              <a:t>Parwej</a:t>
            </a:r>
            <a:endParaRPr lang="en-US" sz="2200" dirty="0"/>
          </a:p>
        </p:txBody>
      </p:sp>
      <p:pic>
        <p:nvPicPr>
          <p:cNvPr id="1028" name="Picture 4" descr="http://upload.wikimedia.org/wikipedia/commons/thumb/a/af/Tux.png/220px-Tu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39759"/>
            <a:ext cx="2590800" cy="307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5411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229600" cy="4648200"/>
          </a:xfrm>
        </p:spPr>
        <p:txBody>
          <a:bodyPr>
            <a:normAutofit fontScale="77500" lnSpcReduction="20000"/>
          </a:bodyPr>
          <a:lstStyle/>
          <a:p>
            <a:r>
              <a:rPr lang="en-US" b="1" dirty="0"/>
              <a:t>Network:</a:t>
            </a:r>
            <a:r>
              <a:rPr lang="en-US" dirty="0"/>
              <a:t> </a:t>
            </a:r>
            <a:r>
              <a:rPr lang="en-US" dirty="0" err="1"/>
              <a:t>ssh</a:t>
            </a:r>
            <a:r>
              <a:rPr lang="en-US" dirty="0"/>
              <a:t>, </a:t>
            </a:r>
            <a:r>
              <a:rPr lang="en-US" dirty="0" err="1"/>
              <a:t>scp</a:t>
            </a:r>
            <a:r>
              <a:rPr lang="en-US" dirty="0"/>
              <a:t>, ping, telnet, </a:t>
            </a:r>
            <a:r>
              <a:rPr lang="en-US" dirty="0" err="1"/>
              <a:t>nslookup</a:t>
            </a:r>
            <a:r>
              <a:rPr lang="en-US" dirty="0"/>
              <a:t>, </a:t>
            </a:r>
            <a:r>
              <a:rPr lang="en-US" dirty="0" err="1"/>
              <a:t>wget</a:t>
            </a:r>
            <a:endParaRPr lang="en-US" dirty="0"/>
          </a:p>
          <a:p>
            <a:r>
              <a:rPr lang="en-US" b="1" dirty="0"/>
              <a:t>Shells:</a:t>
            </a:r>
            <a:r>
              <a:rPr lang="en-US" dirty="0"/>
              <a:t> BASH, TCSH, alias, watch, clear, history, </a:t>
            </a:r>
            <a:r>
              <a:rPr lang="en-US" dirty="0" err="1"/>
              <a:t>chsh</a:t>
            </a:r>
            <a:r>
              <a:rPr lang="en-US" dirty="0"/>
              <a:t>, echo, set, </a:t>
            </a:r>
            <a:r>
              <a:rPr lang="en-US" dirty="0" err="1"/>
              <a:t>setenv</a:t>
            </a:r>
            <a:r>
              <a:rPr lang="en-US" dirty="0"/>
              <a:t>, </a:t>
            </a:r>
            <a:r>
              <a:rPr lang="en-US" dirty="0" err="1"/>
              <a:t>xargs</a:t>
            </a:r>
            <a:endParaRPr lang="en-US" dirty="0"/>
          </a:p>
          <a:p>
            <a:r>
              <a:rPr lang="en-US" b="1" dirty="0"/>
              <a:t>System Information: </a:t>
            </a:r>
            <a:r>
              <a:rPr lang="en-US" dirty="0"/>
              <a:t>w, </a:t>
            </a:r>
            <a:r>
              <a:rPr lang="en-US" dirty="0" err="1"/>
              <a:t>whoami</a:t>
            </a:r>
            <a:r>
              <a:rPr lang="en-US" dirty="0"/>
              <a:t>, man, info, which, free, echo, date, </a:t>
            </a:r>
            <a:r>
              <a:rPr lang="en-US" dirty="0" err="1"/>
              <a:t>cal</a:t>
            </a:r>
            <a:r>
              <a:rPr lang="en-US" dirty="0"/>
              <a:t>, </a:t>
            </a:r>
            <a:r>
              <a:rPr lang="en-US" dirty="0" err="1"/>
              <a:t>df</a:t>
            </a:r>
            <a:r>
              <a:rPr lang="en-US" dirty="0"/>
              <a:t>, free, man, info</a:t>
            </a:r>
          </a:p>
          <a:p>
            <a:r>
              <a:rPr lang="en-US" b="1" dirty="0"/>
              <a:t>Command Information: </a:t>
            </a:r>
            <a:r>
              <a:rPr lang="en-US" dirty="0"/>
              <a:t>man, info</a:t>
            </a:r>
          </a:p>
          <a:p>
            <a:r>
              <a:rPr lang="en-US" b="1" dirty="0"/>
              <a:t>Symbols:</a:t>
            </a:r>
            <a:r>
              <a:rPr lang="en-US" dirty="0"/>
              <a:t> |, &gt;, &gt;&gt;, &lt;, &amp;, &gt;&amp;, 2&gt;&amp;1, ;, ~, ., .., $!, !:&lt;n&gt;, !&lt;n&gt;</a:t>
            </a:r>
          </a:p>
          <a:p>
            <a:r>
              <a:rPr lang="en-US" b="1" dirty="0"/>
              <a:t>Filters:</a:t>
            </a:r>
            <a:r>
              <a:rPr lang="en-US" dirty="0"/>
              <a:t> </a:t>
            </a:r>
            <a:r>
              <a:rPr lang="en-US" dirty="0" err="1"/>
              <a:t>grep</a:t>
            </a:r>
            <a:r>
              <a:rPr lang="en-US" dirty="0"/>
              <a:t>, </a:t>
            </a:r>
            <a:r>
              <a:rPr lang="en-US" dirty="0" err="1"/>
              <a:t>egrep</a:t>
            </a:r>
            <a:r>
              <a:rPr lang="en-US" dirty="0"/>
              <a:t>, more, less, head, tail</a:t>
            </a:r>
          </a:p>
          <a:p>
            <a:r>
              <a:rPr lang="en-US" b="1" dirty="0"/>
              <a:t>Hotkeys:</a:t>
            </a:r>
            <a:r>
              <a:rPr lang="en-US" dirty="0"/>
              <a:t> &lt;ctrl&gt;&lt;c&gt;, &lt;ctrl&gt;&lt;d&gt;</a:t>
            </a:r>
          </a:p>
          <a:p>
            <a:r>
              <a:rPr lang="en-US" b="1" dirty="0"/>
              <a:t>File System: </a:t>
            </a:r>
            <a:r>
              <a:rPr lang="en-US" dirty="0" err="1"/>
              <a:t>ls</a:t>
            </a:r>
            <a:r>
              <a:rPr lang="en-US" dirty="0"/>
              <a:t>, </a:t>
            </a:r>
            <a:r>
              <a:rPr lang="en-US" dirty="0" err="1"/>
              <a:t>mkdir</a:t>
            </a:r>
            <a:r>
              <a:rPr lang="en-US" dirty="0"/>
              <a:t>, cd, </a:t>
            </a:r>
            <a:r>
              <a:rPr lang="en-US" dirty="0" err="1"/>
              <a:t>pwd</a:t>
            </a:r>
            <a:r>
              <a:rPr lang="en-US" dirty="0"/>
              <a:t>, mv, </a:t>
            </a:r>
            <a:r>
              <a:rPr lang="en-US" dirty="0" err="1"/>
              <a:t>ln</a:t>
            </a:r>
            <a:r>
              <a:rPr lang="en-US" dirty="0"/>
              <a:t>, touch, cat, file, find, diff, </a:t>
            </a:r>
            <a:r>
              <a:rPr lang="en-US" dirty="0" err="1"/>
              <a:t>cmp</a:t>
            </a:r>
            <a:r>
              <a:rPr lang="en-US" dirty="0"/>
              <a:t>, /net/&lt;hostname&gt;/&lt;path&gt;, mount, du, </a:t>
            </a:r>
            <a:r>
              <a:rPr lang="en-US" dirty="0" err="1"/>
              <a:t>df</a:t>
            </a:r>
            <a:r>
              <a:rPr lang="en-US" dirty="0"/>
              <a:t>, </a:t>
            </a:r>
            <a:r>
              <a:rPr lang="en-US" dirty="0" err="1"/>
              <a:t>chmod</a:t>
            </a:r>
            <a:r>
              <a:rPr lang="en-US" dirty="0"/>
              <a:t>, find</a:t>
            </a:r>
          </a:p>
          <a:p>
            <a:r>
              <a:rPr lang="en-US" b="1" dirty="0"/>
              <a:t>Line Editors: </a:t>
            </a:r>
            <a:r>
              <a:rPr lang="en-US" dirty="0" err="1"/>
              <a:t>awk</a:t>
            </a:r>
            <a:r>
              <a:rPr lang="en-US" dirty="0"/>
              <a:t>, </a:t>
            </a:r>
            <a:r>
              <a:rPr lang="en-US" dirty="0" err="1"/>
              <a:t>sed</a:t>
            </a:r>
            <a:endParaRPr lang="en-US" dirty="0"/>
          </a:p>
          <a:p>
            <a:r>
              <a:rPr lang="en-US" b="1" dirty="0"/>
              <a:t>File Editors:</a:t>
            </a:r>
            <a:r>
              <a:rPr lang="en-US" dirty="0"/>
              <a:t> vim, </a:t>
            </a:r>
            <a:r>
              <a:rPr lang="en-US" dirty="0" err="1"/>
              <a:t>gvim</a:t>
            </a:r>
            <a:r>
              <a:rPr lang="en-US" dirty="0"/>
              <a:t>, </a:t>
            </a:r>
            <a:r>
              <a:rPr lang="en-US" dirty="0" err="1"/>
              <a:t>emacs</a:t>
            </a:r>
            <a:r>
              <a:rPr lang="en-US" dirty="0"/>
              <a:t> –</a:t>
            </a:r>
            <a:r>
              <a:rPr lang="en-US" dirty="0" err="1"/>
              <a:t>nw</a:t>
            </a:r>
            <a:r>
              <a:rPr lang="en-US" dirty="0"/>
              <a:t>, </a:t>
            </a:r>
            <a:r>
              <a:rPr lang="en-US" dirty="0" err="1"/>
              <a:t>emacs</a:t>
            </a:r>
            <a:endParaRPr lang="en-US" dirty="0"/>
          </a:p>
          <a:p>
            <a:endParaRPr lang="en-US" dirty="0"/>
          </a:p>
        </p:txBody>
      </p:sp>
      <p:sp>
        <p:nvSpPr>
          <p:cNvPr id="3" name="Title 2"/>
          <p:cNvSpPr>
            <a:spLocks noGrp="1"/>
          </p:cNvSpPr>
          <p:nvPr>
            <p:ph type="title"/>
          </p:nvPr>
        </p:nvSpPr>
        <p:spPr>
          <a:xfrm>
            <a:off x="457200" y="762000"/>
            <a:ext cx="8229600" cy="944562"/>
          </a:xfrm>
        </p:spPr>
        <p:txBody>
          <a:bodyPr>
            <a:normAutofit fontScale="90000"/>
          </a:bodyPr>
          <a:lstStyle/>
          <a:p>
            <a:r>
              <a:rPr lang="en-US" dirty="0"/>
              <a:t>What is Linux?</a:t>
            </a:r>
            <a:br>
              <a:rPr lang="en-US" dirty="0"/>
            </a:br>
            <a:r>
              <a:rPr lang="en-US" sz="2700" dirty="0"/>
              <a:t>“Small programs that do one thing well”</a:t>
            </a:r>
            <a:br>
              <a:rPr lang="en-US" sz="2700" dirty="0"/>
            </a:br>
            <a:r>
              <a:rPr lang="en-US" sz="2700" b="0" dirty="0">
                <a:effectLst/>
              </a:rPr>
              <a:t>(see unix-reference.pdf)</a:t>
            </a:r>
            <a:br>
              <a:rPr lang="en-US" sz="2700" dirty="0"/>
            </a:br>
            <a:endParaRPr lang="en-US" sz="2700" dirty="0"/>
          </a:p>
        </p:txBody>
      </p:sp>
    </p:spTree>
    <p:extLst>
      <p:ext uri="{BB962C8B-B14F-4D97-AF65-F5344CB8AC3E}">
        <p14:creationId xmlns:p14="http://schemas.microsoft.com/office/powerpoint/2010/main" val="343480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76400"/>
            <a:ext cx="8229600" cy="4876800"/>
          </a:xfrm>
        </p:spPr>
        <p:txBody>
          <a:bodyPr>
            <a:normAutofit/>
          </a:bodyPr>
          <a:lstStyle/>
          <a:p>
            <a:pPr marL="109728" indent="0">
              <a:buNone/>
            </a:pPr>
            <a:r>
              <a:rPr lang="en-US" sz="2400" dirty="0"/>
              <a:t>We will not cover the commands below in this class, but you need to know them. See the </a:t>
            </a:r>
            <a:r>
              <a:rPr lang="en-US" sz="2400" b="1" dirty="0"/>
              <a:t>man</a:t>
            </a:r>
            <a:r>
              <a:rPr lang="en-US" sz="2400" dirty="0"/>
              <a:t> pages for the process commands and the “</a:t>
            </a:r>
            <a:r>
              <a:rPr lang="en-US" sz="2400" dirty="0" err="1"/>
              <a:t>sge</a:t>
            </a:r>
            <a:r>
              <a:rPr lang="en-US" sz="2400" dirty="0"/>
              <a:t>” folder inside of the “cheat sheets and tutorials” folder for the SGE (Sun Grid Engine) command tutorials: qsh-interactive.pdf, qsh-interactive-matlab.pdf, qsub-batch.pdf, qsub-batch-matlab.pdf, and qstat-qhost.pdf.</a:t>
            </a:r>
          </a:p>
          <a:p>
            <a:pPr marL="109728" indent="0">
              <a:buNone/>
            </a:pPr>
            <a:endParaRPr lang="en-US" sz="2400" dirty="0"/>
          </a:p>
          <a:p>
            <a:r>
              <a:rPr lang="en-US" sz="2100" b="1" dirty="0"/>
              <a:t>Process Management: </a:t>
            </a:r>
            <a:r>
              <a:rPr lang="en-US" sz="2100" dirty="0" err="1"/>
              <a:t>ps</a:t>
            </a:r>
            <a:r>
              <a:rPr lang="en-US" sz="2100" dirty="0"/>
              <a:t>, top, kill, </a:t>
            </a:r>
            <a:r>
              <a:rPr lang="en-US" sz="2100" dirty="0" err="1"/>
              <a:t>killall</a:t>
            </a:r>
            <a:r>
              <a:rPr lang="en-US" sz="2100" dirty="0"/>
              <a:t>, </a:t>
            </a:r>
            <a:r>
              <a:rPr lang="en-US" sz="2100" dirty="0" err="1"/>
              <a:t>fg</a:t>
            </a:r>
            <a:r>
              <a:rPr lang="en-US" sz="2100" dirty="0"/>
              <a:t>, </a:t>
            </a:r>
            <a:r>
              <a:rPr lang="en-US" sz="2100" dirty="0" err="1"/>
              <a:t>bg</a:t>
            </a:r>
            <a:endParaRPr lang="en-US" sz="2100" dirty="0"/>
          </a:p>
          <a:p>
            <a:r>
              <a:rPr lang="en-US" sz="2100" b="1" dirty="0"/>
              <a:t>SGE Cluster: </a:t>
            </a:r>
            <a:r>
              <a:rPr lang="en-US" sz="2100" dirty="0" err="1"/>
              <a:t>qsh</a:t>
            </a:r>
            <a:r>
              <a:rPr lang="en-US" sz="2100" dirty="0"/>
              <a:t>, </a:t>
            </a:r>
            <a:r>
              <a:rPr lang="en-US" sz="2100" dirty="0" err="1"/>
              <a:t>qstat</a:t>
            </a:r>
            <a:r>
              <a:rPr lang="en-US" sz="2100" dirty="0"/>
              <a:t>, </a:t>
            </a:r>
            <a:r>
              <a:rPr lang="en-US" sz="2100" dirty="0" err="1"/>
              <a:t>qsub</a:t>
            </a:r>
            <a:r>
              <a:rPr lang="en-US" sz="2100" dirty="0"/>
              <a:t>, </a:t>
            </a:r>
            <a:r>
              <a:rPr lang="en-US" sz="2100" dirty="0" err="1"/>
              <a:t>qhost</a:t>
            </a:r>
            <a:endParaRPr lang="en-US" sz="2100" dirty="0"/>
          </a:p>
        </p:txBody>
      </p:sp>
      <p:sp>
        <p:nvSpPr>
          <p:cNvPr id="3" name="Title 2"/>
          <p:cNvSpPr>
            <a:spLocks noGrp="1"/>
          </p:cNvSpPr>
          <p:nvPr>
            <p:ph type="title"/>
          </p:nvPr>
        </p:nvSpPr>
        <p:spPr>
          <a:xfrm>
            <a:off x="457200" y="762000"/>
            <a:ext cx="8229600" cy="944562"/>
          </a:xfrm>
        </p:spPr>
        <p:txBody>
          <a:bodyPr>
            <a:normAutofit fontScale="90000"/>
          </a:bodyPr>
          <a:lstStyle/>
          <a:p>
            <a:r>
              <a:rPr lang="en-US" dirty="0"/>
              <a:t>What is Linux?</a:t>
            </a:r>
            <a:br>
              <a:rPr lang="en-US" dirty="0"/>
            </a:br>
            <a:r>
              <a:rPr lang="en-US" sz="2700" dirty="0"/>
              <a:t>“Small programs that do one thing well”</a:t>
            </a:r>
            <a:br>
              <a:rPr lang="en-US" sz="2700" dirty="0"/>
            </a:br>
            <a:endParaRPr lang="en-US" sz="2700" dirty="0"/>
          </a:p>
        </p:txBody>
      </p:sp>
    </p:spTree>
    <p:extLst>
      <p:ext uri="{BB962C8B-B14F-4D97-AF65-F5344CB8AC3E}">
        <p14:creationId xmlns:p14="http://schemas.microsoft.com/office/powerpoint/2010/main" val="43666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95400"/>
            <a:ext cx="7924800" cy="4525963"/>
          </a:xfrm>
        </p:spPr>
        <p:txBody>
          <a:bodyPr>
            <a:normAutofit fontScale="85000" lnSpcReduction="10000"/>
          </a:bodyPr>
          <a:lstStyle/>
          <a:p>
            <a:r>
              <a:rPr lang="en-US" dirty="0"/>
              <a:t>You need a “</a:t>
            </a:r>
            <a:r>
              <a:rPr lang="en-US" dirty="0" err="1"/>
              <a:t>xterm</a:t>
            </a:r>
            <a:r>
              <a:rPr lang="en-US" dirty="0"/>
              <a:t>” emulator: software that emulates an “X” terminal and connects using the “SSH” secure shell protocol.</a:t>
            </a:r>
          </a:p>
          <a:p>
            <a:r>
              <a:rPr lang="en-US" dirty="0"/>
              <a:t>You are sitting at the “client,” either a Windows, Macintosh or even possibly a Linux machine.</a:t>
            </a:r>
          </a:p>
          <a:p>
            <a:r>
              <a:rPr lang="en-US" dirty="0"/>
              <a:t>You are connecting to a “server,” typically the “head” or “gateway” node of a cluster of computers.  You will be working on the head node or submitting jobs to execution nodes, all of them, Linux machines.</a:t>
            </a:r>
          </a:p>
          <a:p>
            <a:r>
              <a:rPr lang="en-US" dirty="0"/>
              <a:t>You can also connect to a Linux machine by using VNC to get a whole desktop if it’s supported by the server.</a:t>
            </a:r>
          </a:p>
        </p:txBody>
      </p:sp>
      <p:sp>
        <p:nvSpPr>
          <p:cNvPr id="2" name="Title 1"/>
          <p:cNvSpPr>
            <a:spLocks noGrp="1"/>
          </p:cNvSpPr>
          <p:nvPr>
            <p:ph type="title"/>
          </p:nvPr>
        </p:nvSpPr>
        <p:spPr>
          <a:xfrm>
            <a:off x="457200" y="274638"/>
            <a:ext cx="8229600" cy="944562"/>
          </a:xfrm>
        </p:spPr>
        <p:txBody>
          <a:bodyPr/>
          <a:lstStyle/>
          <a:p>
            <a:r>
              <a:rPr lang="en-US" dirty="0"/>
              <a:t>Connecting to a Linux Host</a:t>
            </a:r>
          </a:p>
        </p:txBody>
      </p:sp>
    </p:spTree>
    <p:extLst>
      <p:ext uri="{BB962C8B-B14F-4D97-AF65-F5344CB8AC3E}">
        <p14:creationId xmlns:p14="http://schemas.microsoft.com/office/powerpoint/2010/main" val="250876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1600200"/>
            <a:ext cx="6781800" cy="4525963"/>
          </a:xfrm>
        </p:spPr>
        <p:txBody>
          <a:bodyPr>
            <a:normAutofit lnSpcReduction="10000"/>
          </a:bodyPr>
          <a:lstStyle/>
          <a:p>
            <a:r>
              <a:rPr lang="en-US" dirty="0"/>
              <a:t>You need a “</a:t>
            </a:r>
            <a:r>
              <a:rPr lang="en-US" dirty="0" err="1"/>
              <a:t>xterm</a:t>
            </a:r>
            <a:r>
              <a:rPr lang="en-US" dirty="0"/>
              <a:t>” emulation – software that emulates an “X” terminal and that connects using the “SSH” Secure Shell protocol.</a:t>
            </a:r>
          </a:p>
          <a:p>
            <a:pPr lvl="1"/>
            <a:r>
              <a:rPr lang="en-US" dirty="0"/>
              <a:t>Windows</a:t>
            </a:r>
          </a:p>
          <a:p>
            <a:pPr lvl="2"/>
            <a:r>
              <a:rPr lang="en-US" dirty="0"/>
              <a:t>If you don’t need windowing, “putty” is good: </a:t>
            </a:r>
            <a:r>
              <a:rPr lang="en-US" dirty="0">
                <a:hlinkClick r:id="rId3"/>
              </a:rPr>
              <a:t>http://www.chiark.greenend.org.uk/~sgtatham/putty/download.html</a:t>
            </a:r>
            <a:endParaRPr lang="en-US" dirty="0"/>
          </a:p>
          <a:p>
            <a:pPr lvl="2"/>
            <a:r>
              <a:rPr lang="en-US" dirty="0"/>
              <a:t>If you need windowing, use </a:t>
            </a:r>
            <a:r>
              <a:rPr lang="en-US" dirty="0" err="1"/>
              <a:t>StarNet</a:t>
            </a:r>
            <a:r>
              <a:rPr lang="en-US" dirty="0"/>
              <a:t> “X-Win32:” </a:t>
            </a:r>
            <a:r>
              <a:rPr lang="en-US" dirty="0">
                <a:hlinkClick r:id="rId4"/>
              </a:rPr>
              <a:t>http://www.bu.edu/tech/desktop/site-licensed-software/xwindows/xwin32/</a:t>
            </a:r>
            <a:endParaRPr lang="en-US" dirty="0"/>
          </a:p>
        </p:txBody>
      </p:sp>
      <p:sp>
        <p:nvSpPr>
          <p:cNvPr id="2" name="Title 1"/>
          <p:cNvSpPr>
            <a:spLocks noGrp="1"/>
          </p:cNvSpPr>
          <p:nvPr>
            <p:ph type="title" idx="4294967295"/>
          </p:nvPr>
        </p:nvSpPr>
        <p:spPr>
          <a:xfrm>
            <a:off x="228600" y="228600"/>
            <a:ext cx="8229600" cy="868362"/>
          </a:xfrm>
        </p:spPr>
        <p:txBody>
          <a:bodyPr>
            <a:normAutofit fontScale="90000"/>
          </a:bodyPr>
          <a:lstStyle/>
          <a:p>
            <a:r>
              <a:rPr lang="en-US" dirty="0"/>
              <a:t>Connecting to a Linux Host – Windows Client Software</a:t>
            </a:r>
          </a:p>
        </p:txBody>
      </p:sp>
      <p:pic>
        <p:nvPicPr>
          <p:cNvPr id="7170"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934200" y="1219200"/>
            <a:ext cx="1377537" cy="12191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722016" y="4495800"/>
            <a:ext cx="1905000"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9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1701478"/>
            <a:ext cx="7924800" cy="2362200"/>
          </a:xfrm>
        </p:spPr>
        <p:txBody>
          <a:bodyPr/>
          <a:lstStyle/>
          <a:p>
            <a:pPr marL="109728" indent="0">
              <a:buNone/>
            </a:pPr>
            <a:endParaRPr lang="en-US" dirty="0"/>
          </a:p>
          <a:p>
            <a:pPr lvl="1"/>
            <a:r>
              <a:rPr lang="en-US" dirty="0"/>
              <a:t>Mac OS X</a:t>
            </a:r>
          </a:p>
          <a:p>
            <a:pPr lvl="2"/>
            <a:r>
              <a:rPr lang="en-US" dirty="0"/>
              <a:t>“Terminal” is already installed</a:t>
            </a:r>
          </a:p>
          <a:p>
            <a:pPr lvl="2"/>
            <a:r>
              <a:rPr lang="en-US" dirty="0"/>
              <a:t>Why? Darwin, the system on which Apple's Mac OS X is built, is a derivative of 4.4BSD-Lite2 and FreeBSD. In other words, the Mac is a Unix system!</a:t>
            </a:r>
          </a:p>
        </p:txBody>
      </p:sp>
      <p:sp>
        <p:nvSpPr>
          <p:cNvPr id="2" name="Title 1"/>
          <p:cNvSpPr>
            <a:spLocks noGrp="1"/>
          </p:cNvSpPr>
          <p:nvPr>
            <p:ph type="title" idx="4294967295"/>
          </p:nvPr>
        </p:nvSpPr>
        <p:spPr>
          <a:xfrm>
            <a:off x="381000" y="304800"/>
            <a:ext cx="8229600" cy="1143000"/>
          </a:xfrm>
        </p:spPr>
        <p:txBody>
          <a:bodyPr>
            <a:normAutofit fontScale="90000"/>
          </a:bodyPr>
          <a:lstStyle/>
          <a:p>
            <a:r>
              <a:rPr lang="en-US" dirty="0"/>
              <a:t>Connecting to a Linux Host – Mac OS X Client Software</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69154" y="990600"/>
            <a:ext cx="145874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4267200"/>
            <a:ext cx="3096768" cy="2322576"/>
          </a:xfrm>
          <a:prstGeom prst="rect">
            <a:avLst/>
          </a:prstGeom>
        </p:spPr>
      </p:pic>
    </p:spTree>
    <p:extLst>
      <p:ext uri="{BB962C8B-B14F-4D97-AF65-F5344CB8AC3E}">
        <p14:creationId xmlns:p14="http://schemas.microsoft.com/office/powerpoint/2010/main" val="334185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 the Linux Lab Begin!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447800"/>
            <a:ext cx="6007893" cy="40052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1447800"/>
            <a:ext cx="2743200" cy="2209800"/>
          </a:xfrm>
          <a:prstGeom prst="rect">
            <a:avLst/>
          </a:prstGeom>
        </p:spPr>
      </p:pic>
      <p:sp>
        <p:nvSpPr>
          <p:cNvPr id="6" name="TextBox 5"/>
          <p:cNvSpPr txBox="1"/>
          <p:nvPr/>
        </p:nvSpPr>
        <p:spPr>
          <a:xfrm>
            <a:off x="1828800" y="5666510"/>
            <a:ext cx="3048000" cy="369332"/>
          </a:xfrm>
          <a:prstGeom prst="rect">
            <a:avLst/>
          </a:prstGeom>
          <a:noFill/>
        </p:spPr>
        <p:txBody>
          <a:bodyPr wrap="square" rtlCol="0">
            <a:spAutoFit/>
          </a:bodyPr>
          <a:lstStyle/>
          <a:p>
            <a:r>
              <a:rPr lang="en-US" dirty="0"/>
              <a:t>The Ideal Lab Facility</a:t>
            </a:r>
          </a:p>
        </p:txBody>
      </p:sp>
      <p:sp>
        <p:nvSpPr>
          <p:cNvPr id="7" name="TextBox 6"/>
          <p:cNvSpPr txBox="1"/>
          <p:nvPr/>
        </p:nvSpPr>
        <p:spPr>
          <a:xfrm>
            <a:off x="6305550" y="3810000"/>
            <a:ext cx="2628900" cy="369332"/>
          </a:xfrm>
          <a:prstGeom prst="rect">
            <a:avLst/>
          </a:prstGeom>
          <a:noFill/>
        </p:spPr>
        <p:txBody>
          <a:bodyPr wrap="square" rtlCol="0">
            <a:spAutoFit/>
          </a:bodyPr>
          <a:lstStyle/>
          <a:p>
            <a:r>
              <a:rPr lang="en-US" dirty="0"/>
              <a:t>Your Instructor Today</a:t>
            </a:r>
          </a:p>
        </p:txBody>
      </p:sp>
    </p:spTree>
    <p:extLst>
      <p:ext uri="{BB962C8B-B14F-4D97-AF65-F5344CB8AC3E}">
        <p14:creationId xmlns:p14="http://schemas.microsoft.com/office/powerpoint/2010/main" val="4235147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X-Win32/X-</a:t>
            </a:r>
            <a:r>
              <a:rPr lang="en-US" dirty="0" err="1"/>
              <a:t>Config</a:t>
            </a:r>
            <a:endParaRPr lang="en-US" dirty="0"/>
          </a:p>
          <a:p>
            <a:pPr lvl="1"/>
            <a:r>
              <a:rPr lang="en-US" dirty="0"/>
              <a:t>Wizard</a:t>
            </a:r>
          </a:p>
          <a:p>
            <a:pPr lvl="2"/>
            <a:r>
              <a:rPr lang="en-US" dirty="0"/>
              <a:t>Name: katana</a:t>
            </a:r>
          </a:p>
          <a:p>
            <a:pPr lvl="2"/>
            <a:r>
              <a:rPr lang="en-US" dirty="0"/>
              <a:t>Type: </a:t>
            </a:r>
            <a:r>
              <a:rPr lang="en-US" dirty="0" err="1"/>
              <a:t>ssh</a:t>
            </a:r>
            <a:endParaRPr lang="en-US" dirty="0"/>
          </a:p>
          <a:p>
            <a:pPr lvl="2"/>
            <a:r>
              <a:rPr lang="en-US" dirty="0"/>
              <a:t>Host: katana.bu.edu (Off-campus, must include domain “bu.edu” )</a:t>
            </a:r>
          </a:p>
          <a:p>
            <a:pPr lvl="2"/>
            <a:r>
              <a:rPr lang="en-US" dirty="0"/>
              <a:t>Login: &lt;</a:t>
            </a:r>
            <a:r>
              <a:rPr lang="en-US" dirty="0" err="1"/>
              <a:t>userID</a:t>
            </a:r>
            <a:r>
              <a:rPr lang="en-US" dirty="0"/>
              <a:t>&gt;</a:t>
            </a:r>
          </a:p>
          <a:p>
            <a:pPr lvl="2"/>
            <a:r>
              <a:rPr lang="en-US" dirty="0"/>
              <a:t>Password: &lt;password&gt;</a:t>
            </a:r>
          </a:p>
          <a:p>
            <a:pPr lvl="2"/>
            <a:r>
              <a:rPr lang="en-US" dirty="0"/>
              <a:t>Command: Linux</a:t>
            </a:r>
          </a:p>
          <a:p>
            <a:pPr lvl="1"/>
            <a:r>
              <a:rPr lang="en-US" dirty="0"/>
              <a:t>Click “katana” then “Launch”</a:t>
            </a:r>
          </a:p>
          <a:p>
            <a:pPr lvl="2"/>
            <a:r>
              <a:rPr lang="en-US" dirty="0"/>
              <a:t>Accept the host server public key (first time only)</a:t>
            </a:r>
          </a:p>
          <a:p>
            <a:pPr lvl="1"/>
            <a:endParaRPr lang="en-US" dirty="0"/>
          </a:p>
          <a:p>
            <a:pPr lvl="1"/>
            <a:endParaRPr lang="en-US" dirty="0"/>
          </a:p>
        </p:txBody>
      </p:sp>
      <p:sp>
        <p:nvSpPr>
          <p:cNvPr id="3" name="Title 2"/>
          <p:cNvSpPr>
            <a:spLocks noGrp="1"/>
          </p:cNvSpPr>
          <p:nvPr>
            <p:ph type="title"/>
          </p:nvPr>
        </p:nvSpPr>
        <p:spPr>
          <a:xfrm>
            <a:off x="457200" y="274638"/>
            <a:ext cx="6858000" cy="1143000"/>
          </a:xfrm>
        </p:spPr>
        <p:txBody>
          <a:bodyPr>
            <a:normAutofit fontScale="90000"/>
          </a:bodyPr>
          <a:lstStyle/>
          <a:p>
            <a:r>
              <a:rPr lang="en-US" dirty="0"/>
              <a:t>Connecting to a Linux Host -</a:t>
            </a:r>
            <a:br>
              <a:rPr lang="en-US" dirty="0"/>
            </a:br>
            <a:r>
              <a:rPr lang="en-US" dirty="0"/>
              <a:t>Windows Client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799" y="914400"/>
            <a:ext cx="1980211" cy="1752600"/>
          </a:xfrm>
          <a:prstGeom prst="rect">
            <a:avLst/>
          </a:prstGeom>
        </p:spPr>
      </p:pic>
    </p:spTree>
    <p:extLst>
      <p:ext uri="{BB962C8B-B14F-4D97-AF65-F5344CB8AC3E}">
        <p14:creationId xmlns:p14="http://schemas.microsoft.com/office/powerpoint/2010/main" val="297900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534400" cy="1338072"/>
          </a:xfrm>
        </p:spPr>
        <p:txBody>
          <a:bodyPr>
            <a:normAutofit fontScale="92500" lnSpcReduction="20000"/>
          </a:bodyPr>
          <a:lstStyle/>
          <a:p>
            <a:r>
              <a:rPr lang="en-US" dirty="0"/>
              <a:t>Terminal</a:t>
            </a:r>
          </a:p>
          <a:p>
            <a:pPr lvl="1"/>
            <a:r>
              <a:rPr lang="en-US" dirty="0"/>
              <a:t>Type </a:t>
            </a:r>
            <a:r>
              <a:rPr lang="en-US" b="1" dirty="0" err="1"/>
              <a:t>ssh</a:t>
            </a:r>
            <a:r>
              <a:rPr lang="en-US" b="1" dirty="0"/>
              <a:t> –X katana.bu.edu </a:t>
            </a:r>
            <a:r>
              <a:rPr lang="en-US" dirty="0"/>
              <a:t>or </a:t>
            </a:r>
            <a:r>
              <a:rPr lang="en-US" b="1" dirty="0" err="1"/>
              <a:t>ssh</a:t>
            </a:r>
            <a:r>
              <a:rPr lang="en-US" b="1" dirty="0"/>
              <a:t> –Y </a:t>
            </a:r>
            <a:r>
              <a:rPr lang="en-US" dirty="0"/>
              <a:t>katana.bu.edu (less secure)</a:t>
            </a:r>
          </a:p>
          <a:p>
            <a:pPr marL="109728" indent="0">
              <a:buNone/>
            </a:pPr>
            <a:r>
              <a:rPr lang="en-US" dirty="0"/>
              <a:t> </a:t>
            </a:r>
          </a:p>
          <a:p>
            <a:pPr marL="109728" indent="0">
              <a:buNone/>
            </a:pPr>
            <a:endParaRPr lang="en-US" dirty="0"/>
          </a:p>
          <a:p>
            <a:pPr marL="393192" lvl="1" indent="0">
              <a:buNone/>
            </a:pPr>
            <a:endParaRPr lang="en-US" dirty="0"/>
          </a:p>
          <a:p>
            <a:pPr lvl="1"/>
            <a:endParaRPr lang="en-US" dirty="0"/>
          </a:p>
          <a:p>
            <a:pPr lvl="1"/>
            <a:endParaRPr lang="en-US" dirty="0"/>
          </a:p>
        </p:txBody>
      </p:sp>
      <p:sp>
        <p:nvSpPr>
          <p:cNvPr id="3" name="Title 2"/>
          <p:cNvSpPr>
            <a:spLocks noGrp="1"/>
          </p:cNvSpPr>
          <p:nvPr>
            <p:ph type="title"/>
          </p:nvPr>
        </p:nvSpPr>
        <p:spPr/>
        <p:txBody>
          <a:bodyPr>
            <a:normAutofit fontScale="90000"/>
          </a:bodyPr>
          <a:lstStyle/>
          <a:p>
            <a:r>
              <a:rPr lang="en-US" dirty="0"/>
              <a:t>Connecting to a Linux Host -</a:t>
            </a:r>
            <a:br>
              <a:rPr lang="en-US" dirty="0"/>
            </a:br>
            <a:r>
              <a:rPr lang="en-US" dirty="0"/>
              <a:t>Mac OS X Client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67000"/>
            <a:ext cx="5631985" cy="353078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3124200"/>
            <a:ext cx="1863953" cy="1752600"/>
          </a:xfrm>
          <a:prstGeom prst="rect">
            <a:avLst/>
          </a:prstGeom>
        </p:spPr>
      </p:pic>
    </p:spTree>
    <p:extLst>
      <p:ext uri="{BB962C8B-B14F-4D97-AF65-F5344CB8AC3E}">
        <p14:creationId xmlns:p14="http://schemas.microsoft.com/office/powerpoint/2010/main" val="790158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534400" cy="1414272"/>
          </a:xfrm>
        </p:spPr>
        <p:txBody>
          <a:bodyPr>
            <a:normAutofit/>
          </a:bodyPr>
          <a:lstStyle/>
          <a:p>
            <a:pPr marL="393192" lvl="1" indent="0">
              <a:buNone/>
            </a:pPr>
            <a:endParaRPr lang="en-US" dirty="0"/>
          </a:p>
          <a:p>
            <a:pPr lvl="1"/>
            <a:endParaRPr lang="en-US" dirty="0"/>
          </a:p>
          <a:p>
            <a:pPr lvl="1"/>
            <a:endParaRPr lang="en-US" dirty="0"/>
          </a:p>
        </p:txBody>
      </p:sp>
      <p:sp>
        <p:nvSpPr>
          <p:cNvPr id="3" name="Title 2"/>
          <p:cNvSpPr>
            <a:spLocks noGrp="1"/>
          </p:cNvSpPr>
          <p:nvPr>
            <p:ph type="title"/>
          </p:nvPr>
        </p:nvSpPr>
        <p:spPr>
          <a:xfrm>
            <a:off x="457200" y="274638"/>
            <a:ext cx="8229600" cy="792162"/>
          </a:xfrm>
        </p:spPr>
        <p:txBody>
          <a:bodyPr>
            <a:normAutofit/>
          </a:bodyPr>
          <a:lstStyle/>
          <a:p>
            <a:r>
              <a:rPr lang="en-US" dirty="0"/>
              <a:t>Connection Problems</a:t>
            </a:r>
          </a:p>
        </p:txBody>
      </p:sp>
      <p:sp>
        <p:nvSpPr>
          <p:cNvPr id="4" name="Content Placeholder 1"/>
          <p:cNvSpPr txBox="1">
            <a:spLocks/>
          </p:cNvSpPr>
          <p:nvPr/>
        </p:nvSpPr>
        <p:spPr>
          <a:xfrm>
            <a:off x="596153" y="1143000"/>
            <a:ext cx="8229600" cy="1295400"/>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None/>
            </a:pPr>
            <a:r>
              <a:rPr lang="en-US" dirty="0"/>
              <a:t>When there are problems connecting to a login host, try:</a:t>
            </a:r>
          </a:p>
          <a:p>
            <a:r>
              <a:rPr lang="en-US" sz="2000" b="1" dirty="0"/>
              <a:t>ping katana.bu.edu</a:t>
            </a:r>
          </a:p>
          <a:p>
            <a:r>
              <a:rPr lang="en-US" sz="2000" b="1" dirty="0"/>
              <a:t>telnet katana.bu.edu 22</a:t>
            </a:r>
            <a:endParaRPr lang="en-US" dirty="0"/>
          </a:p>
          <a:p>
            <a:endParaRPr lang="en-US" dirty="0"/>
          </a:p>
          <a:p>
            <a:pPr lvl="1"/>
            <a:endParaRPr lang="en-US" dirty="0"/>
          </a:p>
          <a:p>
            <a:pPr lvl="1"/>
            <a:endParaRPr lang="en-US" dirty="0"/>
          </a:p>
          <a:p>
            <a:pPr marL="393192" lvl="1" indent="0">
              <a:buFont typeface="Verdana"/>
              <a:buNone/>
            </a:pPr>
            <a:endParaRPr lang="en-US" dirty="0"/>
          </a:p>
          <a:p>
            <a:pPr lvl="1"/>
            <a:endParaRPr lang="en-US"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890" y="2819400"/>
            <a:ext cx="4829849" cy="3267531"/>
          </a:xfrm>
          <a:prstGeom prst="rect">
            <a:avLst/>
          </a:prstGeom>
        </p:spPr>
      </p:pic>
    </p:spTree>
    <p:extLst>
      <p:ext uri="{BB962C8B-B14F-4D97-AF65-F5344CB8AC3E}">
        <p14:creationId xmlns:p14="http://schemas.microsoft.com/office/powerpoint/2010/main" val="389493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dirty="0"/>
          </a:p>
          <a:p>
            <a:r>
              <a:rPr lang="en-US" sz="2400" dirty="0"/>
              <a:t>Windows</a:t>
            </a:r>
          </a:p>
          <a:p>
            <a:pPr lvl="1"/>
            <a:r>
              <a:rPr lang="en-US" sz="2400" dirty="0"/>
              <a:t>Using File Explorer, copy the directory </a:t>
            </a:r>
            <a:r>
              <a:rPr lang="en-US" sz="2400" b="1" dirty="0"/>
              <a:t>“\\scv-files.bu.edu\SCV\Training\Introduction to Linux</a:t>
            </a:r>
            <a:r>
              <a:rPr lang="en-US" sz="2400" dirty="0"/>
              <a:t>” to “</a:t>
            </a:r>
            <a:r>
              <a:rPr lang="en-US" sz="2400" b="1" dirty="0"/>
              <a:t>My Documents</a:t>
            </a:r>
            <a:r>
              <a:rPr lang="en-US" sz="2400" dirty="0"/>
              <a:t>” on your lab machine</a:t>
            </a:r>
          </a:p>
          <a:p>
            <a:pPr lvl="1"/>
            <a:endParaRPr lang="en-US" sz="2400" dirty="0"/>
          </a:p>
          <a:p>
            <a:r>
              <a:rPr lang="en-US" sz="2400" dirty="0"/>
              <a:t>Linux</a:t>
            </a:r>
          </a:p>
          <a:p>
            <a:pPr lvl="1"/>
            <a:r>
              <a:rPr lang="en-US" sz="2400" dirty="0"/>
              <a:t>Connect to </a:t>
            </a:r>
            <a:r>
              <a:rPr lang="en-US" sz="2400" b="1" dirty="0"/>
              <a:t>katana.bu.edu</a:t>
            </a:r>
            <a:r>
              <a:rPr lang="en-US" sz="2400" dirty="0"/>
              <a:t> using X-Win32 and run this command:	</a:t>
            </a:r>
          </a:p>
          <a:p>
            <a:pPr lvl="2"/>
            <a:r>
              <a:rPr lang="en-US" sz="2400" b="1" dirty="0" err="1"/>
              <a:t>cp</a:t>
            </a:r>
            <a:r>
              <a:rPr lang="en-US" sz="2400" b="1" dirty="0"/>
              <a:t> -</a:t>
            </a:r>
            <a:r>
              <a:rPr lang="en-US" sz="2400" b="1" dirty="0" err="1"/>
              <a:t>Rv</a:t>
            </a:r>
            <a:r>
              <a:rPr lang="en-US" sz="2400" b="1" dirty="0"/>
              <a:t> /project/</a:t>
            </a:r>
            <a:r>
              <a:rPr lang="en-US" sz="2400" b="1" dirty="0" err="1"/>
              <a:t>ssrcsupp</a:t>
            </a:r>
            <a:r>
              <a:rPr lang="en-US" sz="2400" b="1" dirty="0"/>
              <a:t>/</a:t>
            </a:r>
            <a:r>
              <a:rPr lang="en-US" sz="2400" b="1" dirty="0" err="1"/>
              <a:t>linux_class</a:t>
            </a:r>
            <a:r>
              <a:rPr lang="en-US" sz="2400" b="1" dirty="0"/>
              <a:t>  ~/</a:t>
            </a:r>
            <a:endParaRPr lang="en-US" sz="2400" dirty="0"/>
          </a:p>
          <a:p>
            <a:pPr lvl="1"/>
            <a:endParaRPr lang="en-US" dirty="0"/>
          </a:p>
          <a:p>
            <a:endParaRPr lang="en-US" dirty="0"/>
          </a:p>
          <a:p>
            <a:endParaRPr lang="en-US" dirty="0"/>
          </a:p>
        </p:txBody>
      </p:sp>
      <p:sp>
        <p:nvSpPr>
          <p:cNvPr id="3" name="Title 2"/>
          <p:cNvSpPr>
            <a:spLocks noGrp="1"/>
          </p:cNvSpPr>
          <p:nvPr>
            <p:ph type="title"/>
          </p:nvPr>
        </p:nvSpPr>
        <p:spPr/>
        <p:txBody>
          <a:bodyPr/>
          <a:lstStyle/>
          <a:p>
            <a:r>
              <a:rPr lang="en-US" dirty="0"/>
              <a:t>Obtaining the Course Material</a:t>
            </a:r>
          </a:p>
        </p:txBody>
      </p:sp>
    </p:spTree>
    <p:extLst>
      <p:ext uri="{BB962C8B-B14F-4D97-AF65-F5344CB8AC3E}">
        <p14:creationId xmlns:p14="http://schemas.microsoft.com/office/powerpoint/2010/main" val="185515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fontScale="92500" lnSpcReduction="20000"/>
          </a:bodyPr>
          <a:lstStyle/>
          <a:p>
            <a:r>
              <a:rPr lang="en-US" dirty="0"/>
              <a:t>We’ll start with a sign in sheet that include questions about your Linux experience and goals.</a:t>
            </a:r>
          </a:p>
          <a:p>
            <a:r>
              <a:rPr lang="en-US" dirty="0"/>
              <a:t>We’ll end with a class evaluation.</a:t>
            </a:r>
          </a:p>
          <a:p>
            <a:r>
              <a:rPr lang="en-US" dirty="0"/>
              <a:t>We’ll cover as much as we can in the time allowed, starting with the easiest and most important material. Don’t feel rushed; if we don’t cover everything, you’ll pick it up as you continue working with Linux.</a:t>
            </a:r>
          </a:p>
          <a:p>
            <a:r>
              <a:rPr lang="en-US" dirty="0"/>
              <a:t>This is a hands-on, lab class; ask questions at any time.</a:t>
            </a:r>
          </a:p>
          <a:p>
            <a:r>
              <a:rPr lang="en-US" dirty="0"/>
              <a:t>Commands for you to type are in </a:t>
            </a:r>
            <a:r>
              <a:rPr lang="en-US" b="1" dirty="0"/>
              <a:t>BOLD</a:t>
            </a:r>
          </a:p>
          <a:p>
            <a:r>
              <a:rPr lang="en-US" dirty="0"/>
              <a:t>We’ll take a break at the half-way point.</a:t>
            </a:r>
          </a:p>
          <a:p>
            <a:pPr marL="109728" indent="0">
              <a:buNone/>
            </a:pPr>
            <a:endParaRPr lang="en-US" dirty="0"/>
          </a:p>
        </p:txBody>
      </p:sp>
      <p:sp>
        <p:nvSpPr>
          <p:cNvPr id="3" name="Title 2"/>
          <p:cNvSpPr>
            <a:spLocks noGrp="1"/>
          </p:cNvSpPr>
          <p:nvPr>
            <p:ph type="title"/>
          </p:nvPr>
        </p:nvSpPr>
        <p:spPr/>
        <p:txBody>
          <a:bodyPr/>
          <a:lstStyle/>
          <a:p>
            <a:r>
              <a:rPr lang="en-US" dirty="0"/>
              <a:t>About the class…</a:t>
            </a:r>
          </a:p>
        </p:txBody>
      </p:sp>
    </p:spTree>
    <p:extLst>
      <p:ext uri="{BB962C8B-B14F-4D97-AF65-F5344CB8AC3E}">
        <p14:creationId xmlns:p14="http://schemas.microsoft.com/office/powerpoint/2010/main" val="415009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Note: &lt;CR&gt; is short for “carriage return” and equals the ASCII  press the “Enter” or “Return” key. It tells the shell that you finished sending one line (see ascii-table.pdf).</a:t>
            </a:r>
          </a:p>
          <a:p>
            <a:r>
              <a:rPr lang="en-US" dirty="0"/>
              <a:t>Try</a:t>
            </a:r>
          </a:p>
          <a:p>
            <a:pPr lvl="1"/>
            <a:r>
              <a:rPr lang="en-US" b="1" dirty="0"/>
              <a:t>telnet www.bu.edu</a:t>
            </a:r>
          </a:p>
          <a:p>
            <a:pPr lvl="2"/>
            <a:r>
              <a:rPr lang="en-US" b="1" dirty="0"/>
              <a:t>GET / HTTP/1.1</a:t>
            </a:r>
          </a:p>
          <a:p>
            <a:pPr lvl="2"/>
            <a:r>
              <a:rPr lang="en-US" b="1" dirty="0" err="1"/>
              <a:t>Host:www.bu.edu</a:t>
            </a:r>
            <a:r>
              <a:rPr lang="en-US" b="1" dirty="0"/>
              <a:t>&lt;CR&gt;</a:t>
            </a:r>
          </a:p>
          <a:p>
            <a:pPr lvl="2"/>
            <a:r>
              <a:rPr lang="en-US" b="1" dirty="0"/>
              <a:t>&lt;CR&gt;</a:t>
            </a:r>
          </a:p>
          <a:p>
            <a:r>
              <a:rPr lang="en-US" dirty="0"/>
              <a:t>What happened?</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Connecting to a Linux Host: Emulate a Browser</a:t>
            </a:r>
            <a:endParaRPr lang="en-US" sz="3100" dirty="0"/>
          </a:p>
        </p:txBody>
      </p:sp>
    </p:spTree>
    <p:extLst>
      <p:ext uri="{BB962C8B-B14F-4D97-AF65-F5344CB8AC3E}">
        <p14:creationId xmlns:p14="http://schemas.microsoft.com/office/powerpoint/2010/main" val="315243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Emulate a Browser</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914400" y="304800"/>
            <a:ext cx="7244774" cy="4901297"/>
          </a:xfrm>
        </p:spPr>
      </p:pic>
      <p:sp>
        <p:nvSpPr>
          <p:cNvPr id="4" name="Title 3"/>
          <p:cNvSpPr>
            <a:spLocks noGrp="1"/>
          </p:cNvSpPr>
          <p:nvPr>
            <p:ph type="title"/>
          </p:nvPr>
        </p:nvSpPr>
        <p:spPr/>
        <p:txBody>
          <a:bodyPr/>
          <a:lstStyle/>
          <a:p>
            <a:r>
              <a:rPr lang="en-US" dirty="0"/>
              <a:t>Connecting to a Linux Host</a:t>
            </a:r>
          </a:p>
        </p:txBody>
      </p:sp>
    </p:spTree>
    <p:extLst>
      <p:ext uri="{BB962C8B-B14F-4D97-AF65-F5344CB8AC3E}">
        <p14:creationId xmlns:p14="http://schemas.microsoft.com/office/powerpoint/2010/main" val="2519111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Try</a:t>
            </a:r>
          </a:p>
          <a:p>
            <a:pPr lvl="1"/>
            <a:r>
              <a:rPr lang="en-US" b="1" dirty="0"/>
              <a:t>telnet </a:t>
            </a:r>
            <a:r>
              <a:rPr lang="en-US" b="1" dirty="0" err="1"/>
              <a:t>locahost</a:t>
            </a:r>
            <a:r>
              <a:rPr lang="en-US" b="1" dirty="0"/>
              <a:t> 25</a:t>
            </a:r>
          </a:p>
          <a:p>
            <a:pPr lvl="2"/>
            <a:r>
              <a:rPr lang="en-US" b="1" dirty="0" err="1"/>
              <a:t>ehlo</a:t>
            </a:r>
            <a:r>
              <a:rPr lang="en-US" b="1" dirty="0"/>
              <a:t> me</a:t>
            </a:r>
          </a:p>
          <a:p>
            <a:pPr lvl="2"/>
            <a:r>
              <a:rPr lang="en-US" b="1" dirty="0"/>
              <a:t>mail from:&lt;your email address&gt;</a:t>
            </a:r>
          </a:p>
          <a:p>
            <a:pPr lvl="2"/>
            <a:r>
              <a:rPr lang="en-US" b="1" dirty="0" err="1"/>
              <a:t>rcpt</a:t>
            </a:r>
            <a:r>
              <a:rPr lang="en-US" b="1" dirty="0"/>
              <a:t> to:&lt;destination email address&gt;</a:t>
            </a:r>
          </a:p>
          <a:p>
            <a:pPr lvl="2"/>
            <a:r>
              <a:rPr lang="en-US" b="1" dirty="0"/>
              <a:t>data</a:t>
            </a:r>
          </a:p>
          <a:p>
            <a:pPr lvl="2"/>
            <a:r>
              <a:rPr lang="en-US" b="1" dirty="0"/>
              <a:t>Subject:&lt;subject of email&gt;</a:t>
            </a:r>
          </a:p>
          <a:p>
            <a:pPr lvl="2"/>
            <a:r>
              <a:rPr lang="en-US" b="1" dirty="0"/>
              <a:t>&lt;Body of email&gt;</a:t>
            </a:r>
          </a:p>
          <a:p>
            <a:pPr lvl="2"/>
            <a:r>
              <a:rPr lang="en-US" b="1" dirty="0"/>
              <a:t>.</a:t>
            </a:r>
          </a:p>
          <a:p>
            <a:pPr lvl="2"/>
            <a:r>
              <a:rPr lang="en-US" b="1" dirty="0"/>
              <a:t>&lt;CR&gt;</a:t>
            </a:r>
          </a:p>
          <a:p>
            <a:r>
              <a:rPr lang="en-US" dirty="0"/>
              <a:t>What Happened?</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Connecting to a Linux Host: Send and Email</a:t>
            </a:r>
            <a:endParaRPr lang="en-US" sz="3100" dirty="0"/>
          </a:p>
        </p:txBody>
      </p:sp>
    </p:spTree>
    <p:extLst>
      <p:ext uri="{BB962C8B-B14F-4D97-AF65-F5344CB8AC3E}">
        <p14:creationId xmlns:p14="http://schemas.microsoft.com/office/powerpoint/2010/main" val="919557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Send and Email</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66800" y="228600"/>
            <a:ext cx="6761789" cy="4747924"/>
          </a:xfrm>
        </p:spPr>
      </p:pic>
      <p:sp>
        <p:nvSpPr>
          <p:cNvPr id="4" name="Title 3"/>
          <p:cNvSpPr>
            <a:spLocks noGrp="1"/>
          </p:cNvSpPr>
          <p:nvPr>
            <p:ph type="title"/>
          </p:nvPr>
        </p:nvSpPr>
        <p:spPr/>
        <p:txBody>
          <a:bodyPr/>
          <a:lstStyle/>
          <a:p>
            <a:r>
              <a:rPr lang="en-US" dirty="0"/>
              <a:t>Connecting to an Linux Host</a:t>
            </a:r>
          </a:p>
        </p:txBody>
      </p:sp>
    </p:spTree>
    <p:extLst>
      <p:ext uri="{BB962C8B-B14F-4D97-AF65-F5344CB8AC3E}">
        <p14:creationId xmlns:p14="http://schemas.microsoft.com/office/powerpoint/2010/main" val="329592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562600"/>
          </a:xfrm>
        </p:spPr>
        <p:txBody>
          <a:bodyPr>
            <a:normAutofit fontScale="77500" lnSpcReduction="20000"/>
          </a:bodyPr>
          <a:lstStyle/>
          <a:p>
            <a:r>
              <a:rPr lang="en-US" dirty="0"/>
              <a:t>A shell is a computer program that interprets the commands you type and sends them to the operating system. Secondly, it provide a programming environment consisting of environment variables.</a:t>
            </a:r>
          </a:p>
          <a:p>
            <a:r>
              <a:rPr lang="en-US" dirty="0"/>
              <a:t>Most BU systems, including the BU Linux Cluster, support at least two shells: TCSH and BASH. The default shell for your account is TCSH. The most popular and powerful Linux shell today is BASH.</a:t>
            </a:r>
          </a:p>
          <a:p>
            <a:r>
              <a:rPr lang="en-US" dirty="0"/>
              <a:t>To determine your shell type:</a:t>
            </a:r>
          </a:p>
          <a:p>
            <a:pPr lvl="1"/>
            <a:r>
              <a:rPr lang="en-US" b="1" dirty="0"/>
              <a:t>echo $SHELL </a:t>
            </a:r>
            <a:r>
              <a:rPr lang="en-US" dirty="0"/>
              <a:t>(shell prints contents of </a:t>
            </a:r>
            <a:r>
              <a:rPr lang="en-US" dirty="0" err="1"/>
              <a:t>env</a:t>
            </a:r>
            <a:endParaRPr lang="en-US" b="1" dirty="0"/>
          </a:p>
          <a:p>
            <a:pPr lvl="1"/>
            <a:r>
              <a:rPr lang="en-US" b="1" dirty="0"/>
              <a:t>echo “$SHELL” </a:t>
            </a:r>
            <a:r>
              <a:rPr lang="en-US" dirty="0"/>
              <a:t>(shell still processes </a:t>
            </a:r>
            <a:r>
              <a:rPr lang="en-US" dirty="0" err="1"/>
              <a:t>env</a:t>
            </a:r>
            <a:r>
              <a:rPr lang="en-US" dirty="0"/>
              <a:t>. variable)</a:t>
            </a:r>
            <a:endParaRPr lang="en-US" b="1" dirty="0"/>
          </a:p>
          <a:p>
            <a:pPr lvl="1"/>
            <a:r>
              <a:rPr lang="en-US" b="1" dirty="0"/>
              <a:t>echo ‘$SHELL’ </a:t>
            </a:r>
            <a:r>
              <a:rPr lang="en-US" dirty="0"/>
              <a:t>(shell treats </a:t>
            </a:r>
            <a:r>
              <a:rPr lang="en-US" dirty="0" err="1"/>
              <a:t>env</a:t>
            </a:r>
            <a:r>
              <a:rPr lang="en-US" dirty="0"/>
              <a:t>. variable as simple literal)</a:t>
            </a:r>
          </a:p>
          <a:p>
            <a:r>
              <a:rPr lang="en-US" dirty="0"/>
              <a:t>The complete environment can be printed with </a:t>
            </a:r>
            <a:r>
              <a:rPr lang="en-US" b="1" dirty="0"/>
              <a:t>set, </a:t>
            </a:r>
            <a:r>
              <a:rPr lang="en-US" b="1" dirty="0" err="1"/>
              <a:t>setenv</a:t>
            </a:r>
            <a:r>
              <a:rPr lang="en-US" b="1" dirty="0"/>
              <a:t> </a:t>
            </a:r>
            <a:r>
              <a:rPr lang="en-US" dirty="0"/>
              <a:t>(TCSH) and </a:t>
            </a:r>
            <a:r>
              <a:rPr lang="en-US" b="1" dirty="0"/>
              <a:t>set</a:t>
            </a:r>
            <a:r>
              <a:rPr lang="en-US" dirty="0"/>
              <a:t> (BASH).</a:t>
            </a:r>
          </a:p>
          <a:p>
            <a:r>
              <a:rPr lang="en-US" dirty="0"/>
              <a:t>To determine the path to the shell program, type:</a:t>
            </a:r>
          </a:p>
          <a:p>
            <a:pPr lvl="1"/>
            <a:r>
              <a:rPr lang="en-US" b="1" dirty="0"/>
              <a:t>which bash</a:t>
            </a:r>
          </a:p>
          <a:p>
            <a:pPr lvl="1"/>
            <a:r>
              <a:rPr lang="en-US" b="1" dirty="0"/>
              <a:t>which </a:t>
            </a:r>
            <a:r>
              <a:rPr lang="en-US" b="1" dirty="0" err="1"/>
              <a:t>tcsh</a:t>
            </a:r>
            <a:endParaRPr lang="en-US" b="1" dirty="0"/>
          </a:p>
          <a:p>
            <a:r>
              <a:rPr lang="en-US" dirty="0"/>
              <a:t>Change the shell with “</a:t>
            </a:r>
            <a:r>
              <a:rPr lang="en-US" b="1" dirty="0" err="1"/>
              <a:t>chsh</a:t>
            </a:r>
            <a:r>
              <a:rPr lang="en-US" b="1" dirty="0"/>
              <a:t> /bin/bash</a:t>
            </a:r>
            <a:r>
              <a:rPr lang="en-US" dirty="0"/>
              <a:t>” (provide path to new shell as a “parameter,” meaning to be explained soon)</a:t>
            </a:r>
          </a:p>
          <a:p>
            <a:pPr marL="393192" lvl="1" indent="0">
              <a:buNone/>
            </a:pP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a:t>The Shell</a:t>
            </a:r>
          </a:p>
        </p:txBody>
      </p:sp>
    </p:spTree>
    <p:extLst>
      <p:ext uri="{BB962C8B-B14F-4D97-AF65-F5344CB8AC3E}">
        <p14:creationId xmlns:p14="http://schemas.microsoft.com/office/powerpoint/2010/main" val="1422821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Output of the echo, which and </a:t>
            </a:r>
            <a:r>
              <a:rPr lang="en-US" dirty="0" err="1"/>
              <a:t>chsh</a:t>
            </a:r>
            <a:r>
              <a:rPr lang="en-US" dirty="0"/>
              <a:t> commands</a:t>
            </a:r>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09598" y="457200"/>
            <a:ext cx="7244774" cy="4901296"/>
          </a:xfrm>
        </p:spPr>
      </p:pic>
      <p:sp>
        <p:nvSpPr>
          <p:cNvPr id="4" name="Title 3"/>
          <p:cNvSpPr>
            <a:spLocks noGrp="1"/>
          </p:cNvSpPr>
          <p:nvPr>
            <p:ph type="title"/>
          </p:nvPr>
        </p:nvSpPr>
        <p:spPr/>
        <p:txBody>
          <a:bodyPr/>
          <a:lstStyle/>
          <a:p>
            <a:r>
              <a:rPr lang="en-US" dirty="0"/>
              <a:t>The Shell</a:t>
            </a:r>
          </a:p>
        </p:txBody>
      </p:sp>
    </p:spTree>
    <p:extLst>
      <p:ext uri="{BB962C8B-B14F-4D97-AF65-F5344CB8AC3E}">
        <p14:creationId xmlns:p14="http://schemas.microsoft.com/office/powerpoint/2010/main" val="1024054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19200"/>
            <a:ext cx="8229600" cy="3657599"/>
          </a:xfrm>
        </p:spPr>
        <p:txBody>
          <a:bodyPr>
            <a:normAutofit fontScale="77500" lnSpcReduction="20000"/>
          </a:bodyPr>
          <a:lstStyle/>
          <a:p>
            <a:r>
              <a:rPr lang="en-US" dirty="0"/>
              <a:t>After you connect, type</a:t>
            </a:r>
          </a:p>
          <a:p>
            <a:pPr lvl="1"/>
            <a:r>
              <a:rPr lang="en-US" b="1" dirty="0" err="1"/>
              <a:t>shazam</a:t>
            </a:r>
            <a:endParaRPr lang="en-US" b="1" dirty="0"/>
          </a:p>
          <a:p>
            <a:pPr lvl="1"/>
            <a:r>
              <a:rPr lang="en-US" b="1" dirty="0" err="1"/>
              <a:t>whoami</a:t>
            </a:r>
            <a:endParaRPr lang="en-US" b="1" dirty="0"/>
          </a:p>
          <a:p>
            <a:pPr lvl="1"/>
            <a:r>
              <a:rPr lang="en-US" b="1" dirty="0"/>
              <a:t>hostname</a:t>
            </a:r>
          </a:p>
          <a:p>
            <a:pPr lvl="1"/>
            <a:r>
              <a:rPr lang="en-US" b="1" dirty="0"/>
              <a:t>date</a:t>
            </a:r>
          </a:p>
          <a:p>
            <a:pPr lvl="1"/>
            <a:r>
              <a:rPr lang="en-US" b="1" dirty="0" err="1"/>
              <a:t>cal</a:t>
            </a:r>
            <a:endParaRPr lang="en-US" b="1" dirty="0"/>
          </a:p>
          <a:p>
            <a:pPr lvl="1"/>
            <a:r>
              <a:rPr lang="en-US" b="1" dirty="0"/>
              <a:t>free</a:t>
            </a:r>
          </a:p>
          <a:p>
            <a:r>
              <a:rPr lang="en-US" dirty="0"/>
              <a:t>Commands have three parts; </a:t>
            </a:r>
            <a:r>
              <a:rPr lang="en-US" i="1" dirty="0"/>
              <a:t>command</a:t>
            </a:r>
            <a:r>
              <a:rPr lang="en-US" dirty="0"/>
              <a:t>, </a:t>
            </a:r>
            <a:r>
              <a:rPr lang="en-US" i="1" dirty="0"/>
              <a:t>options</a:t>
            </a:r>
            <a:r>
              <a:rPr lang="en-US" dirty="0"/>
              <a:t> and </a:t>
            </a:r>
            <a:r>
              <a:rPr lang="en-US" i="1" dirty="0"/>
              <a:t>parameters</a:t>
            </a:r>
            <a:r>
              <a:rPr lang="en-US" dirty="0"/>
              <a:t>. Example: </a:t>
            </a:r>
            <a:r>
              <a:rPr lang="en-US" b="1" dirty="0" err="1"/>
              <a:t>cal</a:t>
            </a:r>
            <a:r>
              <a:rPr lang="en-US" b="1" dirty="0"/>
              <a:t> –j 3 1999</a:t>
            </a:r>
            <a:r>
              <a:rPr lang="en-US" dirty="0"/>
              <a:t>. “</a:t>
            </a:r>
            <a:r>
              <a:rPr lang="en-US" dirty="0" err="1"/>
              <a:t>cal</a:t>
            </a:r>
            <a:r>
              <a:rPr lang="en-US" dirty="0"/>
              <a:t>” is the command, “-j” is an option (or switch), “3” and “1999” are parameters.</a:t>
            </a:r>
          </a:p>
          <a:p>
            <a:r>
              <a:rPr lang="en-US" dirty="0"/>
              <a:t>Options have long and short forms. Example:</a:t>
            </a:r>
          </a:p>
          <a:p>
            <a:pPr lvl="1"/>
            <a:r>
              <a:rPr lang="en-US" b="1" dirty="0"/>
              <a:t>date –u</a:t>
            </a:r>
          </a:p>
          <a:p>
            <a:pPr lvl="1"/>
            <a:r>
              <a:rPr lang="en-US" b="1" dirty="0"/>
              <a:t>data --universal</a:t>
            </a:r>
          </a:p>
          <a:p>
            <a:endParaRPr lang="en-US" b="1" dirty="0"/>
          </a:p>
          <a:p>
            <a:pPr lvl="1"/>
            <a:endParaRPr lang="en-US" dirty="0"/>
          </a:p>
          <a:p>
            <a:pPr lvl="1"/>
            <a:endParaRPr lang="en-US" dirty="0"/>
          </a:p>
        </p:txBody>
      </p:sp>
      <p:sp>
        <p:nvSpPr>
          <p:cNvPr id="5" name="Title 4"/>
          <p:cNvSpPr>
            <a:spLocks noGrp="1"/>
          </p:cNvSpPr>
          <p:nvPr>
            <p:ph type="title"/>
          </p:nvPr>
        </p:nvSpPr>
        <p:spPr/>
        <p:txBody>
          <a:bodyPr/>
          <a:lstStyle/>
          <a:p>
            <a:r>
              <a:rPr lang="en-US" dirty="0"/>
              <a:t>System Information</a:t>
            </a:r>
          </a:p>
        </p:txBody>
      </p:sp>
      <p:sp>
        <p:nvSpPr>
          <p:cNvPr id="7" name="Content Placeholder 1"/>
          <p:cNvSpPr txBox="1">
            <a:spLocks/>
          </p:cNvSpPr>
          <p:nvPr/>
        </p:nvSpPr>
        <p:spPr>
          <a:xfrm>
            <a:off x="423441" y="5105400"/>
            <a:ext cx="8534400" cy="1066800"/>
          </a:xfrm>
          <a:prstGeom prst="rect">
            <a:avLst/>
          </a:prstGeom>
        </p:spPr>
        <p:txBody>
          <a:bodyPr vert="horz">
            <a:normAutofit fontScale="8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dirty="0"/>
              <a:t>What is the nature of the prompt?</a:t>
            </a:r>
          </a:p>
          <a:p>
            <a:pPr marL="109728" indent="0">
              <a:buFont typeface="Wingdings 3"/>
              <a:buNone/>
            </a:pPr>
            <a:r>
              <a:rPr lang="en-US" dirty="0"/>
              <a:t>What was the system’s response to the command?</a:t>
            </a:r>
          </a:p>
          <a:p>
            <a:pPr marL="109728" indent="0">
              <a:buFont typeface="Wingdings 3"/>
              <a:buNone/>
            </a:pPr>
            <a:r>
              <a:rPr lang="en-US" dirty="0"/>
              <a:t> </a:t>
            </a:r>
          </a:p>
          <a:p>
            <a:pPr marL="109728" indent="0">
              <a:buFont typeface="Wingdings 3"/>
              <a:buNone/>
            </a:pPr>
            <a:endParaRPr lang="en-US" dirty="0"/>
          </a:p>
          <a:p>
            <a:pPr marL="393192" lvl="1" indent="0">
              <a:buFont typeface="Verdana"/>
              <a:buNone/>
            </a:pPr>
            <a:endParaRPr lang="en-US" dirty="0"/>
          </a:p>
          <a:p>
            <a:pPr lvl="1"/>
            <a:endParaRPr lang="en-US" dirty="0"/>
          </a:p>
          <a:p>
            <a:pPr lvl="1"/>
            <a:endParaRPr lang="en-US" dirty="0"/>
          </a:p>
        </p:txBody>
      </p:sp>
    </p:spTree>
    <p:extLst>
      <p:ext uri="{BB962C8B-B14F-4D97-AF65-F5344CB8AC3E}">
        <p14:creationId xmlns:p14="http://schemas.microsoft.com/office/powerpoint/2010/main" val="2869380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Output of the </a:t>
            </a:r>
            <a:r>
              <a:rPr lang="en-US" dirty="0" err="1"/>
              <a:t>whoami</a:t>
            </a:r>
            <a:r>
              <a:rPr lang="en-US" dirty="0"/>
              <a:t>, hostname, date,  </a:t>
            </a:r>
            <a:r>
              <a:rPr lang="en-US" dirty="0" err="1"/>
              <a:t>cal</a:t>
            </a:r>
            <a:r>
              <a:rPr lang="en-US" dirty="0"/>
              <a:t> and free</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70668" y="228600"/>
            <a:ext cx="6650813" cy="5181600"/>
          </a:xfrm>
        </p:spPr>
      </p:pic>
      <p:sp>
        <p:nvSpPr>
          <p:cNvPr id="4" name="Title 3"/>
          <p:cNvSpPr>
            <a:spLocks noGrp="1"/>
          </p:cNvSpPr>
          <p:nvPr>
            <p:ph type="title"/>
          </p:nvPr>
        </p:nvSpPr>
        <p:spPr/>
        <p:txBody>
          <a:bodyPr/>
          <a:lstStyle/>
          <a:p>
            <a:r>
              <a:rPr lang="en-US" dirty="0"/>
              <a:t>System Information</a:t>
            </a:r>
          </a:p>
        </p:txBody>
      </p:sp>
    </p:spTree>
    <p:extLst>
      <p:ext uri="{BB962C8B-B14F-4D97-AF65-F5344CB8AC3E}">
        <p14:creationId xmlns:p14="http://schemas.microsoft.com/office/powerpoint/2010/main" val="3830829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776472"/>
          </a:xfrm>
        </p:spPr>
        <p:txBody>
          <a:bodyPr>
            <a:normAutofit/>
          </a:bodyPr>
          <a:lstStyle/>
          <a:p>
            <a:r>
              <a:rPr lang="en-US" dirty="0"/>
              <a:t>Try the </a:t>
            </a:r>
            <a:r>
              <a:rPr lang="en-US" b="1" dirty="0"/>
              <a:t>history</a:t>
            </a:r>
            <a:r>
              <a:rPr lang="en-US" dirty="0"/>
              <a:t> command</a:t>
            </a:r>
          </a:p>
          <a:p>
            <a:r>
              <a:rPr lang="en-US" dirty="0"/>
              <a:t>Try </a:t>
            </a:r>
            <a:r>
              <a:rPr lang="en-US" b="1" dirty="0"/>
              <a:t>&lt;Ctrl&gt;&lt;r&gt; </a:t>
            </a:r>
            <a:r>
              <a:rPr lang="en-US" dirty="0"/>
              <a:t>(only works in BASH shell)</a:t>
            </a:r>
          </a:p>
          <a:p>
            <a:r>
              <a:rPr lang="en-US" dirty="0"/>
              <a:t>Choose from the command history by using the up </a:t>
            </a:r>
            <a:r>
              <a:rPr lang="en-US" b="1" dirty="0"/>
              <a:t>↑</a:t>
            </a:r>
            <a:r>
              <a:rPr lang="en-US" dirty="0"/>
              <a:t> and down </a:t>
            </a:r>
            <a:r>
              <a:rPr lang="en-US" b="1" dirty="0"/>
              <a:t>↓</a:t>
            </a:r>
            <a:r>
              <a:rPr lang="en-US" dirty="0"/>
              <a:t> arrows</a:t>
            </a:r>
          </a:p>
          <a:p>
            <a:r>
              <a:rPr lang="en-US" dirty="0"/>
              <a:t>What do the left </a:t>
            </a:r>
            <a:r>
              <a:rPr lang="en-US" b="1" dirty="0"/>
              <a:t>←</a:t>
            </a:r>
            <a:r>
              <a:rPr lang="en-US" dirty="0"/>
              <a:t> and right </a:t>
            </a:r>
            <a:r>
              <a:rPr lang="en-US" b="1" dirty="0"/>
              <a:t>→</a:t>
            </a:r>
            <a:r>
              <a:rPr lang="en-US" dirty="0"/>
              <a:t> arrow do on the command line?</a:t>
            </a:r>
          </a:p>
          <a:p>
            <a:r>
              <a:rPr lang="en-US" dirty="0"/>
              <a:t>Try the &lt;</a:t>
            </a:r>
            <a:r>
              <a:rPr lang="en-US" b="1" dirty="0"/>
              <a:t>Del&gt;</a:t>
            </a:r>
            <a:r>
              <a:rPr lang="en-US" dirty="0"/>
              <a:t> and &lt;</a:t>
            </a:r>
            <a:r>
              <a:rPr lang="en-US" b="1" dirty="0"/>
              <a:t>Backspace&gt;</a:t>
            </a:r>
            <a:r>
              <a:rPr lang="en-US" dirty="0"/>
              <a:t> keys</a:t>
            </a:r>
          </a:p>
        </p:txBody>
      </p:sp>
      <p:sp>
        <p:nvSpPr>
          <p:cNvPr id="3" name="Title 2"/>
          <p:cNvSpPr>
            <a:spLocks noGrp="1"/>
          </p:cNvSpPr>
          <p:nvPr>
            <p:ph type="title"/>
          </p:nvPr>
        </p:nvSpPr>
        <p:spPr/>
        <p:txBody>
          <a:bodyPr>
            <a:normAutofit fontScale="90000"/>
          </a:bodyPr>
          <a:lstStyle/>
          <a:p>
            <a:r>
              <a:rPr lang="en-US" dirty="0"/>
              <a:t>Command History and Simple Command Line Editing</a:t>
            </a:r>
          </a:p>
        </p:txBody>
      </p:sp>
    </p:spTree>
    <p:extLst>
      <p:ext uri="{BB962C8B-B14F-4D97-AF65-F5344CB8AC3E}">
        <p14:creationId xmlns:p14="http://schemas.microsoft.com/office/powerpoint/2010/main" val="586274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Type</a:t>
            </a:r>
          </a:p>
          <a:p>
            <a:pPr lvl="1"/>
            <a:r>
              <a:rPr lang="en-US" b="1" dirty="0"/>
              <a:t>hostname –-help</a:t>
            </a:r>
          </a:p>
          <a:p>
            <a:pPr lvl="1"/>
            <a:r>
              <a:rPr lang="en-US" b="1" dirty="0"/>
              <a:t>man hostname</a:t>
            </a:r>
          </a:p>
          <a:p>
            <a:pPr lvl="1"/>
            <a:r>
              <a:rPr lang="en-US" b="1" dirty="0"/>
              <a:t>info hostname </a:t>
            </a:r>
            <a:r>
              <a:rPr lang="en-US" dirty="0"/>
              <a:t>(gives the same or most information, but must be paged)</a:t>
            </a:r>
          </a:p>
          <a:p>
            <a:r>
              <a:rPr lang="en-US" dirty="0"/>
              <a:t>And “Yes,” you can always Google it</a:t>
            </a:r>
          </a:p>
          <a:p>
            <a:endParaRPr lang="en-US" dirty="0"/>
          </a:p>
        </p:txBody>
      </p:sp>
      <p:sp>
        <p:nvSpPr>
          <p:cNvPr id="3" name="Title 2"/>
          <p:cNvSpPr>
            <a:spLocks noGrp="1"/>
          </p:cNvSpPr>
          <p:nvPr>
            <p:ph type="title"/>
          </p:nvPr>
        </p:nvSpPr>
        <p:spPr/>
        <p:txBody>
          <a:bodyPr>
            <a:normAutofit/>
          </a:bodyPr>
          <a:lstStyle/>
          <a:p>
            <a:r>
              <a:rPr lang="en-US" dirty="0"/>
              <a:t>Help with Commands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620" y="4114800"/>
            <a:ext cx="3429000" cy="2571750"/>
          </a:xfrm>
          <a:prstGeom prst="rect">
            <a:avLst/>
          </a:prstGeom>
        </p:spPr>
      </p:pic>
    </p:spTree>
    <p:extLst>
      <p:ext uri="{BB962C8B-B14F-4D97-AF65-F5344CB8AC3E}">
        <p14:creationId xmlns:p14="http://schemas.microsoft.com/office/powerpoint/2010/main" val="397976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p:cNvSpPr txBox="1">
            <a:spLocks/>
          </p:cNvSpPr>
          <p:nvPr/>
        </p:nvSpPr>
        <p:spPr>
          <a:xfrm>
            <a:off x="838200" y="633412"/>
            <a:ext cx="2438400" cy="1447800"/>
          </a:xfrm>
          <a:prstGeom prst="rect">
            <a:avLst/>
          </a:prstGeom>
        </p:spPr>
        <p:txBody>
          <a:bodyPr vert="horz" lIns="91440" tIns="45720" rIns="91440" bIns="45720" rtlCol="0" anchor="b">
            <a:no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b="0" dirty="0"/>
              <a:t>What is Linux?</a:t>
            </a:r>
          </a:p>
        </p:txBody>
      </p:sp>
      <p:sp>
        <p:nvSpPr>
          <p:cNvPr id="11" name="Subtitle 6"/>
          <p:cNvSpPr txBox="1">
            <a:spLocks/>
          </p:cNvSpPr>
          <p:nvPr/>
        </p:nvSpPr>
        <p:spPr>
          <a:xfrm>
            <a:off x="495300" y="2971800"/>
            <a:ext cx="3124200" cy="25908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ctr"/>
            <a:r>
              <a:rPr lang="en-US" dirty="0"/>
              <a:t>It’s an Operating System</a:t>
            </a:r>
          </a:p>
          <a:p>
            <a:endParaRPr lang="en-US" dirty="0"/>
          </a:p>
        </p:txBody>
      </p:sp>
      <p:pic>
        <p:nvPicPr>
          <p:cNvPr id="3" name="Picture Placeholder 2"/>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4114800" y="76200"/>
            <a:ext cx="3505200" cy="6671662"/>
          </a:xfrm>
        </p:spPr>
      </p:pic>
    </p:spTree>
    <p:extLst>
      <p:ext uri="{BB962C8B-B14F-4D97-AF65-F5344CB8AC3E}">
        <p14:creationId xmlns:p14="http://schemas.microsoft.com/office/powerpoint/2010/main" val="363629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a:t>The pipe “|” feeds the OUTPUT of one command into the INPUT of another command. Our first example will use the pipe symbol to filter the output of a command. Try:</a:t>
            </a:r>
          </a:p>
          <a:p>
            <a:pPr lvl="1"/>
            <a:r>
              <a:rPr lang="en-US" sz="2400" b="1" dirty="0"/>
              <a:t>w</a:t>
            </a:r>
          </a:p>
          <a:p>
            <a:pPr lvl="1"/>
            <a:r>
              <a:rPr lang="en-US" sz="2400" b="1" dirty="0"/>
              <a:t>w | </a:t>
            </a:r>
            <a:r>
              <a:rPr lang="en-US" sz="2400" b="1" dirty="0" err="1"/>
              <a:t>grep</a:t>
            </a:r>
            <a:r>
              <a:rPr lang="en-US" sz="2400" b="1" dirty="0"/>
              <a:t> ‘root’</a:t>
            </a:r>
          </a:p>
          <a:p>
            <a:pPr lvl="1"/>
            <a:r>
              <a:rPr lang="pt-BR" sz="2400" b="1" dirty="0"/>
              <a:t>ps -e -o ruser,comm | grep 'tut‘</a:t>
            </a:r>
          </a:p>
          <a:p>
            <a:r>
              <a:rPr lang="pt-BR" sz="2800" dirty="0"/>
              <a:t>The </a:t>
            </a:r>
            <a:r>
              <a:rPr lang="pt-BR" sz="2800" b="1" dirty="0"/>
              <a:t>ps</a:t>
            </a:r>
            <a:r>
              <a:rPr lang="pt-BR" sz="2800" dirty="0"/>
              <a:t> command is using both “options (dash)” and parameters</a:t>
            </a:r>
          </a:p>
          <a:p>
            <a:r>
              <a:rPr lang="pt-BR" sz="2800" dirty="0"/>
              <a:t>Try both “</a:t>
            </a:r>
            <a:r>
              <a:rPr lang="pt-BR" sz="2800" b="1" dirty="0"/>
              <a:t>man grep</a:t>
            </a:r>
            <a:r>
              <a:rPr lang="pt-BR" sz="2800" dirty="0"/>
              <a:t>” and “</a:t>
            </a:r>
            <a:r>
              <a:rPr lang="pt-BR" sz="2800" b="1" dirty="0"/>
              <a:t>info grep</a:t>
            </a:r>
            <a:r>
              <a:rPr lang="pt-BR" sz="2800" dirty="0"/>
              <a:t>”. See the difference?</a:t>
            </a:r>
            <a:endParaRPr lang="en-US" sz="2800" dirty="0"/>
          </a:p>
          <a:p>
            <a:endParaRPr lang="en-US" dirty="0"/>
          </a:p>
        </p:txBody>
      </p:sp>
      <p:sp>
        <p:nvSpPr>
          <p:cNvPr id="3" name="Title 2"/>
          <p:cNvSpPr>
            <a:spLocks noGrp="1"/>
          </p:cNvSpPr>
          <p:nvPr>
            <p:ph type="title"/>
          </p:nvPr>
        </p:nvSpPr>
        <p:spPr>
          <a:xfrm>
            <a:off x="304800" y="304800"/>
            <a:ext cx="8458200" cy="1143000"/>
          </a:xfrm>
        </p:spPr>
        <p:txBody>
          <a:bodyPr>
            <a:normAutofit/>
          </a:bodyPr>
          <a:lstStyle/>
          <a:p>
            <a:r>
              <a:rPr lang="en-US" sz="3200" dirty="0"/>
              <a:t>Connect Commands Together with</a:t>
            </a:r>
            <a:br>
              <a:rPr lang="en-US" sz="3200" dirty="0"/>
            </a:br>
            <a:r>
              <a:rPr lang="en-US" sz="3200" dirty="0"/>
              <a:t>the Pipe Symbol “|” and Using Filters</a:t>
            </a:r>
          </a:p>
        </p:txBody>
      </p:sp>
    </p:spTree>
    <p:extLst>
      <p:ext uri="{BB962C8B-B14F-4D97-AF65-F5344CB8AC3E}">
        <p14:creationId xmlns:p14="http://schemas.microsoft.com/office/powerpoint/2010/main" val="1416624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81201"/>
            <a:ext cx="8229600" cy="4191000"/>
          </a:xfrm>
        </p:spPr>
        <p:txBody>
          <a:bodyPr>
            <a:normAutofit fontScale="70000" lnSpcReduction="20000"/>
          </a:bodyPr>
          <a:lstStyle/>
          <a:p>
            <a:r>
              <a:rPr lang="en-US" b="1" dirty="0"/>
              <a:t>&lt;Ctrl-a&gt; </a:t>
            </a:r>
            <a:r>
              <a:rPr lang="en-US" dirty="0"/>
              <a:t>go to beginning</a:t>
            </a:r>
          </a:p>
          <a:p>
            <a:r>
              <a:rPr lang="en-US" b="1" dirty="0"/>
              <a:t>&lt;Ctrl-e&gt; </a:t>
            </a:r>
            <a:r>
              <a:rPr lang="en-US" dirty="0"/>
              <a:t>go to end</a:t>
            </a:r>
          </a:p>
          <a:p>
            <a:r>
              <a:rPr lang="en-US" b="1" dirty="0"/>
              <a:t>&lt;Alt-f&gt; </a:t>
            </a:r>
            <a:r>
              <a:rPr lang="en-US" dirty="0"/>
              <a:t>forward one word</a:t>
            </a:r>
          </a:p>
          <a:p>
            <a:r>
              <a:rPr lang="en-US" b="1" dirty="0"/>
              <a:t>&lt;Alt-b&gt; </a:t>
            </a:r>
            <a:r>
              <a:rPr lang="en-US" dirty="0"/>
              <a:t>back one word</a:t>
            </a:r>
          </a:p>
          <a:p>
            <a:r>
              <a:rPr lang="en-US" b="1" dirty="0"/>
              <a:t>&lt;Ctrl-f&gt; </a:t>
            </a:r>
            <a:r>
              <a:rPr lang="en-US" dirty="0"/>
              <a:t>forward one character</a:t>
            </a:r>
          </a:p>
          <a:p>
            <a:r>
              <a:rPr lang="en-US" b="1" dirty="0"/>
              <a:t>&lt;Ctrl-b&gt; </a:t>
            </a:r>
            <a:r>
              <a:rPr lang="en-US" dirty="0"/>
              <a:t>back one character</a:t>
            </a:r>
          </a:p>
          <a:p>
            <a:r>
              <a:rPr lang="en-US" b="1" dirty="0"/>
              <a:t>&lt;Ctrl-d&gt; </a:t>
            </a:r>
            <a:r>
              <a:rPr lang="en-US" dirty="0"/>
              <a:t>delete character</a:t>
            </a:r>
          </a:p>
          <a:p>
            <a:r>
              <a:rPr lang="en-US" b="1" dirty="0"/>
              <a:t>&lt;Alt-d&gt; </a:t>
            </a:r>
            <a:r>
              <a:rPr lang="en-US" dirty="0"/>
              <a:t>delete word</a:t>
            </a:r>
          </a:p>
          <a:p>
            <a:r>
              <a:rPr lang="en-US" b="1" dirty="0"/>
              <a:t>&lt;Ctrl-u&gt; </a:t>
            </a:r>
            <a:r>
              <a:rPr lang="en-US" dirty="0"/>
              <a:t>delete from cursor to beginning of line</a:t>
            </a:r>
          </a:p>
          <a:p>
            <a:r>
              <a:rPr lang="en-US" b="1" dirty="0"/>
              <a:t>&lt;Ctrl-k&gt; </a:t>
            </a:r>
            <a:r>
              <a:rPr lang="en-US" dirty="0"/>
              <a:t>delete from cursor to end of line</a:t>
            </a:r>
          </a:p>
          <a:p>
            <a:endParaRPr lang="en-US" dirty="0"/>
          </a:p>
          <a:p>
            <a:pPr marL="109728" indent="0">
              <a:buNone/>
            </a:pPr>
            <a:r>
              <a:rPr lang="en-US" dirty="0"/>
              <a:t>See emacs-editing-mode.pdf and emacs-editing-mode-short.pdf</a:t>
            </a:r>
          </a:p>
          <a:p>
            <a:pPr marL="109728" indent="0">
              <a:buNone/>
            </a:pPr>
            <a:endParaRPr lang="en-US" dirty="0"/>
          </a:p>
          <a:p>
            <a:pPr marL="109728" indent="0">
              <a:buNone/>
            </a:pPr>
            <a:r>
              <a:rPr lang="en-US" dirty="0"/>
              <a:t>Go to through command history in shell and practice editing.</a:t>
            </a:r>
          </a:p>
        </p:txBody>
      </p:sp>
      <p:sp>
        <p:nvSpPr>
          <p:cNvPr id="3" name="Title 2"/>
          <p:cNvSpPr>
            <a:spLocks noGrp="1"/>
          </p:cNvSpPr>
          <p:nvPr>
            <p:ph type="title"/>
          </p:nvPr>
        </p:nvSpPr>
        <p:spPr>
          <a:xfrm>
            <a:off x="457200" y="381000"/>
            <a:ext cx="8229600" cy="1143000"/>
          </a:xfrm>
        </p:spPr>
        <p:txBody>
          <a:bodyPr>
            <a:normAutofit fontScale="90000"/>
          </a:bodyPr>
          <a:lstStyle/>
          <a:p>
            <a:r>
              <a:rPr lang="en-US" dirty="0"/>
              <a:t>Editing the Command Line with Emacs Keys </a:t>
            </a:r>
            <a:r>
              <a:rPr lang="en-US" sz="3600" b="0" dirty="0">
                <a:effectLst/>
              </a:rPr>
              <a:t>(see emacs-editing-mode.pdf)</a:t>
            </a:r>
          </a:p>
        </p:txBody>
      </p:sp>
    </p:spTree>
    <p:extLst>
      <p:ext uri="{BB962C8B-B14F-4D97-AF65-F5344CB8AC3E}">
        <p14:creationId xmlns:p14="http://schemas.microsoft.com/office/powerpoint/2010/main" val="573187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635691"/>
          </a:xfrm>
        </p:spPr>
        <p:txBody>
          <a:bodyPr>
            <a:normAutofit fontScale="85000" lnSpcReduction="10000"/>
          </a:bodyPr>
          <a:lstStyle/>
          <a:p>
            <a:r>
              <a:rPr lang="en-US" dirty="0"/>
              <a:t>The *Nix (Unix or Linux) file system is a hierarchical directory structure</a:t>
            </a:r>
          </a:p>
          <a:p>
            <a:r>
              <a:rPr lang="en-US" dirty="0"/>
              <a:t>The structure resembles an upside down tree</a:t>
            </a:r>
          </a:p>
          <a:p>
            <a:r>
              <a:rPr lang="en-US" dirty="0"/>
              <a:t>Directories are collections of files and other directories. The structure is recursive with many levels.</a:t>
            </a:r>
          </a:p>
          <a:p>
            <a:r>
              <a:rPr lang="en-US" dirty="0"/>
              <a:t>Every directory has a parent except for the root directory.</a:t>
            </a:r>
          </a:p>
          <a:p>
            <a:r>
              <a:rPr lang="en-US" dirty="0"/>
              <a:t>Many directories have children directories.</a:t>
            </a:r>
          </a:p>
          <a:p>
            <a:r>
              <a:rPr lang="en-US" dirty="0"/>
              <a:t>Unlike Windows, with multiple drives and multiple file systems, a *Nix system only has ONE file system.</a:t>
            </a:r>
          </a:p>
          <a:p>
            <a:r>
              <a:rPr lang="en-US" dirty="0"/>
              <a:t>The Linux Standard Base (LSB) specifies the structure of a Linux file system.</a:t>
            </a:r>
          </a:p>
          <a:p>
            <a:pPr lvl="1"/>
            <a:endParaRPr lang="en-US" dirty="0"/>
          </a:p>
          <a:p>
            <a:pPr lvl="1"/>
            <a:endParaRPr lang="en-US" dirty="0"/>
          </a:p>
        </p:txBody>
      </p:sp>
      <p:sp>
        <p:nvSpPr>
          <p:cNvPr id="3" name="Title 2"/>
          <p:cNvSpPr>
            <a:spLocks noGrp="1"/>
          </p:cNvSpPr>
          <p:nvPr>
            <p:ph type="title"/>
          </p:nvPr>
        </p:nvSpPr>
        <p:spPr/>
        <p:txBody>
          <a:bodyPr/>
          <a:lstStyle/>
          <a:p>
            <a:r>
              <a:rPr lang="en-US" dirty="0"/>
              <a:t>The Linux File System</a:t>
            </a:r>
          </a:p>
        </p:txBody>
      </p:sp>
    </p:spTree>
    <p:extLst>
      <p:ext uri="{BB962C8B-B14F-4D97-AF65-F5344CB8AC3E}">
        <p14:creationId xmlns:p14="http://schemas.microsoft.com/office/powerpoint/2010/main" val="18401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A Typical Linux File System</a:t>
            </a:r>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066800" y="152400"/>
            <a:ext cx="7239000" cy="4683633"/>
          </a:xfrm>
        </p:spPr>
      </p:pic>
      <p:sp>
        <p:nvSpPr>
          <p:cNvPr id="4" name="Title 3"/>
          <p:cNvSpPr>
            <a:spLocks noGrp="1"/>
          </p:cNvSpPr>
          <p:nvPr>
            <p:ph type="title"/>
          </p:nvPr>
        </p:nvSpPr>
        <p:spPr/>
        <p:txBody>
          <a:bodyPr/>
          <a:lstStyle/>
          <a:p>
            <a:r>
              <a:rPr lang="en-US" dirty="0"/>
              <a:t>The Linux File System</a:t>
            </a:r>
          </a:p>
        </p:txBody>
      </p:sp>
    </p:spTree>
    <p:extLst>
      <p:ext uri="{BB962C8B-B14F-4D97-AF65-F5344CB8AC3E}">
        <p14:creationId xmlns:p14="http://schemas.microsoft.com/office/powerpoint/2010/main" val="15416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a:bodyPr>
          <a:lstStyle/>
          <a:p>
            <a:r>
              <a:rPr lang="en-US" dirty="0"/>
              <a:t>Try</a:t>
            </a:r>
          </a:p>
          <a:p>
            <a:pPr lvl="1"/>
            <a:r>
              <a:rPr lang="en-US" b="1" dirty="0"/>
              <a:t>nautilus –-browser –-no-desktop</a:t>
            </a:r>
          </a:p>
          <a:p>
            <a:pPr lvl="1"/>
            <a:r>
              <a:rPr lang="en-US" b="1" dirty="0"/>
              <a:t>tree –L 3 –d  / | less</a:t>
            </a:r>
          </a:p>
          <a:p>
            <a:pPr lvl="1"/>
            <a:r>
              <a:rPr lang="en-US" b="1" dirty="0"/>
              <a:t>tree –L 3  / | less</a:t>
            </a:r>
          </a:p>
          <a:p>
            <a:pPr lvl="1"/>
            <a:r>
              <a:rPr lang="en-US" b="1" dirty="0"/>
              <a:t>file /bin/</a:t>
            </a:r>
            <a:r>
              <a:rPr lang="en-US" b="1" dirty="0" err="1"/>
              <a:t>alsac</a:t>
            </a:r>
            <a:r>
              <a:rPr lang="en-US" b="1" dirty="0"/>
              <a:t> </a:t>
            </a:r>
            <a:r>
              <a:rPr lang="en-US" dirty="0"/>
              <a:t>then press </a:t>
            </a:r>
            <a:r>
              <a:rPr lang="en-US" b="1" dirty="0"/>
              <a:t>&lt;tab&gt;</a:t>
            </a:r>
          </a:p>
          <a:p>
            <a:pPr lvl="1"/>
            <a:r>
              <a:rPr lang="en-US" b="1" dirty="0"/>
              <a:t>cd ~; </a:t>
            </a:r>
            <a:r>
              <a:rPr lang="en-US" b="1" dirty="0" err="1"/>
              <a:t>pwd</a:t>
            </a:r>
            <a:r>
              <a:rPr lang="en-US" b="1" dirty="0"/>
              <a:t> </a:t>
            </a:r>
            <a:r>
              <a:rPr lang="en-US" dirty="0"/>
              <a:t>(This is your home directory where application settings are kept and where you have write privileges)</a:t>
            </a:r>
          </a:p>
          <a:p>
            <a:pPr lvl="1"/>
            <a:r>
              <a:rPr lang="en-US" b="1" dirty="0" err="1"/>
              <a:t>ls</a:t>
            </a:r>
            <a:endParaRPr lang="en-US" b="1" dirty="0"/>
          </a:p>
          <a:p>
            <a:pPr lvl="1"/>
            <a:r>
              <a:rPr lang="en-US" b="1" dirty="0" err="1"/>
              <a:t>mkdir</a:t>
            </a:r>
            <a:r>
              <a:rPr lang="en-US" b="1" dirty="0"/>
              <a:t> </a:t>
            </a:r>
            <a:r>
              <a:rPr lang="en-US" b="1" dirty="0" err="1"/>
              <a:t>myPics;mkdir</a:t>
            </a:r>
            <a:r>
              <a:rPr lang="en-US" b="1" dirty="0"/>
              <a:t> </a:t>
            </a:r>
            <a:r>
              <a:rPr lang="en-US" b="1" dirty="0" err="1"/>
              <a:t>myPics</a:t>
            </a:r>
            <a:r>
              <a:rPr lang="en-US" b="1" dirty="0"/>
              <a:t>/</a:t>
            </a:r>
            <a:r>
              <a:rPr lang="en-US" b="1" dirty="0" err="1"/>
              <a:t>work;mkdir</a:t>
            </a:r>
            <a:r>
              <a:rPr lang="en-US" b="1" dirty="0"/>
              <a:t> </a:t>
            </a:r>
            <a:r>
              <a:rPr lang="en-US" b="1" dirty="0" err="1"/>
              <a:t>myPics</a:t>
            </a:r>
            <a:r>
              <a:rPr lang="en-US" b="1" dirty="0"/>
              <a:t>/</a:t>
            </a:r>
            <a:r>
              <a:rPr lang="en-US" b="1" dirty="0" err="1"/>
              <a:t>friends;mkdir</a:t>
            </a:r>
            <a:r>
              <a:rPr lang="en-US" b="1" dirty="0"/>
              <a:t> </a:t>
            </a:r>
            <a:r>
              <a:rPr lang="en-US" b="1" dirty="0" err="1"/>
              <a:t>myPics</a:t>
            </a:r>
            <a:r>
              <a:rPr lang="en-US" b="1" dirty="0"/>
              <a:t>/friends/BU; </a:t>
            </a:r>
            <a:r>
              <a:rPr lang="en-US" b="1" dirty="0" err="1"/>
              <a:t>mkdir</a:t>
            </a:r>
            <a:r>
              <a:rPr lang="en-US" b="1" dirty="0"/>
              <a:t> </a:t>
            </a:r>
            <a:r>
              <a:rPr lang="en-US" b="1" dirty="0" err="1"/>
              <a:t>myPics</a:t>
            </a:r>
            <a:r>
              <a:rPr lang="en-US" b="1" dirty="0"/>
              <a:t>/friends/MIT</a:t>
            </a:r>
          </a:p>
          <a:p>
            <a:pPr lvl="1"/>
            <a:r>
              <a:rPr lang="en-US" b="1" dirty="0"/>
              <a:t>tree </a:t>
            </a:r>
            <a:r>
              <a:rPr lang="en-US" b="1" dirty="0" err="1"/>
              <a:t>myPics</a:t>
            </a:r>
            <a:endParaRPr lang="en-US" b="1" dirty="0"/>
          </a:p>
        </p:txBody>
      </p:sp>
      <p:sp>
        <p:nvSpPr>
          <p:cNvPr id="5" name="Title 4"/>
          <p:cNvSpPr>
            <a:spLocks noGrp="1"/>
          </p:cNvSpPr>
          <p:nvPr>
            <p:ph type="title"/>
          </p:nvPr>
        </p:nvSpPr>
        <p:spPr/>
        <p:txBody>
          <a:bodyPr/>
          <a:lstStyle/>
          <a:p>
            <a:r>
              <a:rPr lang="en-US" dirty="0"/>
              <a:t>Examining the File System</a:t>
            </a:r>
          </a:p>
        </p:txBody>
      </p:sp>
    </p:spTree>
    <p:extLst>
      <p:ext uri="{BB962C8B-B14F-4D97-AF65-F5344CB8AC3E}">
        <p14:creationId xmlns:p14="http://schemas.microsoft.com/office/powerpoint/2010/main" val="888859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Output from the tree, file, </a:t>
            </a:r>
            <a:r>
              <a:rPr lang="en-US" dirty="0" err="1"/>
              <a:t>pwd</a:t>
            </a:r>
            <a:r>
              <a:rPr lang="en-US" dirty="0"/>
              <a:t> and </a:t>
            </a:r>
            <a:r>
              <a:rPr lang="en-US" dirty="0" err="1"/>
              <a:t>ls</a:t>
            </a:r>
            <a:r>
              <a:rPr lang="en-US" dirty="0"/>
              <a:t> commands</a:t>
            </a:r>
          </a:p>
          <a:p>
            <a:r>
              <a:rPr lang="en-US" dirty="0"/>
              <a:t>Demonstration of using the </a:t>
            </a:r>
            <a:r>
              <a:rPr lang="en-US" dirty="0" err="1"/>
              <a:t>mkdir</a:t>
            </a:r>
            <a:r>
              <a:rPr lang="en-US" dirty="0"/>
              <a:t> command</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43000" y="152400"/>
            <a:ext cx="6761789" cy="5268060"/>
          </a:xfrm>
        </p:spPr>
      </p:pic>
      <p:sp>
        <p:nvSpPr>
          <p:cNvPr id="4" name="Title 3"/>
          <p:cNvSpPr>
            <a:spLocks noGrp="1"/>
          </p:cNvSpPr>
          <p:nvPr>
            <p:ph type="title"/>
          </p:nvPr>
        </p:nvSpPr>
        <p:spPr/>
        <p:txBody>
          <a:bodyPr/>
          <a:lstStyle/>
          <a:p>
            <a:r>
              <a:rPr lang="en-US" dirty="0"/>
              <a:t>Examining the File System</a:t>
            </a:r>
          </a:p>
        </p:txBody>
      </p:sp>
    </p:spTree>
    <p:extLst>
      <p:ext uri="{BB962C8B-B14F-4D97-AF65-F5344CB8AC3E}">
        <p14:creationId xmlns:p14="http://schemas.microsoft.com/office/powerpoint/2010/main" val="3017175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r>
              <a:rPr lang="en-US" dirty="0"/>
              <a:t>There are two types of pathnames</a:t>
            </a:r>
          </a:p>
          <a:p>
            <a:pPr lvl="1"/>
            <a:r>
              <a:rPr lang="en-US" dirty="0"/>
              <a:t>Absolute (Abs) – the full path to a directory or file; begins with the root symbol </a:t>
            </a:r>
            <a:r>
              <a:rPr lang="en-US" b="1" dirty="0"/>
              <a:t>/</a:t>
            </a:r>
          </a:p>
          <a:p>
            <a:pPr lvl="1"/>
            <a:r>
              <a:rPr lang="en-US" dirty="0"/>
              <a:t>Relative (</a:t>
            </a:r>
            <a:r>
              <a:rPr lang="en-US" dirty="0" err="1"/>
              <a:t>Rel</a:t>
            </a:r>
            <a:r>
              <a:rPr lang="en-US" dirty="0"/>
              <a:t>) – a partial path that is relative to the current working directory</a:t>
            </a:r>
          </a:p>
          <a:p>
            <a:r>
              <a:rPr lang="en-US" dirty="0"/>
              <a:t>Examples</a:t>
            </a:r>
          </a:p>
          <a:p>
            <a:pPr lvl="1"/>
            <a:r>
              <a:rPr lang="en-US" dirty="0"/>
              <a:t>Abs </a:t>
            </a:r>
            <a:r>
              <a:rPr lang="en-US" b="1" dirty="0"/>
              <a:t>cd /</a:t>
            </a:r>
            <a:r>
              <a:rPr lang="en-US" b="1" dirty="0" err="1"/>
              <a:t>usr</a:t>
            </a:r>
            <a:r>
              <a:rPr lang="en-US" b="1" dirty="0"/>
              <a:t>/local/lib</a:t>
            </a:r>
          </a:p>
          <a:p>
            <a:pPr lvl="1"/>
            <a:r>
              <a:rPr lang="en-US" b="1" dirty="0"/>
              <a:t>echo $HOME </a:t>
            </a:r>
            <a:r>
              <a:rPr lang="en-US" dirty="0"/>
              <a:t>(one of may environment variables maintained by the shell)</a:t>
            </a:r>
            <a:endParaRPr lang="en-US" b="1" dirty="0"/>
          </a:p>
          <a:p>
            <a:pPr lvl="1"/>
            <a:r>
              <a:rPr lang="en-US" dirty="0"/>
              <a:t>Abs </a:t>
            </a:r>
            <a:r>
              <a:rPr lang="en-US" b="1" dirty="0"/>
              <a:t>cd `echo $HOME`</a:t>
            </a:r>
          </a:p>
          <a:p>
            <a:pPr lvl="1"/>
            <a:r>
              <a:rPr lang="en-US" b="1" dirty="0" err="1"/>
              <a:t>pwd</a:t>
            </a:r>
            <a:endParaRPr lang="en-US" b="1" dirty="0"/>
          </a:p>
          <a:p>
            <a:pPr lvl="1"/>
            <a:r>
              <a:rPr lang="en-US" dirty="0" err="1"/>
              <a:t>Rel</a:t>
            </a:r>
            <a:r>
              <a:rPr lang="en-US" dirty="0"/>
              <a:t> </a:t>
            </a:r>
            <a:r>
              <a:rPr lang="en-US" b="1" dirty="0"/>
              <a:t>cd ..</a:t>
            </a:r>
          </a:p>
          <a:p>
            <a:pPr lvl="1"/>
            <a:r>
              <a:rPr lang="en-US" dirty="0" err="1"/>
              <a:t>Rel</a:t>
            </a:r>
            <a:r>
              <a:rPr lang="en-US" dirty="0"/>
              <a:t> </a:t>
            </a:r>
            <a:r>
              <a:rPr lang="en-US" b="1" dirty="0"/>
              <a:t>cd ..</a:t>
            </a:r>
          </a:p>
          <a:p>
            <a:pPr lvl="1"/>
            <a:r>
              <a:rPr lang="en-US" dirty="0"/>
              <a:t>Abs </a:t>
            </a:r>
            <a:r>
              <a:rPr lang="en-US" b="1" dirty="0"/>
              <a:t>cd /lib </a:t>
            </a:r>
            <a:r>
              <a:rPr lang="en-US" dirty="0"/>
              <a:t>(location OS shared libraries)</a:t>
            </a:r>
          </a:p>
          <a:p>
            <a:pPr lvl="1"/>
            <a:r>
              <a:rPr lang="en-US" b="1" dirty="0" err="1"/>
              <a:t>ls</a:t>
            </a:r>
            <a:r>
              <a:rPr lang="en-US" b="1" dirty="0"/>
              <a:t> –d */ </a:t>
            </a:r>
            <a:r>
              <a:rPr lang="en-US" dirty="0"/>
              <a:t>(a listing of only the directories in /lib)</a:t>
            </a:r>
            <a:endParaRPr lang="en-US" b="1" dirty="0"/>
          </a:p>
        </p:txBody>
      </p:sp>
      <p:sp>
        <p:nvSpPr>
          <p:cNvPr id="5" name="Title 4"/>
          <p:cNvSpPr>
            <a:spLocks noGrp="1"/>
          </p:cNvSpPr>
          <p:nvPr>
            <p:ph type="title"/>
          </p:nvPr>
        </p:nvSpPr>
        <p:spPr/>
        <p:txBody>
          <a:bodyPr/>
          <a:lstStyle/>
          <a:p>
            <a:r>
              <a:rPr lang="en-US" dirty="0"/>
              <a:t>Navigating the File System</a:t>
            </a:r>
          </a:p>
        </p:txBody>
      </p:sp>
    </p:spTree>
    <p:extLst>
      <p:ext uri="{BB962C8B-B14F-4D97-AF65-F5344CB8AC3E}">
        <p14:creationId xmlns:p14="http://schemas.microsoft.com/office/powerpoint/2010/main" val="350790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Moving around the file system using the cd command</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38200" y="457200"/>
            <a:ext cx="7244774" cy="4901297"/>
          </a:xfrm>
        </p:spPr>
      </p:pic>
      <p:sp>
        <p:nvSpPr>
          <p:cNvPr id="4" name="Title 3"/>
          <p:cNvSpPr>
            <a:spLocks noGrp="1"/>
          </p:cNvSpPr>
          <p:nvPr>
            <p:ph type="title"/>
          </p:nvPr>
        </p:nvSpPr>
        <p:spPr/>
        <p:txBody>
          <a:bodyPr/>
          <a:lstStyle/>
          <a:p>
            <a:r>
              <a:rPr lang="en-US" dirty="0"/>
              <a:t>Navigating the File System</a:t>
            </a:r>
          </a:p>
        </p:txBody>
      </p:sp>
    </p:spTree>
    <p:extLst>
      <p:ext uri="{BB962C8B-B14F-4D97-AF65-F5344CB8AC3E}">
        <p14:creationId xmlns:p14="http://schemas.microsoft.com/office/powerpoint/2010/main" val="259792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More useful commands</a:t>
            </a:r>
          </a:p>
          <a:p>
            <a:pPr lvl="1"/>
            <a:r>
              <a:rPr lang="en-US" b="1" dirty="0"/>
              <a:t>cd</a:t>
            </a:r>
            <a:r>
              <a:rPr lang="en-US" dirty="0"/>
              <a:t> (also takes you to your home directory like cd ~)</a:t>
            </a:r>
          </a:p>
          <a:p>
            <a:pPr lvl="1"/>
            <a:r>
              <a:rPr lang="en-US" b="1" dirty="0" err="1"/>
              <a:t>mkdir</a:t>
            </a:r>
            <a:r>
              <a:rPr lang="en-US" b="1" dirty="0"/>
              <a:t> test</a:t>
            </a:r>
          </a:p>
          <a:p>
            <a:pPr lvl="1"/>
            <a:r>
              <a:rPr lang="en-US" b="1" dirty="0"/>
              <a:t>echo ‘Hello everyone’ &gt; test/myfile.txt</a:t>
            </a:r>
          </a:p>
          <a:p>
            <a:pPr lvl="1"/>
            <a:r>
              <a:rPr lang="en-US" b="1" dirty="0"/>
              <a:t>echo ‘Goodbye all’ &gt;&gt; test/myfile.txt</a:t>
            </a:r>
          </a:p>
          <a:p>
            <a:pPr lvl="1"/>
            <a:r>
              <a:rPr lang="en-US" b="1" dirty="0"/>
              <a:t>less test/myfile.txt</a:t>
            </a:r>
          </a:p>
          <a:p>
            <a:pPr lvl="1"/>
            <a:r>
              <a:rPr lang="en-US" b="1" dirty="0" err="1"/>
              <a:t>mkdir</a:t>
            </a:r>
            <a:r>
              <a:rPr lang="en-US" b="1" dirty="0"/>
              <a:t> test/subdir1/subdir2 </a:t>
            </a:r>
            <a:r>
              <a:rPr lang="en-US" dirty="0"/>
              <a:t>(FAILS)</a:t>
            </a:r>
          </a:p>
          <a:p>
            <a:pPr lvl="1"/>
            <a:r>
              <a:rPr lang="en-US" b="1" dirty="0" err="1"/>
              <a:t>mkdir</a:t>
            </a:r>
            <a:r>
              <a:rPr lang="en-US" b="1" dirty="0"/>
              <a:t> -p test/subdir1/subdir2 </a:t>
            </a:r>
            <a:r>
              <a:rPr lang="en-US" dirty="0"/>
              <a:t>(Succeeds)</a:t>
            </a:r>
          </a:p>
          <a:p>
            <a:pPr lvl="1"/>
            <a:r>
              <a:rPr lang="en-US" b="1" dirty="0"/>
              <a:t>mv test/myfile.txt test/subdir1/subdir2</a:t>
            </a:r>
          </a:p>
          <a:p>
            <a:pPr lvl="1"/>
            <a:r>
              <a:rPr lang="en-US" b="1" dirty="0" err="1"/>
              <a:t>rmdir</a:t>
            </a:r>
            <a:r>
              <a:rPr lang="en-US" b="1" dirty="0"/>
              <a:t> test</a:t>
            </a:r>
            <a:r>
              <a:rPr lang="en-US" dirty="0"/>
              <a:t> (FAILS)</a:t>
            </a:r>
          </a:p>
          <a:p>
            <a:pPr lvl="1"/>
            <a:r>
              <a:rPr lang="en-US" b="1" dirty="0" err="1"/>
              <a:t>rm</a:t>
            </a:r>
            <a:r>
              <a:rPr lang="en-US" b="1" dirty="0"/>
              <a:t> –</a:t>
            </a:r>
            <a:r>
              <a:rPr lang="en-US" b="1" dirty="0" err="1"/>
              <a:t>Rv</a:t>
            </a:r>
            <a:r>
              <a:rPr lang="en-US" b="1" dirty="0"/>
              <a:t> test</a:t>
            </a:r>
            <a:r>
              <a:rPr lang="en-US" dirty="0"/>
              <a:t> (Succeeds)</a:t>
            </a:r>
            <a:endParaRPr lang="en-US" b="1" dirty="0"/>
          </a:p>
          <a:p>
            <a:pPr lvl="1"/>
            <a:endParaRPr lang="en-US" dirty="0"/>
          </a:p>
          <a:p>
            <a:pPr lvl="1"/>
            <a:endParaRPr lang="en-US" dirty="0"/>
          </a:p>
        </p:txBody>
      </p:sp>
      <p:sp>
        <p:nvSpPr>
          <p:cNvPr id="3" name="Title 2"/>
          <p:cNvSpPr>
            <a:spLocks noGrp="1"/>
          </p:cNvSpPr>
          <p:nvPr>
            <p:ph type="title"/>
          </p:nvPr>
        </p:nvSpPr>
        <p:spPr/>
        <p:txBody>
          <a:bodyPr/>
          <a:lstStyle/>
          <a:p>
            <a:r>
              <a:rPr lang="en-US" dirty="0"/>
              <a:t>Modifying the Linux File System</a:t>
            </a:r>
          </a:p>
        </p:txBody>
      </p:sp>
    </p:spTree>
    <p:extLst>
      <p:ext uri="{BB962C8B-B14F-4D97-AF65-F5344CB8AC3E}">
        <p14:creationId xmlns:p14="http://schemas.microsoft.com/office/powerpoint/2010/main" val="1157215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Demonstration of the </a:t>
            </a:r>
            <a:r>
              <a:rPr lang="en-US" dirty="0" err="1"/>
              <a:t>mkdir</a:t>
            </a:r>
            <a:r>
              <a:rPr lang="en-US" dirty="0"/>
              <a:t>, less, mv, </a:t>
            </a:r>
            <a:r>
              <a:rPr lang="en-US" dirty="0" err="1"/>
              <a:t>rmdir</a:t>
            </a:r>
            <a:r>
              <a:rPr lang="en-US" dirty="0"/>
              <a:t> and </a:t>
            </a:r>
            <a:r>
              <a:rPr lang="en-US" dirty="0" err="1"/>
              <a:t>rm</a:t>
            </a:r>
            <a:r>
              <a:rPr lang="en-US" dirty="0"/>
              <a:t> commands</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62000" y="381000"/>
            <a:ext cx="7244774" cy="4901296"/>
          </a:xfrm>
        </p:spPr>
      </p:pic>
      <p:sp>
        <p:nvSpPr>
          <p:cNvPr id="4" name="Title 3"/>
          <p:cNvSpPr>
            <a:spLocks noGrp="1"/>
          </p:cNvSpPr>
          <p:nvPr>
            <p:ph type="title"/>
          </p:nvPr>
        </p:nvSpPr>
        <p:spPr/>
        <p:txBody>
          <a:bodyPr/>
          <a:lstStyle/>
          <a:p>
            <a:r>
              <a:rPr lang="en-US" dirty="0"/>
              <a:t>Modifying the Linux File System</a:t>
            </a:r>
          </a:p>
        </p:txBody>
      </p:sp>
    </p:spTree>
    <p:extLst>
      <p:ext uri="{BB962C8B-B14F-4D97-AF65-F5344CB8AC3E}">
        <p14:creationId xmlns:p14="http://schemas.microsoft.com/office/powerpoint/2010/main" val="277168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0812" y="304800"/>
            <a:ext cx="3124200" cy="1219199"/>
          </a:xfrm>
        </p:spPr>
        <p:txBody>
          <a:bodyPr>
            <a:normAutofit fontScale="90000"/>
          </a:bodyPr>
          <a:lstStyle/>
          <a:p>
            <a:pPr algn="ctr"/>
            <a:r>
              <a:rPr lang="en-US" dirty="0"/>
              <a:t>What is Linux?</a:t>
            </a:r>
          </a:p>
        </p:txBody>
      </p:sp>
      <p:sp>
        <p:nvSpPr>
          <p:cNvPr id="7" name="Subtitle 6"/>
          <p:cNvSpPr>
            <a:spLocks noGrp="1"/>
          </p:cNvSpPr>
          <p:nvPr>
            <p:ph type="subTitle" idx="1"/>
          </p:nvPr>
        </p:nvSpPr>
        <p:spPr>
          <a:xfrm>
            <a:off x="163711" y="4038600"/>
            <a:ext cx="3124200" cy="2590800"/>
          </a:xfrm>
        </p:spPr>
        <p:txBody>
          <a:bodyPr>
            <a:normAutofit fontScale="92500" lnSpcReduction="10000"/>
          </a:bodyPr>
          <a:lstStyle/>
          <a:p>
            <a:r>
              <a:rPr lang="en-US" sz="2800" dirty="0"/>
              <a:t>The Most Common O/S Used By BU Researchers When Working on a Server or Computer Cluster</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533400"/>
            <a:ext cx="5568286" cy="5486400"/>
          </a:xfrm>
          <a:prstGeom prst="rect">
            <a:avLst/>
          </a:prstGeom>
        </p:spPr>
      </p:pic>
      <p:pic>
        <p:nvPicPr>
          <p:cNvPr id="3074" name="Picture 2" descr="http://content.sportslogos.net/logos/30/619/full/71v3tk2fyob03vry9halsekcg.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1981200"/>
            <a:ext cx="1892101" cy="1717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785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Useful options for the “</a:t>
            </a:r>
            <a:r>
              <a:rPr lang="en-US" b="1" dirty="0" err="1"/>
              <a:t>ls</a:t>
            </a:r>
            <a:r>
              <a:rPr lang="en-US" dirty="0"/>
              <a:t>” command:</a:t>
            </a:r>
          </a:p>
          <a:p>
            <a:pPr lvl="1"/>
            <a:r>
              <a:rPr lang="en-US" b="1" dirty="0" err="1"/>
              <a:t>ls</a:t>
            </a:r>
            <a:r>
              <a:rPr lang="en-US" b="1" dirty="0"/>
              <a:t> -a</a:t>
            </a:r>
            <a:r>
              <a:rPr lang="en-US" dirty="0"/>
              <a:t> List all file including hidden file beginning with a period “</a:t>
            </a:r>
            <a:r>
              <a:rPr lang="en-US" b="1" dirty="0"/>
              <a:t>.</a:t>
            </a:r>
            <a:r>
              <a:rPr lang="en-US" dirty="0"/>
              <a:t>”</a:t>
            </a:r>
          </a:p>
          <a:p>
            <a:pPr lvl="1"/>
            <a:r>
              <a:rPr lang="en-US" b="1" dirty="0" err="1"/>
              <a:t>ls</a:t>
            </a:r>
            <a:r>
              <a:rPr lang="en-US" b="1" dirty="0"/>
              <a:t> -</a:t>
            </a:r>
            <a:r>
              <a:rPr lang="en-US" b="1" dirty="0" err="1"/>
              <a:t>ld</a:t>
            </a:r>
            <a:r>
              <a:rPr lang="en-US" b="1" dirty="0"/>
              <a:t> * </a:t>
            </a:r>
            <a:r>
              <a:rPr lang="en-US" dirty="0"/>
              <a:t>List details about a directory and not its contents</a:t>
            </a:r>
          </a:p>
          <a:p>
            <a:pPr lvl="1"/>
            <a:r>
              <a:rPr lang="en-US" b="1" dirty="0" err="1"/>
              <a:t>ls</a:t>
            </a:r>
            <a:r>
              <a:rPr lang="en-US" b="1" dirty="0"/>
              <a:t> -F </a:t>
            </a:r>
            <a:r>
              <a:rPr lang="en-US" dirty="0"/>
              <a:t>Put an indicator character at the end of each name</a:t>
            </a:r>
          </a:p>
          <a:p>
            <a:pPr lvl="1"/>
            <a:r>
              <a:rPr lang="en-US" b="1" dirty="0" err="1"/>
              <a:t>ls</a:t>
            </a:r>
            <a:r>
              <a:rPr lang="en-US" b="1" dirty="0"/>
              <a:t> –l </a:t>
            </a:r>
            <a:r>
              <a:rPr lang="en-US" dirty="0"/>
              <a:t>Simple long listing</a:t>
            </a:r>
          </a:p>
          <a:p>
            <a:pPr lvl="1"/>
            <a:r>
              <a:rPr lang="en-US" b="1" dirty="0" err="1"/>
              <a:t>ls</a:t>
            </a:r>
            <a:r>
              <a:rPr lang="en-US" b="1" dirty="0"/>
              <a:t> –</a:t>
            </a:r>
            <a:r>
              <a:rPr lang="en-US" b="1" dirty="0" err="1"/>
              <a:t>lh</a:t>
            </a:r>
            <a:r>
              <a:rPr lang="en-US" b="1" dirty="0"/>
              <a:t> </a:t>
            </a:r>
            <a:r>
              <a:rPr lang="en-US" dirty="0"/>
              <a:t>Give human readable file sizes</a:t>
            </a:r>
          </a:p>
          <a:p>
            <a:pPr lvl="1"/>
            <a:r>
              <a:rPr lang="en-US" b="1" dirty="0" err="1"/>
              <a:t>ls</a:t>
            </a:r>
            <a:r>
              <a:rPr lang="en-US" b="1" dirty="0"/>
              <a:t> –</a:t>
            </a:r>
            <a:r>
              <a:rPr lang="en-US" b="1" dirty="0" err="1"/>
              <a:t>lS</a:t>
            </a:r>
            <a:r>
              <a:rPr lang="en-US" b="1" dirty="0"/>
              <a:t> </a:t>
            </a:r>
            <a:r>
              <a:rPr lang="en-US" dirty="0"/>
              <a:t>Sort files by file size</a:t>
            </a:r>
          </a:p>
          <a:p>
            <a:pPr lvl="1"/>
            <a:r>
              <a:rPr lang="en-US" b="1" dirty="0" err="1"/>
              <a:t>ls</a:t>
            </a:r>
            <a:r>
              <a:rPr lang="en-US" b="1" dirty="0"/>
              <a:t> –</a:t>
            </a:r>
            <a:r>
              <a:rPr lang="en-US" b="1" dirty="0" err="1"/>
              <a:t>lt</a:t>
            </a:r>
            <a:r>
              <a:rPr lang="en-US" b="1" dirty="0"/>
              <a:t> </a:t>
            </a:r>
            <a:r>
              <a:rPr lang="en-US" dirty="0"/>
              <a:t>Sort files by modification time</a:t>
            </a:r>
            <a:endParaRPr lang="en-US" b="1" dirty="0"/>
          </a:p>
        </p:txBody>
      </p:sp>
      <p:sp>
        <p:nvSpPr>
          <p:cNvPr id="5" name="Title 4"/>
          <p:cNvSpPr>
            <a:spLocks noGrp="1"/>
          </p:cNvSpPr>
          <p:nvPr>
            <p:ph type="title"/>
          </p:nvPr>
        </p:nvSpPr>
        <p:spPr/>
        <p:txBody>
          <a:bodyPr/>
          <a:lstStyle/>
          <a:p>
            <a:r>
              <a:rPr lang="en-US" dirty="0"/>
              <a:t>The List Command</a:t>
            </a:r>
          </a:p>
        </p:txBody>
      </p:sp>
    </p:spTree>
    <p:extLst>
      <p:ext uri="{BB962C8B-B14F-4D97-AF65-F5344CB8AC3E}">
        <p14:creationId xmlns:p14="http://schemas.microsoft.com/office/powerpoint/2010/main" val="664992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All files and directories have a individual and a group </a:t>
            </a:r>
            <a:r>
              <a:rPr lang="en-US" i="1" dirty="0"/>
              <a:t>ownership.</a:t>
            </a:r>
          </a:p>
          <a:p>
            <a:r>
              <a:rPr lang="en-US" dirty="0"/>
              <a:t>All files and directories have read (r), write (w), and execute (x) </a:t>
            </a:r>
            <a:r>
              <a:rPr lang="en-US" i="1" dirty="0"/>
              <a:t>permissions</a:t>
            </a:r>
            <a:r>
              <a:rPr lang="en-US" dirty="0"/>
              <a:t> assigned as octets to the individual owner (u), the group (g) owner and all others (o) that are logged into the system.</a:t>
            </a:r>
          </a:p>
          <a:p>
            <a:r>
              <a:rPr lang="en-US" dirty="0"/>
              <a:t>You can change permissions if you are the individual owner or a member of the group.</a:t>
            </a:r>
          </a:p>
          <a:p>
            <a:r>
              <a:rPr lang="en-US" dirty="0"/>
              <a:t>Only root can change ownership.</a:t>
            </a:r>
          </a:p>
          <a:p>
            <a:endParaRPr lang="en-US" dirty="0"/>
          </a:p>
        </p:txBody>
      </p:sp>
      <p:sp>
        <p:nvSpPr>
          <p:cNvPr id="5" name="Title 4"/>
          <p:cNvSpPr>
            <a:spLocks noGrp="1"/>
          </p:cNvSpPr>
          <p:nvPr>
            <p:ph type="title"/>
          </p:nvPr>
        </p:nvSpPr>
        <p:spPr/>
        <p:txBody>
          <a:bodyPr>
            <a:normAutofit fontScale="90000"/>
          </a:bodyPr>
          <a:lstStyle/>
          <a:p>
            <a:r>
              <a:rPr lang="en-US" dirty="0"/>
              <a:t>File System Ownership and Permissions</a:t>
            </a:r>
          </a:p>
        </p:txBody>
      </p:sp>
    </p:spTree>
    <p:extLst>
      <p:ext uri="{BB962C8B-B14F-4D97-AF65-F5344CB8AC3E}">
        <p14:creationId xmlns:p14="http://schemas.microsoft.com/office/powerpoint/2010/main" val="420403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1141232" y="5443402"/>
            <a:ext cx="7774168" cy="648232"/>
          </a:xfrm>
        </p:spPr>
        <p:txBody>
          <a:bodyPr/>
          <a:lstStyle/>
          <a:p>
            <a:r>
              <a:rPr lang="en-US" sz="1800" dirty="0"/>
              <a:t>The root user is the master</a:t>
            </a:r>
          </a:p>
          <a:p>
            <a:endParaRPr lang="en-US" dirty="0"/>
          </a:p>
        </p:txBody>
      </p:sp>
      <p:sp>
        <p:nvSpPr>
          <p:cNvPr id="4" name="Title 3"/>
          <p:cNvSpPr>
            <a:spLocks noGrp="1"/>
          </p:cNvSpPr>
          <p:nvPr>
            <p:ph type="title"/>
          </p:nvPr>
        </p:nvSpPr>
        <p:spPr/>
        <p:txBody>
          <a:bodyPr/>
          <a:lstStyle/>
          <a:p>
            <a:r>
              <a:rPr lang="en-US" dirty="0"/>
              <a:t>root</a:t>
            </a:r>
          </a:p>
        </p:txBody>
      </p:sp>
      <p:pic>
        <p:nvPicPr>
          <p:cNvPr id="9" name="Picture Placeholder 8"/>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38200" y="533400"/>
            <a:ext cx="4724400" cy="5669278"/>
          </a:xfrm>
          <a:noFill/>
          <a:ln>
            <a:noFill/>
          </a:ln>
        </p:spPr>
      </p:pic>
    </p:spTree>
    <p:extLst>
      <p:ext uri="{BB962C8B-B14F-4D97-AF65-F5344CB8AC3E}">
        <p14:creationId xmlns:p14="http://schemas.microsoft.com/office/powerpoint/2010/main" val="336405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85000" lnSpcReduction="20000"/>
          </a:bodyPr>
          <a:lstStyle/>
          <a:p>
            <a:r>
              <a:rPr lang="en-US" dirty="0"/>
              <a:t>Try</a:t>
            </a:r>
          </a:p>
          <a:p>
            <a:pPr lvl="1"/>
            <a:r>
              <a:rPr lang="en-US" b="1" dirty="0"/>
              <a:t>cd</a:t>
            </a:r>
          </a:p>
          <a:p>
            <a:pPr lvl="1"/>
            <a:r>
              <a:rPr lang="en-US" b="1" dirty="0"/>
              <a:t>touch </a:t>
            </a:r>
            <a:r>
              <a:rPr lang="en-US" b="1" dirty="0" err="1"/>
              <a:t>myfile</a:t>
            </a:r>
            <a:r>
              <a:rPr lang="en-US" b="1" dirty="0"/>
              <a:t> </a:t>
            </a:r>
            <a:r>
              <a:rPr lang="en-US" dirty="0"/>
              <a:t>(create file)</a:t>
            </a:r>
          </a:p>
          <a:p>
            <a:pPr lvl="1"/>
            <a:r>
              <a:rPr lang="en-US" b="1" dirty="0" err="1"/>
              <a:t>mkdir</a:t>
            </a:r>
            <a:r>
              <a:rPr lang="en-US" b="1" dirty="0"/>
              <a:t> </a:t>
            </a:r>
            <a:r>
              <a:rPr lang="en-US" b="1" dirty="0" err="1"/>
              <a:t>mydir</a:t>
            </a:r>
            <a:r>
              <a:rPr lang="en-US" b="1" dirty="0"/>
              <a:t> </a:t>
            </a:r>
            <a:r>
              <a:rPr lang="en-US" dirty="0"/>
              <a:t>(create directory)</a:t>
            </a:r>
          </a:p>
          <a:p>
            <a:pPr lvl="1"/>
            <a:r>
              <a:rPr lang="en-US" b="1" dirty="0" err="1"/>
              <a:t>ls</a:t>
            </a:r>
            <a:r>
              <a:rPr lang="en-US" b="1" dirty="0"/>
              <a:t> –l </a:t>
            </a:r>
            <a:r>
              <a:rPr lang="en-US" b="1" dirty="0" err="1"/>
              <a:t>myfile</a:t>
            </a:r>
            <a:r>
              <a:rPr lang="en-US" b="1" dirty="0"/>
              <a:t> </a:t>
            </a:r>
            <a:r>
              <a:rPr lang="en-US" dirty="0"/>
              <a:t>(examine file)</a:t>
            </a:r>
          </a:p>
          <a:p>
            <a:pPr lvl="1"/>
            <a:r>
              <a:rPr lang="en-US" b="1" dirty="0" err="1"/>
              <a:t>ls</a:t>
            </a:r>
            <a:r>
              <a:rPr lang="en-US" b="1" dirty="0"/>
              <a:t> –</a:t>
            </a:r>
            <a:r>
              <a:rPr lang="en-US" b="1" dirty="0" err="1"/>
              <a:t>ld</a:t>
            </a:r>
            <a:r>
              <a:rPr lang="en-US" b="1" dirty="0"/>
              <a:t> </a:t>
            </a:r>
            <a:r>
              <a:rPr lang="en-US" b="1" dirty="0" err="1"/>
              <a:t>mydir</a:t>
            </a:r>
            <a:r>
              <a:rPr lang="en-US" b="1" dirty="0"/>
              <a:t> </a:t>
            </a:r>
            <a:r>
              <a:rPr lang="en-US" dirty="0"/>
              <a:t>(examine directory)</a:t>
            </a:r>
          </a:p>
          <a:p>
            <a:pPr lvl="1"/>
            <a:r>
              <a:rPr lang="en-US" b="1" dirty="0" err="1"/>
              <a:t>chmod</a:t>
            </a:r>
            <a:r>
              <a:rPr lang="en-US" b="1" dirty="0"/>
              <a:t> </a:t>
            </a:r>
            <a:r>
              <a:rPr lang="en-US" b="1" dirty="0" err="1"/>
              <a:t>g+w</a:t>
            </a:r>
            <a:r>
              <a:rPr lang="en-US" b="1" dirty="0"/>
              <a:t> </a:t>
            </a:r>
            <a:r>
              <a:rPr lang="en-US" b="1" dirty="0" err="1"/>
              <a:t>myfile</a:t>
            </a:r>
            <a:r>
              <a:rPr lang="en-US" b="1" dirty="0"/>
              <a:t> </a:t>
            </a:r>
            <a:r>
              <a:rPr lang="en-US" dirty="0"/>
              <a:t>(add group write permission)</a:t>
            </a:r>
          </a:p>
          <a:p>
            <a:pPr lvl="1"/>
            <a:r>
              <a:rPr lang="en-US" b="1" dirty="0" err="1"/>
              <a:t>ls</a:t>
            </a:r>
            <a:r>
              <a:rPr lang="en-US" b="1" dirty="0"/>
              <a:t> –l </a:t>
            </a:r>
            <a:r>
              <a:rPr lang="en-US" b="1" dirty="0" err="1"/>
              <a:t>myfile</a:t>
            </a:r>
            <a:endParaRPr lang="en-US" b="1" dirty="0"/>
          </a:p>
          <a:p>
            <a:pPr lvl="1"/>
            <a:r>
              <a:rPr lang="en-US" b="1" dirty="0" err="1"/>
              <a:t>chmod</a:t>
            </a:r>
            <a:r>
              <a:rPr lang="en-US" b="1" dirty="0"/>
              <a:t> </a:t>
            </a:r>
            <a:r>
              <a:rPr lang="en-US" b="1" dirty="0" err="1"/>
              <a:t>ugo+x</a:t>
            </a:r>
            <a:r>
              <a:rPr lang="en-US" b="1" dirty="0"/>
              <a:t> </a:t>
            </a:r>
            <a:r>
              <a:rPr lang="en-US" b="1" dirty="0" err="1"/>
              <a:t>myfile</a:t>
            </a:r>
            <a:r>
              <a:rPr lang="en-US" b="1" dirty="0"/>
              <a:t> </a:t>
            </a:r>
            <a:r>
              <a:rPr lang="en-US" dirty="0"/>
              <a:t>(add user, group and other execute permission)</a:t>
            </a:r>
          </a:p>
          <a:p>
            <a:pPr lvl="1"/>
            <a:r>
              <a:rPr lang="en-US" b="1" dirty="0" err="1"/>
              <a:t>ls</a:t>
            </a:r>
            <a:r>
              <a:rPr lang="en-US" b="1" dirty="0"/>
              <a:t> –l </a:t>
            </a:r>
            <a:r>
              <a:rPr lang="en-US" b="1" dirty="0" err="1"/>
              <a:t>myfile</a:t>
            </a:r>
            <a:endParaRPr lang="en-US" b="1" dirty="0"/>
          </a:p>
          <a:p>
            <a:pPr lvl="1"/>
            <a:r>
              <a:rPr lang="en-US" b="1" dirty="0" err="1"/>
              <a:t>chmod</a:t>
            </a:r>
            <a:r>
              <a:rPr lang="en-US" b="1" dirty="0"/>
              <a:t> </a:t>
            </a:r>
            <a:r>
              <a:rPr lang="en-US" b="1" dirty="0" err="1"/>
              <a:t>ugo+w</a:t>
            </a:r>
            <a:r>
              <a:rPr lang="en-US" b="1" dirty="0"/>
              <a:t> </a:t>
            </a:r>
            <a:r>
              <a:rPr lang="en-US" b="1" dirty="0" err="1"/>
              <a:t>mydir</a:t>
            </a:r>
            <a:r>
              <a:rPr lang="en-US" b="1" dirty="0"/>
              <a:t> </a:t>
            </a:r>
            <a:r>
              <a:rPr lang="en-US" dirty="0"/>
              <a:t>(add user, group and other write permission)</a:t>
            </a:r>
          </a:p>
          <a:p>
            <a:pPr lvl="1"/>
            <a:r>
              <a:rPr lang="en-US" b="1" dirty="0" err="1"/>
              <a:t>ls</a:t>
            </a:r>
            <a:r>
              <a:rPr lang="en-US" b="1" dirty="0"/>
              <a:t> –</a:t>
            </a:r>
            <a:r>
              <a:rPr lang="en-US" b="1" dirty="0" err="1"/>
              <a:t>ld</a:t>
            </a:r>
            <a:r>
              <a:rPr lang="en-US" b="1" dirty="0"/>
              <a:t> </a:t>
            </a:r>
            <a:r>
              <a:rPr lang="en-US" b="1" dirty="0" err="1"/>
              <a:t>mydir</a:t>
            </a:r>
            <a:endParaRPr lang="en-US" b="1" dirty="0"/>
          </a:p>
          <a:p>
            <a:pPr lvl="1"/>
            <a:r>
              <a:rPr lang="en-US" b="1" dirty="0" err="1"/>
              <a:t>chmod</a:t>
            </a:r>
            <a:r>
              <a:rPr lang="en-US" b="1" dirty="0"/>
              <a:t> a-w </a:t>
            </a:r>
            <a:r>
              <a:rPr lang="en-US" dirty="0"/>
              <a:t>(a=ALL, remove user, group and other write permission)</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5" name="Title 4"/>
          <p:cNvSpPr>
            <a:spLocks noGrp="1"/>
          </p:cNvSpPr>
          <p:nvPr>
            <p:ph type="title"/>
          </p:nvPr>
        </p:nvSpPr>
        <p:spPr/>
        <p:txBody>
          <a:bodyPr>
            <a:normAutofit fontScale="90000"/>
          </a:bodyPr>
          <a:lstStyle/>
          <a:p>
            <a:r>
              <a:rPr lang="en-US" dirty="0"/>
              <a:t>File and Directory Ownership and Permissions</a:t>
            </a:r>
          </a:p>
        </p:txBody>
      </p:sp>
    </p:spTree>
    <p:extLst>
      <p:ext uri="{BB962C8B-B14F-4D97-AF65-F5344CB8AC3E}">
        <p14:creationId xmlns:p14="http://schemas.microsoft.com/office/powerpoint/2010/main" val="3872905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a:t>Examining and changing file and directory permissions</a:t>
            </a:r>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04800" y="457200"/>
            <a:ext cx="7244774" cy="4901297"/>
          </a:xfrm>
        </p:spPr>
      </p:pic>
      <p:sp>
        <p:nvSpPr>
          <p:cNvPr id="5" name="Title 4"/>
          <p:cNvSpPr>
            <a:spLocks noGrp="1"/>
          </p:cNvSpPr>
          <p:nvPr>
            <p:ph type="title"/>
          </p:nvPr>
        </p:nvSpPr>
        <p:spPr/>
        <p:txBody>
          <a:bodyPr>
            <a:normAutofit fontScale="90000"/>
          </a:bodyPr>
          <a:lstStyle/>
          <a:p>
            <a:r>
              <a:rPr lang="en-US" dirty="0"/>
              <a:t>File and Directory Ownership and Permissions</a:t>
            </a:r>
          </a:p>
        </p:txBody>
      </p:sp>
    </p:spTree>
    <p:extLst>
      <p:ext uri="{BB962C8B-B14F-4D97-AF65-F5344CB8AC3E}">
        <p14:creationId xmlns:p14="http://schemas.microsoft.com/office/powerpoint/2010/main" val="1476810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752600"/>
            <a:ext cx="8229600" cy="4724400"/>
          </a:xfrm>
        </p:spPr>
        <p:txBody>
          <a:bodyPr>
            <a:normAutofit fontScale="40000" lnSpcReduction="20000"/>
          </a:bodyPr>
          <a:lstStyle/>
          <a:p>
            <a:r>
              <a:rPr lang="en-US" sz="5000" dirty="0"/>
              <a:t>Syntax:</a:t>
            </a:r>
          </a:p>
          <a:p>
            <a:pPr marL="109728" indent="0">
              <a:buNone/>
            </a:pPr>
            <a:r>
              <a:rPr lang="en-US" sz="5000" dirty="0"/>
              <a:t> BEGIN { Actions}</a:t>
            </a:r>
          </a:p>
          <a:p>
            <a:pPr marL="109728" indent="0">
              <a:buNone/>
            </a:pPr>
            <a:r>
              <a:rPr lang="en-US" sz="5000" dirty="0"/>
              <a:t> {ACTION}   # Action for every line in a file</a:t>
            </a:r>
          </a:p>
          <a:p>
            <a:pPr marL="109728" indent="0">
              <a:buNone/>
            </a:pPr>
            <a:r>
              <a:rPr lang="en-US" sz="5000" dirty="0"/>
              <a:t> END { Actions }</a:t>
            </a:r>
          </a:p>
          <a:p>
            <a:r>
              <a:rPr lang="en-US" sz="5000" dirty="0"/>
              <a:t>Try</a:t>
            </a:r>
          </a:p>
          <a:p>
            <a:pPr lvl="1"/>
            <a:r>
              <a:rPr lang="en-US" sz="5000" b="1" dirty="0" err="1"/>
              <a:t>ls</a:t>
            </a:r>
            <a:r>
              <a:rPr lang="en-US" sz="5000" b="1" dirty="0"/>
              <a:t> –l /</a:t>
            </a:r>
            <a:r>
              <a:rPr lang="en-US" sz="5000" b="1" dirty="0" err="1"/>
              <a:t>usr</a:t>
            </a:r>
            <a:endParaRPr lang="en-US" sz="5000" b="1" dirty="0"/>
          </a:p>
          <a:p>
            <a:pPr lvl="1"/>
            <a:r>
              <a:rPr lang="en-US" sz="5000" b="1" dirty="0" err="1"/>
              <a:t>ls</a:t>
            </a:r>
            <a:r>
              <a:rPr lang="en-US" sz="5000" b="1" dirty="0"/>
              <a:t> –l /</a:t>
            </a:r>
            <a:r>
              <a:rPr lang="en-US" sz="5000" b="1" dirty="0" err="1"/>
              <a:t>usr</a:t>
            </a:r>
            <a:r>
              <a:rPr lang="en-US" sz="5000" b="1" dirty="0"/>
              <a:t> | </a:t>
            </a:r>
            <a:r>
              <a:rPr lang="en-US" sz="5000" b="1" dirty="0" err="1"/>
              <a:t>awk</a:t>
            </a:r>
            <a:r>
              <a:rPr lang="en-US" sz="5000" b="1" dirty="0"/>
              <a:t> ‘{print $9 “\t” $5}’</a:t>
            </a:r>
          </a:p>
          <a:p>
            <a:pPr lvl="1"/>
            <a:r>
              <a:rPr lang="en-US" sz="5000" b="1" dirty="0" err="1"/>
              <a:t>ls</a:t>
            </a:r>
            <a:r>
              <a:rPr lang="en-US" sz="5000" b="1" dirty="0"/>
              <a:t> –l /</a:t>
            </a:r>
            <a:r>
              <a:rPr lang="en-US" sz="5000" b="1" dirty="0" err="1"/>
              <a:t>usr</a:t>
            </a:r>
            <a:r>
              <a:rPr lang="en-US" sz="5000" b="1" dirty="0"/>
              <a:t> &gt; usr.txt</a:t>
            </a:r>
          </a:p>
          <a:p>
            <a:pPr lvl="1"/>
            <a:r>
              <a:rPr lang="en-US" sz="5000" b="1" dirty="0" err="1"/>
              <a:t>awk</a:t>
            </a:r>
            <a:r>
              <a:rPr lang="en-US" sz="5000" b="1" dirty="0"/>
              <a:t> ‘print $9 “\t” $5}’ </a:t>
            </a:r>
            <a:r>
              <a:rPr lang="en-US" sz="5000" dirty="0"/>
              <a:t>usr.txt (gives same results as 2</a:t>
            </a:r>
            <a:r>
              <a:rPr lang="en-US" sz="5000" baseline="30000" dirty="0"/>
              <a:t>nd</a:t>
            </a:r>
            <a:r>
              <a:rPr lang="en-US" sz="5000" dirty="0"/>
              <a:t> command line, but </a:t>
            </a:r>
            <a:r>
              <a:rPr lang="en-US" sz="5000" dirty="0" err="1"/>
              <a:t>awk</a:t>
            </a:r>
            <a:r>
              <a:rPr lang="en-US" sz="5000" dirty="0"/>
              <a:t> is acting on a file instead of saved output)</a:t>
            </a:r>
          </a:p>
          <a:p>
            <a:pPr lvl="1"/>
            <a:r>
              <a:rPr lang="en-US" sz="5000" b="1" dirty="0" err="1"/>
              <a:t>ls</a:t>
            </a:r>
            <a:r>
              <a:rPr lang="en-US" sz="5000" b="1" dirty="0"/>
              <a:t> –</a:t>
            </a:r>
            <a:r>
              <a:rPr lang="en-US" sz="5000" b="1" dirty="0" err="1"/>
              <a:t>lh</a:t>
            </a:r>
            <a:r>
              <a:rPr lang="en-US" sz="5000" b="1" dirty="0"/>
              <a:t> /lib | </a:t>
            </a:r>
            <a:r>
              <a:rPr lang="en-US" sz="5000" b="1" dirty="0" err="1"/>
              <a:t>awk</a:t>
            </a:r>
            <a:r>
              <a:rPr lang="en-US" sz="5000" b="1" dirty="0"/>
              <a:t> ‘{</a:t>
            </a:r>
            <a:r>
              <a:rPr lang="en-US" sz="5000" b="1" dirty="0" err="1"/>
              <a:t>printf</a:t>
            </a:r>
            <a:r>
              <a:rPr lang="en-US" sz="5000" b="1" dirty="0"/>
              <a:t> “%20s\</a:t>
            </a:r>
            <a:r>
              <a:rPr lang="en-US" sz="5000" b="1" dirty="0" err="1"/>
              <a:t>t%s</a:t>
            </a:r>
            <a:r>
              <a:rPr lang="en-US" sz="5000" b="1" dirty="0"/>
              <a:t>\n”,$9,$5}’</a:t>
            </a:r>
          </a:p>
          <a:p>
            <a:pPr lvl="1"/>
            <a:r>
              <a:rPr lang="en-US" sz="5000" b="1" dirty="0" err="1"/>
              <a:t>ls</a:t>
            </a:r>
            <a:r>
              <a:rPr lang="en-US" sz="5000" b="1" dirty="0"/>
              <a:t> –l /lib | </a:t>
            </a:r>
            <a:r>
              <a:rPr lang="en-US" sz="5000" b="1" dirty="0" err="1"/>
              <a:t>awk</a:t>
            </a:r>
            <a:r>
              <a:rPr lang="en-US" sz="5000" b="1" dirty="0"/>
              <a:t> ‘BEGIN {sum=0} {</a:t>
            </a:r>
            <a:r>
              <a:rPr lang="en-US" sz="5000" b="1" dirty="0" err="1"/>
              <a:t>printf</a:t>
            </a:r>
            <a:r>
              <a:rPr lang="en-US" sz="5000" b="1" dirty="0"/>
              <a:t> “%20s\</a:t>
            </a:r>
            <a:r>
              <a:rPr lang="en-US" sz="5000" b="1" dirty="0" err="1"/>
              <a:t>t%s</a:t>
            </a:r>
            <a:r>
              <a:rPr lang="en-US" sz="5000" b="1" dirty="0"/>
              <a:t>\n”,$9,$5; sum+=$5} END{sum/=1000000; </a:t>
            </a:r>
            <a:r>
              <a:rPr lang="en-US" sz="5000" b="1" dirty="0" err="1"/>
              <a:t>printf</a:t>
            </a:r>
            <a:r>
              <a:rPr lang="en-US" sz="5000" b="1" dirty="0"/>
              <a:t> “\</a:t>
            </a:r>
            <a:r>
              <a:rPr lang="en-US" sz="5000" b="1" dirty="0" err="1"/>
              <a:t>nTotal</a:t>
            </a:r>
            <a:r>
              <a:rPr lang="en-US" sz="5000" b="1" dirty="0"/>
              <a:t>: %d GB\</a:t>
            </a:r>
            <a:r>
              <a:rPr lang="en-US" sz="5000" b="1" dirty="0" err="1"/>
              <a:t>n”,sum</a:t>
            </a:r>
            <a:r>
              <a:rPr lang="en-US" sz="5000" b="1" dirty="0"/>
              <a:t>}’ </a:t>
            </a:r>
            <a:endParaRPr lang="en-US" dirty="0"/>
          </a:p>
          <a:p>
            <a:pPr marL="109728" indent="0">
              <a:buNone/>
            </a:pPr>
            <a:r>
              <a:rPr lang="en-US" sz="4200" dirty="0"/>
              <a:t>		</a:t>
            </a:r>
          </a:p>
        </p:txBody>
      </p:sp>
      <p:sp>
        <p:nvSpPr>
          <p:cNvPr id="4" name="Title 3"/>
          <p:cNvSpPr>
            <a:spLocks noGrp="1"/>
          </p:cNvSpPr>
          <p:nvPr>
            <p:ph type="title"/>
          </p:nvPr>
        </p:nvSpPr>
        <p:spPr>
          <a:xfrm>
            <a:off x="457200" y="457200"/>
            <a:ext cx="8229600" cy="1143000"/>
          </a:xfrm>
        </p:spPr>
        <p:txBody>
          <a:bodyPr>
            <a:normAutofit fontScale="90000"/>
          </a:bodyPr>
          <a:lstStyle/>
          <a:p>
            <a:r>
              <a:rPr lang="en-US" dirty="0"/>
              <a:t>Editing Output Lines With </a:t>
            </a:r>
            <a:r>
              <a:rPr lang="en-US" i="1" dirty="0" err="1"/>
              <a:t>awk</a:t>
            </a:r>
            <a:r>
              <a:rPr lang="en-US" i="1" dirty="0"/>
              <a:t> </a:t>
            </a:r>
            <a:r>
              <a:rPr lang="en-US" sz="3600" b="0" dirty="0">
                <a:effectLst/>
              </a:rPr>
              <a:t>(see awk-tutorial.pdf)</a:t>
            </a:r>
            <a:br>
              <a:rPr lang="en-US" sz="4400" dirty="0"/>
            </a:br>
            <a:endParaRPr lang="en-US" i="1" dirty="0"/>
          </a:p>
        </p:txBody>
      </p:sp>
    </p:spTree>
    <p:extLst>
      <p:ext uri="{BB962C8B-B14F-4D97-AF65-F5344CB8AC3E}">
        <p14:creationId xmlns:p14="http://schemas.microsoft.com/office/powerpoint/2010/main" val="634150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Output from </a:t>
            </a:r>
            <a:r>
              <a:rPr lang="en-US" dirty="0" err="1"/>
              <a:t>awk</a:t>
            </a:r>
            <a:r>
              <a:rPr lang="en-US" dirty="0"/>
              <a:t> commands</a:t>
            </a:r>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38200" y="457200"/>
            <a:ext cx="6278804" cy="4891770"/>
          </a:xfrm>
        </p:spPr>
      </p:pic>
      <p:sp>
        <p:nvSpPr>
          <p:cNvPr id="4" name="Title 3"/>
          <p:cNvSpPr>
            <a:spLocks noGrp="1"/>
          </p:cNvSpPr>
          <p:nvPr>
            <p:ph type="title"/>
          </p:nvPr>
        </p:nvSpPr>
        <p:spPr/>
        <p:txBody>
          <a:bodyPr/>
          <a:lstStyle/>
          <a:p>
            <a:r>
              <a:rPr lang="en-US" dirty="0"/>
              <a:t>Editing Output Lines With </a:t>
            </a:r>
            <a:r>
              <a:rPr lang="en-US" dirty="0" err="1"/>
              <a:t>awk</a:t>
            </a:r>
            <a:r>
              <a:rPr lang="en-US" dirty="0"/>
              <a:t> </a:t>
            </a:r>
          </a:p>
        </p:txBody>
      </p:sp>
    </p:spTree>
    <p:extLst>
      <p:ext uri="{BB962C8B-B14F-4D97-AF65-F5344CB8AC3E}">
        <p14:creationId xmlns:p14="http://schemas.microsoft.com/office/powerpoint/2010/main" val="1814295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92500" lnSpcReduction="10000"/>
          </a:bodyPr>
          <a:lstStyle/>
          <a:p>
            <a:r>
              <a:rPr lang="en-US" b="1" dirty="0" err="1"/>
              <a:t>sed</a:t>
            </a:r>
            <a:r>
              <a:rPr lang="en-US" dirty="0"/>
              <a:t> replaces one substring with another</a:t>
            </a:r>
          </a:p>
          <a:p>
            <a:r>
              <a:rPr lang="en-US" b="1" dirty="0" err="1"/>
              <a:t>sed</a:t>
            </a:r>
            <a:r>
              <a:rPr lang="en-US" dirty="0"/>
              <a:t> operates on every line in a file or processes every line piped into it</a:t>
            </a:r>
          </a:p>
          <a:p>
            <a:r>
              <a:rPr lang="en-US" b="1" dirty="0" err="1"/>
              <a:t>sed</a:t>
            </a:r>
            <a:r>
              <a:rPr lang="en-US" dirty="0"/>
              <a:t> matches patterns using </a:t>
            </a:r>
            <a:r>
              <a:rPr lang="en-US" i="1" dirty="0"/>
              <a:t>regular expressions </a:t>
            </a:r>
            <a:r>
              <a:rPr lang="en-US" dirty="0"/>
              <a:t>(See regular-expressions.pdf cheat sheet)</a:t>
            </a:r>
          </a:p>
          <a:p>
            <a:r>
              <a:rPr lang="en-US" dirty="0"/>
              <a:t>Common regular expression </a:t>
            </a:r>
            <a:r>
              <a:rPr lang="en-US" dirty="0" err="1"/>
              <a:t>metacharacters</a:t>
            </a:r>
            <a:r>
              <a:rPr lang="en-US" dirty="0"/>
              <a:t>:</a:t>
            </a:r>
          </a:p>
          <a:p>
            <a:pPr lvl="1"/>
            <a:r>
              <a:rPr lang="en-US" dirty="0"/>
              <a:t>. – any character</a:t>
            </a:r>
          </a:p>
          <a:p>
            <a:pPr lvl="1"/>
            <a:r>
              <a:rPr lang="en-US" dirty="0"/>
              <a:t>? – quantified zero or one</a:t>
            </a:r>
          </a:p>
          <a:p>
            <a:pPr lvl="1"/>
            <a:r>
              <a:rPr lang="en-US" dirty="0"/>
              <a:t>* - quantifier none or more</a:t>
            </a:r>
          </a:p>
          <a:p>
            <a:pPr lvl="1"/>
            <a:r>
              <a:rPr lang="en-US" dirty="0"/>
              <a:t>+ - quantifier one or more</a:t>
            </a:r>
          </a:p>
          <a:p>
            <a:pPr lvl="1"/>
            <a:r>
              <a:rPr lang="en-US" dirty="0"/>
              <a:t>^ - beginning of line</a:t>
            </a:r>
          </a:p>
          <a:p>
            <a:pPr lvl="1"/>
            <a:r>
              <a:rPr lang="en-US" dirty="0"/>
              <a:t>$ - end of line</a:t>
            </a:r>
          </a:p>
          <a:p>
            <a:pPr lvl="1"/>
            <a:r>
              <a:rPr lang="en-US" dirty="0"/>
              <a:t>[</a:t>
            </a:r>
            <a:r>
              <a:rPr lang="en-US" dirty="0" err="1"/>
              <a:t>XxYy</a:t>
            </a:r>
            <a:r>
              <a:rPr lang="en-US" dirty="0"/>
              <a:t>] – character class matching upper or lower case “X” or “”Y”</a:t>
            </a:r>
          </a:p>
          <a:p>
            <a:pPr lvl="1"/>
            <a:endParaRPr lang="en-US" dirty="0"/>
          </a:p>
          <a:p>
            <a:endParaRPr lang="en-US" i="1" dirty="0"/>
          </a:p>
        </p:txBody>
      </p:sp>
      <p:sp>
        <p:nvSpPr>
          <p:cNvPr id="3" name="Title 2"/>
          <p:cNvSpPr>
            <a:spLocks noGrp="1"/>
          </p:cNvSpPr>
          <p:nvPr>
            <p:ph type="title"/>
          </p:nvPr>
        </p:nvSpPr>
        <p:spPr/>
        <p:txBody>
          <a:bodyPr/>
          <a:lstStyle/>
          <a:p>
            <a:r>
              <a:rPr lang="en-US" dirty="0"/>
              <a:t>Editing Output Lines With </a:t>
            </a:r>
            <a:r>
              <a:rPr lang="en-US" i="1" dirty="0" err="1"/>
              <a:t>sed</a:t>
            </a:r>
            <a:endParaRPr lang="en-US" i="1" dirty="0"/>
          </a:p>
        </p:txBody>
      </p:sp>
    </p:spTree>
    <p:extLst>
      <p:ext uri="{BB962C8B-B14F-4D97-AF65-F5344CB8AC3E}">
        <p14:creationId xmlns:p14="http://schemas.microsoft.com/office/powerpoint/2010/main" val="3971889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919472"/>
          </a:xfrm>
        </p:spPr>
        <p:txBody>
          <a:bodyPr>
            <a:normAutofit lnSpcReduction="10000"/>
          </a:bodyPr>
          <a:lstStyle/>
          <a:p>
            <a:r>
              <a:rPr lang="en-US" dirty="0"/>
              <a:t>Try</a:t>
            </a:r>
          </a:p>
          <a:p>
            <a:pPr lvl="1"/>
            <a:r>
              <a:rPr lang="en-US" b="1" dirty="0"/>
              <a:t>echo “The rain in Spain stays mainly in the plain.” &gt; easy_sed.txt; cat easy_sed.txt</a:t>
            </a:r>
          </a:p>
          <a:p>
            <a:pPr lvl="1"/>
            <a:r>
              <a:rPr lang="en-US" b="1" dirty="0" err="1"/>
              <a:t>sed</a:t>
            </a:r>
            <a:r>
              <a:rPr lang="en-US" b="1" dirty="0"/>
              <a:t> –</a:t>
            </a:r>
            <a:r>
              <a:rPr lang="en-US" b="1" dirty="0" err="1"/>
              <a:t>i.bak</a:t>
            </a:r>
            <a:r>
              <a:rPr lang="en-US" b="1" dirty="0"/>
              <a:t> ‘s/rain/snow/;s/Spain/Sweden/;s/plain/mountains/’ easy_sed.txt; cat easy_sed.txt</a:t>
            </a:r>
          </a:p>
          <a:p>
            <a:pPr lvl="1"/>
            <a:r>
              <a:rPr lang="en-US" b="1" dirty="0" err="1"/>
              <a:t>ls</a:t>
            </a:r>
            <a:r>
              <a:rPr lang="en-US" b="1" dirty="0"/>
              <a:t> -l /lib | </a:t>
            </a:r>
            <a:r>
              <a:rPr lang="en-US" b="1" dirty="0" err="1"/>
              <a:t>awk</a:t>
            </a:r>
            <a:r>
              <a:rPr lang="en-US" b="1" dirty="0"/>
              <a:t> 'BEGIN {sum=0} {</a:t>
            </a:r>
            <a:r>
              <a:rPr lang="en-US" b="1" dirty="0" err="1"/>
              <a:t>printf</a:t>
            </a:r>
            <a:r>
              <a:rPr lang="en-US" b="1" dirty="0"/>
              <a:t> "%s\</a:t>
            </a:r>
            <a:r>
              <a:rPr lang="en-US" b="1" dirty="0" err="1"/>
              <a:t>t%s</a:t>
            </a:r>
            <a:r>
              <a:rPr lang="en-US" b="1" dirty="0"/>
              <a:t>\n",$9,$5; sum+=$5} END{</a:t>
            </a:r>
            <a:r>
              <a:rPr lang="en-US" b="1" dirty="0" err="1"/>
              <a:t>printf</a:t>
            </a:r>
            <a:r>
              <a:rPr lang="en-US" b="1" dirty="0"/>
              <a:t>  "\</a:t>
            </a:r>
            <a:r>
              <a:rPr lang="en-US" b="1" dirty="0" err="1"/>
              <a:t>nTotal</a:t>
            </a:r>
            <a:r>
              <a:rPr lang="en-US" b="1" dirty="0"/>
              <a:t>: %d\</a:t>
            </a:r>
            <a:r>
              <a:rPr lang="en-US" b="1" dirty="0" err="1"/>
              <a:t>n",sum</a:t>
            </a:r>
            <a:r>
              <a:rPr lang="en-US" b="1" dirty="0"/>
              <a:t>}' | </a:t>
            </a:r>
            <a:r>
              <a:rPr lang="en-US" b="1" dirty="0" err="1"/>
              <a:t>sed</a:t>
            </a:r>
            <a:r>
              <a:rPr lang="en-US" b="1" dirty="0"/>
              <a:t> -e 's/\.so\(\.[0-9]*\)*//'  | less </a:t>
            </a:r>
            <a:r>
              <a:rPr lang="en-US" dirty="0"/>
              <a:t>(challenge: get rid of </a:t>
            </a:r>
            <a:r>
              <a:rPr lang="en-US" dirty="0" err="1"/>
              <a:t>soname</a:t>
            </a:r>
            <a:r>
              <a:rPr lang="en-US" dirty="0"/>
              <a:t> extension)</a:t>
            </a:r>
          </a:p>
          <a:p>
            <a:pPr lvl="1"/>
            <a:r>
              <a:rPr lang="en-US" b="1" dirty="0" err="1"/>
              <a:t>ls</a:t>
            </a:r>
            <a:r>
              <a:rPr lang="en-US" b="1" dirty="0"/>
              <a:t> -l /lib | </a:t>
            </a:r>
            <a:r>
              <a:rPr lang="en-US" b="1" dirty="0" err="1"/>
              <a:t>awk</a:t>
            </a:r>
            <a:r>
              <a:rPr lang="en-US" b="1" dirty="0"/>
              <a:t> 'BEGIN {sum=0} {</a:t>
            </a:r>
            <a:r>
              <a:rPr lang="en-US" b="1" dirty="0" err="1"/>
              <a:t>printf</a:t>
            </a:r>
            <a:r>
              <a:rPr lang="en-US" b="1" dirty="0"/>
              <a:t> "%s\</a:t>
            </a:r>
            <a:r>
              <a:rPr lang="en-US" b="1" dirty="0" err="1"/>
              <a:t>t%s</a:t>
            </a:r>
            <a:r>
              <a:rPr lang="en-US" b="1" dirty="0"/>
              <a:t>\n",$9,$5; sum+=$5} END{</a:t>
            </a:r>
            <a:r>
              <a:rPr lang="en-US" b="1" dirty="0" err="1"/>
              <a:t>printf</a:t>
            </a:r>
            <a:r>
              <a:rPr lang="en-US" b="1" dirty="0"/>
              <a:t>  "\</a:t>
            </a:r>
            <a:r>
              <a:rPr lang="en-US" b="1" dirty="0" err="1"/>
              <a:t>nTotal</a:t>
            </a:r>
            <a:r>
              <a:rPr lang="en-US" b="1" dirty="0"/>
              <a:t>: %d GB\</a:t>
            </a:r>
            <a:r>
              <a:rPr lang="en-US" b="1" dirty="0" err="1"/>
              <a:t>n",sum</a:t>
            </a:r>
            <a:r>
              <a:rPr lang="en-US" b="1" dirty="0"/>
              <a:t>}' | </a:t>
            </a:r>
            <a:r>
              <a:rPr lang="en-US" b="1" dirty="0" err="1"/>
              <a:t>sed</a:t>
            </a:r>
            <a:r>
              <a:rPr lang="en-US" b="1" dirty="0"/>
              <a:t> -e 's/\.so\(\.[0-9]*\)*//' | </a:t>
            </a:r>
            <a:r>
              <a:rPr lang="en-US" b="1" dirty="0" err="1"/>
              <a:t>awk</a:t>
            </a:r>
            <a:r>
              <a:rPr lang="en-US" b="1" dirty="0"/>
              <a:t> '{</a:t>
            </a:r>
            <a:r>
              <a:rPr lang="en-US" b="1" dirty="0" err="1"/>
              <a:t>printf</a:t>
            </a:r>
            <a:r>
              <a:rPr lang="en-US" b="1" dirty="0"/>
              <a:t>  "%20s\</a:t>
            </a:r>
            <a:r>
              <a:rPr lang="en-US" b="1" dirty="0" err="1"/>
              <a:t>t%s</a:t>
            </a:r>
            <a:r>
              <a:rPr lang="en-US" b="1" dirty="0"/>
              <a:t>\n",$1,$2}‘  | less </a:t>
            </a:r>
            <a:r>
              <a:rPr lang="en-US" dirty="0"/>
              <a:t>(pretty print)</a:t>
            </a:r>
          </a:p>
          <a:p>
            <a:pPr lvl="1"/>
            <a:endParaRPr lang="en-US" dirty="0"/>
          </a:p>
          <a:p>
            <a:endParaRPr lang="en-US" i="1" dirty="0"/>
          </a:p>
        </p:txBody>
      </p:sp>
      <p:sp>
        <p:nvSpPr>
          <p:cNvPr id="3" name="Title 2"/>
          <p:cNvSpPr>
            <a:spLocks noGrp="1"/>
          </p:cNvSpPr>
          <p:nvPr>
            <p:ph type="title"/>
          </p:nvPr>
        </p:nvSpPr>
        <p:spPr/>
        <p:txBody>
          <a:bodyPr>
            <a:normAutofit fontScale="90000"/>
          </a:bodyPr>
          <a:lstStyle/>
          <a:p>
            <a:r>
              <a:rPr lang="en-US" dirty="0"/>
              <a:t>Editing Output Lines With </a:t>
            </a:r>
            <a:r>
              <a:rPr lang="en-US" i="1" dirty="0" err="1"/>
              <a:t>sed</a:t>
            </a:r>
            <a:r>
              <a:rPr lang="en-US" i="1" dirty="0"/>
              <a:t> </a:t>
            </a:r>
            <a:r>
              <a:rPr lang="en-US" dirty="0"/>
              <a:t>–</a:t>
            </a:r>
            <a:r>
              <a:rPr lang="en-US" i="1" dirty="0"/>
              <a:t> </a:t>
            </a:r>
            <a:r>
              <a:rPr lang="en-US" dirty="0"/>
              <a:t>continued </a:t>
            </a:r>
            <a:r>
              <a:rPr lang="en-US" i="1" dirty="0"/>
              <a:t> </a:t>
            </a:r>
            <a:r>
              <a:rPr lang="en-US" sz="3600" b="0" dirty="0">
                <a:effectLst/>
              </a:rPr>
              <a:t>(see sed-tutorial.pdf)</a:t>
            </a:r>
            <a:endParaRPr lang="en-US" sz="3600" i="1" dirty="0"/>
          </a:p>
        </p:txBody>
      </p:sp>
    </p:spTree>
    <p:extLst>
      <p:ext uri="{BB962C8B-B14F-4D97-AF65-F5344CB8AC3E}">
        <p14:creationId xmlns:p14="http://schemas.microsoft.com/office/powerpoint/2010/main" val="1571523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Output from </a:t>
            </a:r>
            <a:r>
              <a:rPr lang="en-US" dirty="0" err="1"/>
              <a:t>sed</a:t>
            </a:r>
            <a:r>
              <a:rPr lang="en-US" dirty="0"/>
              <a:t> commands</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62000" y="533400"/>
            <a:ext cx="6278804" cy="4891770"/>
          </a:xfrm>
        </p:spPr>
      </p:pic>
      <p:sp>
        <p:nvSpPr>
          <p:cNvPr id="4" name="Title 3"/>
          <p:cNvSpPr>
            <a:spLocks noGrp="1"/>
          </p:cNvSpPr>
          <p:nvPr>
            <p:ph type="title"/>
          </p:nvPr>
        </p:nvSpPr>
        <p:spPr/>
        <p:txBody>
          <a:bodyPr/>
          <a:lstStyle/>
          <a:p>
            <a:r>
              <a:rPr lang="en-US" dirty="0"/>
              <a:t>Editing Output Lines With </a:t>
            </a:r>
            <a:r>
              <a:rPr lang="en-US" dirty="0" err="1"/>
              <a:t>sed</a:t>
            </a:r>
            <a:r>
              <a:rPr lang="en-US" dirty="0"/>
              <a:t> </a:t>
            </a:r>
          </a:p>
        </p:txBody>
      </p:sp>
    </p:spTree>
    <p:extLst>
      <p:ext uri="{BB962C8B-B14F-4D97-AF65-F5344CB8AC3E}">
        <p14:creationId xmlns:p14="http://schemas.microsoft.com/office/powerpoint/2010/main" val="366857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Linux is a Unix clone written from scratch by Linus Torvalds with assistance from a loosely-knit team of hackers across the Net.</a:t>
            </a:r>
          </a:p>
          <a:p>
            <a:r>
              <a:rPr lang="en-US" dirty="0"/>
              <a:t>Unix is a multitasking, multi-user computer operating system originally developed in 1969 by a group of AT&amp;T employees at Bell Labs.</a:t>
            </a:r>
          </a:p>
          <a:p>
            <a:r>
              <a:rPr lang="en-US" dirty="0"/>
              <a:t>Linux and Unix strive to be POSIX compliant.</a:t>
            </a:r>
          </a:p>
          <a:p>
            <a:r>
              <a:rPr lang="en-US" dirty="0"/>
              <a:t>64% of the world’s servers run some variant of Unix or Linux. The Android phone and the Kindle run Linux.</a:t>
            </a:r>
          </a:p>
          <a:p>
            <a:pPr lvl="1"/>
            <a:endParaRPr lang="en-US" dirty="0"/>
          </a:p>
        </p:txBody>
      </p:sp>
      <p:sp>
        <p:nvSpPr>
          <p:cNvPr id="2" name="Title 1"/>
          <p:cNvSpPr>
            <a:spLocks noGrp="1"/>
          </p:cNvSpPr>
          <p:nvPr>
            <p:ph type="title"/>
          </p:nvPr>
        </p:nvSpPr>
        <p:spPr/>
        <p:txBody>
          <a:bodyPr/>
          <a:lstStyle/>
          <a:p>
            <a:r>
              <a:rPr lang="en-US" dirty="0"/>
              <a:t>What is Linux?</a:t>
            </a:r>
          </a:p>
        </p:txBody>
      </p:sp>
    </p:spTree>
    <p:extLst>
      <p:ext uri="{BB962C8B-B14F-4D97-AF65-F5344CB8AC3E}">
        <p14:creationId xmlns:p14="http://schemas.microsoft.com/office/powerpoint/2010/main" val="286190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p:txBody>
          <a:bodyPr/>
          <a:lstStyle/>
          <a:p>
            <a:r>
              <a:rPr lang="en-US" dirty="0"/>
              <a:t>You don’t have to take sides and there is always “nedit”</a:t>
            </a:r>
          </a:p>
        </p:txBody>
      </p:sp>
      <p:pic>
        <p:nvPicPr>
          <p:cNvPr id="8" name="Picture Placeholder 7"/>
          <p:cNvPicPr>
            <a:picLocks noGrp="1" noChangeAspect="1"/>
          </p:cNvPicPr>
          <p:nvPr>
            <p:ph type="pic" idx="1"/>
          </p:nvPr>
        </p:nvPicPr>
        <p:blipFill>
          <a:blip r:embed="rId3">
            <a:extLst>
              <a:ext uri="{28A0092B-C50C-407E-A947-70E740481C1C}">
                <a14:useLocalDpi xmlns:a14="http://schemas.microsoft.com/office/drawing/2010/main" val="0"/>
              </a:ext>
            </a:extLst>
          </a:blip>
          <a:srcRect t="14074" b="14074"/>
          <a:stretch>
            <a:fillRect/>
          </a:stretch>
        </p:blipFill>
        <p:spPr/>
      </p:pic>
      <p:sp>
        <p:nvSpPr>
          <p:cNvPr id="5" name="Title 4"/>
          <p:cNvSpPr>
            <a:spLocks noGrp="1"/>
          </p:cNvSpPr>
          <p:nvPr>
            <p:ph type="title"/>
          </p:nvPr>
        </p:nvSpPr>
        <p:spPr/>
        <p:txBody>
          <a:bodyPr/>
          <a:lstStyle/>
          <a:p>
            <a:r>
              <a:rPr lang="en-US" dirty="0"/>
              <a:t>Editing Files with Emacs and Vim</a:t>
            </a:r>
          </a:p>
        </p:txBody>
      </p:sp>
    </p:spTree>
    <p:extLst>
      <p:ext uri="{BB962C8B-B14F-4D97-AF65-F5344CB8AC3E}">
        <p14:creationId xmlns:p14="http://schemas.microsoft.com/office/powerpoint/2010/main" val="1515634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3050"/>
            <a:ext cx="8229600" cy="565150"/>
          </a:xfrm>
        </p:spPr>
        <p:txBody>
          <a:bodyPr>
            <a:normAutofit fontScale="90000"/>
          </a:bodyPr>
          <a:lstStyle/>
          <a:p>
            <a:r>
              <a:rPr lang="en-US" dirty="0"/>
              <a:t>Editing Files with Emacs and Vim</a:t>
            </a:r>
          </a:p>
        </p:txBody>
      </p:sp>
      <p:sp>
        <p:nvSpPr>
          <p:cNvPr id="6" name="Text Placeholder 5"/>
          <p:cNvSpPr>
            <a:spLocks noGrp="1"/>
          </p:cNvSpPr>
          <p:nvPr>
            <p:ph type="body" idx="1"/>
          </p:nvPr>
        </p:nvSpPr>
        <p:spPr>
          <a:xfrm>
            <a:off x="304800" y="5811959"/>
            <a:ext cx="4192588" cy="762000"/>
          </a:xfrm>
        </p:spPr>
        <p:txBody>
          <a:bodyPr>
            <a:normAutofit/>
          </a:bodyPr>
          <a:lstStyle/>
          <a:p>
            <a:r>
              <a:rPr lang="en-US" sz="1800" dirty="0"/>
              <a:t>Emacs – Control Keys</a:t>
            </a:r>
          </a:p>
          <a:p>
            <a:r>
              <a:rPr lang="en-US" sz="1800" dirty="0"/>
              <a:t>C=Ctrl and M=Meta (Alt)</a:t>
            </a:r>
          </a:p>
        </p:txBody>
      </p:sp>
      <p:sp>
        <p:nvSpPr>
          <p:cNvPr id="8" name="Text Placeholder 7"/>
          <p:cNvSpPr>
            <a:spLocks noGrp="1"/>
          </p:cNvSpPr>
          <p:nvPr>
            <p:ph type="body" sz="half" idx="3"/>
          </p:nvPr>
        </p:nvSpPr>
        <p:spPr>
          <a:xfrm>
            <a:off x="4648200" y="5799395"/>
            <a:ext cx="4191000" cy="762000"/>
          </a:xfrm>
        </p:spPr>
        <p:txBody>
          <a:bodyPr>
            <a:normAutofit/>
          </a:bodyPr>
          <a:lstStyle/>
          <a:p>
            <a:r>
              <a:rPr lang="en-US" sz="1800" dirty="0"/>
              <a:t>Vim – Modal</a:t>
            </a:r>
          </a:p>
          <a:p>
            <a:r>
              <a:rPr lang="en-US" sz="1800" dirty="0" err="1"/>
              <a:t>Cmd</a:t>
            </a:r>
            <a:r>
              <a:rPr lang="en-US" sz="1800" dirty="0"/>
              <a:t>, Insert, and Visual</a:t>
            </a:r>
          </a:p>
        </p:txBody>
      </p:sp>
      <p:sp>
        <p:nvSpPr>
          <p:cNvPr id="12" name="Content Placeholder 11"/>
          <p:cNvSpPr>
            <a:spLocks noGrp="1"/>
          </p:cNvSpPr>
          <p:nvPr>
            <p:ph sz="quarter" idx="2"/>
          </p:nvPr>
        </p:nvSpPr>
        <p:spPr>
          <a:xfrm>
            <a:off x="228600" y="838200"/>
            <a:ext cx="4268788" cy="4901896"/>
          </a:xfrm>
        </p:spPr>
        <p:txBody>
          <a:bodyPr>
            <a:normAutofit fontScale="92500" lnSpcReduction="20000"/>
          </a:bodyPr>
          <a:lstStyle/>
          <a:p>
            <a:r>
              <a:rPr lang="en-US" dirty="0"/>
              <a:t>Cheat sheet: emacs.pdf</a:t>
            </a:r>
          </a:p>
          <a:p>
            <a:r>
              <a:rPr lang="en-US" dirty="0"/>
              <a:t>Movement: </a:t>
            </a:r>
            <a:r>
              <a:rPr lang="en-US" sz="2000" b="1" dirty="0"/>
              <a:t>&lt;C-b&gt;,&lt;C-n&gt;, &lt;C-p&gt;,&lt;C-f&gt;,&lt;M-b&gt;,&lt;M-e&gt;,&lt;C-a&gt;,&lt;C-e&gt;,&lt;M-’&lt;‘ &gt;,&lt;M-’&gt;’ &gt;,</a:t>
            </a:r>
          </a:p>
          <a:p>
            <a:r>
              <a:rPr lang="en-US" dirty="0"/>
              <a:t>Change/Delete/Replace: </a:t>
            </a:r>
            <a:r>
              <a:rPr lang="en-US" sz="2000" b="1" dirty="0"/>
              <a:t>&lt;C-d&gt;,&lt;M-d-esc&gt;,&lt;M-d&gt;,&lt;C-</a:t>
            </a:r>
            <a:r>
              <a:rPr lang="en-US" sz="2000" b="1" dirty="0" err="1"/>
              <a:t>kk</a:t>
            </a:r>
            <a:r>
              <a:rPr lang="en-US" sz="2000" b="1" dirty="0"/>
              <a:t>&gt;,&lt;C-</a:t>
            </a:r>
            <a:r>
              <a:rPr lang="en-US" sz="2000" b="1" dirty="0" err="1"/>
              <a:t>d’char</a:t>
            </a:r>
            <a:r>
              <a:rPr lang="en-US" sz="2000" b="1" dirty="0"/>
              <a:t>’&gt;,&lt;Insert&gt;</a:t>
            </a:r>
          </a:p>
          <a:p>
            <a:r>
              <a:rPr lang="en-US" sz="2000" dirty="0"/>
              <a:t>Copy/Paste: </a:t>
            </a:r>
            <a:r>
              <a:rPr lang="en-US" sz="2000" b="1" dirty="0"/>
              <a:t>&lt;C-space&gt;,&lt;C-y&gt;,&lt;C-_&gt;,&lt;M-w&gt;,&lt;C-</a:t>
            </a:r>
            <a:r>
              <a:rPr lang="en-US" sz="2000" b="1" dirty="0" err="1"/>
              <a:t>aky</a:t>
            </a:r>
            <a:r>
              <a:rPr lang="en-US" sz="2000" b="1" dirty="0"/>
              <a:t>&gt;</a:t>
            </a:r>
          </a:p>
          <a:p>
            <a:r>
              <a:rPr lang="en-US" dirty="0"/>
              <a:t>Search/Replace: </a:t>
            </a:r>
            <a:r>
              <a:rPr lang="en-US" sz="2000" b="1" dirty="0"/>
              <a:t>&lt;C-s enter&gt;,&lt;C-s&gt;,&lt;C-r&gt;,&lt;M-x, ‘replace-string’&lt;CR&gt;’</a:t>
            </a:r>
            <a:r>
              <a:rPr lang="en-US" sz="2000" b="1" dirty="0" err="1"/>
              <a:t>srchstr</a:t>
            </a:r>
            <a:r>
              <a:rPr lang="en-US" sz="2000" b="1" dirty="0"/>
              <a:t>’&lt;CR&gt;’replacement’&lt;CR&gt;</a:t>
            </a:r>
          </a:p>
          <a:p>
            <a:r>
              <a:rPr lang="en-US" dirty="0"/>
              <a:t>Save/Quit: </a:t>
            </a:r>
            <a:r>
              <a:rPr lang="en-US" sz="2000" b="1" dirty="0"/>
              <a:t>&lt;C-</a:t>
            </a:r>
            <a:r>
              <a:rPr lang="en-US" sz="2000" b="1" dirty="0" err="1"/>
              <a:t>xs</a:t>
            </a:r>
            <a:r>
              <a:rPr lang="en-US" sz="2000" b="1" dirty="0"/>
              <a:t>&gt;,&lt;C-</a:t>
            </a:r>
            <a:r>
              <a:rPr lang="en-US" sz="2000" b="1" dirty="0" err="1"/>
              <a:t>xw</a:t>
            </a:r>
            <a:r>
              <a:rPr lang="en-US" sz="2000" b="1" dirty="0"/>
              <a:t>&gt;,&lt;C-</a:t>
            </a:r>
            <a:r>
              <a:rPr lang="en-US" sz="2000" b="1" dirty="0" err="1"/>
              <a:t>xc,’n’,’yes</a:t>
            </a:r>
            <a:r>
              <a:rPr lang="en-US" sz="2000" b="1" dirty="0"/>
              <a:t>’&lt;CR&gt;&gt;</a:t>
            </a:r>
          </a:p>
          <a:p>
            <a:endParaRPr lang="en-US" dirty="0"/>
          </a:p>
        </p:txBody>
      </p:sp>
      <p:sp>
        <p:nvSpPr>
          <p:cNvPr id="16" name="Content Placeholder 15"/>
          <p:cNvSpPr>
            <a:spLocks noGrp="1"/>
          </p:cNvSpPr>
          <p:nvPr>
            <p:ph sz="quarter" idx="4"/>
          </p:nvPr>
        </p:nvSpPr>
        <p:spPr>
          <a:xfrm>
            <a:off x="4645025" y="838200"/>
            <a:ext cx="4270375" cy="4901896"/>
          </a:xfrm>
        </p:spPr>
        <p:txBody>
          <a:bodyPr>
            <a:normAutofit/>
          </a:bodyPr>
          <a:lstStyle/>
          <a:p>
            <a:r>
              <a:rPr lang="en-US" dirty="0"/>
              <a:t>Cheat sheet: vim.pdf</a:t>
            </a:r>
          </a:p>
          <a:p>
            <a:r>
              <a:rPr lang="en-US" dirty="0"/>
              <a:t>Movement: </a:t>
            </a:r>
            <a:r>
              <a:rPr lang="en-US" sz="2000" b="1" dirty="0"/>
              <a:t>&lt;h&gt;,&lt;j&gt;, &lt;k&gt;,&lt;l&gt;,&lt;b&gt;,&lt;e&gt;,&lt;0&gt;,&lt;$&gt;,&lt;</a:t>
            </a:r>
            <a:r>
              <a:rPr lang="en-US" sz="2000" b="1" dirty="0" err="1"/>
              <a:t>gg</a:t>
            </a:r>
            <a:r>
              <a:rPr lang="en-US" sz="2000" b="1" dirty="0"/>
              <a:t>&gt;,&lt;G&gt;</a:t>
            </a:r>
          </a:p>
          <a:p>
            <a:r>
              <a:rPr lang="en-US" dirty="0"/>
              <a:t>Change/Delete/Replace: </a:t>
            </a:r>
            <a:r>
              <a:rPr lang="en-US" sz="2000" b="1" dirty="0"/>
              <a:t>&lt;x&gt;,&lt;</a:t>
            </a:r>
            <a:r>
              <a:rPr lang="en-US" sz="2000" b="1" dirty="0" err="1"/>
              <a:t>cw</a:t>
            </a:r>
            <a:r>
              <a:rPr lang="en-US" sz="2000" b="1" dirty="0"/>
              <a:t>&gt;,&lt;</a:t>
            </a:r>
            <a:r>
              <a:rPr lang="en-US" sz="2000" b="1" dirty="0" err="1"/>
              <a:t>dw</a:t>
            </a:r>
            <a:r>
              <a:rPr lang="en-US" sz="2000" b="1" dirty="0"/>
              <a:t>&gt;,&lt;</a:t>
            </a:r>
            <a:r>
              <a:rPr lang="en-US" sz="2000" b="1" dirty="0" err="1"/>
              <a:t>dd</a:t>
            </a:r>
            <a:r>
              <a:rPr lang="en-US" sz="2000" b="1" dirty="0"/>
              <a:t>&gt;,&lt;r&gt;,&lt;R&gt;</a:t>
            </a:r>
          </a:p>
          <a:p>
            <a:r>
              <a:rPr lang="en-US" dirty="0"/>
              <a:t>Copy/Paste: </a:t>
            </a:r>
            <a:r>
              <a:rPr lang="en-US" sz="2000" b="1" dirty="0"/>
              <a:t>&lt;v&gt;,&lt;P&gt;,&lt;u&gt;,&lt;y&gt;,&lt;</a:t>
            </a:r>
            <a:r>
              <a:rPr lang="en-US" sz="2000" b="1" dirty="0" err="1"/>
              <a:t>yy</a:t>
            </a:r>
            <a:r>
              <a:rPr lang="en-US" sz="2000" b="1" dirty="0"/>
              <a:t>&gt;</a:t>
            </a:r>
          </a:p>
          <a:p>
            <a:r>
              <a:rPr lang="en-US" dirty="0"/>
              <a:t>Search/Replace: </a:t>
            </a:r>
            <a:r>
              <a:rPr lang="en-US" sz="2000" b="1" dirty="0"/>
              <a:t>&lt;/&gt;,&lt;n&gt;,&lt;N&gt;,&lt;:%s/’regex’/’replacement’/g&gt;</a:t>
            </a:r>
          </a:p>
          <a:p>
            <a:r>
              <a:rPr lang="en-US" dirty="0"/>
              <a:t>Save/Quit: </a:t>
            </a:r>
            <a:r>
              <a:rPr lang="en-US" sz="2000" b="1" dirty="0"/>
              <a:t>&lt;:q&gt;,&lt;:w&gt;,&lt;:q!&gt;</a:t>
            </a:r>
          </a:p>
          <a:p>
            <a:endParaRPr lang="en-US" sz="2000" b="1"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5799395"/>
            <a:ext cx="914401" cy="914401"/>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0400" y="5740096"/>
            <a:ext cx="1143000" cy="918210"/>
          </a:xfrm>
          <a:prstGeom prst="rect">
            <a:avLst/>
          </a:prstGeom>
        </p:spPr>
      </p:pic>
    </p:spTree>
    <p:extLst>
      <p:ext uri="{BB962C8B-B14F-4D97-AF65-F5344CB8AC3E}">
        <p14:creationId xmlns:p14="http://schemas.microsoft.com/office/powerpoint/2010/main" val="639543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1141232" y="3581400"/>
            <a:ext cx="7162800" cy="2743200"/>
          </a:xfrm>
        </p:spPr>
        <p:txBody>
          <a:bodyPr>
            <a:normAutofit fontScale="92500" lnSpcReduction="10000"/>
          </a:bodyPr>
          <a:lstStyle/>
          <a:p>
            <a:pPr marL="285750" indent="-285750" algn="l">
              <a:buFont typeface="Arial" pitchFamily="34" charset="0"/>
              <a:buChar char="•"/>
            </a:pPr>
            <a:r>
              <a:rPr lang="en-US" sz="1600" dirty="0"/>
              <a:t>Someone has corrupted Edgar Allen Poe’s poem, “The Raven.” Your mission, should you decide to accept it, is to repair the damage with </a:t>
            </a:r>
            <a:r>
              <a:rPr lang="en-US" sz="1600" b="1" dirty="0" err="1"/>
              <a:t>emacs</a:t>
            </a:r>
            <a:r>
              <a:rPr lang="en-US" sz="1600" dirty="0"/>
              <a:t> or </a:t>
            </a:r>
            <a:r>
              <a:rPr lang="en-US" sz="1600" b="1" dirty="0"/>
              <a:t>vim</a:t>
            </a:r>
            <a:r>
              <a:rPr lang="en-US" sz="1600" dirty="0"/>
              <a:t> and then confirm with the “</a:t>
            </a:r>
            <a:r>
              <a:rPr lang="en-US" sz="1600" b="1" dirty="0"/>
              <a:t>diff</a:t>
            </a:r>
            <a:r>
              <a:rPr lang="en-US" sz="1600" dirty="0"/>
              <a:t>” command. Hint: Also use </a:t>
            </a:r>
            <a:r>
              <a:rPr lang="en-US" sz="1600" b="1" dirty="0"/>
              <a:t>diff</a:t>
            </a:r>
            <a:r>
              <a:rPr lang="en-US" sz="1600" dirty="0"/>
              <a:t> to find corruption.</a:t>
            </a:r>
          </a:p>
          <a:p>
            <a:pPr algn="l"/>
            <a:endParaRPr lang="en-US" sz="1600" dirty="0"/>
          </a:p>
          <a:p>
            <a:pPr marL="285750" indent="-285750" algn="l">
              <a:buFont typeface="Arial" pitchFamily="34" charset="0"/>
              <a:buChar char="•"/>
            </a:pPr>
            <a:r>
              <a:rPr lang="en-US" b="1" dirty="0" err="1"/>
              <a:t>emacs</a:t>
            </a:r>
            <a:r>
              <a:rPr lang="en-US" b="1" dirty="0"/>
              <a:t>  –</a:t>
            </a:r>
            <a:r>
              <a:rPr lang="en-US" b="1" dirty="0" err="1"/>
              <a:t>nw</a:t>
            </a:r>
            <a:r>
              <a:rPr lang="en-US" b="1" dirty="0"/>
              <a:t>  bad-the-raven.txt</a:t>
            </a:r>
          </a:p>
          <a:p>
            <a:pPr algn="l"/>
            <a:r>
              <a:rPr lang="en-US" dirty="0"/>
              <a:t>or</a:t>
            </a:r>
          </a:p>
          <a:p>
            <a:pPr marL="285750" indent="-285750" algn="l">
              <a:buFont typeface="Arial" pitchFamily="34" charset="0"/>
              <a:buChar char="•"/>
            </a:pPr>
            <a:r>
              <a:rPr lang="en-US" b="1" dirty="0"/>
              <a:t>vim bad-the-raven.txt</a:t>
            </a:r>
          </a:p>
          <a:p>
            <a:pPr algn="l"/>
            <a:endParaRPr lang="en-US" b="1" dirty="0"/>
          </a:p>
          <a:p>
            <a:pPr marL="285750" indent="-285750" algn="l">
              <a:buFont typeface="Arial" pitchFamily="34" charset="0"/>
              <a:buChar char="•"/>
            </a:pPr>
            <a:r>
              <a:rPr lang="en-US" sz="1600" dirty="0"/>
              <a:t>After editing and saving your file, confirm you work with:</a:t>
            </a:r>
          </a:p>
          <a:p>
            <a:pPr marL="907542" lvl="1" indent="-285750">
              <a:buFont typeface="Arial" pitchFamily="34" charset="0"/>
              <a:buChar char="•"/>
            </a:pPr>
            <a:r>
              <a:rPr lang="en-US" sz="1400" b="1" dirty="0"/>
              <a:t>diff  bad-the-raven.txt  good-the-raven.txt</a:t>
            </a:r>
          </a:p>
          <a:p>
            <a:pPr marL="285750" indent="-285750">
              <a:buFont typeface="Arial" pitchFamily="34" charset="0"/>
              <a:buChar char="•"/>
            </a:pPr>
            <a:endParaRPr lang="en-US" sz="1600" b="1" dirty="0"/>
          </a:p>
          <a:p>
            <a:pPr marL="285750" indent="-285750">
              <a:buFont typeface="Arial" pitchFamily="34" charset="0"/>
              <a:buChar char="•"/>
            </a:pPr>
            <a:endParaRPr lang="en-US" sz="1600" b="1" dirty="0"/>
          </a:p>
        </p:txBody>
      </p:sp>
      <p:pic>
        <p:nvPicPr>
          <p:cNvPr id="10" name="Picture Placeholder 9"/>
          <p:cNvPicPr>
            <a:picLocks noGrp="1" noChangeAspect="1"/>
          </p:cNvPicPr>
          <p:nvPr>
            <p:ph type="pic" idx="1"/>
          </p:nvPr>
        </p:nvPicPr>
        <p:blipFill>
          <a:blip r:embed="rId3">
            <a:extLst>
              <a:ext uri="{28A0092B-C50C-407E-A947-70E740481C1C}">
                <a14:useLocalDpi xmlns:a14="http://schemas.microsoft.com/office/drawing/2010/main" val="0"/>
              </a:ext>
            </a:extLst>
          </a:blip>
          <a:srcRect t="3562" b="3562"/>
          <a:stretch>
            <a:fillRect/>
          </a:stretch>
        </p:blipFill>
        <p:spPr>
          <a:xfrm>
            <a:off x="3657600" y="152400"/>
            <a:ext cx="5204084" cy="2629432"/>
          </a:xfrm>
        </p:spPr>
      </p:pic>
      <p:sp>
        <p:nvSpPr>
          <p:cNvPr id="7" name="Title 6"/>
          <p:cNvSpPr>
            <a:spLocks noGrp="1"/>
          </p:cNvSpPr>
          <p:nvPr>
            <p:ph type="title"/>
          </p:nvPr>
        </p:nvSpPr>
        <p:spPr>
          <a:xfrm>
            <a:off x="152400" y="2971800"/>
            <a:ext cx="8763000" cy="562672"/>
          </a:xfrm>
        </p:spPr>
        <p:txBody>
          <a:bodyPr>
            <a:normAutofit fontScale="90000"/>
          </a:bodyPr>
          <a:lstStyle/>
          <a:p>
            <a:r>
              <a:rPr lang="en-US" dirty="0"/>
              <a:t>Mission Possible: Editing Files with Emacs and Vim</a:t>
            </a:r>
          </a:p>
        </p:txBody>
      </p:sp>
    </p:spTree>
    <p:extLst>
      <p:ext uri="{BB962C8B-B14F-4D97-AF65-F5344CB8AC3E}">
        <p14:creationId xmlns:p14="http://schemas.microsoft.com/office/powerpoint/2010/main" val="3930241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143000"/>
            <a:ext cx="4876800" cy="4876800"/>
          </a:xfrm>
          <a:prstGeom prst="rect">
            <a:avLst/>
          </a:prstGeom>
        </p:spPr>
      </p:pic>
      <p:sp>
        <p:nvSpPr>
          <p:cNvPr id="6" name="Title 5"/>
          <p:cNvSpPr>
            <a:spLocks noGrp="1"/>
          </p:cNvSpPr>
          <p:nvPr>
            <p:ph type="title"/>
          </p:nvPr>
        </p:nvSpPr>
        <p:spPr>
          <a:xfrm>
            <a:off x="457200" y="274638"/>
            <a:ext cx="8229600" cy="868362"/>
          </a:xfrm>
        </p:spPr>
        <p:txBody>
          <a:bodyPr/>
          <a:lstStyle/>
          <a:p>
            <a:pPr algn="ctr"/>
            <a:r>
              <a:rPr lang="en-US" dirty="0"/>
              <a:t>Finis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381000"/>
            <a:ext cx="791658" cy="762000"/>
          </a:xfrm>
          <a:prstGeom prst="rect">
            <a:avLst/>
          </a:prstGeom>
        </p:spPr>
      </p:pic>
    </p:spTree>
    <p:extLst>
      <p:ext uri="{BB962C8B-B14F-4D97-AF65-F5344CB8AC3E}">
        <p14:creationId xmlns:p14="http://schemas.microsoft.com/office/powerpoint/2010/main" val="144766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191000"/>
            <a:ext cx="8229600" cy="990600"/>
          </a:xfrm>
        </p:spPr>
        <p:txBody>
          <a:bodyPr>
            <a:normAutofit/>
          </a:bodyPr>
          <a:lstStyle/>
          <a:p>
            <a:pPr marL="0" indent="0">
              <a:buNone/>
            </a:pPr>
            <a:endParaRPr lang="en-US" dirty="0"/>
          </a:p>
          <a:p>
            <a:pPr lvl="1"/>
            <a:endParaRPr lang="en-US" dirty="0"/>
          </a:p>
        </p:txBody>
      </p:sp>
      <p:sp>
        <p:nvSpPr>
          <p:cNvPr id="2" name="Title 1"/>
          <p:cNvSpPr>
            <a:spLocks noGrp="1"/>
          </p:cNvSpPr>
          <p:nvPr>
            <p:ph type="title"/>
          </p:nvPr>
        </p:nvSpPr>
        <p:spPr>
          <a:xfrm>
            <a:off x="507356" y="353070"/>
            <a:ext cx="8229600" cy="715962"/>
          </a:xfrm>
        </p:spPr>
        <p:txBody>
          <a:bodyPr>
            <a:normAutofit fontScale="90000"/>
          </a:bodyPr>
          <a:lstStyle/>
          <a:p>
            <a:r>
              <a:rPr lang="en-US" dirty="0"/>
              <a:t>The Linux Philosophy</a:t>
            </a:r>
            <a:br>
              <a:rPr lang="en-US" dirty="0"/>
            </a:br>
            <a:endParaRPr lang="en-US" sz="3600" dirty="0"/>
          </a:p>
        </p:txBody>
      </p:sp>
      <p:sp>
        <p:nvSpPr>
          <p:cNvPr id="5" name="TextBox 4"/>
          <p:cNvSpPr txBox="1"/>
          <p:nvPr/>
        </p:nvSpPr>
        <p:spPr>
          <a:xfrm>
            <a:off x="470703" y="1417135"/>
            <a:ext cx="8392529" cy="1477328"/>
          </a:xfrm>
          <a:prstGeom prst="rect">
            <a:avLst/>
          </a:prstGeom>
          <a:noFill/>
        </p:spPr>
        <p:txBody>
          <a:bodyPr wrap="square" rtlCol="0">
            <a:spAutoFit/>
          </a:bodyPr>
          <a:lstStyle/>
          <a:p>
            <a:r>
              <a:rPr lang="en-US" sz="2400" dirty="0"/>
              <a:t>(</a:t>
            </a:r>
            <a:r>
              <a:rPr lang="en-US" sz="2400" dirty="0" err="1"/>
              <a:t>i</a:t>
            </a:r>
            <a:r>
              <a:rPr lang="en-US" sz="2400" dirty="0"/>
              <a:t>) Make each program do one thing well. To do a new job, build afresh rather than complicate old programs by adding new features.</a:t>
            </a:r>
          </a:p>
          <a:p>
            <a:endParaRPr lang="en-US" dirty="0"/>
          </a:p>
        </p:txBody>
      </p:sp>
      <p:sp>
        <p:nvSpPr>
          <p:cNvPr id="6" name="TextBox 5"/>
          <p:cNvSpPr txBox="1"/>
          <p:nvPr/>
        </p:nvSpPr>
        <p:spPr>
          <a:xfrm>
            <a:off x="550238" y="2667000"/>
            <a:ext cx="8392529" cy="1938992"/>
          </a:xfrm>
          <a:prstGeom prst="rect">
            <a:avLst/>
          </a:prstGeom>
          <a:noFill/>
        </p:spPr>
        <p:txBody>
          <a:bodyPr wrap="square" rtlCol="0">
            <a:spAutoFit/>
          </a:bodyPr>
          <a:lstStyle/>
          <a:p>
            <a:r>
              <a:rPr lang="en-US" sz="2400" dirty="0"/>
              <a:t>(ii) Expect the output of every program to become the input to another, as yet unknown, program. Don't clutter output with extraneous information. Avoid stringently columnar or binary input formats. Don't insist on interactive input.</a:t>
            </a:r>
          </a:p>
        </p:txBody>
      </p:sp>
      <p:sp>
        <p:nvSpPr>
          <p:cNvPr id="7" name="TextBox 6"/>
          <p:cNvSpPr txBox="1"/>
          <p:nvPr/>
        </p:nvSpPr>
        <p:spPr>
          <a:xfrm>
            <a:off x="527612" y="4682192"/>
            <a:ext cx="8392529" cy="1569660"/>
          </a:xfrm>
          <a:prstGeom prst="rect">
            <a:avLst/>
          </a:prstGeom>
          <a:noFill/>
        </p:spPr>
        <p:txBody>
          <a:bodyPr wrap="square" rtlCol="0">
            <a:spAutoFit/>
          </a:bodyPr>
          <a:lstStyle/>
          <a:p>
            <a:r>
              <a:rPr lang="en-US" sz="2400" dirty="0"/>
              <a:t>(iii) Use tools in preference to unskilled help to lighten a programming task, even if you have to detour to build the tools and expect to throw some of them out after you've finished using them.</a:t>
            </a:r>
          </a:p>
        </p:txBody>
      </p:sp>
      <p:sp>
        <p:nvSpPr>
          <p:cNvPr id="8" name="TextBox 7"/>
          <p:cNvSpPr txBox="1"/>
          <p:nvPr/>
        </p:nvSpPr>
        <p:spPr>
          <a:xfrm>
            <a:off x="271041" y="838200"/>
            <a:ext cx="8392529" cy="461665"/>
          </a:xfrm>
          <a:prstGeom prst="rect">
            <a:avLst/>
          </a:prstGeom>
          <a:noFill/>
        </p:spPr>
        <p:txBody>
          <a:bodyPr wrap="square" rtlCol="0">
            <a:spAutoFit/>
          </a:bodyPr>
          <a:lstStyle/>
          <a:p>
            <a:pPr algn="ctr"/>
            <a:r>
              <a:rPr lang="en-US" sz="2400" b="1" i="1" dirty="0"/>
              <a:t>The *Nix Philosophy of Doug </a:t>
            </a:r>
            <a:r>
              <a:rPr lang="en-US" sz="2400" b="1" i="1" dirty="0" err="1"/>
              <a:t>McIlroy</a:t>
            </a:r>
            <a:endParaRPr lang="en-US" sz="2400" b="1" i="1" dirty="0"/>
          </a:p>
        </p:txBody>
      </p:sp>
    </p:spTree>
    <p:extLst>
      <p:ext uri="{BB962C8B-B14F-4D97-AF65-F5344CB8AC3E}">
        <p14:creationId xmlns:p14="http://schemas.microsoft.com/office/powerpoint/2010/main" val="17754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762" y="228600"/>
            <a:ext cx="8305800" cy="762000"/>
          </a:xfrm>
        </p:spPr>
        <p:txBody>
          <a:bodyPr>
            <a:normAutofit fontScale="90000"/>
          </a:bodyPr>
          <a:lstStyle/>
          <a:p>
            <a:pPr algn="ctr"/>
            <a:r>
              <a:rPr lang="en-US" dirty="0"/>
              <a:t>Linux Has Many Distributions</a:t>
            </a:r>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2999"/>
            <a:ext cx="7400925" cy="375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46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229600" cy="762000"/>
          </a:xfrm>
        </p:spPr>
        <p:txBody>
          <a:bodyPr>
            <a:normAutofit fontScale="90000"/>
          </a:bodyPr>
          <a:lstStyle/>
          <a:p>
            <a:pPr algn="l"/>
            <a:r>
              <a:rPr lang="en-US" dirty="0"/>
              <a:t>Linux Has Many Distributions</a:t>
            </a:r>
          </a:p>
        </p:txBody>
      </p:sp>
      <p:sp>
        <p:nvSpPr>
          <p:cNvPr id="4" name="Subtitle 3"/>
          <p:cNvSpPr>
            <a:spLocks noGrp="1"/>
          </p:cNvSpPr>
          <p:nvPr>
            <p:ph type="subTitle" idx="1"/>
          </p:nvPr>
        </p:nvSpPr>
        <p:spPr>
          <a:xfrm>
            <a:off x="2667000" y="1511461"/>
            <a:ext cx="5486400" cy="1752600"/>
          </a:xfrm>
        </p:spPr>
        <p:txBody>
          <a:bodyPr/>
          <a:lstStyle/>
          <a:p>
            <a:r>
              <a:rPr lang="en-US" dirty="0"/>
              <a:t>BU uses </a:t>
            </a:r>
            <a:r>
              <a:rPr lang="en-US" dirty="0" err="1"/>
              <a:t>CentOS</a:t>
            </a:r>
            <a:r>
              <a:rPr lang="en-US" dirty="0"/>
              <a:t> in its Linux cluster which is a free version of </a:t>
            </a:r>
            <a:r>
              <a:rPr lang="en-US" dirty="0" err="1"/>
              <a:t>RedHat</a:t>
            </a:r>
            <a:r>
              <a:rPr lang="en-US" dirty="0"/>
              <a:t> Enterprise Linux with the trademarks removed</a:t>
            </a:r>
          </a:p>
        </p:txBody>
      </p:sp>
      <p:pic>
        <p:nvPicPr>
          <p:cNvPr id="3074" name="Picture 2" descr="https://encrypted-tbn0.google.com/images?q=tbn:ANd9GcRKT-9BJV9_juveSNabL03tm9gYSs6FNIzhnNwSlm_y1KHHxzCxg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756" y="3276600"/>
            <a:ext cx="34575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59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95312" y="4572000"/>
            <a:ext cx="4038600" cy="1600200"/>
          </a:xfrm>
        </p:spPr>
        <p:txBody>
          <a:bodyPr>
            <a:normAutofit fontScale="85000" lnSpcReduction="20000"/>
          </a:bodyPr>
          <a:lstStyle/>
          <a:p>
            <a:r>
              <a:rPr lang="en-US" dirty="0"/>
              <a:t>Linux is an O/S core written by Linus Torvalds and others AND</a:t>
            </a:r>
          </a:p>
          <a:p>
            <a:pPr marL="109728" indent="0">
              <a:buNone/>
            </a:pPr>
            <a:endParaRPr lang="en-US" dirty="0"/>
          </a:p>
        </p:txBody>
      </p:sp>
      <p:sp>
        <p:nvSpPr>
          <p:cNvPr id="6" name="Content Placeholder 5"/>
          <p:cNvSpPr>
            <a:spLocks noGrp="1"/>
          </p:cNvSpPr>
          <p:nvPr>
            <p:ph sz="half" idx="2"/>
          </p:nvPr>
        </p:nvSpPr>
        <p:spPr>
          <a:xfrm>
            <a:off x="4795971" y="4314463"/>
            <a:ext cx="4038600" cy="2314937"/>
          </a:xfrm>
        </p:spPr>
        <p:txBody>
          <a:bodyPr>
            <a:normAutofit fontScale="85000" lnSpcReduction="20000"/>
          </a:bodyPr>
          <a:lstStyle/>
          <a:p>
            <a:r>
              <a:rPr lang="en-US" dirty="0"/>
              <a:t>a set of small programs written by Richard Stallman and others. They are the GNU utilities.</a:t>
            </a:r>
          </a:p>
          <a:p>
            <a:pPr marL="109728" indent="0">
              <a:buNone/>
            </a:pPr>
            <a:r>
              <a:rPr lang="en-US" u="sng" dirty="0"/>
              <a:t>http://www.gnu.org/</a:t>
            </a:r>
          </a:p>
          <a:p>
            <a:pPr marL="109728" indent="0">
              <a:buNone/>
            </a:pPr>
            <a:r>
              <a:rPr lang="en-US" dirty="0"/>
              <a:t> </a:t>
            </a:r>
          </a:p>
          <a:p>
            <a:endParaRPr lang="en-US" dirty="0"/>
          </a:p>
        </p:txBody>
      </p:sp>
      <p:sp>
        <p:nvSpPr>
          <p:cNvPr id="3" name="Title 2"/>
          <p:cNvSpPr>
            <a:spLocks noGrp="1"/>
          </p:cNvSpPr>
          <p:nvPr>
            <p:ph type="title"/>
          </p:nvPr>
        </p:nvSpPr>
        <p:spPr>
          <a:xfrm>
            <a:off x="533400" y="228600"/>
            <a:ext cx="8458200" cy="990600"/>
          </a:xfrm>
        </p:spPr>
        <p:txBody>
          <a:bodyPr>
            <a:normAutofit fontScale="90000"/>
          </a:bodyPr>
          <a:lstStyle/>
          <a:p>
            <a:r>
              <a:rPr lang="en-US" dirty="0"/>
              <a:t>What is Linux?</a:t>
            </a:r>
            <a:br>
              <a:rPr lang="en-US" dirty="0"/>
            </a:br>
            <a:r>
              <a:rPr lang="en-US" sz="4400" dirty="0"/>
              <a:t>Linux + GNU Utilities = Free Unix</a:t>
            </a:r>
            <a:endParaRPr lang="en-US" dirty="0"/>
          </a:p>
        </p:txBody>
      </p:sp>
      <p:pic>
        <p:nvPicPr>
          <p:cNvPr id="4" name="Picture 2" descr="https://encrypted-tbn0.google.com/images?q=tbn:ANd9GcQdpM3JZ5ZuVCLdjhlb_cX6FWRwWJtaeZf1JFJiXrpT7Airpf4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447800"/>
            <a:ext cx="2679781" cy="2679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VfZiLVlrSAKi-hGnJpZ_eRWjQL4quEjNXi5WS8w1jbe3EgkQ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784" y="1444906"/>
            <a:ext cx="1959015" cy="30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5564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5755</TotalTime>
  <Words>4204</Words>
  <Application>Microsoft Office PowerPoint</Application>
  <PresentationFormat>On-screen Show (4:3)</PresentationFormat>
  <Paragraphs>398</Paragraphs>
  <Slides>53</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Lucida Sans Unicode</vt:lpstr>
      <vt:lpstr>Verdana</vt:lpstr>
      <vt:lpstr>Wingdings 2</vt:lpstr>
      <vt:lpstr>Wingdings 3</vt:lpstr>
      <vt:lpstr>Concourse</vt:lpstr>
      <vt:lpstr>Introduction to Linux</vt:lpstr>
      <vt:lpstr>About the class…</vt:lpstr>
      <vt:lpstr>PowerPoint Presentation</vt:lpstr>
      <vt:lpstr>What is Linux?</vt:lpstr>
      <vt:lpstr>What is Linux?</vt:lpstr>
      <vt:lpstr>The Linux Philosophy </vt:lpstr>
      <vt:lpstr>Linux Has Many Distributions</vt:lpstr>
      <vt:lpstr>Linux Has Many Distributions</vt:lpstr>
      <vt:lpstr>What is Linux? Linux + GNU Utilities = Free Unix</vt:lpstr>
      <vt:lpstr>What is Linux? “Small programs that do one thing well” (see unix-reference.pdf) </vt:lpstr>
      <vt:lpstr>What is Linux? “Small programs that do one thing well” </vt:lpstr>
      <vt:lpstr>Connecting to a Linux Host</vt:lpstr>
      <vt:lpstr>Connecting to a Linux Host – Windows Client Software</vt:lpstr>
      <vt:lpstr>Connecting to a Linux Host – Mac OS X Client Software</vt:lpstr>
      <vt:lpstr>Let the Linux Lab Begin!</vt:lpstr>
      <vt:lpstr>Connecting to a Linux Host - Windows Client</vt:lpstr>
      <vt:lpstr>Connecting to a Linux Host - Mac OS X Client</vt:lpstr>
      <vt:lpstr>Connection Problems</vt:lpstr>
      <vt:lpstr>Obtaining the Course Material</vt:lpstr>
      <vt:lpstr>Connecting to a Linux Host: Emulate a Browser</vt:lpstr>
      <vt:lpstr>Connecting to a Linux Host</vt:lpstr>
      <vt:lpstr>Connecting to a Linux Host: Send and Email</vt:lpstr>
      <vt:lpstr>Connecting to an Linux Host</vt:lpstr>
      <vt:lpstr>The Shell</vt:lpstr>
      <vt:lpstr>The Shell</vt:lpstr>
      <vt:lpstr>System Information</vt:lpstr>
      <vt:lpstr>System Information</vt:lpstr>
      <vt:lpstr>Command History and Simple Command Line Editing</vt:lpstr>
      <vt:lpstr>Help with Commands</vt:lpstr>
      <vt:lpstr>Connect Commands Together with the Pipe Symbol “|” and Using Filters</vt:lpstr>
      <vt:lpstr>Editing the Command Line with Emacs Keys (see emacs-editing-mode.pdf)</vt:lpstr>
      <vt:lpstr>The Linux File System</vt:lpstr>
      <vt:lpstr>The Linux File System</vt:lpstr>
      <vt:lpstr>Examining the File System</vt:lpstr>
      <vt:lpstr>Examining the File System</vt:lpstr>
      <vt:lpstr>Navigating the File System</vt:lpstr>
      <vt:lpstr>Navigating the File System</vt:lpstr>
      <vt:lpstr>Modifying the Linux File System</vt:lpstr>
      <vt:lpstr>Modifying the Linux File System</vt:lpstr>
      <vt:lpstr>The List Command</vt:lpstr>
      <vt:lpstr>File System Ownership and Permissions</vt:lpstr>
      <vt:lpstr>root</vt:lpstr>
      <vt:lpstr>File and Directory Ownership and Permissions</vt:lpstr>
      <vt:lpstr>File and Directory Ownership and Permissions</vt:lpstr>
      <vt:lpstr>Editing Output Lines With awk (see awk-tutorial.pdf) </vt:lpstr>
      <vt:lpstr>Editing Output Lines With awk </vt:lpstr>
      <vt:lpstr>Editing Output Lines With sed</vt:lpstr>
      <vt:lpstr>Editing Output Lines With sed – continued  (see sed-tutorial.pdf)</vt:lpstr>
      <vt:lpstr>Editing Output Lines With sed </vt:lpstr>
      <vt:lpstr>Editing Files with Emacs and Vim</vt:lpstr>
      <vt:lpstr>Editing Files with Emacs and Vim</vt:lpstr>
      <vt:lpstr>Mission Possible: Editing Files with Emacs and Vim</vt:lpstr>
      <vt:lpstr>Finis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Don Johnson</dc:creator>
  <cp:lastModifiedBy>user</cp:lastModifiedBy>
  <cp:revision>168</cp:revision>
  <cp:lastPrinted>2012-09-09T21:57:38Z</cp:lastPrinted>
  <dcterms:created xsi:type="dcterms:W3CDTF">2012-08-28T23:29:57Z</dcterms:created>
  <dcterms:modified xsi:type="dcterms:W3CDTF">2025-06-09T11:05:40Z</dcterms:modified>
</cp:coreProperties>
</file>