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7" r:id="rId3"/>
    <p:sldMasterId id="2147483699" r:id="rId4"/>
  </p:sldMasterIdLst>
  <p:notesMasterIdLst>
    <p:notesMasterId r:id="rId44"/>
  </p:notesMasterIdLst>
  <p:sldIdLst>
    <p:sldId id="256" r:id="rId5"/>
    <p:sldId id="257" r:id="rId6"/>
    <p:sldId id="258" r:id="rId7"/>
    <p:sldId id="260" r:id="rId8"/>
    <p:sldId id="261" r:id="rId9"/>
    <p:sldId id="259" r:id="rId10"/>
    <p:sldId id="262" r:id="rId11"/>
    <p:sldId id="294" r:id="rId12"/>
    <p:sldId id="311" r:id="rId13"/>
    <p:sldId id="313" r:id="rId14"/>
    <p:sldId id="312" r:id="rId15"/>
    <p:sldId id="314" r:id="rId16"/>
    <p:sldId id="315" r:id="rId17"/>
    <p:sldId id="317" r:id="rId18"/>
    <p:sldId id="316" r:id="rId19"/>
    <p:sldId id="318" r:id="rId20"/>
    <p:sldId id="319" r:id="rId21"/>
    <p:sldId id="264" r:id="rId22"/>
    <p:sldId id="320" r:id="rId23"/>
    <p:sldId id="321" r:id="rId24"/>
    <p:sldId id="267" r:id="rId25"/>
    <p:sldId id="322" r:id="rId26"/>
    <p:sldId id="268" r:id="rId27"/>
    <p:sldId id="265" r:id="rId28"/>
    <p:sldId id="266" r:id="rId29"/>
    <p:sldId id="284" r:id="rId30"/>
    <p:sldId id="310" r:id="rId31"/>
    <p:sldId id="333" r:id="rId32"/>
    <p:sldId id="334" r:id="rId33"/>
    <p:sldId id="335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57" autoAdjust="0"/>
  </p:normalViewPr>
  <p:slideViewPr>
    <p:cSldViewPr snapToGrid="0">
      <p:cViewPr varScale="1">
        <p:scale>
          <a:sx n="122" d="100"/>
          <a:sy n="122" d="100"/>
        </p:scale>
        <p:origin x="17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5CE5A-072A-43E0-8D51-B16BAE8A4A54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AAE40-B1C8-4C54-B18D-2DC5AE70D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 leakage: If a variable x contains sensitive data,</a:t>
            </a:r>
            <a:r>
              <a:rPr lang="en-US" baseline="0" dirty="0"/>
              <a:t> x is tainted. Any variable depending on x will also get tainted (for </a:t>
            </a:r>
            <a:r>
              <a:rPr lang="en-US" baseline="0" dirty="0" err="1"/>
              <a:t>eg</a:t>
            </a:r>
            <a:r>
              <a:rPr lang="en-US" baseline="0" dirty="0"/>
              <a:t>, a = b +x ). Here a is also tainted. Observe if the tainted data will flow to sensitive functions (sink)</a:t>
            </a:r>
          </a:p>
          <a:p>
            <a:r>
              <a:rPr lang="en-US" baseline="0" dirty="0" err="1"/>
              <a:t>Prog</a:t>
            </a:r>
            <a:r>
              <a:rPr lang="en-US" baseline="0" dirty="0"/>
              <a:t> vulnerability: Say you want to observe where any user data (potentially unchecked) flows into your code to sensitive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4AAA4-E6BE-474D-B45D-57EFD0DA46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083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</a:t>
            </a:r>
            <a:r>
              <a:rPr lang="en-US" baseline="0" dirty="0"/>
              <a:t> how private information flows through the program and detect if it is leaked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24AAA4-E6BE-474D-B45D-57EFD0DA46F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02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0252-B5D0-4E69-A6A7-5BAA3B7AD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4EB4-CCA0-4DE9-8C21-017C3B01B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DEB64-C307-499C-AB1E-15B61DEB9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A37-F0AA-4231-A4A0-296C26CBD2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71E3-17D8-47B1-8B30-A3DC575F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C0D98-C474-41C2-8557-8EF5CBE4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DC6D-3797-4173-989C-132C89BB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7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3EA5-6876-4B3D-B934-3B721A22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6F3B8-B0A1-49AD-8B9A-0D954FB18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1CFEF-8CF2-434E-969B-CED94B97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A37-F0AA-4231-A4A0-296C26CBD2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6EBA-D156-4450-AE3C-C9F1B9C8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CB323-2234-4880-A5CD-9192B95E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DC6D-3797-4173-989C-132C89BB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9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7CB98-B4D9-4B0A-9308-F569EBE25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C00CA-4B33-4C2B-A836-C3CE53113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2D54F-9379-4104-9E77-3CE49BD24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A37-F0AA-4231-A4A0-296C26CBD2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A72DD-A7C2-415C-BE64-06976133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10471-0FA0-4BA5-A05D-F3E7AA50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DC6D-3797-4173-989C-132C89BB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42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5835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2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7835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57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2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18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1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2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2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2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210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44402"/>
            <a:ext cx="10852149" cy="641714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87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2000" cy="37909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1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1911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E1A9-96F6-443E-AD6F-E9543F74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A3806-FCE8-44A4-BEAF-6FE5F8443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23D2-FC5A-4CC7-8CC3-58D71C61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A37-F0AA-4231-A4A0-296C26CBD2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E4820-F355-4B95-9FFC-F80A2D68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DA8A5-31D8-4255-A2FD-666EC7FA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DC6D-3797-4173-989C-132C89BB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43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43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391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520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90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404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602317"/>
            <a:ext cx="10820400" cy="37397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784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87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602317"/>
            <a:ext cx="11040076" cy="4293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4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2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2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2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2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2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5514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6913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36B5-8BDC-42DE-B5E8-B18C72A7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9B87E-117C-40FB-A38B-C2F5C9520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3FFE7-1ED1-4610-B558-9B710D3E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A37-F0AA-4231-A4A0-296C26CBD2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3AE53-B59B-431A-88E6-8E86E8B4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A3C9-E0BF-4DD3-A0B9-9418DE20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DC6D-3797-4173-989C-132C89BB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13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2">
                    <a:lumMod val="75000"/>
                  </a:schemeClr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2">
                    <a:lumMod val="75000"/>
                  </a:schemeClr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2">
                    <a:lumMod val="75000"/>
                  </a:schemeClr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6084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9470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60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891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55910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9884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9030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7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7C79-AE25-40A1-91E5-A9D07098397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BE54-4A64-4606-9695-5D1A4743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936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7C79-AE25-40A1-91E5-A9D07098397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BE54-4A64-4606-9695-5D1A4743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15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5356-38BB-4670-A9F2-06A0A113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60012-55D3-4934-8902-ED4D8284E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D6B8D-7222-403C-8C82-4CA85E17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F69AC-3EA0-4BA3-9707-9B53A49F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A37-F0AA-4231-A4A0-296C26CBD2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6B697-A89D-441E-8F48-20B39209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36CA2-9D8F-4597-A6C4-49C4614E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DC6D-3797-4173-989C-132C89BB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13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7C79-AE25-40A1-91E5-A9D07098397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BE54-4A64-4606-9695-5D1A4743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255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7C79-AE25-40A1-91E5-A9D07098397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BE54-4A64-4606-9695-5D1A4743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45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7C79-AE25-40A1-91E5-A9D07098397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BE54-4A64-4606-9695-5D1A4743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46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7C79-AE25-40A1-91E5-A9D07098397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BE54-4A64-4606-9695-5D1A4743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275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7C79-AE25-40A1-91E5-A9D07098397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BE54-4A64-4606-9695-5D1A4743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369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7C79-AE25-40A1-91E5-A9D07098397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BE54-4A64-4606-9695-5D1A4743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911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7C79-AE25-40A1-91E5-A9D07098397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BE54-4A64-4606-9695-5D1A4743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30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7C79-AE25-40A1-91E5-A9D07098397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BE54-4A64-4606-9695-5D1A4743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155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7C79-AE25-40A1-91E5-A9D07098397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BE54-4A64-4606-9695-5D1A4743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478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5995" y="5158358"/>
            <a:ext cx="11061895" cy="384175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2133" b="0" i="0">
                <a:solidFill>
                  <a:schemeClr val="bg2">
                    <a:lumMod val="75000"/>
                  </a:schemeClr>
                </a:solidFill>
                <a:latin typeface="+mn-lt"/>
                <a:cs typeface="CiscoSansTT ExtraLight"/>
              </a:defRPr>
            </a:lvl1pPr>
            <a:lvl2pPr marL="457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625995" y="5478354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625995" y="5798350"/>
            <a:ext cx="11061895" cy="384175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2133" b="0" i="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17723" y="4281951"/>
            <a:ext cx="11070167" cy="398668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933" b="0" i="0" baseline="0">
                <a:solidFill>
                  <a:schemeClr val="bg2">
                    <a:lumMod val="75000"/>
                  </a:schemeClr>
                </a:solidFill>
                <a:latin typeface="+mj-lt"/>
                <a:cs typeface="CiscoSansTT ExtraLight"/>
              </a:defRPr>
            </a:lvl1pPr>
            <a:lvl2pPr marL="406365" indent="0">
              <a:buNone/>
              <a:defRPr/>
            </a:lvl2pPr>
            <a:lvl3pPr marL="569854" indent="0">
              <a:buNone/>
              <a:defRPr/>
            </a:lvl3pPr>
            <a:lvl4pPr marL="688908" indent="0">
              <a:buNone/>
              <a:defRPr/>
            </a:lvl4pPr>
            <a:lvl5pPr marL="801608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567687" y="3519969"/>
            <a:ext cx="11120203" cy="85964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333" b="0" i="0" spc="0" baseline="0">
                <a:solidFill>
                  <a:schemeClr val="bg2">
                    <a:lumMod val="75000"/>
                  </a:schemeClr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 userDrawn="1"/>
        </p:nvSpPr>
        <p:spPr bwMode="auto">
          <a:xfrm>
            <a:off x="625995" y="521745"/>
            <a:ext cx="1060704" cy="563500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93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E9C0-25E2-4676-96A1-43D79CD9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53C1E-1F01-4B0F-BD92-F4CD7AC83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9133F-12E6-493B-BFFE-A6932F318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EF4D1-CB31-4DCB-A7BC-85B18A9082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383A6-19A7-4E7D-95D9-D7636D332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8E21D6-772C-469C-9130-D7B5484D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A37-F0AA-4231-A4A0-296C26CBD2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7574B-DD7B-41D8-B376-015DFD7C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73F540-3011-420F-B29C-48736608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DC6D-3797-4173-989C-132C89BB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132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2">
                    <a:lumMod val="75000"/>
                  </a:schemeClr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_Whit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4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bg2">
                    <a:lumMod val="75000"/>
                  </a:schemeClr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bg2">
                    <a:lumMod val="75000"/>
                  </a:schemeClr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1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4417" y="5221411"/>
            <a:ext cx="10389144" cy="465808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804747">
              <a:lnSpc>
                <a:spcPct val="100000"/>
              </a:lnSpc>
              <a:spcBef>
                <a:spcPct val="50000"/>
              </a:spcBef>
              <a:buNone/>
              <a:defRPr sz="2933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83897" y="2054069"/>
            <a:ext cx="10629664" cy="3038449"/>
          </a:xfrm>
          <a:prstGeom prst="rect">
            <a:avLst/>
          </a:prstGeom>
        </p:spPr>
        <p:txBody>
          <a:bodyPr>
            <a:noAutofit/>
          </a:bodyPr>
          <a:lstStyle>
            <a:lvl1pPr marL="244794" indent="-533277" algn="l">
              <a:lnSpc>
                <a:spcPct val="90000"/>
              </a:lnSpc>
              <a:defRPr sz="5333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476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666751" y="5244402"/>
            <a:ext cx="10852149" cy="641714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3867"/>
              </a:lnSpc>
              <a:spcBef>
                <a:spcPts val="0"/>
              </a:spcBef>
              <a:buNone/>
              <a:defRPr sz="32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2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12192000" cy="37909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98380" y="4072691"/>
            <a:ext cx="11152315" cy="716158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4267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301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464" cy="6858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933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269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24267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0683" y="320842"/>
            <a:ext cx="11307184" cy="568886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6336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1602317"/>
            <a:ext cx="11036459" cy="4519083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04792" indent="-228594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609585" indent="-220128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914377" indent="-146047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512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11199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41155" y="1607864"/>
            <a:ext cx="5181600" cy="4110792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60000"/>
              <a:buFont typeface="Arial"/>
              <a:buChar char="•"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60000"/>
              <a:buFont typeface="Arial"/>
              <a:buChar char="•"/>
              <a:defRPr sz="24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537620" indent="-152396">
              <a:buClr>
                <a:schemeClr val="tx1"/>
              </a:buClr>
              <a:buSzPct val="60000"/>
              <a:buFont typeface="Arial"/>
              <a:buChar char="•"/>
              <a:defRPr sz="2133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690016" indent="-152396">
              <a:buClr>
                <a:schemeClr val="tx1"/>
              </a:buClr>
              <a:buSzPct val="60000"/>
              <a:buFont typeface="Arial"/>
              <a:buChar char="•"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842412" indent="-152396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27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B723-0608-4B5D-9AB7-88B0F133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499B3-7F30-4C64-816E-9BED6EB2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A37-F0AA-4231-A4A0-296C26CBD2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B0645-9ABE-49E6-A388-1BFFE814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F5BED-1BF1-4F81-9685-1B553875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DC6D-3797-4173-989C-132C89BB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94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078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87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711200" y="1602317"/>
            <a:ext cx="10820400" cy="373970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667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733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41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711200" y="1602318"/>
            <a:ext cx="10820400" cy="3744383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6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83690" y="5530961"/>
            <a:ext cx="9573749" cy="434977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804747">
              <a:lnSpc>
                <a:spcPct val="100000"/>
              </a:lnSpc>
              <a:spcBef>
                <a:spcPct val="50000"/>
              </a:spcBef>
              <a:buNone/>
              <a:defRPr sz="1867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467"/>
            </a:lvl2pPr>
            <a:lvl3pPr>
              <a:buFont typeface="Arial" pitchFamily="34" charset="0"/>
              <a:buNone/>
              <a:defRPr sz="1467"/>
            </a:lvl3pPr>
            <a:lvl4pPr>
              <a:buFont typeface="Arial" pitchFamily="34" charset="0"/>
              <a:buNone/>
              <a:defRPr sz="1467"/>
            </a:lvl4pPr>
            <a:lvl5pPr>
              <a:buFont typeface="Arial" pitchFamily="34" charset="0"/>
              <a:buNone/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73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2883" y="1602317"/>
            <a:ext cx="11040076" cy="42933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80910" marR="0" indent="-380910" algn="ctr" defTabSz="609458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667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211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16401" y="2220243"/>
            <a:ext cx="4882699" cy="3901157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32828" indent="-156629">
              <a:lnSpc>
                <a:spcPct val="95000"/>
              </a:lnSpc>
              <a:spcBef>
                <a:spcPts val="1480"/>
              </a:spcBef>
              <a:buClr>
                <a:schemeClr val="tx2"/>
              </a:buClr>
              <a:buSzPct val="60000"/>
              <a:buFont typeface="Arial"/>
              <a:buChar char="•"/>
              <a:defRPr sz="2667" b="0" i="0">
                <a:solidFill>
                  <a:schemeClr val="bg2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385224" indent="-152396">
              <a:lnSpc>
                <a:spcPct val="95000"/>
              </a:lnSpc>
              <a:spcBef>
                <a:spcPts val="600"/>
              </a:spcBef>
              <a:buClr>
                <a:schemeClr val="tx2"/>
              </a:buClr>
              <a:buSzPct val="60000"/>
              <a:buFont typeface="Arial"/>
              <a:buChar char="•"/>
              <a:defRPr sz="2400" b="0" i="0">
                <a:solidFill>
                  <a:schemeClr val="bg2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537620" indent="-152396">
              <a:buClr>
                <a:schemeClr val="tx2"/>
              </a:buClr>
              <a:buSzPct val="60000"/>
              <a:buFont typeface="Arial"/>
              <a:buChar char="•"/>
              <a:defRPr sz="2133" b="0" i="0">
                <a:solidFill>
                  <a:schemeClr val="bg2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690016" indent="-152396">
              <a:buClr>
                <a:schemeClr val="tx2"/>
              </a:buClr>
              <a:buSzPct val="60000"/>
              <a:buFont typeface="Arial"/>
              <a:buChar char="•"/>
              <a:defRPr sz="1867" b="0" i="0">
                <a:solidFill>
                  <a:schemeClr val="bg2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842412" indent="-152396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2">
                    <a:lumMod val="75000"/>
                  </a:schemeClr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455085"/>
            <a:ext cx="4915412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4267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757856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5903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58801" y="2209800"/>
            <a:ext cx="5103284" cy="2438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709083"/>
            <a:ext cx="4734983" cy="5412316"/>
          </a:xfrm>
          <a:prstGeom prst="rect">
            <a:avLst/>
          </a:prstGeom>
        </p:spPr>
        <p:txBody>
          <a:bodyPr lIns="0" rIns="0" anchor="ctr" anchorCtr="0"/>
          <a:lstStyle>
            <a:lvl1pPr marL="226478" indent="-226478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304792" algn="l"/>
              </a:tabLst>
              <a:defRPr sz="3200"/>
            </a:lvl1pPr>
            <a:lvl2pPr marL="461422" indent="-228594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3200"/>
            </a:lvl2pPr>
            <a:lvl3pPr marL="609585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667"/>
            </a:lvl3pPr>
            <a:lvl4pPr marL="766214" indent="-15662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2400"/>
            </a:lvl4pPr>
            <a:lvl5pPr marL="992693" indent="-15028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636906" y="6322205"/>
            <a:ext cx="4622389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168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680720"/>
            <a:ext cx="5078396" cy="873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796618" y="680720"/>
            <a:ext cx="4734983" cy="5440680"/>
          </a:xfrm>
          <a:prstGeom prst="rect">
            <a:avLst/>
          </a:prstGeom>
        </p:spPr>
        <p:txBody>
          <a:bodyPr lIns="0" rIns="0"/>
          <a:lstStyle>
            <a:lvl1pPr marL="152396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1pPr>
            <a:lvl2pPr marL="304792" indent="-152396">
              <a:lnSpc>
                <a:spcPct val="100000"/>
              </a:lnSpc>
              <a:buClr>
                <a:schemeClr val="tx1"/>
              </a:buClr>
              <a:buSzPct val="60000"/>
              <a:defRPr sz="2667"/>
            </a:lvl2pPr>
            <a:lvl3pPr marL="457189" indent="-152396">
              <a:lnSpc>
                <a:spcPct val="100000"/>
              </a:lnSpc>
              <a:buClr>
                <a:schemeClr val="tx1"/>
              </a:buClr>
              <a:buSzPct val="60000"/>
              <a:defRPr sz="2400"/>
            </a:lvl3pPr>
            <a:lvl4pPr marL="609585" indent="-165096">
              <a:lnSpc>
                <a:spcPct val="100000"/>
              </a:lnSpc>
              <a:buClr>
                <a:schemeClr val="tx1"/>
              </a:buClr>
              <a:buSzPct val="60000"/>
              <a:defRPr sz="2133"/>
            </a:lvl4pPr>
            <a:lvl5pPr marL="766214" indent="-156629">
              <a:lnSpc>
                <a:spcPct val="100000"/>
              </a:lnSpc>
              <a:buClr>
                <a:schemeClr val="tx1"/>
              </a:buClr>
              <a:buSzPct val="60000"/>
              <a:defRPr sz="21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83689" y="2213123"/>
            <a:ext cx="5078396" cy="3908277"/>
          </a:xfrm>
          <a:prstGeom prst="rect">
            <a:avLst/>
          </a:prstGeom>
        </p:spPr>
        <p:txBody>
          <a:bodyPr/>
          <a:lstStyle>
            <a:lvl1pPr marL="152396" indent="-152396">
              <a:buClr>
                <a:schemeClr val="tx2"/>
              </a:buClr>
              <a:buSzPct val="60000"/>
              <a:defRPr lang="en-US" sz="2667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1pPr>
            <a:lvl2pPr marL="304792" indent="-152396">
              <a:buClr>
                <a:schemeClr val="tx2"/>
              </a:buClr>
              <a:buSzPct val="60000"/>
              <a:defRPr sz="2667">
                <a:solidFill>
                  <a:schemeClr val="bg2">
                    <a:lumMod val="75000"/>
                  </a:schemeClr>
                </a:solidFill>
              </a:defRPr>
            </a:lvl2pPr>
            <a:lvl3pPr marL="457189" indent="-152396">
              <a:buClr>
                <a:schemeClr val="tx2"/>
              </a:buClr>
              <a:buSzPct val="60000"/>
              <a:defRPr sz="2400">
                <a:solidFill>
                  <a:schemeClr val="bg2">
                    <a:lumMod val="75000"/>
                  </a:schemeClr>
                </a:solidFill>
              </a:defRPr>
            </a:lvl3pPr>
            <a:lvl4pPr marL="609585" indent="-165096">
              <a:buClr>
                <a:schemeClr val="tx2"/>
              </a:buClr>
              <a:buSzPct val="60000"/>
              <a:defRPr sz="2133">
                <a:solidFill>
                  <a:schemeClr val="bg2">
                    <a:lumMod val="75000"/>
                  </a:schemeClr>
                </a:solidFill>
              </a:defRPr>
            </a:lvl4pPr>
            <a:lvl5pPr marL="766214" indent="-156629">
              <a:buClr>
                <a:schemeClr val="tx2"/>
              </a:buClr>
              <a:buSzPct val="60000"/>
              <a:defRPr sz="2133">
                <a:solidFill>
                  <a:schemeClr val="bg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62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448646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786034" y="5416468"/>
            <a:ext cx="4745567" cy="7001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6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7461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786034" y="709084"/>
            <a:ext cx="4745567" cy="541231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6760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5E798C-D1C3-48F2-A3F7-F6B7F2458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A37-F0AA-4231-A4A0-296C26CBD2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89749-F80E-4D54-82CD-33C4ED4C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92E47-7FDD-4F66-8389-E920D612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DC6D-3797-4173-989C-132C89BB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845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3037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106790" y="0"/>
            <a:ext cx="6085209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4398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9735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10678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7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9" y="2212975"/>
            <a:ext cx="5078396" cy="2432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912261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4267" kern="1200" dirty="0">
                <a:solidFill>
                  <a:schemeClr val="bg2">
                    <a:lumMod val="75000"/>
                  </a:schemeClr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6786034" y="670984"/>
            <a:ext cx="4745567" cy="545041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636905" y="6322205"/>
            <a:ext cx="447895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algn="l" defTabSz="814305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kern="1200" spc="27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2019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2650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 userDrawn="1"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32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27C79-AE25-40A1-91E5-A9D07098397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2BE54-4A64-4606-9695-5D1A4743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7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61A6-7350-4B0D-A943-7E97DAA5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699B-E42F-44A0-9739-14D5C936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514CB-1829-47E9-8D21-D12A2C3F4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253E1-4B60-4F0E-A83C-7818FE9D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A37-F0AA-4231-A4A0-296C26CBD2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09AD2-81A2-430F-ABCB-E785BA3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16B14-6DEB-4D8D-BF31-833CB8A2C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DC6D-3797-4173-989C-132C89BB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1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4BFB-58A9-4848-A81D-7B332C7C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3C7B7-432D-4CAF-A678-F9D00009D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90F1-F15B-4636-9177-3792A058C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41B61-8CC1-4E8C-B2A0-5253371B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59A37-F0AA-4231-A4A0-296C26CBD2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3EC56-EF69-4D86-8B25-11C5A5BE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DAFDC-E4FC-4ED2-A66D-84239F75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0DC6D-3797-4173-989C-132C89BB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7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theme" Target="../theme/theme4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EF6C5-7F3F-44EE-958A-0092C40F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12EBA-A577-44DF-81D3-54404A815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10B49-CBCE-40F2-A01C-7D3C7A016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59A37-F0AA-4231-A4A0-296C26CBD2E2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78AFB-0E32-458A-8CB0-71C998BD1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3C84D-A58F-47DB-ACED-FB66C01E6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DC6D-3797-4173-989C-132C89BB5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8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36906" y="6322204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99393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27C79-AE25-40A1-91E5-A9D070983979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2BE54-4A64-4606-9695-5D1A47435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4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636906" y="6322204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2019  Cisco and/or its affiliates.</a:t>
            </a:r>
          </a:p>
        </p:txBody>
      </p:sp>
    </p:spTree>
    <p:extLst>
      <p:ext uri="{BB962C8B-B14F-4D97-AF65-F5344CB8AC3E}">
        <p14:creationId xmlns:p14="http://schemas.microsoft.com/office/powerpoint/2010/main" val="240735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ecoder.cisco.com/src/auto/mcp-project-fg04/V175/BLD-BLD_V175_THROTTLE_LATEST_20210101_214423/binos/appqoe/sslproxy/lwssl/src/lwssl_fsm.c:2132#line" TargetMode="External"/><Relationship Id="rId3" Type="http://schemas.openxmlformats.org/officeDocument/2006/relationships/hyperlink" Target="https://decoder.cisco.com/src/auto/mcp-project-fg04/V175/BLD-BLD_V175_THROTTLE_LATEST_20210101_214423/binos/appqoe/sslproxy/common/utils/src/list.h:104#line" TargetMode="External"/><Relationship Id="rId7" Type="http://schemas.openxmlformats.org/officeDocument/2006/relationships/hyperlink" Target="https://decoder.cisco.com/src/auto/mcp-project-fg04/V175/BLD-BLD_V175_THROTTLE_LATEST_20210101_214423/binos/appqoe/sslproxy/lwssl/src/lwssl_fs.c:2572#line" TargetMode="External"/><Relationship Id="rId12" Type="http://schemas.openxmlformats.org/officeDocument/2006/relationships/hyperlink" Target="https://decoder.cisco.com/src/auto/mcp-project-fg04/V175/BLD-BLD_V175_THROTTLE_LATEST_20210101_214423/binos/infra/prelib/src/prelib_pthread.c:345#line" TargetMode="External"/><Relationship Id="rId2" Type="http://schemas.openxmlformats.org/officeDocument/2006/relationships/hyperlink" Target="https://decoder.cisco.com/src/auto/mcp-project-fg04/V175/BLD-BLD_V175_THROTTLE_LATEST_20210101_214423/binos/appqoe/sslproxy/common/utils/src/list.h:90#lin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coder.cisco.com/src/auto/mcp-project-fg04/V175/BLD-BLD_V175_THROTTLE_LATEST_20210101_214423/binos/appqoe/sslproxy/lwssl/src/lwssl_fs.c:3137#line" TargetMode="External"/><Relationship Id="rId11" Type="http://schemas.openxmlformats.org/officeDocument/2006/relationships/hyperlink" Target="https://decoder.cisco.com/src/auto/mcp-project-fg04/V175/BLD-BLD_V175_THROTTLE_LATEST_20210101_214423/binos/appqoe/tcpproxy/src/tcpproxy.c:3896#line" TargetMode="External"/><Relationship Id="rId5" Type="http://schemas.openxmlformats.org/officeDocument/2006/relationships/hyperlink" Target="https://decoder.cisco.com/src/auto/mcp-project-fg04/V175/BLD-BLD_V175_THROTTLE_LATEST_20210101_214423/binos/appqoe/sslproxy/lwssl/src/lwssl_fs.c:3077#line" TargetMode="External"/><Relationship Id="rId10" Type="http://schemas.openxmlformats.org/officeDocument/2006/relationships/hyperlink" Target="https://decoder.cisco.com/src/auto/mcp-project-fg04/V175/BLD-BLD_V175_THROTTLE_LATEST_20210101_214423/binos/appqoe/tcpproxy/src/tcpproxy.c:3004#line" TargetMode="External"/><Relationship Id="rId4" Type="http://schemas.openxmlformats.org/officeDocument/2006/relationships/hyperlink" Target="https://decoder.cisco.com/src/auto/mcp-project-fg04/V175/BLD-BLD_V175_THROTTLE_LATEST_20210101_214423/binos/appqoe/sslproxy/common/utils/src/encs_buf.c:358#line" TargetMode="External"/><Relationship Id="rId9" Type="http://schemas.openxmlformats.org/officeDocument/2006/relationships/hyperlink" Target="https://decoder.cisco.com/src/auto/mcp-project-fg04/V175/BLD-BLD_V175_THROTTLE_LATEST_20210101_214423/binos/appqoe/sslproxy/lwssl/src/lwssl_fs.c:1087#line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mith-project/csmith" TargetMode="External"/><Relationship Id="rId2" Type="http://schemas.openxmlformats.org/officeDocument/2006/relationships/hyperlink" Target="https://embed.cs.utah.edu/csmith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30AB-4E3C-4A72-9652-4E19DD3A4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348" y="1122363"/>
            <a:ext cx="10853530" cy="238760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70C0"/>
                </a:solidFill>
              </a:rPr>
              <a:t>Program Analysis of </a:t>
            </a:r>
            <a:r>
              <a:rPr lang="en-US" sz="5400" dirty="0" err="1">
                <a:solidFill>
                  <a:srgbClr val="0070C0"/>
                </a:solidFill>
              </a:rPr>
              <a:t>Corefiles</a:t>
            </a:r>
            <a:r>
              <a:rPr lang="en-US" sz="5400" dirty="0">
                <a:solidFill>
                  <a:srgbClr val="0070C0"/>
                </a:solidFill>
              </a:rPr>
              <a:t> (PAC) and Crash-Blamer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EDA53-A8DB-4682-AA82-6901DE500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Ali, Ananth, Bharathi, Djordje, Ivan</a:t>
            </a:r>
          </a:p>
          <a:p>
            <a:r>
              <a:rPr lang="en-US" dirty="0"/>
              <a:t>Compilers and System Tools</a:t>
            </a:r>
          </a:p>
          <a:p>
            <a:endParaRPr lang="en-US" dirty="0"/>
          </a:p>
          <a:p>
            <a:r>
              <a:rPr lang="en-US" sz="1600" dirty="0"/>
              <a:t>1/25/2021</a:t>
            </a:r>
          </a:p>
        </p:txBody>
      </p:sp>
    </p:spTree>
    <p:extLst>
      <p:ext uri="{BB962C8B-B14F-4D97-AF65-F5344CB8AC3E}">
        <p14:creationId xmlns:p14="http://schemas.microsoft.com/office/powerpoint/2010/main" val="255149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E5AAA1-5ED6-4613-A5D4-EDDEDCB0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ADA802B-E649-44E2-8AB6-42CE6431BB42}"/>
              </a:ext>
            </a:extLst>
          </p:cNvPr>
          <p:cNvSpPr txBox="1">
            <a:spLocks/>
          </p:cNvSpPr>
          <p:nvPr/>
        </p:nvSpPr>
        <p:spPr>
          <a:xfrm>
            <a:off x="2862583" y="3429000"/>
            <a:ext cx="6167116" cy="2803739"/>
          </a:xfrm>
          <a:prstGeom prst="rect">
            <a:avLst/>
          </a:prstGeom>
        </p:spPr>
        <p:txBody>
          <a:bodyPr lIns="0" tIns="60947" rIns="0" bIns="60947">
            <a:noAutofit/>
          </a:bodyPr>
          <a:lstStyle>
            <a:lvl1pPr marL="174625" indent="-11747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288925" indent="-1143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032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5175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6318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# Machine code for function foo: </a:t>
            </a:r>
            <a:r>
              <a:rPr lang="en-US" sz="1067" dirty="0" err="1">
                <a:solidFill>
                  <a:srgbClr val="E3241B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NoPHIs</a:t>
            </a:r>
            <a:r>
              <a:rPr lang="en-US" sz="1067" dirty="0">
                <a:solidFill>
                  <a:srgbClr val="E3241B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</a:t>
            </a:r>
            <a:r>
              <a:rPr lang="en-US" sz="1067" dirty="0" err="1">
                <a:solidFill>
                  <a:srgbClr val="E3241B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TracksLiveness</a:t>
            </a:r>
            <a:r>
              <a:rPr lang="en-US" sz="1067" dirty="0">
                <a:solidFill>
                  <a:srgbClr val="E3241B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</a:t>
            </a:r>
            <a:r>
              <a:rPr lang="en-US" sz="1067" dirty="0" err="1">
                <a:solidFill>
                  <a:srgbClr val="E3241B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NoVRegs</a:t>
            </a:r>
            <a:r>
              <a:rPr lang="en-US" sz="1067" dirty="0">
                <a:solidFill>
                  <a:srgbClr val="E3241B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</a:t>
            </a:r>
            <a:r>
              <a:rPr lang="en-US" sz="1067" dirty="0" err="1">
                <a:solidFill>
                  <a:srgbClr val="E3241B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TiedOpsRewritten</a:t>
            </a:r>
            <a:endParaRPr lang="en-US" sz="1067" dirty="0">
              <a:solidFill>
                <a:srgbClr val="E3241B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bb.0.entry: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</a:t>
            </a:r>
            <a:r>
              <a:rPr lang="en-US" sz="1067" dirty="0">
                <a:solidFill>
                  <a:srgbClr val="6EBE4A">
                    <a:lumMod val="75000"/>
                  </a:srgb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frame-setup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PUSH64r 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undef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</a:t>
            </a:r>
            <a:r>
              <a:rPr lang="en-US" sz="1067" dirty="0">
                <a:solidFill>
                  <a:srgbClr val="FBAB18">
                    <a:lumMod val="75000"/>
                  </a:srgb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$</a:t>
            </a:r>
            <a:r>
              <a:rPr lang="en-US" sz="1067" dirty="0" err="1">
                <a:solidFill>
                  <a:srgbClr val="FBAB18">
                    <a:lumMod val="75000"/>
                  </a:srgb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rax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implicit-def </a:t>
            </a:r>
            <a:r>
              <a:rPr lang="en-US" sz="1067" dirty="0">
                <a:solidFill>
                  <a:srgbClr val="FBAB18">
                    <a:lumMod val="75000"/>
                  </a:srgb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$</a:t>
            </a:r>
            <a:r>
              <a:rPr lang="en-US" sz="1067" dirty="0" err="1">
                <a:solidFill>
                  <a:srgbClr val="FBAB18">
                    <a:lumMod val="75000"/>
                  </a:srgb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rsp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 </a:t>
            </a:r>
            <a:r>
              <a:rPr lang="en-US" sz="1067" dirty="0">
                <a:solidFill>
                  <a:srgbClr val="FBAB18">
                    <a:lumMod val="75000"/>
                  </a:srgb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$</a:t>
            </a:r>
            <a:r>
              <a:rPr lang="en-US" sz="1067" dirty="0" err="1">
                <a:solidFill>
                  <a:srgbClr val="FBAB18">
                    <a:lumMod val="75000"/>
                  </a:srgb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rsp</a:t>
            </a:r>
            <a:endParaRPr lang="en-US" sz="1067" dirty="0">
              <a:solidFill>
                <a:srgbClr val="FBAB18">
                  <a:lumMod val="75000"/>
                </a:srgbClr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CFI_INSTRUCTION 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def_cfa_offset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16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</a:t>
            </a:r>
            <a:r>
              <a:rPr lang="en-US" sz="1067" dirty="0">
                <a:solidFill>
                  <a:srgbClr val="6EBE4A">
                    <a:lumMod val="75000"/>
                  </a:srgb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dead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= XOR32rr 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undef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(tied-def 0), 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undef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implicit-def dead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eflags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implicit-def $al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CALL64pcrel32 @baa, &lt;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regmask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bh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$bl $bp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bph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$bpl $bx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ebp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ebx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hbp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hbx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rbp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rbx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$r12 $r13 $r14 $r15 $r12b $r13b $r14b $r15b $r12bh $r13bh $r14bh $r15bh $r12d $r13d $r14d $r15d $r12w $r13w $r14w $r15w $r12wh and 3 more...&gt;, </a:t>
            </a:r>
            <a:r>
              <a:rPr lang="en-US" sz="1067" dirty="0">
                <a:solidFill>
                  <a:srgbClr val="6EBE4A">
                    <a:lumMod val="75000"/>
                  </a:srgb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implicit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rsp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ssp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 $al, implicit-def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rsp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implicit-def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ssp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</a:t>
            </a:r>
            <a:r>
              <a:rPr lang="en-US" sz="1067" dirty="0">
                <a:solidFill>
                  <a:srgbClr val="6EBE4A">
                    <a:lumMod val="75000"/>
                  </a:srgb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implicit-def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endParaRPr lang="en-US" sz="1067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renamable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ecx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= XOR32rr 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undef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ecx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(tied-def 0), 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undef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ecx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implicit-def dead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eflags</a:t>
            </a:r>
            <a:endParaRPr lang="en-US" sz="1067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TEST32rr killed renamable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renamable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implicit-def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efl</a:t>
            </a:r>
            <a:endParaRPr lang="en-US" sz="1067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renamable $cl = 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SETCCr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5, implicit killed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eflags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 killed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ecx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implicit-def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ecx</a:t>
            </a:r>
            <a:endParaRPr lang="en-US" sz="1067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= MOV32rr </a:t>
            </a:r>
            <a:r>
              <a:rPr lang="en-US" sz="1067" dirty="0">
                <a:solidFill>
                  <a:srgbClr val="6EBE4A">
                    <a:lumMod val="75000"/>
                  </a:srgb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killed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ecx</a:t>
            </a:r>
            <a:endParaRPr lang="en-US" sz="1067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rcx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= </a:t>
            </a:r>
            <a:r>
              <a:rPr lang="en-US" sz="1067" dirty="0">
                <a:solidFill>
                  <a:srgbClr val="6EBE4A">
                    <a:lumMod val="75000"/>
                  </a:srgb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frame-destroy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POP64r implicit-def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rsp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rsp</a:t>
            </a:r>
            <a:endParaRPr lang="en-US" sz="1067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CFI_INSTRUCTION 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def_cfa_offset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8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RETQ $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endParaRPr lang="en-US" sz="1067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# End machine code for function foo.</a:t>
            </a:r>
            <a:endParaRPr lang="en-US" sz="1067" b="1" dirty="0">
              <a:solidFill>
                <a:srgbClr val="FFC000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F398F-FD9C-4B0A-A9D9-8CBB93EAD819}"/>
              </a:ext>
            </a:extLst>
          </p:cNvPr>
          <p:cNvSpPr txBox="1"/>
          <p:nvPr/>
        </p:nvSpPr>
        <p:spPr>
          <a:xfrm>
            <a:off x="774703" y="1284391"/>
            <a:ext cx="8392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 defTabSz="60958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LLVM MIR</a:t>
            </a:r>
          </a:p>
          <a:p>
            <a:pPr marL="990575" lvl="1" indent="-380990" defTabSz="60958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3241B"/>
                </a:solidFill>
                <a:latin typeface="CiscoSansTT ExtraLight"/>
                <a:ea typeface="ＭＳ Ｐゴシック" charset="0"/>
              </a:rPr>
              <a:t>Machine Function attributes</a:t>
            </a:r>
          </a:p>
          <a:p>
            <a:pPr marL="990575" lvl="1" indent="-380990" defTabSz="60958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BAB18">
                    <a:lumMod val="75000"/>
                  </a:srgbClr>
                </a:solidFill>
                <a:latin typeface="CiscoSansTT ExtraLight"/>
                <a:ea typeface="ＭＳ Ｐゴシック" charset="0"/>
              </a:rPr>
              <a:t>Registers</a:t>
            </a: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/</a:t>
            </a:r>
            <a:r>
              <a:rPr lang="en-US" sz="2400" dirty="0">
                <a:solidFill>
                  <a:srgbClr val="6EBE4A">
                    <a:lumMod val="75000"/>
                  </a:srgbClr>
                </a:solidFill>
                <a:latin typeface="CiscoSansTT ExtraLight"/>
                <a:ea typeface="ＭＳ Ｐゴシック" charset="0"/>
              </a:rPr>
              <a:t>Register state flags</a:t>
            </a:r>
          </a:p>
          <a:p>
            <a:pPr marL="990575" lvl="1" indent="-380990" defTabSz="60958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CFG</a:t>
            </a:r>
          </a:p>
          <a:p>
            <a:pPr marL="990575" lvl="1" indent="-380990" defTabSz="60958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Data Flow Analysis</a:t>
            </a:r>
          </a:p>
        </p:txBody>
      </p:sp>
    </p:spTree>
    <p:extLst>
      <p:ext uri="{BB962C8B-B14F-4D97-AF65-F5344CB8AC3E}">
        <p14:creationId xmlns:p14="http://schemas.microsoft.com/office/powerpoint/2010/main" val="68029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30786" y="423118"/>
            <a:ext cx="3666329" cy="975783"/>
          </a:xfrm>
        </p:spPr>
        <p:txBody>
          <a:bodyPr/>
          <a:lstStyle/>
          <a:p>
            <a:r>
              <a:rPr lang="en-US" dirty="0" err="1"/>
              <a:t>De</a:t>
            </a:r>
            <a:r>
              <a:rPr lang="en-US" b="1" dirty="0" err="1">
                <a:solidFill>
                  <a:srgbClr val="FF0000"/>
                </a:solidFill>
              </a:rPr>
              <a:t>C</a:t>
            </a:r>
            <a:r>
              <a:rPr lang="en-US" dirty="0" err="1">
                <a:solidFill>
                  <a:srgbClr val="FF0000"/>
                </a:solidFill>
              </a:rPr>
              <a:t>ompilation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7987" y="1551302"/>
            <a:ext cx="6996773" cy="2796540"/>
          </a:xfrm>
        </p:spPr>
        <p:txBody>
          <a:bodyPr>
            <a:normAutofit lnSpcReduction="10000"/>
          </a:bodyPr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478" indent="-226478" defTabSz="912261">
              <a:spcBef>
                <a:spcPts val="1433"/>
              </a:spcBef>
              <a:buClr>
                <a:srgbClr val="FFFFFF"/>
              </a:buClr>
            </a:pPr>
            <a:r>
              <a:rPr lang="en-GB" sz="2667" dirty="0">
                <a:solidFill>
                  <a:srgbClr val="FFFFFF"/>
                </a:solidFill>
                <a:latin typeface="CiscoSansTT ExtraLight"/>
              </a:rPr>
              <a:t>Reverse order</a:t>
            </a:r>
          </a:p>
          <a:p>
            <a:pPr marL="908028" lvl="1" indent="-457189" defTabSz="912261">
              <a:spcBef>
                <a:spcPts val="8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GB" sz="2133" dirty="0">
                <a:solidFill>
                  <a:srgbClr val="FFFFFF"/>
                </a:solidFill>
                <a:latin typeface="CiscoSansTT ExtraLight"/>
              </a:rPr>
              <a:t>Assembler/Object file as an input</a:t>
            </a:r>
          </a:p>
          <a:p>
            <a:pPr marL="908028" lvl="1" indent="-457189" defTabSz="912261">
              <a:spcBef>
                <a:spcPts val="8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GB" sz="2133" dirty="0">
                <a:solidFill>
                  <a:srgbClr val="FFFFFF"/>
                </a:solidFill>
                <a:latin typeface="CiscoSansTT ExtraLight"/>
              </a:rPr>
              <a:t>MIR + deoptimization/analysis on the MIR</a:t>
            </a:r>
          </a:p>
          <a:p>
            <a:pPr marL="908028" lvl="1" indent="-457189" defTabSz="912261">
              <a:spcBef>
                <a:spcPts val="8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GB" sz="2133" dirty="0">
                <a:solidFill>
                  <a:srgbClr val="FFFFFF"/>
                </a:solidFill>
                <a:latin typeface="CiscoSansTT ExtraLight"/>
              </a:rPr>
              <a:t>Instruction deselection</a:t>
            </a:r>
          </a:p>
          <a:p>
            <a:pPr marL="908028" lvl="1" indent="-457189" defTabSz="912261">
              <a:spcBef>
                <a:spcPts val="8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GB" sz="2133" dirty="0">
                <a:solidFill>
                  <a:srgbClr val="FFFFFF"/>
                </a:solidFill>
                <a:latin typeface="CiscoSansTT ExtraLight"/>
              </a:rPr>
              <a:t>IR + deoptimization/analysis on the IR</a:t>
            </a:r>
          </a:p>
          <a:p>
            <a:pPr marL="908028" lvl="1" indent="-457189" defTabSz="912261">
              <a:spcBef>
                <a:spcPts val="8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GB" sz="2133" dirty="0">
                <a:solidFill>
                  <a:srgbClr val="FFFFFF"/>
                </a:solidFill>
                <a:latin typeface="CiscoSansTT ExtraLight"/>
              </a:rPr>
              <a:t>AST</a:t>
            </a:r>
          </a:p>
          <a:p>
            <a:pPr marL="908028" lvl="1" indent="-457189" defTabSz="912261">
              <a:spcBef>
                <a:spcPts val="8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133" dirty="0">
                <a:solidFill>
                  <a:srgbClr val="FFFFFF"/>
                </a:solidFill>
                <a:latin typeface="CiscoSansTT ExtraLight"/>
              </a:rPr>
              <a:t>Source code</a:t>
            </a:r>
            <a:endParaRPr lang="en-GB" sz="2133" dirty="0">
              <a:solidFill>
                <a:srgbClr val="FFFFFF"/>
              </a:solidFill>
              <a:latin typeface="CiscoSansTT ExtraLight"/>
            </a:endParaRPr>
          </a:p>
          <a:p>
            <a:pPr marL="450839" lvl="1" indent="0" defTabSz="912261">
              <a:spcBef>
                <a:spcPts val="800"/>
              </a:spcBef>
              <a:buClr>
                <a:srgbClr val="FFFFFF"/>
              </a:buClr>
              <a:buNone/>
            </a:pPr>
            <a:endParaRPr lang="en-GB" sz="2133" dirty="0">
              <a:solidFill>
                <a:srgbClr val="FFFFFF"/>
              </a:solidFill>
              <a:latin typeface="CiscoSansTT ExtraLigh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2C4278-29A0-4AD3-904E-B78CE4680EE1}"/>
              </a:ext>
            </a:extLst>
          </p:cNvPr>
          <p:cNvSpPr txBox="1">
            <a:spLocks/>
          </p:cNvSpPr>
          <p:nvPr/>
        </p:nvSpPr>
        <p:spPr>
          <a:xfrm>
            <a:off x="730786" y="4347841"/>
            <a:ext cx="6996773" cy="1588139"/>
          </a:xfrm>
        </p:spPr>
        <p:txBody>
          <a:bodyPr>
            <a:normAutofit fontScale="92500" lnSpcReduction="10000"/>
          </a:bodyPr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478" indent="-226478" defTabSz="912261">
              <a:spcBef>
                <a:spcPts val="1433"/>
              </a:spcBef>
              <a:buClr>
                <a:srgbClr val="FFFFFF"/>
              </a:buClr>
            </a:pPr>
            <a:r>
              <a:rPr lang="en-GB" sz="2667" dirty="0">
                <a:solidFill>
                  <a:srgbClr val="FFFFFF"/>
                </a:solidFill>
                <a:latin typeface="CiscoSansTT ExtraLight"/>
              </a:rPr>
              <a:t>Crash Blamer tool</a:t>
            </a:r>
          </a:p>
          <a:p>
            <a:pPr marL="908028" lvl="1" indent="-457189" defTabSz="912261">
              <a:spcBef>
                <a:spcPts val="8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GB" sz="1867" dirty="0">
                <a:solidFill>
                  <a:srgbClr val="FFFFFF"/>
                </a:solidFill>
                <a:latin typeface="CiscoSansTT ExtraLight"/>
              </a:rPr>
              <a:t>Reading</a:t>
            </a:r>
            <a:r>
              <a:rPr lang="en-GB" sz="2133" dirty="0">
                <a:solidFill>
                  <a:srgbClr val="FFFFFF"/>
                </a:solidFill>
                <a:latin typeface="CiscoSansTT ExtraLight"/>
              </a:rPr>
              <a:t> core file</a:t>
            </a:r>
          </a:p>
          <a:p>
            <a:pPr marL="908028" lvl="1" indent="-457189" defTabSz="912261">
              <a:spcBef>
                <a:spcPts val="8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GB" sz="2133" dirty="0">
                <a:solidFill>
                  <a:srgbClr val="FFFFFF"/>
                </a:solidFill>
                <a:latin typeface="CiscoSansTT ExtraLight"/>
              </a:rPr>
              <a:t>Disassembly (functions from </a:t>
            </a:r>
            <a:r>
              <a:rPr lang="en-GB" sz="2133" dirty="0" err="1">
                <a:solidFill>
                  <a:srgbClr val="FFFFFF"/>
                </a:solidFill>
                <a:latin typeface="CiscoSansTT ExtraLight"/>
              </a:rPr>
              <a:t>backtrace</a:t>
            </a:r>
            <a:r>
              <a:rPr lang="en-GB" sz="2133" dirty="0">
                <a:solidFill>
                  <a:srgbClr val="FFFFFF"/>
                </a:solidFill>
                <a:latin typeface="CiscoSansTT ExtraLight"/>
              </a:rPr>
              <a:t> only)</a:t>
            </a:r>
          </a:p>
          <a:p>
            <a:pPr marL="908028" lvl="1" indent="-457189" defTabSz="912261">
              <a:spcBef>
                <a:spcPts val="8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GB" sz="2133" dirty="0" err="1">
                <a:solidFill>
                  <a:srgbClr val="FFFFFF"/>
                </a:solidFill>
                <a:latin typeface="CiscoSansTT ExtraLight"/>
              </a:rPr>
              <a:t>Decompilation</a:t>
            </a:r>
            <a:r>
              <a:rPr lang="en-GB" sz="2133" dirty="0">
                <a:solidFill>
                  <a:srgbClr val="FFFFFF"/>
                </a:solidFill>
                <a:latin typeface="CiscoSansTT ExtraLight"/>
              </a:rPr>
              <a:t> to the MIR level</a:t>
            </a:r>
          </a:p>
        </p:txBody>
      </p:sp>
    </p:spTree>
    <p:extLst>
      <p:ext uri="{BB962C8B-B14F-4D97-AF65-F5344CB8AC3E}">
        <p14:creationId xmlns:p14="http://schemas.microsoft.com/office/powerpoint/2010/main" val="298116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F917E7-0FFB-42D1-9B2C-6D24888B5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199" y="1360594"/>
            <a:ext cx="9522461" cy="2066713"/>
          </a:xfrm>
        </p:spPr>
        <p:txBody>
          <a:bodyPr/>
          <a:lstStyle/>
          <a:p>
            <a:r>
              <a:rPr lang="en-US" dirty="0"/>
              <a:t>Disassembly</a:t>
            </a:r>
          </a:p>
          <a:p>
            <a:pPr lvl="2"/>
            <a:r>
              <a:rPr lang="en-US" dirty="0" err="1"/>
              <a:t>Corefile</a:t>
            </a:r>
            <a:r>
              <a:rPr lang="en-US" dirty="0"/>
              <a:t> (contains info about .text segment of </a:t>
            </a:r>
            <a:r>
              <a:rPr lang="en-US" dirty="0" err="1"/>
              <a:t>funcs</a:t>
            </a:r>
            <a:r>
              <a:rPr lang="en-US" dirty="0"/>
              <a:t> from </a:t>
            </a:r>
            <a:r>
              <a:rPr lang="en-US" dirty="0" err="1"/>
              <a:t>backtrace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libLLDB</a:t>
            </a:r>
            <a:r>
              <a:rPr lang="en-US" dirty="0"/>
              <a:t> Library</a:t>
            </a:r>
          </a:p>
          <a:p>
            <a:pPr lvl="2"/>
            <a:r>
              <a:rPr lang="en-US" dirty="0"/>
              <a:t>Multiple architecture support</a:t>
            </a:r>
          </a:p>
          <a:p>
            <a:pPr lvl="3"/>
            <a:r>
              <a:rPr lang="en-US" dirty="0"/>
              <a:t>For now, we are testing X86 architecture 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E89096-4E5A-42DB-BCB8-E522D45B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</a:t>
            </a:r>
            <a:r>
              <a:rPr lang="en-US" b="1" dirty="0" err="1">
                <a:solidFill>
                  <a:srgbClr val="FF0000"/>
                </a:solidFill>
              </a:rPr>
              <a:t>C</a:t>
            </a:r>
            <a:r>
              <a:rPr lang="en-US" dirty="0" err="1">
                <a:solidFill>
                  <a:srgbClr val="FF0000"/>
                </a:solidFill>
              </a:rPr>
              <a:t>ompilation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133" dirty="0"/>
              <a:t>Disassembly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289EDDF-5662-4CF1-AFAC-0F8AA2252F89}"/>
              </a:ext>
            </a:extLst>
          </p:cNvPr>
          <p:cNvSpPr txBox="1">
            <a:spLocks/>
          </p:cNvSpPr>
          <p:nvPr/>
        </p:nvSpPr>
        <p:spPr>
          <a:xfrm>
            <a:off x="711199" y="3427307"/>
            <a:ext cx="8303261" cy="480060"/>
          </a:xfrm>
          <a:prstGeom prst="rect">
            <a:avLst/>
          </a:prstGeom>
        </p:spPr>
        <p:txBody>
          <a:bodyPr lIns="0" tIns="60947" rIns="0" bIns="60947">
            <a:noAutofit/>
          </a:bodyPr>
          <a:lstStyle>
            <a:lvl1pPr marL="174625" indent="-11747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288925" indent="-1143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032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5175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6318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2828" indent="-156629" defTabSz="912261">
              <a:spcBef>
                <a:spcPts val="1480"/>
              </a:spcBef>
              <a:buClr>
                <a:srgbClr val="FFFFFF"/>
              </a:buClr>
            </a:pPr>
            <a:r>
              <a:rPr lang="en-GB" sz="2667" dirty="0">
                <a:solidFill>
                  <a:srgbClr val="FFFFFF"/>
                </a:solidFill>
                <a:latin typeface="CiscoSansTT ExtraLight"/>
              </a:rPr>
              <a:t>LLDB debugger also uses the </a:t>
            </a:r>
            <a:r>
              <a:rPr lang="en-GB" sz="2667" dirty="0" err="1">
                <a:solidFill>
                  <a:srgbClr val="FFFFFF"/>
                </a:solidFill>
                <a:latin typeface="CiscoSansTT ExtraLight"/>
              </a:rPr>
              <a:t>libLLDB</a:t>
            </a:r>
            <a:r>
              <a:rPr lang="en-GB" sz="2667" dirty="0">
                <a:solidFill>
                  <a:srgbClr val="FFFFFF"/>
                </a:solidFill>
                <a:latin typeface="CiscoSansTT ExtraLight"/>
              </a:rPr>
              <a:t> 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434F9-C677-404D-BE48-F97CBCB7DDEB}"/>
              </a:ext>
            </a:extLst>
          </p:cNvPr>
          <p:cNvSpPr txBox="1"/>
          <p:nvPr/>
        </p:nvSpPr>
        <p:spPr>
          <a:xfrm>
            <a:off x="2592069" y="3876449"/>
            <a:ext cx="7741920" cy="288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(</a:t>
            </a:r>
            <a:r>
              <a:rPr lang="en-US" sz="1067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lldb</a:t>
            </a: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) </a:t>
            </a:r>
            <a:r>
              <a:rPr lang="en-US" sz="1067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bt</a:t>
            </a:r>
            <a:endParaRPr lang="en-US" sz="1067" dirty="0">
              <a:solidFill>
                <a:srgbClr val="FFFFFF"/>
              </a:solidFill>
              <a:latin typeface="CiscoSansTT ExtraLight"/>
              <a:ea typeface="ＭＳ Ｐゴシック" charset="0"/>
            </a:endParaRP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* thread #1, name = 'clang-test00', stop reason = signal SIGSEGV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 * frame #0: </a:t>
            </a:r>
            <a:r>
              <a:rPr lang="en-US" sz="1067" dirty="0">
                <a:solidFill>
                  <a:srgbClr val="FBAB18">
                    <a:lumMod val="75000"/>
                  </a:srgbClr>
                </a:solidFill>
                <a:latin typeface="CiscoSansTT ExtraLight"/>
                <a:ea typeface="ＭＳ Ｐゴシック" charset="0"/>
              </a:rPr>
              <a:t>0x000000000040111c</a:t>
            </a: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clang-test00`h(r=0x0000000000000000) at test.c:7:6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   frame #1: </a:t>
            </a:r>
            <a:r>
              <a:rPr lang="en-US" sz="1067" dirty="0">
                <a:solidFill>
                  <a:srgbClr val="FBAB18">
                    <a:lumMod val="75000"/>
                  </a:srgbClr>
                </a:solidFill>
                <a:latin typeface="CiscoSansTT ExtraLight"/>
                <a:ea typeface="ＭＳ Ｐゴシック" charset="0"/>
              </a:rPr>
              <a:t>0x0000000000401150</a:t>
            </a: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clang-test00`g(q=0x00007ffe7822d248) at test.c:12:3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   frame #2: </a:t>
            </a:r>
            <a:r>
              <a:rPr lang="en-US" sz="1067" dirty="0">
                <a:solidFill>
                  <a:srgbClr val="FBAB18">
                    <a:lumMod val="75000"/>
                  </a:srgbClr>
                </a:solidFill>
                <a:latin typeface="CiscoSansTT ExtraLight"/>
                <a:ea typeface="ＭＳ Ｐゴシック" charset="0"/>
              </a:rPr>
              <a:t>0x0000000000401181</a:t>
            </a: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clang-test00`f at test.c:20:3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   frame #3: </a:t>
            </a:r>
            <a:r>
              <a:rPr lang="en-US" sz="1067" dirty="0">
                <a:solidFill>
                  <a:srgbClr val="FBAB18">
                    <a:lumMod val="75000"/>
                  </a:srgbClr>
                </a:solidFill>
                <a:latin typeface="CiscoSansTT ExtraLight"/>
                <a:ea typeface="ＭＳ Ｐゴシック" charset="0"/>
              </a:rPr>
              <a:t>0x00000000004011a4</a:t>
            </a: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clang-test00`main at test.c:24:2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   frame #4: </a:t>
            </a:r>
            <a:r>
              <a:rPr lang="en-US" sz="1067" dirty="0">
                <a:solidFill>
                  <a:srgbClr val="FBAB18">
                    <a:lumMod val="75000"/>
                  </a:srgbClr>
                </a:solidFill>
                <a:latin typeface="CiscoSansTT ExtraLight"/>
                <a:ea typeface="ＭＳ Ｐゴシック" charset="0"/>
              </a:rPr>
              <a:t>0x00007f530f84b545</a:t>
            </a: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libc.so.6`__libc_start_main + 245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   frame #5: </a:t>
            </a:r>
            <a:r>
              <a:rPr lang="en-US" sz="1067" dirty="0">
                <a:solidFill>
                  <a:srgbClr val="FBAB18">
                    <a:lumMod val="75000"/>
                  </a:srgbClr>
                </a:solidFill>
                <a:latin typeface="CiscoSansTT ExtraLight"/>
                <a:ea typeface="ＭＳ Ｐゴシック" charset="0"/>
              </a:rPr>
              <a:t>0x000000000040104e</a:t>
            </a: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clang-test00`_start + 46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(</a:t>
            </a:r>
            <a:r>
              <a:rPr lang="en-US" sz="1067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lldb</a:t>
            </a: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) disassemble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clang-test00`h: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   0x401110 &lt;+0&gt;:  </a:t>
            </a:r>
            <a:r>
              <a:rPr lang="en-US" sz="1067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pushq</a:t>
            </a: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 %</a:t>
            </a:r>
            <a:r>
              <a:rPr lang="en-US" sz="1067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rbp</a:t>
            </a:r>
            <a:endParaRPr lang="en-US" sz="1067" dirty="0">
              <a:solidFill>
                <a:srgbClr val="FFFFFF"/>
              </a:solidFill>
              <a:latin typeface="CiscoSansTT ExtraLight"/>
              <a:ea typeface="ＭＳ Ｐゴシック" charset="0"/>
            </a:endParaRP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   0x401111 &lt;+1&gt;:  </a:t>
            </a:r>
            <a:r>
              <a:rPr lang="en-US" sz="1067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movq</a:t>
            </a: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  %</a:t>
            </a:r>
            <a:r>
              <a:rPr lang="en-US" sz="1067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rsp</a:t>
            </a: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, %</a:t>
            </a:r>
            <a:r>
              <a:rPr lang="en-US" sz="1067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rbp</a:t>
            </a:r>
            <a:endParaRPr lang="en-US" sz="1067" dirty="0">
              <a:solidFill>
                <a:srgbClr val="FFFFFF"/>
              </a:solidFill>
              <a:latin typeface="CiscoSansTT ExtraLight"/>
              <a:ea typeface="ＭＳ Ｐゴシック" charset="0"/>
            </a:endParaRP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   0x401114 &lt;+4&gt;:  </a:t>
            </a:r>
            <a:r>
              <a:rPr lang="en-US" sz="1067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movq</a:t>
            </a: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  %</a:t>
            </a:r>
            <a:r>
              <a:rPr lang="en-US" sz="1067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rdi</a:t>
            </a: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, -0x8(%</a:t>
            </a:r>
            <a:r>
              <a:rPr lang="en-US" sz="1067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rbp</a:t>
            </a: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)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   0x401118 &lt;+8&gt;:  </a:t>
            </a:r>
            <a:r>
              <a:rPr lang="en-US" sz="1067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movq</a:t>
            </a: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  -0x8(%</a:t>
            </a:r>
            <a:r>
              <a:rPr lang="en-US" sz="1067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rbp</a:t>
            </a: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), %</a:t>
            </a:r>
            <a:r>
              <a:rPr lang="en-US" sz="1067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rax</a:t>
            </a:r>
            <a:endParaRPr lang="en-US" sz="1067" dirty="0">
              <a:solidFill>
                <a:srgbClr val="FFFFFF"/>
              </a:solidFill>
              <a:latin typeface="CiscoSansTT ExtraLight"/>
              <a:ea typeface="ＭＳ Ｐゴシック" charset="0"/>
            </a:endParaRP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E3241B">
                    <a:lumMod val="60000"/>
                    <a:lumOff val="40000"/>
                  </a:srgbClr>
                </a:solidFill>
                <a:latin typeface="CiscoSansTT ExtraLight"/>
                <a:ea typeface="ＭＳ Ｐゴシック" charset="0"/>
              </a:rPr>
              <a:t>-&gt;  0x40111c &lt;+12&gt;: </a:t>
            </a:r>
            <a:r>
              <a:rPr lang="en-US" sz="1067" dirty="0" err="1">
                <a:solidFill>
                  <a:srgbClr val="E3241B">
                    <a:lumMod val="60000"/>
                    <a:lumOff val="40000"/>
                  </a:srgbClr>
                </a:solidFill>
                <a:latin typeface="CiscoSansTT ExtraLight"/>
                <a:ea typeface="ＭＳ Ｐゴシック" charset="0"/>
              </a:rPr>
              <a:t>movl</a:t>
            </a:r>
            <a:r>
              <a:rPr lang="en-US" sz="1067" dirty="0">
                <a:solidFill>
                  <a:srgbClr val="E3241B">
                    <a:lumMod val="60000"/>
                    <a:lumOff val="40000"/>
                  </a:srgbClr>
                </a:solidFill>
                <a:latin typeface="CiscoSansTT ExtraLight"/>
                <a:ea typeface="ＭＳ Ｐゴシック" charset="0"/>
              </a:rPr>
              <a:t>   $0x0, (%</a:t>
            </a:r>
            <a:r>
              <a:rPr lang="en-US" sz="1067" dirty="0" err="1">
                <a:solidFill>
                  <a:srgbClr val="E3241B">
                    <a:lumMod val="60000"/>
                    <a:lumOff val="40000"/>
                  </a:srgbClr>
                </a:solidFill>
                <a:latin typeface="CiscoSansTT ExtraLight"/>
                <a:ea typeface="ＭＳ Ｐゴシック" charset="0"/>
              </a:rPr>
              <a:t>rax</a:t>
            </a:r>
            <a:r>
              <a:rPr lang="en-US" sz="1067" dirty="0">
                <a:solidFill>
                  <a:srgbClr val="E3241B">
                    <a:lumMod val="60000"/>
                    <a:lumOff val="40000"/>
                  </a:srgbClr>
                </a:solidFill>
                <a:latin typeface="CiscoSansTT ExtraLight"/>
                <a:ea typeface="ＭＳ Ｐゴシック" charset="0"/>
              </a:rPr>
              <a:t>)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   0x401122 &lt;+18&gt;: </a:t>
            </a:r>
            <a:r>
              <a:rPr lang="en-US" sz="1067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popq</a:t>
            </a: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  %</a:t>
            </a:r>
            <a:r>
              <a:rPr lang="en-US" sz="1067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rbp</a:t>
            </a:r>
            <a:endParaRPr lang="en-US" sz="1067" dirty="0">
              <a:solidFill>
                <a:srgbClr val="FFFFFF"/>
              </a:solidFill>
              <a:latin typeface="CiscoSansTT ExtraLight"/>
              <a:ea typeface="ＭＳ Ｐゴシック" charset="0"/>
            </a:endParaRP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067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   0x401123 &lt;+19&gt;: </a:t>
            </a:r>
            <a:r>
              <a:rPr lang="en-US" sz="1067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retq</a:t>
            </a:r>
            <a:endParaRPr lang="en-US" sz="1067" dirty="0">
              <a:solidFill>
                <a:srgbClr val="FFFFFF"/>
              </a:solidFill>
              <a:latin typeface="CiscoSansTT ExtraLigh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96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F917E7-0FFB-42D1-9B2C-6D24888B5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199" y="1530816"/>
            <a:ext cx="11198861" cy="4444336"/>
          </a:xfrm>
        </p:spPr>
        <p:txBody>
          <a:bodyPr/>
          <a:lstStyle/>
          <a:p>
            <a:r>
              <a:rPr lang="en-GB" dirty="0"/>
              <a:t>There are existing LLVM utilities that could be used</a:t>
            </a:r>
          </a:p>
          <a:p>
            <a:r>
              <a:rPr lang="en-GB" dirty="0"/>
              <a:t>MIR is good for analysis</a:t>
            </a:r>
          </a:p>
          <a:p>
            <a:pPr lvl="2"/>
            <a:r>
              <a:rPr lang="en-GB" dirty="0"/>
              <a:t>Create IR Module (necessary for creation of Machine IR Module)</a:t>
            </a:r>
          </a:p>
          <a:p>
            <a:pPr lvl="2"/>
            <a:r>
              <a:rPr lang="en-GB" dirty="0"/>
              <a:t>Create IR Dummy function for each function from </a:t>
            </a:r>
            <a:r>
              <a:rPr lang="en-GB" dirty="0" err="1"/>
              <a:t>bt</a:t>
            </a:r>
            <a:endParaRPr lang="en-GB" dirty="0"/>
          </a:p>
          <a:p>
            <a:pPr lvl="2"/>
            <a:r>
              <a:rPr lang="en-GB" dirty="0"/>
              <a:t>Create Machine IR Module with real Machine Functions (by creating debug info in order to report real </a:t>
            </a:r>
            <a:r>
              <a:rPr lang="en-GB" dirty="0" err="1"/>
              <a:t>line:column</a:t>
            </a:r>
            <a:r>
              <a:rPr lang="en-GB" dirty="0"/>
              <a:t> – by using </a:t>
            </a:r>
            <a:r>
              <a:rPr lang="en-GB" dirty="0" err="1"/>
              <a:t>DIBuilder</a:t>
            </a:r>
            <a:r>
              <a:rPr lang="en-GB" dirty="0"/>
              <a:t> and DI metadata – debug sections needed in the executable)</a:t>
            </a:r>
          </a:p>
          <a:p>
            <a:pPr lvl="2"/>
            <a:r>
              <a:rPr lang="en-GB" dirty="0"/>
              <a:t>CFG</a:t>
            </a:r>
          </a:p>
          <a:p>
            <a:pPr lvl="2"/>
            <a:r>
              <a:rPr lang="en-GB" dirty="0"/>
              <a:t>Reconstruct register state flags (we created LLVM Pass - </a:t>
            </a:r>
            <a:r>
              <a:rPr lang="en-GB" dirty="0" err="1"/>
              <a:t>FixRegStateFlags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Create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regInfo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dirty="0"/>
              <a:t>new Machine Function attribute with register values (read from </a:t>
            </a:r>
            <a:r>
              <a:rPr lang="en-GB" dirty="0" err="1"/>
              <a:t>corefile</a:t>
            </a:r>
            <a:r>
              <a:rPr lang="en-GB" dirty="0"/>
              <a:t>), so it can be used during analysis;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crash-start</a:t>
            </a:r>
            <a:r>
              <a:rPr lang="en-GB" dirty="0"/>
              <a:t> MI attribute;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E89096-4E5A-42DB-BCB8-E522D45B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998219"/>
            <a:ext cx="11127317" cy="432647"/>
          </a:xfrm>
        </p:spPr>
        <p:txBody>
          <a:bodyPr/>
          <a:lstStyle/>
          <a:p>
            <a:r>
              <a:rPr lang="en-US" dirty="0" err="1"/>
              <a:t>De</a:t>
            </a:r>
            <a:r>
              <a:rPr lang="en-US" b="1" dirty="0" err="1">
                <a:solidFill>
                  <a:srgbClr val="FF0000"/>
                </a:solidFill>
              </a:rPr>
              <a:t>C</a:t>
            </a:r>
            <a:r>
              <a:rPr lang="en-US" dirty="0" err="1">
                <a:solidFill>
                  <a:srgbClr val="FF0000"/>
                </a:solidFill>
              </a:rPr>
              <a:t>ompilation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GB" sz="2400" dirty="0" err="1"/>
              <a:t>Decompilation</a:t>
            </a:r>
            <a:r>
              <a:rPr lang="en-GB" sz="2400" dirty="0"/>
              <a:t> to the MIR level</a:t>
            </a:r>
            <a:br>
              <a:rPr lang="en-GB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99B28-4169-4B0C-9FBD-1F49E1BF787B}"/>
              </a:ext>
            </a:extLst>
          </p:cNvPr>
          <p:cNvSpPr txBox="1"/>
          <p:nvPr/>
        </p:nvSpPr>
        <p:spPr>
          <a:xfrm>
            <a:off x="711200" y="5859782"/>
            <a:ext cx="10002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 defTabSz="60958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libCrashBlamerCoreFile</a:t>
            </a:r>
            <a:r>
              <a:rPr lang="en-GB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and </a:t>
            </a:r>
            <a:r>
              <a:rPr lang="en-GB" sz="2400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libCrashBlamerDecompiler</a:t>
            </a:r>
            <a:endParaRPr lang="en-GB" sz="2400" dirty="0">
              <a:solidFill>
                <a:srgbClr val="FFFFFF"/>
              </a:solidFill>
              <a:latin typeface="CiscoSansTT ExtraLigh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4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F917E7-0FFB-42D1-9B2C-6D24888B5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199" y="1508845"/>
            <a:ext cx="8653781" cy="4800515"/>
          </a:xfrm>
        </p:spPr>
        <p:txBody>
          <a:bodyPr/>
          <a:lstStyle/>
          <a:p>
            <a:r>
              <a:rPr lang="en-GB" sz="1600" dirty="0"/>
              <a:t>MIR in form of YAML (standard way of printing MIR; for testing purposes; </a:t>
            </a:r>
            <a:r>
              <a:rPr lang="en-GB" sz="1600" dirty="0" err="1"/>
              <a:t>llc</a:t>
            </a:r>
            <a:r>
              <a:rPr lang="en-GB" sz="1600" dirty="0"/>
              <a:t> tool uses it)</a:t>
            </a:r>
          </a:p>
          <a:p>
            <a:r>
              <a:rPr lang="en-GB" sz="1600" dirty="0"/>
              <a:t>$ crash-blamer  --core-file=core.clang-test00.25393 clang-test00 -print-decompiled-mir=</a:t>
            </a:r>
            <a:r>
              <a:rPr lang="en-GB" sz="1600" dirty="0" err="1"/>
              <a:t>test.mir</a:t>
            </a:r>
            <a:endParaRPr lang="en-GB" sz="1600" dirty="0"/>
          </a:p>
          <a:p>
            <a:pPr marL="76198" indent="0">
              <a:spcBef>
                <a:spcPts val="0"/>
              </a:spcBef>
              <a:buNone/>
            </a:pPr>
            <a:r>
              <a:rPr lang="en-GB" sz="1600" dirty="0"/>
              <a:t>Crash Blamer -- crash </a:t>
            </a:r>
            <a:r>
              <a:rPr lang="en-GB" sz="1600" dirty="0" err="1"/>
              <a:t>analyzer</a:t>
            </a:r>
            <a:r>
              <a:rPr lang="en-GB" sz="1600" dirty="0"/>
              <a:t> utility</a:t>
            </a:r>
          </a:p>
          <a:p>
            <a:pPr marL="76198" indent="0">
              <a:spcBef>
                <a:spcPts val="0"/>
              </a:spcBef>
              <a:buNone/>
            </a:pPr>
            <a:endParaRPr lang="en-GB" sz="1600" dirty="0"/>
          </a:p>
          <a:p>
            <a:pPr marL="76198" indent="0">
              <a:spcBef>
                <a:spcPts val="0"/>
              </a:spcBef>
              <a:buNone/>
            </a:pPr>
            <a:r>
              <a:rPr lang="en-GB" sz="1600" dirty="0"/>
              <a:t>Loading core-file core.clang-test00.25393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GB" sz="1600" dirty="0"/>
              <a:t>core-file processed.</a:t>
            </a:r>
          </a:p>
          <a:p>
            <a:pPr marL="76198" indent="0">
              <a:spcBef>
                <a:spcPts val="0"/>
              </a:spcBef>
              <a:buNone/>
            </a:pPr>
            <a:endParaRPr lang="en-GB" sz="1600" dirty="0"/>
          </a:p>
          <a:p>
            <a:pPr marL="76198" indent="0">
              <a:spcBef>
                <a:spcPts val="0"/>
              </a:spcBef>
              <a:buNone/>
            </a:pPr>
            <a:r>
              <a:rPr lang="en-GB" sz="1600" dirty="0"/>
              <a:t>Decompiling...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GB" sz="1600" dirty="0"/>
              <a:t>Decompiled.</a:t>
            </a:r>
          </a:p>
          <a:p>
            <a:pPr marL="76198" indent="0">
              <a:spcBef>
                <a:spcPts val="0"/>
              </a:spcBef>
              <a:buNone/>
            </a:pPr>
            <a:endParaRPr lang="en-GB" sz="1600" dirty="0"/>
          </a:p>
          <a:p>
            <a:pPr marL="76198" indent="0">
              <a:spcBef>
                <a:spcPts val="0"/>
              </a:spcBef>
              <a:buNone/>
            </a:pPr>
            <a:r>
              <a:rPr lang="en-GB" sz="1600" dirty="0"/>
              <a:t>Blame Function is f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GB" sz="1600" dirty="0"/>
              <a:t>At Line Number 18, from file /home/</a:t>
            </a:r>
            <a:r>
              <a:rPr lang="en-GB" sz="1600" dirty="0" err="1"/>
              <a:t>djtodorovic</a:t>
            </a:r>
            <a:r>
              <a:rPr lang="en-GB" sz="1600" dirty="0"/>
              <a:t>/projects/</a:t>
            </a:r>
            <a:r>
              <a:rPr lang="en-GB" sz="1600" dirty="0" err="1"/>
              <a:t>cpp_examples</a:t>
            </a:r>
            <a:r>
              <a:rPr lang="en-GB" sz="1600" dirty="0"/>
              <a:t>/crashes/cisco-standard-case/</a:t>
            </a:r>
            <a:r>
              <a:rPr lang="en-GB" sz="1600" dirty="0" err="1"/>
              <a:t>test.c</a:t>
            </a:r>
            <a:endParaRPr lang="en-GB" sz="1600" dirty="0"/>
          </a:p>
          <a:p>
            <a:pPr marL="76198" indent="0">
              <a:spcBef>
                <a:spcPts val="0"/>
              </a:spcBef>
              <a:buNone/>
            </a:pPr>
            <a:r>
              <a:rPr lang="en-GB" sz="1600" dirty="0"/>
              <a:t>RESULT: SUCCESS</a:t>
            </a:r>
          </a:p>
          <a:p>
            <a:pPr>
              <a:spcBef>
                <a:spcPts val="0"/>
              </a:spcBef>
            </a:pPr>
            <a:endParaRPr lang="en-GB" sz="1600" dirty="0"/>
          </a:p>
          <a:p>
            <a:pPr>
              <a:spcBef>
                <a:spcPts val="0"/>
              </a:spcBef>
            </a:pPr>
            <a:r>
              <a:rPr lang="en-GB" sz="1600" dirty="0"/>
              <a:t>We created a stand alone tool that parses the MIR generated from crash-blamer for testing purposes (e.g., we can make some tests for the analysis by hand)</a:t>
            </a:r>
          </a:p>
          <a:p>
            <a:pPr lvl="2">
              <a:spcBef>
                <a:spcPts val="0"/>
              </a:spcBef>
            </a:pPr>
            <a:r>
              <a:rPr lang="en-GB" sz="1067" dirty="0"/>
              <a:t>$ crash-blamer-ta </a:t>
            </a:r>
            <a:r>
              <a:rPr lang="en-GB" sz="1067" dirty="0" err="1"/>
              <a:t>test.mir</a:t>
            </a:r>
            <a:endParaRPr lang="en-GB" sz="1067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E89096-4E5A-42DB-BCB8-E522D45B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88" y="998219"/>
            <a:ext cx="11127317" cy="432647"/>
          </a:xfrm>
        </p:spPr>
        <p:txBody>
          <a:bodyPr/>
          <a:lstStyle/>
          <a:p>
            <a:r>
              <a:rPr lang="en-US" dirty="0" err="1"/>
              <a:t>De</a:t>
            </a:r>
            <a:r>
              <a:rPr lang="en-US" b="1" dirty="0" err="1">
                <a:solidFill>
                  <a:srgbClr val="FF0000"/>
                </a:solidFill>
              </a:rPr>
              <a:t>C</a:t>
            </a:r>
            <a:r>
              <a:rPr lang="en-US" dirty="0" err="1">
                <a:solidFill>
                  <a:srgbClr val="FF0000"/>
                </a:solidFill>
              </a:rPr>
              <a:t>ompilation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GB" sz="2400" dirty="0" err="1"/>
              <a:t>Decompilation</a:t>
            </a:r>
            <a:r>
              <a:rPr lang="en-GB" sz="2400" dirty="0"/>
              <a:t> to the MIR level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37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F917E7-0FFB-42D1-9B2C-6D24888B5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342" y="1515366"/>
            <a:ext cx="4965700" cy="4068908"/>
          </a:xfrm>
        </p:spPr>
        <p:txBody>
          <a:bodyPr/>
          <a:lstStyle/>
          <a:p>
            <a:pPr marL="76198" indent="0">
              <a:buNone/>
            </a:pPr>
            <a:r>
              <a:rPr lang="en-GB" sz="1067" dirty="0"/>
              <a:t>$ cat </a:t>
            </a:r>
            <a:r>
              <a:rPr lang="en-GB" sz="1067" dirty="0" err="1"/>
              <a:t>test.mir</a:t>
            </a:r>
            <a:endParaRPr lang="en-GB" sz="1067" dirty="0"/>
          </a:p>
          <a:p>
            <a:pPr marL="76198" indent="0">
              <a:spcBef>
                <a:spcPts val="0"/>
              </a:spcBef>
              <a:buNone/>
            </a:pPr>
            <a:r>
              <a:rPr lang="en-GB" sz="1067" dirty="0"/>
              <a:t>--- |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GB" sz="1067" dirty="0"/>
              <a:t>  ; </a:t>
            </a:r>
            <a:r>
              <a:rPr lang="en-GB" sz="1067" dirty="0" err="1"/>
              <a:t>ModuleID</a:t>
            </a:r>
            <a:r>
              <a:rPr lang="en-GB" sz="1067" dirty="0"/>
              <a:t> = 'clang-test00'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GB" sz="1067" dirty="0"/>
              <a:t>  </a:t>
            </a:r>
            <a:r>
              <a:rPr lang="en-GB" sz="1067" dirty="0" err="1"/>
              <a:t>source_filename</a:t>
            </a:r>
            <a:r>
              <a:rPr lang="en-GB" sz="1067" dirty="0"/>
              <a:t> = "clang-test00"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GB" sz="1067" dirty="0"/>
              <a:t>  target </a:t>
            </a:r>
            <a:r>
              <a:rPr lang="en-GB" sz="1067" dirty="0" err="1"/>
              <a:t>datalayout</a:t>
            </a:r>
            <a:r>
              <a:rPr lang="en-GB" sz="1067" dirty="0"/>
              <a:t> = "e-m:e-p270:32:32-p271:32:32-p272:64:64-i64:64-f80:128-n8:16:32:64-S128"</a:t>
            </a:r>
          </a:p>
          <a:p>
            <a:pPr marL="76198" indent="0">
              <a:spcBef>
                <a:spcPts val="0"/>
              </a:spcBef>
              <a:buNone/>
            </a:pPr>
            <a:endParaRPr lang="en-GB" sz="1067" dirty="0"/>
          </a:p>
          <a:p>
            <a:pPr marL="76198" indent="0">
              <a:spcBef>
                <a:spcPts val="0"/>
              </a:spcBef>
              <a:buNone/>
            </a:pPr>
            <a:r>
              <a:rPr lang="en-GB" sz="1067" dirty="0"/>
              <a:t>  ; Materializable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GB" sz="1067" dirty="0"/>
              <a:t>  define void @f() !</a:t>
            </a:r>
            <a:r>
              <a:rPr lang="en-GB" sz="1067" dirty="0" err="1"/>
              <a:t>dbg</a:t>
            </a:r>
            <a:r>
              <a:rPr lang="en-GB" sz="1067" dirty="0"/>
              <a:t> !2 {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GB" sz="1067" dirty="0"/>
              <a:t>  entry: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GB" sz="1067" dirty="0"/>
              <a:t>    unreachable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GB" sz="1067" dirty="0"/>
              <a:t>  }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GB" sz="1067" dirty="0"/>
              <a:t>  …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GB" sz="1067" dirty="0"/>
              <a:t>   !llvm.dbg.cu = !{!0}</a:t>
            </a:r>
          </a:p>
          <a:p>
            <a:pPr marL="76198" indent="0">
              <a:spcBef>
                <a:spcPts val="0"/>
              </a:spcBef>
              <a:buNone/>
            </a:pPr>
            <a:endParaRPr lang="en-GB" sz="1067" dirty="0"/>
          </a:p>
          <a:p>
            <a:pPr marL="76198" indent="0">
              <a:spcBef>
                <a:spcPts val="0"/>
              </a:spcBef>
              <a:buNone/>
            </a:pPr>
            <a:r>
              <a:rPr lang="en-GB" sz="1067" dirty="0"/>
              <a:t>  !0 = distinct !</a:t>
            </a:r>
            <a:r>
              <a:rPr lang="en-GB" sz="1067" dirty="0" err="1"/>
              <a:t>DICompileUnit</a:t>
            </a:r>
            <a:r>
              <a:rPr lang="en-GB" sz="1067" dirty="0"/>
              <a:t>(language: DW_LANG_C, file: !1, producer: "crash-blamer", </a:t>
            </a:r>
            <a:r>
              <a:rPr lang="en-GB" sz="1067" dirty="0" err="1"/>
              <a:t>isOptimized</a:t>
            </a:r>
            <a:r>
              <a:rPr lang="en-GB" sz="1067" dirty="0"/>
              <a:t>: true, </a:t>
            </a:r>
            <a:r>
              <a:rPr lang="en-GB" sz="1067" dirty="0" err="1"/>
              <a:t>runtimeVersion</a:t>
            </a:r>
            <a:r>
              <a:rPr lang="en-GB" sz="1067" dirty="0"/>
              <a:t>: 0, </a:t>
            </a:r>
            <a:r>
              <a:rPr lang="en-GB" sz="1067" dirty="0" err="1"/>
              <a:t>emissionKind</a:t>
            </a:r>
            <a:r>
              <a:rPr lang="en-GB" sz="1067" dirty="0"/>
              <a:t>: </a:t>
            </a:r>
            <a:r>
              <a:rPr lang="en-GB" sz="1067" dirty="0" err="1"/>
              <a:t>FullDebug</a:t>
            </a:r>
            <a:r>
              <a:rPr lang="en-GB" sz="1067" dirty="0"/>
              <a:t>)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GB" sz="1067" dirty="0"/>
              <a:t>  !1 = !</a:t>
            </a:r>
            <a:r>
              <a:rPr lang="en-GB" sz="1067" dirty="0" err="1"/>
              <a:t>DIFile</a:t>
            </a:r>
            <a:r>
              <a:rPr lang="en-GB" sz="1067" dirty="0"/>
              <a:t>(filename: "/home/</a:t>
            </a:r>
            <a:r>
              <a:rPr lang="en-GB" sz="1067" dirty="0" err="1"/>
              <a:t>djtodorovic</a:t>
            </a:r>
            <a:r>
              <a:rPr lang="en-GB" sz="1067" dirty="0"/>
              <a:t>/projects/</a:t>
            </a:r>
            <a:r>
              <a:rPr lang="en-GB" sz="1067" dirty="0" err="1"/>
              <a:t>cpp_examples</a:t>
            </a:r>
            <a:r>
              <a:rPr lang="en-GB" sz="1067" dirty="0"/>
              <a:t>/crashes/cisco-standard-case/</a:t>
            </a:r>
            <a:r>
              <a:rPr lang="en-GB" sz="1067" dirty="0" err="1"/>
              <a:t>test.c</a:t>
            </a:r>
            <a:r>
              <a:rPr lang="en-GB" sz="1067" dirty="0"/>
              <a:t>", directory: "/")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GB" sz="1067" dirty="0"/>
              <a:t>  !2 = distinct !</a:t>
            </a:r>
            <a:r>
              <a:rPr lang="en-GB" sz="1067" dirty="0" err="1"/>
              <a:t>DISubprogram</a:t>
            </a:r>
            <a:r>
              <a:rPr lang="en-GB" sz="1067" dirty="0"/>
              <a:t>(name: "f", </a:t>
            </a:r>
            <a:r>
              <a:rPr lang="en-GB" sz="1067" dirty="0" err="1"/>
              <a:t>linkageName</a:t>
            </a:r>
            <a:r>
              <a:rPr lang="en-GB" sz="1067" dirty="0"/>
              <a:t>: "f", scope: null, file: !1, line: 1, type: !3, </a:t>
            </a:r>
            <a:r>
              <a:rPr lang="en-GB" sz="1067" dirty="0" err="1"/>
              <a:t>scopeLine</a:t>
            </a:r>
            <a:r>
              <a:rPr lang="en-GB" sz="1067" dirty="0"/>
              <a:t>: 1, </a:t>
            </a:r>
            <a:r>
              <a:rPr lang="en-GB" sz="1067" dirty="0" err="1"/>
              <a:t>spFlags</a:t>
            </a:r>
            <a:r>
              <a:rPr lang="en-GB" sz="1067" dirty="0"/>
              <a:t>: </a:t>
            </a:r>
            <a:r>
              <a:rPr lang="en-GB" sz="1067" dirty="0" err="1"/>
              <a:t>DISPFlagDefinition</a:t>
            </a:r>
            <a:r>
              <a:rPr lang="en-GB" sz="1067" dirty="0"/>
              <a:t> | </a:t>
            </a:r>
            <a:r>
              <a:rPr lang="en-GB" sz="1067" dirty="0" err="1"/>
              <a:t>DISPFlagOptimized</a:t>
            </a:r>
            <a:r>
              <a:rPr lang="en-GB" sz="1067" dirty="0"/>
              <a:t>, unit: !0, </a:t>
            </a:r>
            <a:r>
              <a:rPr lang="en-GB" sz="1067" dirty="0" err="1"/>
              <a:t>retainedNodes</a:t>
            </a:r>
            <a:r>
              <a:rPr lang="en-GB" sz="1067" dirty="0"/>
              <a:t>: !4)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GB" sz="1067" dirty="0"/>
              <a:t>  …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GB" sz="1067" dirty="0"/>
              <a:t>...</a:t>
            </a:r>
          </a:p>
          <a:p>
            <a:pPr marL="76198" indent="0">
              <a:spcBef>
                <a:spcPts val="0"/>
              </a:spcBef>
              <a:buNone/>
            </a:pPr>
            <a:endParaRPr lang="en-GB" sz="1067" dirty="0"/>
          </a:p>
          <a:p>
            <a:pPr marL="76198" indent="0">
              <a:spcBef>
                <a:spcPts val="0"/>
              </a:spcBef>
              <a:buNone/>
            </a:pPr>
            <a:endParaRPr lang="en-GB" sz="1067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E89096-4E5A-42DB-BCB8-E522D45B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42" y="251461"/>
            <a:ext cx="11042439" cy="914401"/>
          </a:xfrm>
        </p:spPr>
        <p:txBody>
          <a:bodyPr/>
          <a:lstStyle/>
          <a:p>
            <a:r>
              <a:rPr lang="en-US" dirty="0" err="1"/>
              <a:t>De</a:t>
            </a:r>
            <a:r>
              <a:rPr lang="en-US" b="1" dirty="0" err="1">
                <a:solidFill>
                  <a:srgbClr val="FF0000"/>
                </a:solidFill>
              </a:rPr>
              <a:t>C</a:t>
            </a:r>
            <a:r>
              <a:rPr lang="en-US" dirty="0" err="1">
                <a:solidFill>
                  <a:srgbClr val="FF0000"/>
                </a:solidFill>
              </a:rPr>
              <a:t>ompilation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GB" sz="2400" dirty="0" err="1"/>
              <a:t>Decompilation</a:t>
            </a:r>
            <a:r>
              <a:rPr lang="en-GB" sz="2400" dirty="0"/>
              <a:t> to the MIR level</a:t>
            </a: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D57B7051-0A3F-4188-B0FB-99EEA8021219}"/>
              </a:ext>
            </a:extLst>
          </p:cNvPr>
          <p:cNvSpPr txBox="1">
            <a:spLocks/>
          </p:cNvSpPr>
          <p:nvPr/>
        </p:nvSpPr>
        <p:spPr>
          <a:xfrm>
            <a:off x="6096001" y="1522816"/>
            <a:ext cx="5798820" cy="4298865"/>
          </a:xfrm>
          <a:prstGeom prst="rect">
            <a:avLst/>
          </a:prstGeom>
        </p:spPr>
        <p:txBody>
          <a:bodyPr lIns="0" tIns="60947" rIns="0" bIns="60947">
            <a:noAutofit/>
          </a:bodyPr>
          <a:lstStyle>
            <a:lvl1pPr marL="174625" indent="-11747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288925" indent="-1143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032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5175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6318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---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name:            h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alignment:       16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regInfo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:         { 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GPRegs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: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  - { reg: rax, value: '0x0000000000000000' }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  - { reg: 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rbx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value: '0x0000000000000000' }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  - { reg: 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rcx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value: '0x00000000004011b0' }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  - { reg: 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rdx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value: '0x00007ffe7822d368' }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  - { reg: 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rdi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value: '0x0000000000000000' }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  - { reg: 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rsi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value: '0x00007ffe7822d358' }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  - { reg: 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rbp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value: '0x00007ffe7822d210' }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  - { reg: 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rsp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value: '0x00007ffe7822d210' }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  - { reg: r8, value: '0x00007f530fbf1e80' }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  - { reg: r9, value: '0x0000000000000000' }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  - { reg: r10, value: '0x000000000000000d' }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  - { reg: r11, value: '0x0000000000000006’ }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…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crashOreder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:     1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body:             |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bb.0: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  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liveins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: $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rbp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$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rdi</a:t>
            </a:r>
            <a:endParaRPr lang="en-GB" sz="933" dirty="0">
              <a:solidFill>
                <a:srgbClr val="FFFFFF"/>
              </a:solidFill>
              <a:latin typeface="CiscoSansTT ExtraLight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endParaRPr lang="en-GB" sz="933" dirty="0">
              <a:solidFill>
                <a:srgbClr val="FFFFFF"/>
              </a:solidFill>
              <a:latin typeface="CiscoSansTT ExtraLight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  PUSH64r $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rbp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implicit-def $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rsp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implicit $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rsp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debug-location !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DILocation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(line: 6, scope: !6)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  $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rbp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= MOV64rr $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rsp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debug-location !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DILocation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(line: 6, scope: !6)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  MOV64mr $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rbp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1, $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noreg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-8, $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noreg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$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rdi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debug-location !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DILocation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(line: 6, scope: !6)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  $rax = MOV64rm $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rbp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1, $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noreg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-8, $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noreg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debug-location !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DILocation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(line: 7, column: 4, scope: !6)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  </a:t>
            </a:r>
            <a:r>
              <a:rPr lang="en-GB" sz="933" dirty="0">
                <a:solidFill>
                  <a:srgbClr val="FFFF00"/>
                </a:solidFill>
                <a:latin typeface="CiscoSansTT ExtraLight"/>
              </a:rPr>
              <a:t>crash-start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MOV32mi $rax, 1, $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noreg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0, $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noreg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0, debug-location !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DILocation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(line: 7, column: 6, scope: !6)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  $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rbp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= POP64r implicit-def $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rsp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implicit $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rsp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, debug-location !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DILocation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(line: 8, column: 1, scope: !6)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    RETQ debug-location !</a:t>
            </a:r>
            <a:r>
              <a:rPr lang="en-GB" sz="933" dirty="0" err="1">
                <a:solidFill>
                  <a:srgbClr val="FFFFFF"/>
                </a:solidFill>
                <a:latin typeface="CiscoSansTT ExtraLight"/>
              </a:rPr>
              <a:t>DILocation</a:t>
            </a: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(line: 8, column: 1, scope: !6)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GB" sz="933" dirty="0">
                <a:solidFill>
                  <a:srgbClr val="FFFFFF"/>
                </a:solidFill>
                <a:latin typeface="CiscoSansTT ExtraLight"/>
              </a:rPr>
              <a:t>…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endParaRPr lang="en-GB" sz="1067" dirty="0">
              <a:solidFill>
                <a:srgbClr val="FFFFFF"/>
              </a:solidFill>
              <a:latin typeface="CiscoSansTT ExtraLight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endParaRPr lang="en-GB" sz="1067" dirty="0">
              <a:solidFill>
                <a:srgbClr val="FFFFFF"/>
              </a:solidFill>
              <a:latin typeface="CiscoSansTT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219349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F917E7-0FFB-42D1-9B2C-6D24888B5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4390" y="1661822"/>
            <a:ext cx="10278309" cy="4349363"/>
          </a:xfrm>
        </p:spPr>
        <p:txBody>
          <a:bodyPr/>
          <a:lstStyle/>
          <a:p>
            <a:endParaRPr lang="en-GB" sz="2000" dirty="0"/>
          </a:p>
          <a:p>
            <a:r>
              <a:rPr lang="en-US" sz="2000" dirty="0"/>
              <a:t>Investigate high level of optimizations –O2/-O3</a:t>
            </a:r>
          </a:p>
          <a:p>
            <a:r>
              <a:rPr lang="en-US" sz="2000" dirty="0"/>
              <a:t>Support functions that are not part of the </a:t>
            </a:r>
            <a:r>
              <a:rPr lang="en-US" sz="2000" dirty="0" err="1"/>
              <a:t>backtrace</a:t>
            </a:r>
            <a:endParaRPr lang="en-US" sz="2000" dirty="0"/>
          </a:p>
          <a:p>
            <a:r>
              <a:rPr lang="en-GB" sz="2000" dirty="0"/>
              <a:t>Support/test targets other than X86</a:t>
            </a:r>
          </a:p>
          <a:p>
            <a:endParaRPr lang="en-GB" sz="2000" dirty="0"/>
          </a:p>
          <a:p>
            <a:r>
              <a:rPr lang="en-US" sz="20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Investigate the usefulness of the </a:t>
            </a:r>
            <a:r>
              <a:rPr lang="en-US" sz="2000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decompilation</a:t>
            </a:r>
            <a:r>
              <a:rPr lang="en-US" sz="20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library in other areas</a:t>
            </a:r>
          </a:p>
          <a:p>
            <a:pPr marL="990575" lvl="1" indent="-380990" defTabSz="60958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Reverse engineering (good purposes only)</a:t>
            </a:r>
          </a:p>
          <a:p>
            <a:pPr marL="990575" lvl="1" indent="-380990" defTabSz="60958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Decoding some viruses/malwares</a:t>
            </a:r>
          </a:p>
          <a:p>
            <a:pPr marL="990575" lvl="1" indent="-380990" defTabSz="60958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Analysis of programs compiled with compilers other than </a:t>
            </a:r>
            <a:r>
              <a:rPr lang="en-US" sz="2000" dirty="0">
                <a:solidFill>
                  <a:srgbClr val="FBAB18">
                    <a:lumMod val="60000"/>
                    <a:lumOff val="40000"/>
                  </a:srgbClr>
                </a:solidFill>
                <a:latin typeface="CiscoSansTT ExtraLight"/>
                <a:ea typeface="ＭＳ Ｐゴシック" charset="0"/>
              </a:rPr>
              <a:t>clang</a:t>
            </a:r>
            <a:r>
              <a:rPr lang="en-US" sz="20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(e.g., decompile program compiled with </a:t>
            </a:r>
            <a:r>
              <a:rPr lang="en-US" sz="2000" i="1" dirty="0" err="1">
                <a:solidFill>
                  <a:srgbClr val="FBAB18">
                    <a:lumMod val="60000"/>
                    <a:lumOff val="40000"/>
                  </a:srgbClr>
                </a:solidFill>
                <a:latin typeface="CiscoSansTT ExtraLight"/>
                <a:ea typeface="ＭＳ Ｐゴシック" charset="0"/>
              </a:rPr>
              <a:t>gcc</a:t>
            </a:r>
            <a:r>
              <a:rPr lang="en-US" sz="20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to LLVM MIR, and then apply some LLVM analysis/optimization on the code)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E89096-4E5A-42DB-BCB8-E522D45B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42" y="419101"/>
            <a:ext cx="11127317" cy="662940"/>
          </a:xfrm>
        </p:spPr>
        <p:txBody>
          <a:bodyPr/>
          <a:lstStyle/>
          <a:p>
            <a:r>
              <a:rPr lang="en-US" dirty="0" err="1"/>
              <a:t>De</a:t>
            </a:r>
            <a:r>
              <a:rPr lang="en-US" b="1" dirty="0" err="1">
                <a:solidFill>
                  <a:srgbClr val="FF0000"/>
                </a:solidFill>
              </a:rPr>
              <a:t>C</a:t>
            </a:r>
            <a:r>
              <a:rPr lang="en-US" dirty="0" err="1">
                <a:solidFill>
                  <a:srgbClr val="FF0000"/>
                </a:solidFill>
              </a:rPr>
              <a:t>ompilation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GB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work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6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Taint Analysis</a:t>
            </a:r>
          </a:p>
        </p:txBody>
      </p:sp>
    </p:spTree>
    <p:extLst>
      <p:ext uri="{BB962C8B-B14F-4D97-AF65-F5344CB8AC3E}">
        <p14:creationId xmlns:p14="http://schemas.microsoft.com/office/powerpoint/2010/main" val="1260103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 Tool Flow</a:t>
            </a:r>
          </a:p>
        </p:txBody>
      </p:sp>
      <p:sp>
        <p:nvSpPr>
          <p:cNvPr id="4" name="Flowchart: Document 3"/>
          <p:cNvSpPr/>
          <p:nvPr/>
        </p:nvSpPr>
        <p:spPr>
          <a:xfrm>
            <a:off x="1209368" y="2448231"/>
            <a:ext cx="914400" cy="103238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lowchart: Multidocument 4"/>
          <p:cNvSpPr/>
          <p:nvPr/>
        </p:nvSpPr>
        <p:spPr>
          <a:xfrm>
            <a:off x="1219200" y="4011561"/>
            <a:ext cx="1060704" cy="1189704"/>
          </a:xfrm>
          <a:prstGeom prst="flowChartMulti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8194" y="2723535"/>
            <a:ext cx="8121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65124" y="4439264"/>
            <a:ext cx="1123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</a:t>
            </a:r>
          </a:p>
        </p:txBody>
      </p:sp>
      <p:sp>
        <p:nvSpPr>
          <p:cNvPr id="8" name="Rectangle 7"/>
          <p:cNvSpPr/>
          <p:nvPr/>
        </p:nvSpPr>
        <p:spPr>
          <a:xfrm>
            <a:off x="3480619" y="2576052"/>
            <a:ext cx="5338916" cy="258588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91280" y="3283974"/>
            <a:ext cx="1555791" cy="117987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04038" y="3269226"/>
            <a:ext cx="1568246" cy="117987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1905" y="3696929"/>
            <a:ext cx="141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DECOMPILER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20349" y="3701845"/>
            <a:ext cx="105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447071" y="3666122"/>
            <a:ext cx="1056967" cy="14748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5466080" y="4135120"/>
            <a:ext cx="1005840" cy="20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134911" y="3000150"/>
            <a:ext cx="1329649" cy="721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195871" y="4513990"/>
            <a:ext cx="1329649" cy="721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840511" y="3853590"/>
            <a:ext cx="1329649" cy="7210"/>
          </a:xfrm>
          <a:prstGeom prst="straightConnector1">
            <a:avLst/>
          </a:prstGeom>
          <a:ln w="285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18000" y="2560320"/>
            <a:ext cx="6219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149840" y="3688080"/>
            <a:ext cx="1020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748078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Information Flow Analysis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Track a data of interest from source to sink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Attach a tag to data of interest (tainting the data at </a:t>
            </a:r>
            <a:r>
              <a:rPr lang="en-US" dirty="0">
                <a:solidFill>
                  <a:srgbClr val="FF0000"/>
                </a:solidFill>
              </a:rPr>
              <a:t>source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Track the flow of tainted object along the program flow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Taint relevant data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Observe if it reaches sensitive functions (</a:t>
            </a:r>
            <a:r>
              <a:rPr lang="en-US" dirty="0">
                <a:solidFill>
                  <a:srgbClr val="FF0000"/>
                </a:solidFill>
              </a:rPr>
              <a:t>sink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r>
              <a:rPr lang="en-US" dirty="0">
                <a:solidFill>
                  <a:schemeClr val="accent5"/>
                </a:solidFill>
              </a:rPr>
              <a:t>Applications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Finding information leakage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Finding program vulnerability</a:t>
            </a:r>
          </a:p>
          <a:p>
            <a:pPr lvl="1"/>
            <a:endParaRPr lang="en-US" dirty="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pPr lvl="1"/>
            <a:endParaRPr lang="en-US" dirty="0">
              <a:solidFill>
                <a:schemeClr val="accent5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8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0153-7CE7-453B-B734-609BCF3A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BC8C8-D113-4847-B7F8-12CB7EEF1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691" y="1754062"/>
            <a:ext cx="1003454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500" dirty="0"/>
              <a:t>Crash debugging/triaging workflow in Cisco and our team’s recent contributions</a:t>
            </a:r>
          </a:p>
          <a:p>
            <a:r>
              <a:rPr lang="en-US" sz="2000" dirty="0"/>
              <a:t>Live debugging with GDB and/or reverse debugging with Undo</a:t>
            </a:r>
          </a:p>
          <a:p>
            <a:r>
              <a:rPr lang="en-US" sz="2000" dirty="0"/>
              <a:t>Much more popular is core-file and traceback decoding: 200+ per day</a:t>
            </a:r>
          </a:p>
          <a:p>
            <a:pPr lvl="1">
              <a:buFontTx/>
              <a:buChar char="-"/>
            </a:pPr>
            <a:r>
              <a:rPr lang="en-US" sz="1800" dirty="0"/>
              <a:t>Getting list of function/line frames in crash </a:t>
            </a:r>
            <a:r>
              <a:rPr lang="en-US" sz="1800" dirty="0" err="1"/>
              <a:t>backtrace</a:t>
            </a:r>
            <a:endParaRPr lang="en-US" sz="1800" dirty="0"/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</a:rPr>
              <a:t>#0 __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list_del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 (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prev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=0x0, next=0x0) at 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2"/>
              </a:rPr>
              <a:t>appqoe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2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2"/>
              </a:rPr>
              <a:t>sslproxy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2"/>
              </a:rPr>
              <a:t>/common/utils/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2"/>
              </a:rPr>
              <a:t>src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2"/>
              </a:rPr>
              <a:t>/list.h:90</a:t>
            </a:r>
            <a:br>
              <a:rPr lang="en-US" sz="1200" dirty="0"/>
            </a:br>
            <a:r>
              <a:rPr lang="en-US" sz="1200" b="0" i="0" dirty="0">
                <a:solidFill>
                  <a:srgbClr val="333333"/>
                </a:solidFill>
                <a:effectLst/>
              </a:rPr>
              <a:t>#1 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list_del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 (entry=0x7f39a120a570) at 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3"/>
              </a:rPr>
              <a:t>appqoe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3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3"/>
              </a:rPr>
              <a:t>sslproxy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3"/>
              </a:rPr>
              <a:t>/common/utils/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3"/>
              </a:rPr>
              <a:t>src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3"/>
              </a:rPr>
              <a:t>/list.h:104</a:t>
            </a:r>
            <a:br>
              <a:rPr lang="en-US" sz="1200" dirty="0"/>
            </a:br>
            <a:r>
              <a:rPr lang="en-US" sz="1200" b="0" i="0" dirty="0">
                <a:solidFill>
                  <a:srgbClr val="333333"/>
                </a:solidFill>
                <a:effectLst/>
              </a:rPr>
              <a:t>#2 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sdhs_free_encs_buf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 (packet=0x7f39a120a570) at 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4"/>
              </a:rPr>
              <a:t>appqoe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4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4"/>
              </a:rPr>
              <a:t>sslproxy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4"/>
              </a:rPr>
              <a:t>/common/utils/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4"/>
              </a:rPr>
              <a:t>src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4"/>
              </a:rPr>
              <a:t>/encs_buf.c:358</a:t>
            </a:r>
            <a:br>
              <a:rPr lang="en-US" sz="1200" dirty="0"/>
            </a:br>
            <a:r>
              <a:rPr lang="en-US" sz="1200" b="0" i="0" dirty="0">
                <a:solidFill>
                  <a:srgbClr val="333333"/>
                </a:solidFill>
                <a:effectLst/>
              </a:rPr>
              <a:t>#3 0x00005578a26a8fbc in 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lwssl_fs_cleanup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 (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lfs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=&lt;optimized out&gt;) at 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5"/>
              </a:rPr>
              <a:t>appqoe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5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5"/>
              </a:rPr>
              <a:t>sslproxy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5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5"/>
              </a:rPr>
              <a:t>lwssl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5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5"/>
              </a:rPr>
              <a:t>src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5"/>
              </a:rPr>
              <a:t>/lwssl_fs.c:3077</a:t>
            </a:r>
            <a:br>
              <a:rPr lang="en-US" sz="1200" dirty="0"/>
            </a:br>
            <a:r>
              <a:rPr lang="en-US" sz="1200" b="0" i="0" dirty="0">
                <a:solidFill>
                  <a:srgbClr val="333333"/>
                </a:solidFill>
                <a:effectLst/>
              </a:rPr>
              <a:t>#4 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lwssl_fs_close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 (fs=0x5578a59b8af8, 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fs@entry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=0xa0812832ac05) at 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6"/>
              </a:rPr>
              <a:t>appqoe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6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6"/>
              </a:rPr>
              <a:t>sslproxy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6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6"/>
              </a:rPr>
              <a:t>lwssl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6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6"/>
              </a:rPr>
              <a:t>src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6"/>
              </a:rPr>
              <a:t>/lwssl_fs.c:3137</a:t>
            </a:r>
            <a:br>
              <a:rPr lang="en-US" sz="1200" dirty="0"/>
            </a:br>
            <a:r>
              <a:rPr lang="en-US" sz="1200" b="0" i="0" dirty="0">
                <a:solidFill>
                  <a:srgbClr val="333333"/>
                </a:solidFill>
                <a:effectLst/>
              </a:rPr>
              <a:t>#5 0x00005578a26a9809 in 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lwssl_drain_n_propagate_rst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 (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lfs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=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lfs@entry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=0x7f39240313c8, 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dir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=&lt;optimized out&gt;, 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dir@entry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=S2C) at 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7"/>
              </a:rPr>
              <a:t>appqoe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7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7"/>
              </a:rPr>
              <a:t>sslproxy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7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7"/>
              </a:rPr>
              <a:t>lwssl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7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7"/>
              </a:rPr>
              <a:t>src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7"/>
              </a:rPr>
              <a:t>/lwssl_fs.c:2572</a:t>
            </a:r>
            <a:br>
              <a:rPr lang="en-US" sz="1200" dirty="0"/>
            </a:br>
            <a:r>
              <a:rPr lang="en-US" sz="1200" b="0" i="0" dirty="0">
                <a:solidFill>
                  <a:srgbClr val="333333"/>
                </a:solidFill>
                <a:effectLst/>
              </a:rPr>
              <a:t>#6 0x00005578a26b2861 in 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fsm_flush_done_event_handler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 (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lfs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=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lfs@entry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=0x7f39240313c8, 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msg_code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=LWSSL_FLOW_ISM_FLUSH_DONE_S2C, 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dir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=S2C) at 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8"/>
              </a:rPr>
              <a:t>appqoe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8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8"/>
              </a:rPr>
              <a:t>sslproxy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8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8"/>
              </a:rPr>
              <a:t>lwssl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8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8"/>
              </a:rPr>
              <a:t>src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8"/>
              </a:rPr>
              <a:t>/lwssl_fsm.c:2132</a:t>
            </a:r>
            <a:br>
              <a:rPr lang="en-US" sz="1200" dirty="0"/>
            </a:br>
            <a:r>
              <a:rPr lang="en-US" sz="1200" b="0" i="0" dirty="0">
                <a:solidFill>
                  <a:srgbClr val="333333"/>
                </a:solidFill>
                <a:effectLst/>
              </a:rPr>
              <a:t>#7 0x00005578a26a53bc in 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lwssl_ism_work_cb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 (data=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data@entry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=0x5578a420c320) at 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9"/>
              </a:rPr>
              <a:t>appqoe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9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9"/>
              </a:rPr>
              <a:t>sslproxy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9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9"/>
              </a:rPr>
              <a:t>lwssl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9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9"/>
              </a:rPr>
              <a:t>src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9"/>
              </a:rPr>
              <a:t>/lwssl_fs.c:1087</a:t>
            </a:r>
            <a:br>
              <a:rPr lang="en-US" sz="1200" dirty="0"/>
            </a:br>
            <a:r>
              <a:rPr lang="en-US" sz="1200" b="0" i="0" dirty="0">
                <a:solidFill>
                  <a:srgbClr val="333333"/>
                </a:solidFill>
                <a:effectLst/>
              </a:rPr>
              <a:t>#8 0x00005578a26913db in 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tcpproxy_process_rx_ism_ctrl_worker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 (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tg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=0x5578a41c7938) at 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10"/>
              </a:rPr>
              <a:t>appqoe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10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10"/>
              </a:rPr>
              <a:t>tcpproxy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10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10"/>
              </a:rPr>
              <a:t>src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10"/>
              </a:rPr>
              <a:t>/tcpproxy.c:3004</a:t>
            </a:r>
            <a:br>
              <a:rPr lang="en-US" sz="1200" dirty="0"/>
            </a:br>
            <a:r>
              <a:rPr lang="en-US" sz="1200" b="0" i="0" dirty="0">
                <a:solidFill>
                  <a:srgbClr val="333333"/>
                </a:solidFill>
                <a:effectLst/>
              </a:rPr>
              <a:t>#9 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tcpproxy_worker_thread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 (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ctx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=0x5578a41c7938) at 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11"/>
              </a:rPr>
              <a:t>appqoe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11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11"/>
              </a:rPr>
              <a:t>tcpproxy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11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11"/>
              </a:rPr>
              <a:t>src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11"/>
              </a:rPr>
              <a:t>/tcpproxy.c:3896</a:t>
            </a:r>
            <a:br>
              <a:rPr lang="en-US" sz="1200" dirty="0"/>
            </a:br>
            <a:r>
              <a:rPr lang="en-US" sz="1200" b="0" i="0" dirty="0">
                <a:solidFill>
                  <a:srgbClr val="333333"/>
                </a:solidFill>
                <a:effectLst/>
              </a:rPr>
              <a:t>#10 0x00007f39ba44f490 in __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pthread_start_routine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 (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arg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=0x0) at 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12"/>
              </a:rPr>
              <a:t>infra/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12"/>
              </a:rPr>
              <a:t>prelib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12"/>
              </a:rPr>
              <a:t>/</a:t>
            </a:r>
            <a:r>
              <a:rPr lang="en-US" sz="1200" b="0" i="0" u="none" strike="noStrike" dirty="0" err="1">
                <a:solidFill>
                  <a:srgbClr val="337AB7"/>
                </a:solidFill>
                <a:effectLst/>
                <a:hlinkClick r:id="rId12"/>
              </a:rPr>
              <a:t>src</a:t>
            </a:r>
            <a:r>
              <a:rPr lang="en-US" sz="1200" b="0" i="0" u="none" strike="noStrike" dirty="0">
                <a:solidFill>
                  <a:srgbClr val="337AB7"/>
                </a:solidFill>
                <a:effectLst/>
                <a:hlinkClick r:id="rId12"/>
              </a:rPr>
              <a:t>/prelib_pthread.c:345</a:t>
            </a:r>
            <a:br>
              <a:rPr lang="en-US" sz="1200" dirty="0"/>
            </a:br>
            <a:r>
              <a:rPr lang="en-US" sz="1200" b="0" i="0" dirty="0">
                <a:solidFill>
                  <a:srgbClr val="333333"/>
                </a:solidFill>
                <a:effectLst/>
              </a:rPr>
              <a:t>#11 0x00007f39a58b3f46 in 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start_thread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 (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arg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=&lt;optimized out&gt;) at pthread_create.c:479</a:t>
            </a:r>
            <a:br>
              <a:rPr lang="en-US" sz="1200" dirty="0"/>
            </a:br>
            <a:r>
              <a:rPr lang="en-US" sz="1200" b="0" i="0" dirty="0">
                <a:solidFill>
                  <a:srgbClr val="333333"/>
                </a:solidFill>
                <a:effectLst/>
              </a:rPr>
              <a:t>#12 0x00007f39a3e0d6bf in clone () at ../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sysdeps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/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unix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/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sysv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/</a:t>
            </a:r>
            <a:r>
              <a:rPr lang="en-US" sz="1200" b="0" i="0" dirty="0" err="1">
                <a:solidFill>
                  <a:srgbClr val="333333"/>
                </a:solidFill>
                <a:effectLst/>
              </a:rPr>
              <a:t>linux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/x86_64/clone.S:95</a:t>
            </a:r>
            <a:endParaRPr lang="en-US" sz="1200" dirty="0">
              <a:solidFill>
                <a:srgbClr val="333333"/>
              </a:solidFill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DT, assign CDET to appropriate component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DE, look for unusual argument values or control flow</a:t>
            </a:r>
          </a:p>
          <a:p>
            <a:r>
              <a:rPr lang="en-US" sz="2000" dirty="0">
                <a:solidFill>
                  <a:srgbClr val="333333"/>
                </a:solidFill>
              </a:rPr>
              <a:t>Our team developed: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333333"/>
                </a:solidFill>
              </a:rPr>
              <a:t>If </a:t>
            </a:r>
            <a:r>
              <a:rPr lang="en-US" sz="1800" dirty="0" err="1">
                <a:solidFill>
                  <a:srgbClr val="333333"/>
                </a:solidFill>
              </a:rPr>
              <a:t>arg</a:t>
            </a:r>
            <a:r>
              <a:rPr lang="en-US" sz="1800" dirty="0">
                <a:solidFill>
                  <a:srgbClr val="333333"/>
                </a:solidFill>
              </a:rPr>
              <a:t> is &lt;optimized out&gt;, track value at parent (caller) of the function  - contributed this feature to community 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333333"/>
                </a:solidFill>
              </a:rPr>
              <a:t>Source code browsing 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333333"/>
                </a:solidFill>
              </a:rPr>
              <a:t>CDET duplication 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rgbClr val="333333"/>
                </a:solidFill>
              </a:rPr>
              <a:t>How can we further simplify triaging and provide more insights into the root cause and even suggest a possible fix?</a:t>
            </a:r>
          </a:p>
        </p:txBody>
      </p:sp>
    </p:spTree>
    <p:extLst>
      <p:ext uri="{BB962C8B-B14F-4D97-AF65-F5344CB8AC3E}">
        <p14:creationId xmlns:p14="http://schemas.microsoft.com/office/powerpoint/2010/main" val="142174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Taint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5219" cy="4351338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Dynamic Taint Analysis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Needs runtime instrumentation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Does not explore all program paths</a:t>
            </a:r>
          </a:p>
          <a:p>
            <a:pPr marL="457200" lvl="1" indent="0">
              <a:buNone/>
            </a:pP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</a:rPr>
              <a:t>Static Taint Analysis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No instrumentation needed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Over tainting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Scalability problems</a:t>
            </a:r>
          </a:p>
          <a:p>
            <a:pPr lvl="1"/>
            <a:r>
              <a:rPr lang="en-US" dirty="0">
                <a:solidFill>
                  <a:schemeClr val="accent5"/>
                </a:solidFill>
              </a:rPr>
              <a:t>Less Accurate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2348" y="1825625"/>
            <a:ext cx="3871452" cy="4351338"/>
          </a:xfrm>
        </p:spPr>
        <p:txBody>
          <a:bodyPr/>
          <a:lstStyle/>
          <a:p>
            <a:r>
              <a:rPr lang="en-US" dirty="0"/>
              <a:t>Forward Taint Analysis</a:t>
            </a:r>
          </a:p>
          <a:p>
            <a:pPr lvl="1"/>
            <a:r>
              <a:rPr lang="en-US" dirty="0"/>
              <a:t>Source to Sink</a:t>
            </a:r>
          </a:p>
          <a:p>
            <a:r>
              <a:rPr lang="en-US" dirty="0"/>
              <a:t>Backward Taint Analysis</a:t>
            </a:r>
          </a:p>
          <a:p>
            <a:pPr lvl="1"/>
            <a:r>
              <a:rPr lang="en-US" dirty="0"/>
              <a:t>Sink to Source</a:t>
            </a:r>
          </a:p>
          <a:p>
            <a:pPr lvl="1"/>
            <a:r>
              <a:rPr lang="en-US" dirty="0"/>
              <a:t>PAC uses this</a:t>
            </a:r>
          </a:p>
        </p:txBody>
      </p:sp>
    </p:spTree>
    <p:extLst>
      <p:ext uri="{BB962C8B-B14F-4D97-AF65-F5344CB8AC3E}">
        <p14:creationId xmlns:p14="http://schemas.microsoft.com/office/powerpoint/2010/main" val="338053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722" y="109486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7440" y="1859280"/>
            <a:ext cx="3289631" cy="4338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0320" y="2204720"/>
            <a:ext cx="320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 f()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T 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p.fn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NULL; // blame 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g(&amp;p);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main()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3106" y="1922890"/>
            <a:ext cx="2743200" cy="4338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74490" y="2368164"/>
            <a:ext cx="2693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Backtrace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#0 h (r=0x0) at test.c:7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#1  g (q=0x7ffd71b147e8) at test.c:12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#2  f () at test.c:20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#3  main () at test.c:24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73332" y="1895944"/>
            <a:ext cx="2743200" cy="4338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87069" y="2423822"/>
            <a:ext cx="2265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 h(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*r)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*r = 3; // crash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void g (T*q)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*t = q-&gt;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h(t);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669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Uses Backward Taint Analysis</a:t>
            </a:r>
          </a:p>
          <a:p>
            <a:r>
              <a:rPr lang="en-US" dirty="0"/>
              <a:t>Analysis done on LLVM Machine Intermediate Representation (MIR)</a:t>
            </a:r>
          </a:p>
          <a:p>
            <a:r>
              <a:rPr lang="en-US" dirty="0">
                <a:solidFill>
                  <a:schemeClr val="accent5"/>
                </a:solidFill>
              </a:rPr>
              <a:t>Sink – Crash Instruction </a:t>
            </a:r>
            <a:r>
              <a:rPr lang="en-US" dirty="0">
                <a:solidFill>
                  <a:srgbClr val="FF0000"/>
                </a:solidFill>
              </a:rPr>
              <a:t>[h(): *r = 3]</a:t>
            </a:r>
          </a:p>
          <a:p>
            <a:r>
              <a:rPr lang="en-US" dirty="0">
                <a:solidFill>
                  <a:schemeClr val="accent5"/>
                </a:solidFill>
              </a:rPr>
              <a:t>Tainted data – Memory operands of the crash instruction 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dirty="0" err="1">
                <a:solidFill>
                  <a:srgbClr val="FF0000"/>
                </a:solidFill>
              </a:rPr>
              <a:t>h:r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r>
              <a:rPr lang="en-US" dirty="0">
                <a:solidFill>
                  <a:schemeClr val="accent5"/>
                </a:solidFill>
              </a:rPr>
              <a:t>Source -- Origin of bad data </a:t>
            </a:r>
            <a:r>
              <a:rPr lang="en-US" dirty="0">
                <a:solidFill>
                  <a:srgbClr val="FF0000"/>
                </a:solidFill>
              </a:rPr>
              <a:t>[g(): </a:t>
            </a:r>
            <a:r>
              <a:rPr lang="en-US" dirty="0" err="1">
                <a:solidFill>
                  <a:srgbClr val="FF0000"/>
                </a:solidFill>
              </a:rPr>
              <a:t>p.fn</a:t>
            </a:r>
            <a:r>
              <a:rPr lang="en-US" dirty="0">
                <a:solidFill>
                  <a:srgbClr val="FF0000"/>
                </a:solidFill>
              </a:rPr>
              <a:t> = NULL] </a:t>
            </a:r>
          </a:p>
          <a:p>
            <a:r>
              <a:rPr lang="en-US" dirty="0">
                <a:solidFill>
                  <a:schemeClr val="accent5"/>
                </a:solidFill>
              </a:rPr>
              <a:t>One sink but potentially multiple source(s)</a:t>
            </a:r>
          </a:p>
          <a:p>
            <a:endParaRPr lang="en-US" dirty="0">
              <a:solidFill>
                <a:schemeClr val="accent5"/>
              </a:solidFill>
            </a:endParaRPr>
          </a:p>
          <a:p>
            <a:pPr lvl="1"/>
            <a:endParaRPr lang="en-US" dirty="0">
              <a:solidFill>
                <a:schemeClr val="accent5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463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722" y="109486"/>
            <a:ext cx="10515600" cy="1325563"/>
          </a:xfrm>
        </p:spPr>
        <p:txBody>
          <a:bodyPr/>
          <a:lstStyle/>
          <a:p>
            <a:r>
              <a:rPr lang="en-US" dirty="0"/>
              <a:t>Basic Outline of Backward Taint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8194"/>
            <a:ext cx="10515600" cy="52897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Start-Taint </a:t>
            </a:r>
            <a:endParaRPr lang="en-US" dirty="0"/>
          </a:p>
          <a:p>
            <a:pPr lvl="1"/>
            <a:r>
              <a:rPr lang="en-US" dirty="0"/>
              <a:t>Crash Instruction corresponding to #0 in </a:t>
            </a:r>
            <a:r>
              <a:rPr lang="en-US" dirty="0" err="1"/>
              <a:t>bt</a:t>
            </a:r>
            <a:endParaRPr lang="en-US" dirty="0"/>
          </a:p>
          <a:p>
            <a:pPr lvl="2"/>
            <a:r>
              <a:rPr lang="en-US" dirty="0" err="1"/>
              <a:t>movl</a:t>
            </a:r>
            <a:r>
              <a:rPr lang="en-US" dirty="0"/>
              <a:t>    $3, (%</a:t>
            </a:r>
            <a:r>
              <a:rPr lang="en-US" dirty="0" err="1"/>
              <a:t>rax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Taint memory operands ({</a:t>
            </a:r>
            <a:r>
              <a:rPr lang="en-US" dirty="0" err="1"/>
              <a:t>reg,offset</a:t>
            </a:r>
            <a:r>
              <a:rPr lang="en-US" dirty="0"/>
              <a:t>} {</a:t>
            </a:r>
            <a:r>
              <a:rPr lang="en-US" dirty="0" err="1"/>
              <a:t>reg</a:t>
            </a:r>
            <a:r>
              <a:rPr lang="en-US" dirty="0"/>
              <a:t>, base, index})</a:t>
            </a:r>
          </a:p>
          <a:p>
            <a:pPr lvl="2"/>
            <a:r>
              <a:rPr lang="en-US" dirty="0"/>
              <a:t>Memory address: (%</a:t>
            </a:r>
            <a:r>
              <a:rPr lang="en-US" dirty="0" err="1"/>
              <a:t>rax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TaintList</a:t>
            </a:r>
            <a:endParaRPr lang="en-US" dirty="0"/>
          </a:p>
          <a:p>
            <a:pPr lvl="2"/>
            <a:r>
              <a:rPr lang="en-US" dirty="0"/>
              <a:t>(%</a:t>
            </a:r>
            <a:r>
              <a:rPr lang="en-US" dirty="0" err="1"/>
              <a:t>rax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019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722" y="109486"/>
            <a:ext cx="10515600" cy="1325563"/>
          </a:xfrm>
        </p:spPr>
        <p:txBody>
          <a:bodyPr/>
          <a:lstStyle/>
          <a:p>
            <a:r>
              <a:rPr lang="en-US" dirty="0"/>
              <a:t>Basic Outline of Backward Taint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8194"/>
            <a:ext cx="10515600" cy="528975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5"/>
                </a:solidFill>
              </a:rPr>
              <a:t>Propagate Taint</a:t>
            </a:r>
          </a:p>
          <a:p>
            <a:pPr lvl="1"/>
            <a:r>
              <a:rPr lang="en-US" dirty="0"/>
              <a:t>Backward traversal of MIR</a:t>
            </a:r>
          </a:p>
          <a:p>
            <a:pPr lvl="1"/>
            <a:r>
              <a:rPr lang="en-US" dirty="0"/>
              <a:t>Examine Source(s) and Destination Op of each MIR</a:t>
            </a:r>
          </a:p>
          <a:p>
            <a:pPr lvl="1"/>
            <a:r>
              <a:rPr lang="en-US" dirty="0"/>
              <a:t>If tainted Op is a </a:t>
            </a:r>
            <a:r>
              <a:rPr lang="en-US" dirty="0" err="1"/>
              <a:t>Dest</a:t>
            </a:r>
            <a:r>
              <a:rPr lang="en-US" dirty="0"/>
              <a:t>, add the </a:t>
            </a:r>
            <a:r>
              <a:rPr lang="en-US" dirty="0" err="1"/>
              <a:t>Src</a:t>
            </a:r>
            <a:r>
              <a:rPr lang="en-US" dirty="0"/>
              <a:t> Op to the taint list, remove the </a:t>
            </a:r>
            <a:r>
              <a:rPr lang="en-US" dirty="0" err="1"/>
              <a:t>Dest</a:t>
            </a:r>
            <a:r>
              <a:rPr lang="en-US" dirty="0"/>
              <a:t> Op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func</a:t>
            </a:r>
            <a:r>
              <a:rPr lang="en-US" dirty="0"/>
              <a:t> call has tainted operands, propagate taint within the 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 (Not </a:t>
            </a:r>
            <a:r>
              <a:rPr lang="en-US" dirty="0" err="1"/>
              <a:t>Impl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	 </a:t>
            </a:r>
            <a:r>
              <a:rPr lang="en-US" dirty="0" err="1"/>
              <a:t>movq</a:t>
            </a: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 err="1">
                <a:solidFill>
                  <a:srgbClr val="FF0000"/>
                </a:solidFill>
              </a:rPr>
              <a:t>rdi</a:t>
            </a:r>
            <a:r>
              <a:rPr lang="en-US" dirty="0"/>
              <a:t>, -8(%</a:t>
            </a:r>
            <a:r>
              <a:rPr lang="en-US" dirty="0" err="1"/>
              <a:t>rbp</a:t>
            </a:r>
            <a:r>
              <a:rPr lang="en-US" dirty="0"/>
              <a:t>)   // Taint List {%</a:t>
            </a:r>
            <a:r>
              <a:rPr lang="en-US" dirty="0" err="1"/>
              <a:t>rdi</a:t>
            </a: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movq</a:t>
            </a: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-8(%</a:t>
            </a:r>
            <a:r>
              <a:rPr lang="en-US" dirty="0" err="1">
                <a:solidFill>
                  <a:srgbClr val="FF0000"/>
                </a:solidFill>
              </a:rPr>
              <a:t>rbp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%</a:t>
            </a:r>
            <a:r>
              <a:rPr lang="en-US" dirty="0" err="1">
                <a:solidFill>
                  <a:srgbClr val="FF0000"/>
                </a:solidFill>
              </a:rPr>
              <a:t>rax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/>
              <a:t>// Taint List {-8%rbp}</a:t>
            </a:r>
          </a:p>
          <a:p>
            <a:pPr marL="457200" lvl="1" indent="0">
              <a:buNone/>
            </a:pPr>
            <a:r>
              <a:rPr lang="en-US" dirty="0"/>
              <a:t>        </a:t>
            </a:r>
            <a:r>
              <a:rPr lang="en-US" dirty="0" err="1"/>
              <a:t>movl</a:t>
            </a:r>
            <a:r>
              <a:rPr lang="en-US" dirty="0"/>
              <a:t>    $3, </a:t>
            </a:r>
            <a:r>
              <a:rPr lang="en-US" dirty="0">
                <a:solidFill>
                  <a:srgbClr val="FF0000"/>
                </a:solidFill>
              </a:rPr>
              <a:t>(%</a:t>
            </a:r>
            <a:r>
              <a:rPr lang="en-US" dirty="0" err="1">
                <a:solidFill>
                  <a:srgbClr val="FF0000"/>
                </a:solidFill>
              </a:rPr>
              <a:t>rax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/>
              <a:t>// Taint List {%</a:t>
            </a:r>
            <a:r>
              <a:rPr lang="en-US" dirty="0" err="1"/>
              <a:t>rax</a:t>
            </a:r>
            <a:r>
              <a:rPr lang="en-US" dirty="0"/>
              <a:t>}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Up Arrow 3"/>
          <p:cNvSpPr/>
          <p:nvPr/>
        </p:nvSpPr>
        <p:spPr>
          <a:xfrm>
            <a:off x="1600200" y="4648200"/>
            <a:ext cx="68580" cy="8839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7351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722" y="109486"/>
            <a:ext cx="10515600" cy="1325563"/>
          </a:xfrm>
        </p:spPr>
        <p:txBody>
          <a:bodyPr/>
          <a:lstStyle/>
          <a:p>
            <a:r>
              <a:rPr lang="en-US" dirty="0"/>
              <a:t>Basic Outline of Backward Taint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8194"/>
            <a:ext cx="10515600" cy="52897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Terminate Taint </a:t>
            </a:r>
          </a:p>
          <a:p>
            <a:pPr lvl="1"/>
            <a:r>
              <a:rPr lang="en-US" dirty="0" err="1"/>
              <a:t>TaintList</a:t>
            </a:r>
            <a:r>
              <a:rPr lang="en-US" dirty="0"/>
              <a:t> is empty – reached end of </a:t>
            </a:r>
            <a:r>
              <a:rPr lang="en-US" dirty="0" err="1"/>
              <a:t>backtrace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a store instruction has</a:t>
            </a:r>
          </a:p>
          <a:p>
            <a:pPr lvl="2"/>
            <a:r>
              <a:rPr lang="en-US" dirty="0"/>
              <a:t>Tainted destination operand</a:t>
            </a:r>
          </a:p>
          <a:p>
            <a:pPr lvl="2"/>
            <a:r>
              <a:rPr lang="en-US" dirty="0"/>
              <a:t>Constant source operand</a:t>
            </a:r>
          </a:p>
          <a:p>
            <a:pPr lvl="1"/>
            <a:r>
              <a:rPr lang="en-US" dirty="0"/>
              <a:t>(Algorithm development in progress)</a:t>
            </a:r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r>
              <a:rPr lang="en-US" dirty="0" err="1"/>
              <a:t>movq</a:t>
            </a: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$0</a:t>
            </a:r>
            <a:r>
              <a:rPr lang="en-US" dirty="0"/>
              <a:t>, -8(%</a:t>
            </a:r>
            <a:r>
              <a:rPr lang="en-US" dirty="0" err="1"/>
              <a:t>rbp</a:t>
            </a:r>
            <a:r>
              <a:rPr lang="en-US" dirty="0"/>
              <a:t>) // Taint Terminated</a:t>
            </a:r>
          </a:p>
          <a:p>
            <a:pPr marL="457200" lvl="1" indent="0">
              <a:buNone/>
            </a:pPr>
            <a:r>
              <a:rPr lang="en-US" dirty="0" err="1"/>
              <a:t>leaq</a:t>
            </a: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-8(%</a:t>
            </a:r>
            <a:r>
              <a:rPr lang="en-US" dirty="0" err="1">
                <a:solidFill>
                  <a:srgbClr val="FF0000"/>
                </a:solidFill>
              </a:rPr>
              <a:t>rbp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, %</a:t>
            </a:r>
            <a:r>
              <a:rPr lang="en-US" dirty="0" err="1"/>
              <a:t>rdi</a:t>
            </a:r>
            <a:r>
              <a:rPr lang="en-US" dirty="0"/>
              <a:t> // Taint List: {-8(%</a:t>
            </a:r>
            <a:r>
              <a:rPr lang="en-US" dirty="0" err="1"/>
              <a:t>rbp</a:t>
            </a:r>
            <a:r>
              <a:rPr lang="en-US" dirty="0"/>
              <a:t>)}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64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76767" y="1979143"/>
            <a:ext cx="10879247" cy="1516784"/>
          </a:xfrm>
        </p:spPr>
        <p:txBody>
          <a:bodyPr/>
          <a:lstStyle/>
          <a:p>
            <a:pPr algn="ctr"/>
            <a:r>
              <a:rPr lang="en-US" sz="4800" b="1" dirty="0"/>
              <a:t>Decoder to Crash-Blamer Integration</a:t>
            </a:r>
          </a:p>
        </p:txBody>
      </p:sp>
      <p:sp>
        <p:nvSpPr>
          <p:cNvPr id="8" name="Text Placeholder 3"/>
          <p:cNvSpPr txBox="1">
            <a:spLocks/>
          </p:cNvSpPr>
          <p:nvPr/>
        </p:nvSpPr>
        <p:spPr>
          <a:xfrm>
            <a:off x="8612223" y="587678"/>
            <a:ext cx="3073963" cy="384175"/>
          </a:xfrm>
          <a:prstGeom prst="rect">
            <a:avLst/>
          </a:prstGeom>
        </p:spPr>
        <p:txBody>
          <a:bodyPr lIns="121893" tIns="60947" rIns="121893" bIns="60947"/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Tx/>
              <a:buNone/>
              <a:defRPr lang="en-US" sz="1800" b="0" i="0" kern="1200" dirty="0" smtClean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CiscoSansTT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2261">
              <a:spcBef>
                <a:spcPts val="1433"/>
              </a:spcBef>
              <a:buClr>
                <a:srgbClr val="00BCEB"/>
              </a:buClr>
            </a:pPr>
            <a:endParaRPr lang="en-US" sz="1600" b="1" dirty="0">
              <a:solidFill>
                <a:srgbClr val="005073">
                  <a:lumMod val="75000"/>
                </a:srgbClr>
              </a:solidFill>
              <a:latin typeface="CiscoSansTT" panose="020B0503020201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04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1A2A5F-35A6-2147-8F82-AA3EBE122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688" y="1836411"/>
            <a:ext cx="10911627" cy="4456983"/>
          </a:xfrm>
        </p:spPr>
        <p:txBody>
          <a:bodyPr/>
          <a:lstStyle/>
          <a:p>
            <a:r>
              <a:rPr lang="en-US" dirty="0"/>
              <a:t>Core-file is the process snapshot at failure point:   			SEGV,ABRT,BUS,ILL,ALRM</a:t>
            </a:r>
          </a:p>
          <a:p>
            <a:r>
              <a:rPr lang="en-US" dirty="0"/>
              <a:t>Contains text, data, stack, shared memory of process including LIBs</a:t>
            </a:r>
          </a:p>
          <a:p>
            <a:r>
              <a:rPr lang="en-US" dirty="0"/>
              <a:t>Top frame Register-set for all threads, with crashing thread high-lighted.</a:t>
            </a:r>
          </a:p>
          <a:p>
            <a:r>
              <a:rPr lang="en-US" dirty="0"/>
              <a:t>Triaging core-files involves decoder/debugger</a:t>
            </a:r>
          </a:p>
          <a:p>
            <a:r>
              <a:rPr lang="en-US" dirty="0"/>
              <a:t>Unwind top register-set into full call </a:t>
            </a:r>
            <a:r>
              <a:rPr lang="en-US" dirty="0" err="1"/>
              <a:t>backtrace</a:t>
            </a:r>
            <a:r>
              <a:rPr lang="en-US" dirty="0"/>
              <a:t> with symbolic annotation</a:t>
            </a:r>
          </a:p>
          <a:p>
            <a:r>
              <a:rPr lang="en-US" dirty="0"/>
              <a:t>What else can be done to help triage and RCA?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9E044F-8085-1746-8484-94BED057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Triaging core-files</a:t>
            </a:r>
          </a:p>
        </p:txBody>
      </p:sp>
    </p:spTree>
    <p:extLst>
      <p:ext uri="{BB962C8B-B14F-4D97-AF65-F5344CB8AC3E}">
        <p14:creationId xmlns:p14="http://schemas.microsoft.com/office/powerpoint/2010/main" val="80088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0B132A-9734-0740-8338-F185BFA7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7044D-6A2A-ED45-9290-4F93FA73D7AA}"/>
              </a:ext>
            </a:extLst>
          </p:cNvPr>
          <p:cNvSpPr txBox="1"/>
          <p:nvPr/>
        </p:nvSpPr>
        <p:spPr>
          <a:xfrm>
            <a:off x="5219092" y="1701479"/>
            <a:ext cx="2160532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Crash-Blamer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CABB4-92D0-B24E-A0B2-3D4733054D35}"/>
              </a:ext>
            </a:extLst>
          </p:cNvPr>
          <p:cNvSpPr txBox="1"/>
          <p:nvPr/>
        </p:nvSpPr>
        <p:spPr>
          <a:xfrm>
            <a:off x="1581665" y="3429001"/>
            <a:ext cx="1664043" cy="8309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Core Reader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FFC8C-8111-C445-8C36-FFB7B060E3E1}"/>
              </a:ext>
            </a:extLst>
          </p:cNvPr>
          <p:cNvSpPr txBox="1"/>
          <p:nvPr/>
        </p:nvSpPr>
        <p:spPr>
          <a:xfrm>
            <a:off x="5279751" y="3613666"/>
            <a:ext cx="2039215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Decompiler</a:t>
            </a:r>
            <a:endParaRPr lang="en-US" sz="2400" dirty="0">
              <a:solidFill>
                <a:srgbClr val="FFFFFF"/>
              </a:solidFill>
              <a:latin typeface="CiscoSansTT ExtraLight"/>
              <a:ea typeface="ＭＳ Ｐゴシック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8EEB1-CDBE-1C46-896C-264138F43503}"/>
              </a:ext>
            </a:extLst>
          </p:cNvPr>
          <p:cNvSpPr txBox="1"/>
          <p:nvPr/>
        </p:nvSpPr>
        <p:spPr>
          <a:xfrm>
            <a:off x="9094574" y="3613666"/>
            <a:ext cx="1944129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0BE3B-8931-7E4F-AEED-EC4F59D31560}"/>
              </a:ext>
            </a:extLst>
          </p:cNvPr>
          <p:cNvSpPr txBox="1"/>
          <p:nvPr/>
        </p:nvSpPr>
        <p:spPr>
          <a:xfrm>
            <a:off x="1581665" y="5180912"/>
            <a:ext cx="1664043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LLDB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4A564-E540-D148-9C45-74B1500E17E3}"/>
              </a:ext>
            </a:extLst>
          </p:cNvPr>
          <p:cNvSpPr txBox="1"/>
          <p:nvPr/>
        </p:nvSpPr>
        <p:spPr>
          <a:xfrm>
            <a:off x="5239266" y="5171070"/>
            <a:ext cx="1993556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LLVM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609916-41BE-5248-9175-0ACC321B72B9}"/>
              </a:ext>
            </a:extLst>
          </p:cNvPr>
          <p:cNvSpPr txBox="1"/>
          <p:nvPr/>
        </p:nvSpPr>
        <p:spPr>
          <a:xfrm>
            <a:off x="749644" y="1520783"/>
            <a:ext cx="216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Inputs: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Core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Program Exec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D01121-82A9-6A47-A5A3-733832F40B26}"/>
              </a:ext>
            </a:extLst>
          </p:cNvPr>
          <p:cNvSpPr txBox="1"/>
          <p:nvPr/>
        </p:nvSpPr>
        <p:spPr>
          <a:xfrm>
            <a:off x="10066637" y="1664263"/>
            <a:ext cx="2042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Output: RCA 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0405CF-1995-2844-9216-9FDD761D72F8}"/>
              </a:ext>
            </a:extLst>
          </p:cNvPr>
          <p:cNvSpPr txBox="1"/>
          <p:nvPr/>
        </p:nvSpPr>
        <p:spPr>
          <a:xfrm>
            <a:off x="9069859" y="5171070"/>
            <a:ext cx="1993556" cy="461665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LLVM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E37BB742-A3C3-A347-ADAF-BC02C727B082}"/>
              </a:ext>
            </a:extLst>
          </p:cNvPr>
          <p:cNvSpPr/>
          <p:nvPr/>
        </p:nvSpPr>
        <p:spPr>
          <a:xfrm>
            <a:off x="3809648" y="3718011"/>
            <a:ext cx="906163" cy="28375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5073"/>
              </a:solidFill>
              <a:latin typeface="CiscoSansTT ExtraLight"/>
            </a:endParaRP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2703182-BBDD-2E45-8D45-D5CD80D80F8B}"/>
              </a:ext>
            </a:extLst>
          </p:cNvPr>
          <p:cNvSpPr/>
          <p:nvPr/>
        </p:nvSpPr>
        <p:spPr>
          <a:xfrm>
            <a:off x="7722618" y="3712518"/>
            <a:ext cx="972065" cy="283751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5073"/>
              </a:solidFill>
              <a:latin typeface="CiscoSansTT Extra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759A3E-E216-DD4D-B346-F4DB394398B6}"/>
              </a:ext>
            </a:extLst>
          </p:cNvPr>
          <p:cNvSpPr txBox="1"/>
          <p:nvPr/>
        </p:nvSpPr>
        <p:spPr>
          <a:xfrm>
            <a:off x="7718856" y="4106109"/>
            <a:ext cx="85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MIR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35BDF-F334-6742-A5D5-E905E9991D4F}"/>
              </a:ext>
            </a:extLst>
          </p:cNvPr>
          <p:cNvSpPr txBox="1"/>
          <p:nvPr/>
        </p:nvSpPr>
        <p:spPr>
          <a:xfrm>
            <a:off x="3720561" y="4106109"/>
            <a:ext cx="1664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F0..Fn, RS0..RSn</a:t>
            </a:r>
          </a:p>
        </p:txBody>
      </p:sp>
    </p:spTree>
    <p:extLst>
      <p:ext uri="{BB962C8B-B14F-4D97-AF65-F5344CB8AC3E}">
        <p14:creationId xmlns:p14="http://schemas.microsoft.com/office/powerpoint/2010/main" val="137727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465A73-0B4D-B343-AD08-F1337DBDE1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1198" y="1607863"/>
            <a:ext cx="10586721" cy="4313964"/>
          </a:xfrm>
        </p:spPr>
        <p:txBody>
          <a:bodyPr/>
          <a:lstStyle/>
          <a:p>
            <a:r>
              <a:rPr lang="en-US" dirty="0"/>
              <a:t>Core reader extracts functions and register-set in the </a:t>
            </a:r>
            <a:r>
              <a:rPr lang="en-US" dirty="0" err="1"/>
              <a:t>backtrace</a:t>
            </a:r>
            <a:r>
              <a:rPr lang="en-US" dirty="0"/>
              <a:t> of the crashing thread. Manages symbol look-up.</a:t>
            </a:r>
          </a:p>
          <a:p>
            <a:r>
              <a:rPr lang="en-US" dirty="0" err="1"/>
              <a:t>Decompiler</a:t>
            </a:r>
            <a:r>
              <a:rPr lang="en-US" dirty="0"/>
              <a:t>: For all functions in </a:t>
            </a:r>
            <a:r>
              <a:rPr lang="en-US" dirty="0" err="1"/>
              <a:t>backtrace</a:t>
            </a:r>
            <a:r>
              <a:rPr lang="en-US" dirty="0"/>
              <a:t>, produces disassembly,  MIR , register-state and other LLVM module state.</a:t>
            </a:r>
          </a:p>
          <a:p>
            <a:r>
              <a:rPr lang="en-US" dirty="0"/>
              <a:t>Analysis: Performs backward taint analysis and other compiler semantic analysis: forward control flow, backward data-flow analysis. Reports RCA on success.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D42B6A-D946-EB42-9A8E-CDA74C2D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 modules</a:t>
            </a:r>
          </a:p>
        </p:txBody>
      </p:sp>
    </p:spTree>
    <p:extLst>
      <p:ext uri="{BB962C8B-B14F-4D97-AF65-F5344CB8AC3E}">
        <p14:creationId xmlns:p14="http://schemas.microsoft.com/office/powerpoint/2010/main" val="59749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C38C-A408-4AC4-A11B-E83B1887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by academia/industry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9E1D-46FB-448E-9FD2-DB9EC55E3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41527"/>
            <a:ext cx="50139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Long-term goal: Automatic Program Repair</a:t>
            </a:r>
          </a:p>
          <a:p>
            <a:pPr lvl="1"/>
            <a:r>
              <a:rPr lang="en-US" dirty="0"/>
              <a:t>Automatically identify patches for a given bug, which can then be applied with little, or even without, human intervention</a:t>
            </a:r>
          </a:p>
          <a:p>
            <a:pPr lvl="1"/>
            <a:r>
              <a:rPr lang="en-US" dirty="0"/>
              <a:t>Recently we’ve seen interesting industry work – Facebook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5ED6AD2-767F-4964-96BF-D819DA96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500" y="2372327"/>
            <a:ext cx="4380456" cy="271650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5BC66EC-2ECF-46AF-AD86-1F77C7C48E5B}"/>
              </a:ext>
            </a:extLst>
          </p:cNvPr>
          <p:cNvSpPr txBox="1"/>
          <p:nvPr/>
        </p:nvSpPr>
        <p:spPr>
          <a:xfrm>
            <a:off x="7673722" y="5167528"/>
            <a:ext cx="43096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Goues</a:t>
            </a:r>
            <a:r>
              <a:rPr lang="en-US" sz="800" dirty="0"/>
              <a:t> at al. Comm ACM, Dec. 2019</a:t>
            </a:r>
          </a:p>
        </p:txBody>
      </p:sp>
    </p:spTree>
    <p:extLst>
      <p:ext uri="{BB962C8B-B14F-4D97-AF65-F5344CB8AC3E}">
        <p14:creationId xmlns:p14="http://schemas.microsoft.com/office/powerpoint/2010/main" val="2637769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37074-B096-8147-82F8-92DF7C0E8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 to CrashBlamer Integration</a:t>
            </a:r>
          </a:p>
        </p:txBody>
      </p:sp>
      <p:sp>
        <p:nvSpPr>
          <p:cNvPr id="5" name="Snip and Round Single Corner Rectangle 4">
            <a:extLst>
              <a:ext uri="{FF2B5EF4-FFF2-40B4-BE49-F238E27FC236}">
                <a16:creationId xmlns:a16="http://schemas.microsoft.com/office/drawing/2014/main" id="{E749E126-7D41-4047-B1C8-2C910BB7A73D}"/>
              </a:ext>
            </a:extLst>
          </p:cNvPr>
          <p:cNvSpPr/>
          <p:nvPr/>
        </p:nvSpPr>
        <p:spPr>
          <a:xfrm>
            <a:off x="5501074" y="1574756"/>
            <a:ext cx="1184367" cy="894080"/>
          </a:xfrm>
          <a:prstGeom prst="snip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5073"/>
                </a:solidFill>
                <a:latin typeface="CiscoSansTT ExtraLight"/>
              </a:rPr>
              <a:t>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8DCF-F6AF-B74E-B383-B482CB8E0763}"/>
              </a:ext>
            </a:extLst>
          </p:cNvPr>
          <p:cNvSpPr txBox="1"/>
          <p:nvPr/>
        </p:nvSpPr>
        <p:spPr>
          <a:xfrm>
            <a:off x="3628255" y="3300729"/>
            <a:ext cx="1851711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Decoder, </a:t>
            </a:r>
            <a:r>
              <a:rPr lang="en-US" sz="2400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decode.py</a:t>
            </a:r>
            <a:endParaRPr lang="en-US" sz="2400" dirty="0">
              <a:solidFill>
                <a:srgbClr val="FFFFFF"/>
              </a:solidFill>
              <a:latin typeface="CiscoSansTT ExtraLight"/>
              <a:ea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06C67-4985-5F44-9D2E-1EF4A510060D}"/>
              </a:ext>
            </a:extLst>
          </p:cNvPr>
          <p:cNvSpPr txBox="1"/>
          <p:nvPr/>
        </p:nvSpPr>
        <p:spPr>
          <a:xfrm>
            <a:off x="7051589" y="3264243"/>
            <a:ext cx="1718492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Crash-Blamer</a:t>
            </a:r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5799A4BE-81EB-5646-9266-B599965B30F1}"/>
              </a:ext>
            </a:extLst>
          </p:cNvPr>
          <p:cNvSpPr/>
          <p:nvPr/>
        </p:nvSpPr>
        <p:spPr>
          <a:xfrm>
            <a:off x="5371071" y="4416211"/>
            <a:ext cx="1856731" cy="1734065"/>
          </a:xfrm>
          <a:prstGeom prst="foldedCorner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5073"/>
                </a:solidFill>
                <a:latin typeface="CiscoSansTT ExtraLight"/>
              </a:rPr>
              <a:t>Decode o/p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5073"/>
                </a:solidFill>
                <a:latin typeface="CiscoSansTT ExtraLight"/>
              </a:rPr>
              <a:t>PAC RCA report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542926B-99F1-A44F-B86B-441BD1EB662A}"/>
              </a:ext>
            </a:extLst>
          </p:cNvPr>
          <p:cNvSpPr/>
          <p:nvPr/>
        </p:nvSpPr>
        <p:spPr>
          <a:xfrm>
            <a:off x="5782963" y="3591697"/>
            <a:ext cx="1032949" cy="329513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5073"/>
              </a:solidFill>
              <a:latin typeface="CiscoSansTT Extra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55D1E9-DF0A-FE4B-99EA-3762000E11A5}"/>
              </a:ext>
            </a:extLst>
          </p:cNvPr>
          <p:cNvSpPr txBox="1"/>
          <p:nvPr/>
        </p:nvSpPr>
        <p:spPr>
          <a:xfrm>
            <a:off x="856735" y="1581665"/>
            <a:ext cx="3697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Decoder passes </a:t>
            </a:r>
            <a:r>
              <a:rPr lang="en-US" sz="2400" dirty="0" err="1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sysroot</a:t>
            </a: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and program exec location to crash-blamer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CB4229-BB04-C148-B23F-A9AC92F5BA32}"/>
              </a:ext>
            </a:extLst>
          </p:cNvPr>
          <p:cNvCxnSpPr/>
          <p:nvPr/>
        </p:nvCxnSpPr>
        <p:spPr>
          <a:xfrm flipH="1">
            <a:off x="4679093" y="2471353"/>
            <a:ext cx="696999" cy="64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7CDF3-7D65-8A4B-86ED-BF8A65DBD9B8}"/>
              </a:ext>
            </a:extLst>
          </p:cNvPr>
          <p:cNvCxnSpPr>
            <a:cxnSpLocks/>
          </p:cNvCxnSpPr>
          <p:nvPr/>
        </p:nvCxnSpPr>
        <p:spPr>
          <a:xfrm>
            <a:off x="6836556" y="2471353"/>
            <a:ext cx="795849" cy="642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06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72AAB2-307B-964F-A4EC-95E92ACD70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9247" y="2003280"/>
            <a:ext cx="5181600" cy="4110792"/>
          </a:xfrm>
        </p:spPr>
        <p:txBody>
          <a:bodyPr/>
          <a:lstStyle/>
          <a:p>
            <a:r>
              <a:rPr lang="en-US" dirty="0"/>
              <a:t>Deterministic errors such as SEGV, ABRT, BUS</a:t>
            </a:r>
          </a:p>
          <a:p>
            <a:r>
              <a:rPr lang="en-US" dirty="0"/>
              <a:t>Blame code is in the crashing thread and in the </a:t>
            </a:r>
            <a:r>
              <a:rPr lang="en-US" dirty="0" err="1"/>
              <a:t>backtrace</a:t>
            </a:r>
            <a:endParaRPr lang="en-US" dirty="0"/>
          </a:p>
          <a:p>
            <a:r>
              <a:rPr lang="en-US" dirty="0"/>
              <a:t>Blame code is NOT in the </a:t>
            </a:r>
            <a:r>
              <a:rPr lang="en-US" dirty="0" err="1"/>
              <a:t>backtrace</a:t>
            </a:r>
            <a:r>
              <a:rPr lang="en-US" dirty="0"/>
              <a:t>, but called by one of the functions in BT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37798-0779-0444-878A-66EA86F16D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1156" y="2003280"/>
            <a:ext cx="5181600" cy="4110792"/>
          </a:xfrm>
        </p:spPr>
        <p:txBody>
          <a:bodyPr/>
          <a:lstStyle/>
          <a:p>
            <a:r>
              <a:rPr lang="en-US" dirty="0"/>
              <a:t>Blame code belongs to some other thread </a:t>
            </a:r>
          </a:p>
          <a:p>
            <a:r>
              <a:rPr lang="en-US" dirty="0"/>
              <a:t>Memory corruption issues</a:t>
            </a:r>
          </a:p>
          <a:p>
            <a:r>
              <a:rPr lang="en-US" dirty="0"/>
              <a:t>Memory allocation errors</a:t>
            </a:r>
          </a:p>
          <a:p>
            <a:r>
              <a:rPr lang="en-US" dirty="0"/>
              <a:t>Race condition, timing issues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BA6FFD-4278-5349-88DC-9FAB2824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 expectations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1570F-3EA2-634D-AAC5-480C93D0B407}"/>
              </a:ext>
            </a:extLst>
          </p:cNvPr>
          <p:cNvSpPr txBox="1"/>
          <p:nvPr/>
        </p:nvSpPr>
        <p:spPr>
          <a:xfrm>
            <a:off x="669245" y="1430868"/>
            <a:ext cx="4158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CiscoSansTT ExtraLight"/>
                <a:ea typeface="ＭＳ Ｐゴシック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iscoSansTT ExtraLight"/>
                <a:ea typeface="ＭＳ Ｐゴシック" charset="0"/>
              </a:rPr>
              <a:t>Effective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FC8C1-D140-8845-9037-7B7768C2FAEC}"/>
              </a:ext>
            </a:extLst>
          </p:cNvPr>
          <p:cNvSpPr txBox="1"/>
          <p:nvPr/>
        </p:nvSpPr>
        <p:spPr>
          <a:xfrm>
            <a:off x="6535328" y="1486241"/>
            <a:ext cx="429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CiscoSansTT ExtraLight"/>
                <a:ea typeface="ＭＳ Ｐゴシック" charset="0"/>
              </a:rPr>
              <a:t>Not expected to be effective</a:t>
            </a:r>
          </a:p>
        </p:txBody>
      </p:sp>
    </p:spTree>
    <p:extLst>
      <p:ext uri="{BB962C8B-B14F-4D97-AF65-F5344CB8AC3E}">
        <p14:creationId xmlns:p14="http://schemas.microsoft.com/office/powerpoint/2010/main" val="325119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723" y="109487"/>
            <a:ext cx="10515600" cy="1325563"/>
          </a:xfrm>
        </p:spPr>
        <p:txBody>
          <a:bodyPr/>
          <a:lstStyle/>
          <a:p>
            <a:r>
              <a:rPr lang="en-US" dirty="0"/>
              <a:t>Demo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603" y="1815498"/>
            <a:ext cx="3289631" cy="4338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5073"/>
              </a:solidFill>
              <a:latin typeface="CiscoSansTT Extra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4993" y="1895944"/>
            <a:ext cx="320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void f() {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  T p;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Arial" charset="0"/>
                <a:ea typeface="ＭＳ Ｐゴシック" charset="0"/>
              </a:rPr>
              <a:t>p.fn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 = NULL; // blame point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  g(&amp;p);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}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latin typeface="Arial" charset="0"/>
              <a:ea typeface="ＭＳ Ｐゴシック" charset="0"/>
            </a:endParaRP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FFFFFF"/>
                </a:solidFill>
                <a:latin typeface="Arial" charset="0"/>
                <a:ea typeface="ＭＳ Ｐゴシック" charset="0"/>
              </a:rPr>
              <a:t>int</a:t>
            </a: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 main() {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 f();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 return 0;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}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98241" y="1795178"/>
            <a:ext cx="2743200" cy="4338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5073"/>
              </a:solidFill>
              <a:latin typeface="CiscoSansTT Extra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73294" y="2323816"/>
            <a:ext cx="49541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err="1">
                <a:solidFill>
                  <a:srgbClr val="FFFFFF"/>
                </a:solidFill>
                <a:latin typeface="Arial" charset="0"/>
                <a:ea typeface="ＭＳ Ｐゴシック" charset="0"/>
              </a:rPr>
              <a:t>Backtrace</a:t>
            </a: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: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latin typeface="Arial" charset="0"/>
              <a:ea typeface="ＭＳ Ｐゴシック" charset="0"/>
            </a:endParaRP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#0 h (r=0x0) at test.c:7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#1  g (q=0x7ffd71b147e8) at test.c:12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#2  f () at test.c:20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#3  main () at test.c:24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latin typeface="Arial" charset="0"/>
              <a:ea typeface="ＭＳ Ｐゴシック" charset="0"/>
            </a:endParaRP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0169" y="1815498"/>
            <a:ext cx="5231959" cy="43383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5073"/>
              </a:solidFill>
              <a:latin typeface="CiscoSansTT Extra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7001" y="2356944"/>
            <a:ext cx="22656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void h(</a:t>
            </a:r>
            <a:r>
              <a:rPr lang="en-US" sz="2400" dirty="0" err="1">
                <a:solidFill>
                  <a:srgbClr val="FFFFFF"/>
                </a:solidFill>
                <a:latin typeface="Arial" charset="0"/>
                <a:ea typeface="ＭＳ Ｐゴシック" charset="0"/>
              </a:rPr>
              <a:t>int</a:t>
            </a: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 *r) {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Arial" charset="0"/>
                <a:ea typeface="ＭＳ Ｐゴシック" charset="0"/>
              </a:rPr>
              <a:t>*r = 3; // crash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}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latin typeface="Arial" charset="0"/>
              <a:ea typeface="ＭＳ Ｐゴシック" charset="0"/>
            </a:endParaRP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void g (T*q) {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  </a:t>
            </a:r>
            <a:r>
              <a:rPr lang="en-US" sz="2400" dirty="0" err="1">
                <a:solidFill>
                  <a:srgbClr val="FFFFFF"/>
                </a:solidFill>
                <a:latin typeface="Arial" charset="0"/>
                <a:ea typeface="ＭＳ Ｐゴシック" charset="0"/>
              </a:rPr>
              <a:t>int</a:t>
            </a: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 *t = q-&gt;</a:t>
            </a:r>
            <a:r>
              <a:rPr lang="en-US" sz="2400" dirty="0" err="1">
                <a:solidFill>
                  <a:srgbClr val="FFFFFF"/>
                </a:solidFill>
                <a:latin typeface="Arial" charset="0"/>
                <a:ea typeface="ＭＳ Ｐゴシック" charset="0"/>
              </a:rPr>
              <a:t>fn</a:t>
            </a: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;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  h(t);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Arial" charset="0"/>
                <a:ea typeface="ＭＳ Ｐゴシック" charset="0"/>
              </a:rPr>
              <a:t>}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FFFFFF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555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CD9F-B07B-8540-82A8-142E295D1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test case generation for crash-blamer</a:t>
            </a:r>
          </a:p>
        </p:txBody>
      </p:sp>
    </p:spTree>
    <p:extLst>
      <p:ext uri="{BB962C8B-B14F-4D97-AF65-F5344CB8AC3E}">
        <p14:creationId xmlns:p14="http://schemas.microsoft.com/office/powerpoint/2010/main" val="30419434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34F2-0180-8442-9E87-7859E066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3105A-BCCF-6946-A6A6-150786840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Crash-blamer requires </a:t>
            </a:r>
            <a:r>
              <a:rPr lang="en-US" dirty="0" err="1"/>
              <a:t>corefiles</a:t>
            </a:r>
            <a:r>
              <a:rPr lang="en-US" dirty="0"/>
              <a:t> for analysis</a:t>
            </a:r>
          </a:p>
          <a:p>
            <a:r>
              <a:rPr lang="en-US" dirty="0"/>
              <a:t>To test crash-blamer, we require </a:t>
            </a:r>
            <a:r>
              <a:rPr lang="en-US" dirty="0" err="1"/>
              <a:t>corefiles</a:t>
            </a:r>
            <a:r>
              <a:rPr lang="en-US" dirty="0"/>
              <a:t> and binaries at the minimum.</a:t>
            </a:r>
          </a:p>
          <a:p>
            <a:r>
              <a:rPr lang="en-US" dirty="0"/>
              <a:t>There are various ways to generate</a:t>
            </a:r>
            <a:br>
              <a:rPr lang="en-US" dirty="0"/>
            </a:br>
            <a:r>
              <a:rPr lang="en-US" dirty="0" err="1"/>
              <a:t>corefiles</a:t>
            </a:r>
            <a:r>
              <a:rPr lang="en-US" dirty="0"/>
              <a:t>.</a:t>
            </a:r>
          </a:p>
          <a:p>
            <a:r>
              <a:rPr lang="en-US" dirty="0"/>
              <a:t>Current focus is to generate </a:t>
            </a:r>
            <a:br>
              <a:rPr lang="en-US" dirty="0"/>
            </a:br>
            <a:r>
              <a:rPr lang="en-US" dirty="0"/>
              <a:t>core files from SIGSEGV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133922-C3E3-364E-B78A-DF57DBE2653C}"/>
              </a:ext>
            </a:extLst>
          </p:cNvPr>
          <p:cNvGraphicFramePr>
            <a:graphicFrameLocks noGrp="1"/>
          </p:cNvGraphicFramePr>
          <p:nvPr/>
        </p:nvGraphicFramePr>
        <p:xfrm>
          <a:off x="7280385" y="3429000"/>
          <a:ext cx="3765302" cy="2977980"/>
        </p:xfrm>
        <a:graphic>
          <a:graphicData uri="http://schemas.openxmlformats.org/drawingml/2006/table">
            <a:tbl>
              <a:tblPr/>
              <a:tblGrid>
                <a:gridCol w="879521">
                  <a:extLst>
                    <a:ext uri="{9D8B030D-6E8A-4147-A177-3AD203B41FA5}">
                      <a16:colId xmlns:a16="http://schemas.microsoft.com/office/drawing/2014/main" val="260114184"/>
                    </a:ext>
                  </a:extLst>
                </a:gridCol>
                <a:gridCol w="792758">
                  <a:extLst>
                    <a:ext uri="{9D8B030D-6E8A-4147-A177-3AD203B41FA5}">
                      <a16:colId xmlns:a16="http://schemas.microsoft.com/office/drawing/2014/main" val="2978512699"/>
                    </a:ext>
                  </a:extLst>
                </a:gridCol>
                <a:gridCol w="2093023">
                  <a:extLst>
                    <a:ext uri="{9D8B030D-6E8A-4147-A177-3AD203B41FA5}">
                      <a16:colId xmlns:a16="http://schemas.microsoft.com/office/drawing/2014/main" val="3926862001"/>
                    </a:ext>
                  </a:extLst>
                </a:gridCol>
              </a:tblGrid>
              <a:tr h="4033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Signal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Reason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900295"/>
                  </a:ext>
                </a:extLst>
              </a:tr>
              <a:tr h="4033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SIGQUIT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Quit from keyboard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515212"/>
                  </a:ext>
                </a:extLst>
              </a:tr>
              <a:tr h="4033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SIGILL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Illegal Instruction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339179"/>
                  </a:ext>
                </a:extLst>
              </a:tr>
              <a:tr h="4033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SIGABRT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Abort signal from abort(3)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982101"/>
                  </a:ext>
                </a:extLst>
              </a:tr>
              <a:tr h="4033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SIGFPE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Floating-point exception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695733"/>
                  </a:ext>
                </a:extLst>
              </a:tr>
              <a:tr h="4033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SIGSEGV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</a:rPr>
                        <a:t>11 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Invalid memory reference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0267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343979-068F-C64D-A19F-6AE9A2E24CB2}"/>
              </a:ext>
            </a:extLst>
          </p:cNvPr>
          <p:cNvSpPr txBox="1"/>
          <p:nvPr/>
        </p:nvSpPr>
        <p:spPr>
          <a:xfrm>
            <a:off x="7280385" y="2888769"/>
            <a:ext cx="19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man 7 signal:</a:t>
            </a:r>
          </a:p>
        </p:txBody>
      </p:sp>
    </p:spTree>
    <p:extLst>
      <p:ext uri="{BB962C8B-B14F-4D97-AF65-F5344CB8AC3E}">
        <p14:creationId xmlns:p14="http://schemas.microsoft.com/office/powerpoint/2010/main" val="4252206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6508-7629-A94C-9BF0-28B98F47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Csmith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E4D2-6BA1-D44C-B10A-C14F4F94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Csmith</a:t>
            </a:r>
            <a:r>
              <a:rPr lang="en-US" dirty="0"/>
              <a:t> is an open-source tool that generates random C code.</a:t>
            </a:r>
          </a:p>
          <a:p>
            <a:r>
              <a:rPr lang="en-US" dirty="0"/>
              <a:t>Its primary objective is to stress test compilers, static analyzers and similar tools.</a:t>
            </a:r>
          </a:p>
          <a:p>
            <a:r>
              <a:rPr lang="en-US" dirty="0"/>
              <a:t>It is available here: </a:t>
            </a:r>
            <a:r>
              <a:rPr lang="en-US" dirty="0">
                <a:hlinkClick r:id="rId2"/>
              </a:rPr>
              <a:t>https://embed.cs.utah.edu/csmith/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csmith</a:t>
            </a:r>
            <a:r>
              <a:rPr lang="en-US" dirty="0">
                <a:hlinkClick r:id="rId3"/>
              </a:rPr>
              <a:t>-project/</a:t>
            </a:r>
            <a:r>
              <a:rPr lang="en-US" dirty="0" err="1">
                <a:hlinkClick r:id="rId3"/>
              </a:rPr>
              <a:t>csmith</a:t>
            </a:r>
            <a:endParaRPr lang="en-US" dirty="0"/>
          </a:p>
          <a:p>
            <a:r>
              <a:rPr lang="en-US" dirty="0"/>
              <a:t>It has been used to detect 400 compiler bugs.</a:t>
            </a:r>
          </a:p>
          <a:p>
            <a:r>
              <a:rPr lang="en-US" dirty="0" err="1"/>
              <a:t>Csmith</a:t>
            </a:r>
            <a:r>
              <a:rPr lang="en-US" dirty="0"/>
              <a:t> provides a good base code for modification.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947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F711F-CD3C-1840-8C9C-3294280F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Index Out-of-Bounds(OOB)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6DF5F-7E72-9844-BCDF-87794895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feature for </a:t>
            </a:r>
            <a:r>
              <a:rPr lang="en-US" dirty="0" err="1"/>
              <a:t>csmith</a:t>
            </a:r>
            <a:r>
              <a:rPr lang="en-US" dirty="0"/>
              <a:t> is to generate and access multi dimension arrays.</a:t>
            </a:r>
          </a:p>
          <a:p>
            <a:r>
              <a:rPr lang="en-US" dirty="0"/>
              <a:t>We extended the </a:t>
            </a:r>
            <a:r>
              <a:rPr lang="en-US" dirty="0" err="1"/>
              <a:t>csmith</a:t>
            </a:r>
            <a:r>
              <a:rPr lang="en-US" dirty="0"/>
              <a:t> project itself to generate a mix of cases with index out-of-bounds situations.</a:t>
            </a:r>
          </a:p>
          <a:p>
            <a:r>
              <a:rPr lang="en-US" dirty="0"/>
              <a:t>Changes made have been </a:t>
            </a:r>
            <a:r>
              <a:rPr lang="en-US" dirty="0" err="1"/>
              <a:t>upstreamed</a:t>
            </a:r>
            <a:r>
              <a:rPr lang="en-US" dirty="0"/>
              <a:t> back to the project repo.</a:t>
            </a:r>
          </a:p>
          <a:p>
            <a:r>
              <a:rPr lang="en-US" dirty="0"/>
              <a:t>This was achieved by implementing a new </a:t>
            </a:r>
            <a:r>
              <a:rPr lang="en-US" dirty="0">
                <a:solidFill>
                  <a:srgbClr val="0070C0"/>
                </a:solidFill>
              </a:rPr>
              <a:t>--array-</a:t>
            </a:r>
            <a:r>
              <a:rPr lang="en-US" dirty="0" err="1">
                <a:solidFill>
                  <a:srgbClr val="0070C0"/>
                </a:solidFill>
              </a:rPr>
              <a:t>oob</a:t>
            </a:r>
            <a:r>
              <a:rPr lang="en-US" dirty="0">
                <a:solidFill>
                  <a:srgbClr val="0070C0"/>
                </a:solidFill>
              </a:rPr>
              <a:t>-prob </a:t>
            </a:r>
            <a:r>
              <a:rPr lang="en-US" dirty="0"/>
              <a:t>flag in </a:t>
            </a:r>
            <a:r>
              <a:rPr lang="en-US" dirty="0" err="1"/>
              <a:t>csmith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$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csmith</a:t>
            </a:r>
            <a:r>
              <a:rPr lang="en-US" dirty="0">
                <a:solidFill>
                  <a:srgbClr val="0070C0"/>
                </a:solidFill>
              </a:rPr>
              <a:t> –array-</a:t>
            </a:r>
            <a:r>
              <a:rPr lang="en-US" dirty="0" err="1">
                <a:solidFill>
                  <a:srgbClr val="0070C0"/>
                </a:solidFill>
              </a:rPr>
              <a:t>oob</a:t>
            </a:r>
            <a:r>
              <a:rPr lang="en-US" dirty="0">
                <a:solidFill>
                  <a:srgbClr val="0070C0"/>
                </a:solidFill>
              </a:rPr>
              <a:t>-prob 100 </a:t>
            </a:r>
          </a:p>
          <a:p>
            <a:pPr marL="0" indent="0">
              <a:buNone/>
            </a:pPr>
            <a:r>
              <a:rPr lang="en-US" dirty="0"/>
              <a:t>generates code with a 100% probability of having index out of bounds accesses (r/w).</a:t>
            </a:r>
          </a:p>
        </p:txBody>
      </p:sp>
    </p:spTree>
    <p:extLst>
      <p:ext uri="{BB962C8B-B14F-4D97-AF65-F5344CB8AC3E}">
        <p14:creationId xmlns:p14="http://schemas.microsoft.com/office/powerpoint/2010/main" val="1178448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2C05-D5D3-EF48-A669-F8848287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pipeline for test case 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3137CD-3319-2844-ACB2-56C185105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2029" y="1868416"/>
            <a:ext cx="4268766" cy="3519129"/>
          </a:xfrm>
        </p:spPr>
      </p:pic>
    </p:spTree>
    <p:extLst>
      <p:ext uri="{BB962C8B-B14F-4D97-AF65-F5344CB8AC3E}">
        <p14:creationId xmlns:p14="http://schemas.microsoft.com/office/powerpoint/2010/main" val="391626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6357-E924-E546-AD78-8DF6D1D14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D005-6009-6E43-80DE-2D357451D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81F6A-E123-444E-9A8D-2C0AA22D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266700"/>
            <a:ext cx="109093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22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D082-4210-184C-A263-5D2C4595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7AFED-0714-884A-A033-57FA9BE4F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csmith</a:t>
            </a:r>
            <a:r>
              <a:rPr lang="en-US" dirty="0"/>
              <a:t> to generate pointers that reference to NULL</a:t>
            </a:r>
          </a:p>
          <a:p>
            <a:r>
              <a:rPr lang="en-US" dirty="0"/>
              <a:t>Explore other ways of generating </a:t>
            </a:r>
            <a:r>
              <a:rPr lang="en-US" dirty="0" err="1"/>
              <a:t>corefiles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SIGILL</a:t>
            </a:r>
          </a:p>
          <a:p>
            <a:pPr lvl="1"/>
            <a:r>
              <a:rPr lang="en-US" dirty="0"/>
              <a:t>SIGABORT</a:t>
            </a:r>
          </a:p>
          <a:p>
            <a:r>
              <a:rPr lang="en-US" dirty="0"/>
              <a:t>Reduce code length in the generated test case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45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C38C-A408-4AC4-A11B-E83B1887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Our approach and 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9E1D-46FB-448E-9FD2-DB9EC55E3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8930" y="1640704"/>
            <a:ext cx="9888110" cy="14980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Begin with specific common issues: </a:t>
            </a:r>
            <a:r>
              <a:rPr lang="en-US" dirty="0" err="1"/>
              <a:t>segfaults</a:t>
            </a:r>
            <a:r>
              <a:rPr lang="en-US" dirty="0"/>
              <a:t> </a:t>
            </a:r>
            <a:r>
              <a:rPr lang="en-US" dirty="0" err="1"/>
              <a:t>corefiles</a:t>
            </a:r>
            <a:r>
              <a:rPr lang="en-US" dirty="0"/>
              <a:t>, bad uses of pointers</a:t>
            </a:r>
          </a:p>
          <a:p>
            <a:pPr lvl="1"/>
            <a:r>
              <a:rPr lang="en-US" dirty="0"/>
              <a:t>The first function in crash </a:t>
            </a:r>
            <a:r>
              <a:rPr lang="en-US" dirty="0" err="1"/>
              <a:t>backtrace</a:t>
            </a:r>
            <a:r>
              <a:rPr lang="en-US" dirty="0"/>
              <a:t> is usually not bad, so analyze functions in reverse order to </a:t>
            </a:r>
            <a:r>
              <a:rPr lang="en-US" dirty="0">
                <a:solidFill>
                  <a:srgbClr val="FF0000"/>
                </a:solidFill>
              </a:rPr>
              <a:t>identify</a:t>
            </a:r>
            <a:r>
              <a:rPr lang="en-US" dirty="0"/>
              <a:t> bad function and ideally source line =&gt; </a:t>
            </a:r>
            <a:r>
              <a:rPr lang="en-US" dirty="0">
                <a:highlight>
                  <a:srgbClr val="00FF00"/>
                </a:highlight>
              </a:rPr>
              <a:t>Crash-Blamer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5C8C10-3B13-4421-8AD3-5F401A3F6C44}"/>
              </a:ext>
            </a:extLst>
          </p:cNvPr>
          <p:cNvGrpSpPr/>
          <p:nvPr/>
        </p:nvGrpSpPr>
        <p:grpSpPr>
          <a:xfrm>
            <a:off x="1050731" y="3482133"/>
            <a:ext cx="9500650" cy="1302453"/>
            <a:chOff x="1549180" y="4855721"/>
            <a:chExt cx="9500650" cy="130245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F4BFD3-D52D-47F3-837E-D88C051DDD2B}"/>
                </a:ext>
              </a:extLst>
            </p:cNvPr>
            <p:cNvSpPr/>
            <p:nvPr/>
          </p:nvSpPr>
          <p:spPr>
            <a:xfrm>
              <a:off x="3749702" y="5015378"/>
              <a:ext cx="1388165" cy="592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Decompiler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43A07E-BCC7-4EA6-8F6B-724F2F4EB91A}"/>
                </a:ext>
              </a:extLst>
            </p:cNvPr>
            <p:cNvSpPr/>
            <p:nvPr/>
          </p:nvSpPr>
          <p:spPr>
            <a:xfrm>
              <a:off x="7355286" y="5007436"/>
              <a:ext cx="1388165" cy="5429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 Analyses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11B8105-DB2C-4F3B-A230-F9CC8E6AF097}"/>
                </a:ext>
              </a:extLst>
            </p:cNvPr>
            <p:cNvSpPr/>
            <p:nvPr/>
          </p:nvSpPr>
          <p:spPr>
            <a:xfrm>
              <a:off x="5534101" y="5077031"/>
              <a:ext cx="1478949" cy="46912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IR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A4A1FC1-2232-40B5-8580-37E93855238E}"/>
                </a:ext>
              </a:extLst>
            </p:cNvPr>
            <p:cNvSpPr/>
            <p:nvPr/>
          </p:nvSpPr>
          <p:spPr>
            <a:xfrm>
              <a:off x="1549180" y="5442432"/>
              <a:ext cx="1351722" cy="46912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Binaries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F91FE3-3354-465A-B155-2C4C39549CBC}"/>
                </a:ext>
              </a:extLst>
            </p:cNvPr>
            <p:cNvSpPr/>
            <p:nvPr/>
          </p:nvSpPr>
          <p:spPr>
            <a:xfrm>
              <a:off x="1820848" y="5689047"/>
              <a:ext cx="1351722" cy="46912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Binaries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0D4375-0FF7-4599-B337-77EFEC4C81B9}"/>
                </a:ext>
              </a:extLst>
            </p:cNvPr>
            <p:cNvCxnSpPr>
              <a:cxnSpLocks/>
            </p:cNvCxnSpPr>
            <p:nvPr/>
          </p:nvCxnSpPr>
          <p:spPr>
            <a:xfrm>
              <a:off x="3163288" y="5132035"/>
              <a:ext cx="577133" cy="193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7D6C44-65C6-46C9-B85F-22E1A2E01474}"/>
                </a:ext>
              </a:extLst>
            </p:cNvPr>
            <p:cNvCxnSpPr>
              <a:stCxn id="8" idx="6"/>
            </p:cNvCxnSpPr>
            <p:nvPr/>
          </p:nvCxnSpPr>
          <p:spPr>
            <a:xfrm flipV="1">
              <a:off x="2900902" y="5331176"/>
              <a:ext cx="844160" cy="345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DD3C852-9A8C-41F7-8385-5CE8C256249E}"/>
                </a:ext>
              </a:extLst>
            </p:cNvPr>
            <p:cNvCxnSpPr>
              <a:stCxn id="9" idx="6"/>
            </p:cNvCxnSpPr>
            <p:nvPr/>
          </p:nvCxnSpPr>
          <p:spPr>
            <a:xfrm flipV="1">
              <a:off x="3172570" y="5331176"/>
              <a:ext cx="572492" cy="592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F9996C-ED73-4318-89AF-92F791DAB3F9}"/>
                </a:ext>
              </a:extLst>
            </p:cNvPr>
            <p:cNvSpPr/>
            <p:nvPr/>
          </p:nvSpPr>
          <p:spPr>
            <a:xfrm>
              <a:off x="1775123" y="4855721"/>
              <a:ext cx="1388165" cy="46912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Corefile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71B0364-7423-48A5-94EC-FF815F46CE0F}"/>
                </a:ext>
              </a:extLst>
            </p:cNvPr>
            <p:cNvCxnSpPr>
              <a:stCxn id="5" idx="3"/>
              <a:endCxn id="7" idx="2"/>
            </p:cNvCxnSpPr>
            <p:nvPr/>
          </p:nvCxnSpPr>
          <p:spPr>
            <a:xfrm flipV="1">
              <a:off x="5137867" y="5311595"/>
              <a:ext cx="3962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11934B1-D4F2-4CA8-9220-E5178DC97E81}"/>
                </a:ext>
              </a:extLst>
            </p:cNvPr>
            <p:cNvCxnSpPr>
              <a:cxnSpLocks/>
            </p:cNvCxnSpPr>
            <p:nvPr/>
          </p:nvCxnSpPr>
          <p:spPr>
            <a:xfrm>
              <a:off x="7013050" y="5324848"/>
              <a:ext cx="342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B0C1A5C-6E17-4455-8A20-10FE601A96BA}"/>
                </a:ext>
              </a:extLst>
            </p:cNvPr>
            <p:cNvCxnSpPr/>
            <p:nvPr/>
          </p:nvCxnSpPr>
          <p:spPr>
            <a:xfrm>
              <a:off x="8743451" y="5324848"/>
              <a:ext cx="328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0FEB1F-29D8-46C5-843B-40833C7C9D5D}"/>
                </a:ext>
              </a:extLst>
            </p:cNvPr>
            <p:cNvSpPr txBox="1"/>
            <p:nvPr/>
          </p:nvSpPr>
          <p:spPr>
            <a:xfrm>
              <a:off x="9072437" y="5042721"/>
              <a:ext cx="19773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Report: bad function, source code lines</a:t>
              </a:r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A6BECDE-4A72-4712-B3D1-5AFA628AEE80}"/>
              </a:ext>
            </a:extLst>
          </p:cNvPr>
          <p:cNvSpPr txBox="1">
            <a:spLocks/>
          </p:cNvSpPr>
          <p:nvPr/>
        </p:nvSpPr>
        <p:spPr>
          <a:xfrm>
            <a:off x="1276674" y="5119232"/>
            <a:ext cx="9553003" cy="15775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Linux environment, leverage open-source LLVM libraries and tools as building blocks</a:t>
            </a:r>
          </a:p>
          <a:p>
            <a:r>
              <a:rPr lang="en-US" sz="2200" dirty="0"/>
              <a:t>Start with program (compiler/</a:t>
            </a:r>
            <a:r>
              <a:rPr lang="en-US" sz="2200" dirty="0" err="1"/>
              <a:t>decompiler</a:t>
            </a:r>
            <a:r>
              <a:rPr lang="en-US" sz="2200" dirty="0"/>
              <a:t>) analyses</a:t>
            </a:r>
          </a:p>
          <a:p>
            <a:r>
              <a:rPr lang="en-US" sz="2200" dirty="0"/>
              <a:t>Incorporate new tool in our existing decoding infrastructure to bring immediate value to our customers</a:t>
            </a:r>
          </a:p>
          <a:p>
            <a:r>
              <a:rPr lang="en-US" sz="2200" dirty="0"/>
              <a:t>Enhance with ML approaches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56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FDCC-3E6A-4AC9-A767-9D911025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development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72DC-9501-42C5-AB7F-B24127B9D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808597" cy="4351338"/>
          </a:xfrm>
        </p:spPr>
        <p:txBody>
          <a:bodyPr/>
          <a:lstStyle/>
          <a:p>
            <a:r>
              <a:rPr lang="en-US" sz="2800" dirty="0"/>
              <a:t>Bring together and cross-pollinate our expertise in Compilers and analyses and Debugging and decoding </a:t>
            </a:r>
          </a:p>
          <a:p>
            <a:r>
              <a:rPr lang="en-US" sz="2800" dirty="0"/>
              <a:t>Le</a:t>
            </a:r>
            <a:r>
              <a:rPr lang="en-US" dirty="0"/>
              <a:t>arn new technologies, or expand existing technologies to solve new problems</a:t>
            </a:r>
          </a:p>
          <a:p>
            <a:endParaRPr lang="en-US" sz="2800" dirty="0"/>
          </a:p>
          <a:p>
            <a:r>
              <a:rPr lang="en-US" dirty="0"/>
              <a:t>We develop and support major tools in Cisco, so we work only part-time on this project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07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4668-5BD0-4EBC-8F22-B0853324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our Work-in-Progress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EAD6E-FC2F-47CF-9CF3-2EA3076A5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9371275" cy="2443990"/>
          </a:xfrm>
        </p:spPr>
        <p:txBody>
          <a:bodyPr/>
          <a:lstStyle/>
          <a:p>
            <a:pPr lvl="1"/>
            <a:r>
              <a:rPr lang="en-US" dirty="0"/>
              <a:t>Motivation and goals for PAC and Crash-Blamer - Ivan </a:t>
            </a:r>
          </a:p>
          <a:p>
            <a:pPr lvl="1"/>
            <a:r>
              <a:rPr lang="en-US" dirty="0" err="1"/>
              <a:t>Decompiler</a:t>
            </a:r>
            <a:r>
              <a:rPr lang="en-US" dirty="0"/>
              <a:t> – Djordje</a:t>
            </a:r>
          </a:p>
          <a:p>
            <a:pPr lvl="1"/>
            <a:r>
              <a:rPr lang="en-US" dirty="0"/>
              <a:t>Compiler taint analysis – Bharathi</a:t>
            </a:r>
          </a:p>
          <a:p>
            <a:pPr lvl="1"/>
            <a:r>
              <a:rPr lang="en-US" dirty="0"/>
              <a:t>Integration with Decoder and demo – Ananth</a:t>
            </a:r>
          </a:p>
          <a:p>
            <a:pPr lvl="1"/>
            <a:r>
              <a:rPr lang="en-US" dirty="0" err="1"/>
              <a:t>Corefile</a:t>
            </a:r>
            <a:r>
              <a:rPr lang="en-US" dirty="0"/>
              <a:t> test generation and tool testing – Ali</a:t>
            </a:r>
          </a:p>
          <a:p>
            <a:pPr lvl="1"/>
            <a:r>
              <a:rPr lang="en-US" dirty="0"/>
              <a:t>Q&amp;A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EF5FEB-5C7E-49A1-BA12-75F49EA145A2}"/>
              </a:ext>
            </a:extLst>
          </p:cNvPr>
          <p:cNvGrpSpPr/>
          <p:nvPr/>
        </p:nvGrpSpPr>
        <p:grpSpPr>
          <a:xfrm>
            <a:off x="963266" y="4404485"/>
            <a:ext cx="9408449" cy="1302453"/>
            <a:chOff x="1549180" y="4855721"/>
            <a:chExt cx="9689351" cy="13024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1C851E-F126-4A68-9ECD-588B27CDA638}"/>
                </a:ext>
              </a:extLst>
            </p:cNvPr>
            <p:cNvSpPr/>
            <p:nvPr/>
          </p:nvSpPr>
          <p:spPr>
            <a:xfrm>
              <a:off x="3749702" y="5015378"/>
              <a:ext cx="1388165" cy="592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Decompiler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6C7252-8DB4-49C0-9AA5-F452262A1F51}"/>
                </a:ext>
              </a:extLst>
            </p:cNvPr>
            <p:cNvSpPr/>
            <p:nvPr/>
          </p:nvSpPr>
          <p:spPr>
            <a:xfrm>
              <a:off x="7355286" y="5007436"/>
              <a:ext cx="1388165" cy="5429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Compiler Analyses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D16645A-9538-46BB-87CA-390A24FCADDD}"/>
                </a:ext>
              </a:extLst>
            </p:cNvPr>
            <p:cNvSpPr/>
            <p:nvPr/>
          </p:nvSpPr>
          <p:spPr>
            <a:xfrm>
              <a:off x="5534101" y="5077031"/>
              <a:ext cx="1478949" cy="46912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Machine IR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2B330EA-5B91-4419-B4D4-27DFDEA4643B}"/>
                </a:ext>
              </a:extLst>
            </p:cNvPr>
            <p:cNvSpPr/>
            <p:nvPr/>
          </p:nvSpPr>
          <p:spPr>
            <a:xfrm>
              <a:off x="1549180" y="5442432"/>
              <a:ext cx="1351722" cy="46912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Binaries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97B198-7591-441E-B27D-F089617FF9C9}"/>
                </a:ext>
              </a:extLst>
            </p:cNvPr>
            <p:cNvSpPr/>
            <p:nvPr/>
          </p:nvSpPr>
          <p:spPr>
            <a:xfrm>
              <a:off x="1820848" y="5689047"/>
              <a:ext cx="1351722" cy="46912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Binaries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D0F2744-DA4B-44E3-B02E-A64FE9984805}"/>
                </a:ext>
              </a:extLst>
            </p:cNvPr>
            <p:cNvCxnSpPr>
              <a:cxnSpLocks/>
            </p:cNvCxnSpPr>
            <p:nvPr/>
          </p:nvCxnSpPr>
          <p:spPr>
            <a:xfrm>
              <a:off x="3163288" y="5132035"/>
              <a:ext cx="577133" cy="1931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F0AC1E3-1EF2-43D8-B847-456FFEBEC65D}"/>
                </a:ext>
              </a:extLst>
            </p:cNvPr>
            <p:cNvCxnSpPr>
              <a:stCxn id="9" idx="6"/>
            </p:cNvCxnSpPr>
            <p:nvPr/>
          </p:nvCxnSpPr>
          <p:spPr>
            <a:xfrm flipV="1">
              <a:off x="2900902" y="5331176"/>
              <a:ext cx="844160" cy="3458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5FAE7E-17DF-43C8-9154-A11474185929}"/>
                </a:ext>
              </a:extLst>
            </p:cNvPr>
            <p:cNvCxnSpPr>
              <a:stCxn id="10" idx="6"/>
            </p:cNvCxnSpPr>
            <p:nvPr/>
          </p:nvCxnSpPr>
          <p:spPr>
            <a:xfrm flipV="1">
              <a:off x="3172570" y="5331176"/>
              <a:ext cx="572492" cy="592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ACB5640-EEB1-404E-88CC-BEB2A5611883}"/>
                </a:ext>
              </a:extLst>
            </p:cNvPr>
            <p:cNvSpPr/>
            <p:nvPr/>
          </p:nvSpPr>
          <p:spPr>
            <a:xfrm>
              <a:off x="1775123" y="4855721"/>
              <a:ext cx="1388165" cy="469127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Corefile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EB35DEE-D264-44B3-A98D-AC595AA274D1}"/>
                </a:ext>
              </a:extLst>
            </p:cNvPr>
            <p:cNvCxnSpPr>
              <a:stCxn id="6" idx="3"/>
              <a:endCxn id="8" idx="2"/>
            </p:cNvCxnSpPr>
            <p:nvPr/>
          </p:nvCxnSpPr>
          <p:spPr>
            <a:xfrm flipV="1">
              <a:off x="5137867" y="5311595"/>
              <a:ext cx="3962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705C76-C1BA-43CC-A78A-8DEF23F0C216}"/>
                </a:ext>
              </a:extLst>
            </p:cNvPr>
            <p:cNvCxnSpPr>
              <a:cxnSpLocks/>
            </p:cNvCxnSpPr>
            <p:nvPr/>
          </p:nvCxnSpPr>
          <p:spPr>
            <a:xfrm>
              <a:off x="7013050" y="5324848"/>
              <a:ext cx="3422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8A2608F-5DAE-4710-ADE1-E1FC5E882AE1}"/>
                </a:ext>
              </a:extLst>
            </p:cNvPr>
            <p:cNvCxnSpPr/>
            <p:nvPr/>
          </p:nvCxnSpPr>
          <p:spPr>
            <a:xfrm>
              <a:off x="8743451" y="5324848"/>
              <a:ext cx="328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6F84CD-C746-4791-ADB7-94D6C53E6D80}"/>
                </a:ext>
              </a:extLst>
            </p:cNvPr>
            <p:cNvSpPr txBox="1"/>
            <p:nvPr/>
          </p:nvSpPr>
          <p:spPr>
            <a:xfrm>
              <a:off x="9072438" y="5042716"/>
              <a:ext cx="21660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Report: bad function, source code lines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447758-6534-47DA-B281-E95ADFED2DDE}"/>
              </a:ext>
            </a:extLst>
          </p:cNvPr>
          <p:cNvSpPr/>
          <p:nvPr/>
        </p:nvSpPr>
        <p:spPr>
          <a:xfrm>
            <a:off x="2872903" y="4404485"/>
            <a:ext cx="7489800" cy="1487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92C54C-70FD-4648-9E67-9A178AB7C7EC}"/>
              </a:ext>
            </a:extLst>
          </p:cNvPr>
          <p:cNvSpPr txBox="1"/>
          <p:nvPr/>
        </p:nvSpPr>
        <p:spPr>
          <a:xfrm>
            <a:off x="4551952" y="5506683"/>
            <a:ext cx="374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DevX Decoder Infrastructure for XE/XR</a:t>
            </a:r>
          </a:p>
        </p:txBody>
      </p:sp>
    </p:spTree>
    <p:extLst>
      <p:ext uri="{BB962C8B-B14F-4D97-AF65-F5344CB8AC3E}">
        <p14:creationId xmlns:p14="http://schemas.microsoft.com/office/powerpoint/2010/main" val="123703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3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30786" y="423118"/>
            <a:ext cx="3666329" cy="975783"/>
          </a:xfrm>
        </p:spPr>
        <p:txBody>
          <a:bodyPr/>
          <a:lstStyle/>
          <a:p>
            <a:r>
              <a:rPr lang="en-US" dirty="0"/>
              <a:t>Compilation</a:t>
            </a:r>
            <a:endParaRPr lang="en-GB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7987" y="1551300"/>
            <a:ext cx="6996773" cy="3973200"/>
          </a:xfrm>
        </p:spPr>
        <p:txBody>
          <a:bodyPr>
            <a:normAutofit lnSpcReduction="10000"/>
          </a:bodyPr>
          <a:lstStyle>
            <a:lvl1pPr marL="169863" indent="-169863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478" indent="-226478" defTabSz="912261">
              <a:spcBef>
                <a:spcPts val="1433"/>
              </a:spcBef>
              <a:buClr>
                <a:srgbClr val="FFFFFF"/>
              </a:buClr>
            </a:pPr>
            <a:r>
              <a:rPr lang="en-GB" sz="2667" dirty="0">
                <a:solidFill>
                  <a:srgbClr val="FFFFFF"/>
                </a:solidFill>
                <a:latin typeface="CiscoSansTT ExtraLight"/>
              </a:rPr>
              <a:t>How LLVM/Clang generates an executable file?</a:t>
            </a:r>
          </a:p>
          <a:p>
            <a:pPr marL="908028" lvl="1" indent="-457189" defTabSz="912261">
              <a:spcBef>
                <a:spcPts val="8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US" sz="2133" dirty="0">
                <a:solidFill>
                  <a:srgbClr val="FFFFFF"/>
                </a:solidFill>
                <a:latin typeface="CiscoSansTT ExtraLight"/>
              </a:rPr>
              <a:t>Source code as an input (e.g., written in C)</a:t>
            </a:r>
            <a:endParaRPr lang="en-GB" sz="2133" dirty="0">
              <a:solidFill>
                <a:srgbClr val="FFFFFF"/>
              </a:solidFill>
              <a:latin typeface="CiscoSansTT ExtraLight"/>
            </a:endParaRPr>
          </a:p>
          <a:p>
            <a:pPr marL="908028" lvl="1" indent="-457189" defTabSz="912261">
              <a:spcBef>
                <a:spcPts val="8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GB" sz="2133" dirty="0" err="1">
                <a:solidFill>
                  <a:srgbClr val="FFFFFF"/>
                </a:solidFill>
                <a:latin typeface="CiscoSansTT ExtraLight"/>
              </a:rPr>
              <a:t>Lexer</a:t>
            </a:r>
            <a:r>
              <a:rPr lang="en-GB" sz="2133" dirty="0">
                <a:solidFill>
                  <a:srgbClr val="FFFFFF"/>
                </a:solidFill>
                <a:latin typeface="CiscoSansTT ExtraLight"/>
              </a:rPr>
              <a:t>/Parser/AST</a:t>
            </a:r>
          </a:p>
          <a:p>
            <a:pPr marL="908028" lvl="1" indent="-457189" defTabSz="912261">
              <a:spcBef>
                <a:spcPts val="8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GB" sz="2133" dirty="0">
                <a:solidFill>
                  <a:srgbClr val="FFFFFF"/>
                </a:solidFill>
                <a:latin typeface="CiscoSansTT ExtraLight"/>
              </a:rPr>
              <a:t>IR + optimization/analysis on the IR</a:t>
            </a:r>
          </a:p>
          <a:p>
            <a:pPr marL="908028" lvl="1" indent="-457189" defTabSz="912261">
              <a:spcBef>
                <a:spcPts val="8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GB" sz="2133" dirty="0">
                <a:solidFill>
                  <a:srgbClr val="FFFFFF"/>
                </a:solidFill>
                <a:latin typeface="CiscoSansTT ExtraLight"/>
              </a:rPr>
              <a:t>Instruction selection</a:t>
            </a:r>
          </a:p>
          <a:p>
            <a:pPr marL="908028" lvl="1" indent="-457189" defTabSz="912261">
              <a:spcBef>
                <a:spcPts val="8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GB" sz="2133" dirty="0">
                <a:solidFill>
                  <a:srgbClr val="FFFFFF"/>
                </a:solidFill>
                <a:latin typeface="CiscoSansTT ExtraLight"/>
              </a:rPr>
              <a:t>MIR + optimization/analysis on the MIR</a:t>
            </a:r>
          </a:p>
          <a:p>
            <a:pPr marL="908028" lvl="1" indent="-457189" defTabSz="912261">
              <a:spcBef>
                <a:spcPts val="8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GB" sz="2133" dirty="0">
                <a:solidFill>
                  <a:srgbClr val="FFFFFF"/>
                </a:solidFill>
                <a:latin typeface="CiscoSansTT ExtraLight"/>
              </a:rPr>
              <a:t>Assembler/Object file</a:t>
            </a:r>
          </a:p>
          <a:p>
            <a:pPr marL="908028" lvl="1" indent="-457189" defTabSz="912261">
              <a:spcBef>
                <a:spcPts val="8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endParaRPr lang="en-GB" sz="2133" dirty="0">
              <a:solidFill>
                <a:srgbClr val="FFFFFF"/>
              </a:solidFill>
              <a:latin typeface="CiscoSansTT ExtraLight"/>
            </a:endParaRPr>
          </a:p>
          <a:p>
            <a:pPr marL="908028" lvl="1" indent="-457189" defTabSz="912261">
              <a:spcBef>
                <a:spcPts val="800"/>
              </a:spcBef>
              <a:buClr>
                <a:srgbClr val="FFFFFF"/>
              </a:buClr>
              <a:buFont typeface="Wingdings" panose="05000000000000000000" pitchFamily="2" charset="2"/>
              <a:buChar char="Ø"/>
            </a:pPr>
            <a:r>
              <a:rPr lang="en-GB" sz="2133" dirty="0">
                <a:solidFill>
                  <a:srgbClr val="FFFFFF"/>
                </a:solidFill>
                <a:latin typeface="CiscoSansTT ExtraLight"/>
              </a:rPr>
              <a:t>Debug Info production</a:t>
            </a:r>
          </a:p>
        </p:txBody>
      </p:sp>
    </p:spTree>
    <p:extLst>
      <p:ext uri="{BB962C8B-B14F-4D97-AF65-F5344CB8AC3E}">
        <p14:creationId xmlns:p14="http://schemas.microsoft.com/office/powerpoint/2010/main" val="50609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392C45-37FD-45A8-A910-95539F4E8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9643" y="1823897"/>
            <a:ext cx="4818379" cy="1909904"/>
          </a:xfrm>
        </p:spPr>
        <p:txBody>
          <a:bodyPr/>
          <a:lstStyle/>
          <a:p>
            <a:pPr marL="76198" indent="0">
              <a:spcBef>
                <a:spcPts val="0"/>
              </a:spcBef>
              <a:buNone/>
            </a:pPr>
            <a:r>
              <a:rPr lang="en-US" sz="1067" dirty="0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`-</a:t>
            </a:r>
            <a:r>
              <a:rPr lang="en-US" sz="1067" dirty="0" err="1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FunctionDecl</a:t>
            </a:r>
            <a:r>
              <a:rPr lang="en-US" sz="1067" dirty="0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0xa12e5b0 &lt;line:3:1, line:7:1&gt; line:3:5 foo 'int ()'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US" sz="1067" dirty="0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`-</a:t>
            </a:r>
            <a:r>
              <a:rPr lang="en-US" sz="1067" dirty="0" err="1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CompoundStmt</a:t>
            </a:r>
            <a:r>
              <a:rPr lang="en-US" sz="1067" dirty="0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0xa12e750 &lt;col:11, line:7:1&gt;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US" sz="1067" dirty="0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  |-</a:t>
            </a:r>
            <a:r>
              <a:rPr lang="en-US" sz="1067" dirty="0" err="1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IfStmt</a:t>
            </a:r>
            <a:r>
              <a:rPr lang="en-US" sz="1067" dirty="0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0xa12e700 &lt;line:4:3, line:5:12&gt;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US" sz="1067" dirty="0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  | |-</a:t>
            </a:r>
            <a:r>
              <a:rPr lang="en-US" sz="1067" dirty="0" err="1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CallExpr</a:t>
            </a:r>
            <a:r>
              <a:rPr lang="en-US" sz="1067" dirty="0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0xa12e6b0 &lt;line:4:7, col:11&gt; 'int’ 	</a:t>
            </a:r>
            <a:r>
              <a:rPr lang="en-GB" sz="1467" dirty="0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  <a:sym typeface="Wingdings" panose="05000000000000000000" pitchFamily="2" charset="2"/>
              </a:rPr>
              <a:t></a:t>
            </a:r>
            <a:endParaRPr lang="en-US" sz="1467" dirty="0"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>
              <a:spcBef>
                <a:spcPts val="0"/>
              </a:spcBef>
              <a:buNone/>
            </a:pPr>
            <a:r>
              <a:rPr lang="en-US" sz="1067" dirty="0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  | | `-</a:t>
            </a:r>
            <a:r>
              <a:rPr lang="en-US" sz="1067" dirty="0" err="1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ImplicitCastExpr</a:t>
            </a:r>
            <a:r>
              <a:rPr lang="en-US" sz="1067" dirty="0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0xa12e698 &lt;col:7&gt; 'int (*)()' &lt;</a:t>
            </a:r>
            <a:r>
              <a:rPr lang="en-US" sz="1067" dirty="0" err="1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FunctionToPointerDecay</a:t>
            </a:r>
            <a:r>
              <a:rPr lang="en-US" sz="1067" dirty="0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&gt;</a:t>
            </a:r>
            <a:endParaRPr lang="en-US" sz="1467" dirty="0"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>
              <a:spcBef>
                <a:spcPts val="0"/>
              </a:spcBef>
              <a:buNone/>
            </a:pPr>
            <a:r>
              <a:rPr lang="en-US" sz="1067" dirty="0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  | |   `-</a:t>
            </a:r>
            <a:r>
              <a:rPr lang="en-US" sz="1067" dirty="0" err="1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DeclRefExpr</a:t>
            </a:r>
            <a:r>
              <a:rPr lang="en-US" sz="1067" dirty="0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0xa12e650 &lt;col:7&gt; 'int ()' Function 0xa12e4a0 'baa' 'int ()'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US" sz="1067" dirty="0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 </a:t>
            </a:r>
            <a:r>
              <a:rPr lang="en-US" sz="1067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| `-</a:t>
            </a:r>
            <a:r>
              <a:rPr lang="en-US" sz="1067" b="1" dirty="0" err="1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ReturnStmt</a:t>
            </a:r>
            <a:r>
              <a:rPr lang="en-US" sz="1067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0xa12e6f0 &lt;line:5:5, col:12&gt;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US" sz="1067" dirty="0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  </a:t>
            </a:r>
            <a:r>
              <a:rPr lang="en-US" sz="1067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|   `-</a:t>
            </a:r>
            <a:r>
              <a:rPr lang="en-US" sz="1067" b="1" dirty="0" err="1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IntegerLiteral</a:t>
            </a:r>
            <a:r>
              <a:rPr lang="en-US" sz="1067" b="1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0xa12e6d0 &lt;col:12&gt; 'int' 1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US" sz="1067" dirty="0"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  </a:t>
            </a:r>
            <a:r>
              <a:rPr lang="en-US" sz="1067" b="1" dirty="0">
                <a:solidFill>
                  <a:srgbClr val="FFC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`-</a:t>
            </a:r>
            <a:r>
              <a:rPr lang="en-US" sz="1067" b="1" dirty="0" err="1">
                <a:solidFill>
                  <a:srgbClr val="FFC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ReturnStmt</a:t>
            </a:r>
            <a:r>
              <a:rPr lang="en-US" sz="1067" b="1" dirty="0">
                <a:solidFill>
                  <a:srgbClr val="FFC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0xa12e740 &lt;line:6:3, col:10&gt;</a:t>
            </a:r>
          </a:p>
          <a:p>
            <a:pPr marL="76198" indent="0">
              <a:spcBef>
                <a:spcPts val="0"/>
              </a:spcBef>
              <a:buNone/>
            </a:pPr>
            <a:r>
              <a:rPr lang="en-US" sz="1067" b="1" dirty="0">
                <a:solidFill>
                  <a:srgbClr val="FFC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    `-</a:t>
            </a:r>
            <a:r>
              <a:rPr lang="en-US" sz="1067" b="1" dirty="0" err="1">
                <a:solidFill>
                  <a:srgbClr val="FFC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IntegerLiteral</a:t>
            </a:r>
            <a:r>
              <a:rPr lang="en-US" sz="1067" b="1" dirty="0">
                <a:solidFill>
                  <a:srgbClr val="FFC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0xa12e720 &lt;col:10&gt; 'int' 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FC435D-97E1-4DD4-86CC-9DFD197C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CFA5236-1B8F-4C89-B7AA-D07A86456F1B}"/>
              </a:ext>
            </a:extLst>
          </p:cNvPr>
          <p:cNvSpPr txBox="1">
            <a:spLocks/>
          </p:cNvSpPr>
          <p:nvPr/>
        </p:nvSpPr>
        <p:spPr>
          <a:xfrm>
            <a:off x="670560" y="1823897"/>
            <a:ext cx="1645921" cy="1978977"/>
          </a:xfrm>
          <a:prstGeom prst="rect">
            <a:avLst/>
          </a:prstGeom>
        </p:spPr>
        <p:txBody>
          <a:bodyPr lIns="0" tIns="60947" rIns="0" bIns="60947">
            <a:noAutofit/>
          </a:bodyPr>
          <a:lstStyle>
            <a:lvl1pPr marL="174625" indent="-11747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288925" indent="-1143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032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5175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6318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defTabSz="912261">
              <a:spcBef>
                <a:spcPts val="1480"/>
              </a:spcBef>
              <a:buClr>
                <a:srgbClr val="FFFFFF"/>
              </a:buClr>
              <a:buNone/>
            </a:pPr>
            <a:r>
              <a:rPr lang="en-GB" sz="14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int foo() {</a:t>
            </a:r>
          </a:p>
          <a:p>
            <a:pPr marL="76198" indent="0" defTabSz="912261">
              <a:spcBef>
                <a:spcPts val="1480"/>
              </a:spcBef>
              <a:buClr>
                <a:srgbClr val="FFFFFF"/>
              </a:buClr>
              <a:buNone/>
            </a:pPr>
            <a:r>
              <a:rPr lang="en-GB" sz="14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if (baa())</a:t>
            </a:r>
          </a:p>
          <a:p>
            <a:pPr marL="76198" indent="0" defTabSz="912261">
              <a:spcBef>
                <a:spcPts val="1480"/>
              </a:spcBef>
              <a:buClr>
                <a:srgbClr val="FFFFFF"/>
              </a:buClr>
              <a:buNone/>
            </a:pPr>
            <a:r>
              <a:rPr lang="en-GB" sz="14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  </a:t>
            </a:r>
            <a:r>
              <a:rPr lang="en-GB" sz="1467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return 1;  </a:t>
            </a:r>
            <a:r>
              <a:rPr lang="en-GB" sz="14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  <a:sym typeface="Wingdings" panose="05000000000000000000" pitchFamily="2" charset="2"/>
              </a:rPr>
              <a:t> </a:t>
            </a:r>
            <a:endParaRPr lang="en-GB" sz="1467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1480"/>
              </a:spcBef>
              <a:buClr>
                <a:srgbClr val="FFFFFF"/>
              </a:buClr>
              <a:buNone/>
            </a:pPr>
            <a:r>
              <a:rPr lang="en-GB" sz="14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</a:t>
            </a:r>
            <a:r>
              <a:rPr lang="en-GB" sz="1467" dirty="0">
                <a:solidFill>
                  <a:srgbClr val="FFC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return 0;</a:t>
            </a:r>
          </a:p>
          <a:p>
            <a:pPr marL="76198" indent="0" defTabSz="912261">
              <a:spcBef>
                <a:spcPts val="1480"/>
              </a:spcBef>
              <a:buClr>
                <a:srgbClr val="FFFFFF"/>
              </a:buClr>
              <a:buNone/>
            </a:pPr>
            <a:r>
              <a:rPr lang="en-GB" sz="14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}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0300BB8-BEA7-4692-9F33-20CC71C60807}"/>
              </a:ext>
            </a:extLst>
          </p:cNvPr>
          <p:cNvSpPr txBox="1">
            <a:spLocks/>
          </p:cNvSpPr>
          <p:nvPr/>
        </p:nvSpPr>
        <p:spPr>
          <a:xfrm>
            <a:off x="7114541" y="1348317"/>
            <a:ext cx="4827600" cy="2865544"/>
          </a:xfrm>
          <a:prstGeom prst="rect">
            <a:avLst/>
          </a:prstGeom>
        </p:spPr>
        <p:txBody>
          <a:bodyPr lIns="0" tIns="60947" rIns="0" bIns="60947">
            <a:noAutofit/>
          </a:bodyPr>
          <a:lstStyle>
            <a:lvl1pPr marL="174625" indent="-11747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288925" indent="-1143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032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5175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6318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defTabSz="91226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; Function 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Attrs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: 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noinline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nounwind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optnone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uwtable</a:t>
            </a:r>
            <a:endParaRPr lang="en-US" sz="1067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define 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dso_local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i32 @foo() #0 {</a:t>
            </a:r>
          </a:p>
          <a:p>
            <a:pPr marL="76198" indent="0" defTabSz="91226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entry:</a:t>
            </a:r>
          </a:p>
          <a:p>
            <a:pPr marL="76198" indent="0" defTabSz="91226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%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retval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= 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alloca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i32, align 4</a:t>
            </a:r>
          </a:p>
          <a:p>
            <a:pPr marL="76198" indent="0" defTabSz="91226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%call = call i32 (...) @baa()</a:t>
            </a:r>
          </a:p>
          <a:p>
            <a:pPr marL="76198" indent="0" defTabSz="91226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%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tobool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= 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icmp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ne i32 %call, 0</a:t>
            </a:r>
          </a:p>
          <a:p>
            <a:pPr marL="76198" indent="0" defTabSz="91226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br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i1 %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tobool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label %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if.then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label %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if.end</a:t>
            </a:r>
            <a:endParaRPr lang="en-US" sz="1067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if.then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:                                          ; 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preds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= %entry	</a:t>
            </a:r>
            <a:r>
              <a:rPr lang="en-GB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  <a:sym typeface="Wingdings" panose="05000000000000000000" pitchFamily="2" charset="2"/>
              </a:rPr>
              <a:t> </a:t>
            </a:r>
            <a:r>
              <a:rPr lang="en-GB" sz="1600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  <a:sym typeface="Wingdings" panose="05000000000000000000" pitchFamily="2" charset="2"/>
              </a:rPr>
              <a:t></a:t>
            </a:r>
            <a:endParaRPr lang="en-US" sz="1600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</a:t>
            </a:r>
            <a:r>
              <a:rPr lang="en-US" sz="1067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store i32 1, i32* %</a:t>
            </a:r>
            <a:r>
              <a:rPr lang="en-US" sz="1067" b="1" dirty="0" err="1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retval</a:t>
            </a:r>
            <a:r>
              <a:rPr lang="en-US" sz="1067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align 4</a:t>
            </a:r>
          </a:p>
          <a:p>
            <a:pPr marL="76198" indent="0" defTabSz="91226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</a:t>
            </a:r>
            <a:r>
              <a:rPr lang="en-US" sz="1067" b="1" dirty="0" err="1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br</a:t>
            </a:r>
            <a:r>
              <a:rPr lang="en-US" sz="1067" b="1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label %return</a:t>
            </a:r>
          </a:p>
          <a:p>
            <a:pPr marL="76198" indent="0" defTabSz="91226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if.end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:                                           ; 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preds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= %entry</a:t>
            </a:r>
          </a:p>
          <a:p>
            <a:pPr marL="76198" indent="0" defTabSz="91226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</a:t>
            </a:r>
            <a:r>
              <a:rPr lang="en-US" sz="1067" b="1" dirty="0">
                <a:solidFill>
                  <a:srgbClr val="FFC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store i32 0, i32* %</a:t>
            </a:r>
            <a:r>
              <a:rPr lang="en-US" sz="1067" b="1" dirty="0" err="1">
                <a:solidFill>
                  <a:srgbClr val="FFC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retval</a:t>
            </a:r>
            <a:r>
              <a:rPr lang="en-US" sz="1067" b="1" dirty="0">
                <a:solidFill>
                  <a:srgbClr val="FFC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align 4</a:t>
            </a:r>
          </a:p>
          <a:p>
            <a:pPr marL="76198" indent="0" defTabSz="91226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b="1" dirty="0">
                <a:solidFill>
                  <a:srgbClr val="FFC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</a:t>
            </a:r>
            <a:r>
              <a:rPr lang="en-US" sz="1067" b="1" dirty="0" err="1">
                <a:solidFill>
                  <a:srgbClr val="FFC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br</a:t>
            </a:r>
            <a:r>
              <a:rPr lang="en-US" sz="1067" b="1" dirty="0">
                <a:solidFill>
                  <a:srgbClr val="FFC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label %return</a:t>
            </a:r>
          </a:p>
          <a:p>
            <a:pPr marL="76198" indent="0" defTabSz="91226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return:                                           ; 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preds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= %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if.end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%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if.then</a:t>
            </a:r>
            <a:endParaRPr lang="en-US" sz="1067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%0 = load i32, i32* %</a:t>
            </a:r>
            <a:r>
              <a:rPr lang="en-US" sz="1067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retval</a:t>
            </a: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align 4</a:t>
            </a:r>
          </a:p>
          <a:p>
            <a:pPr marL="76198" indent="0" defTabSz="91226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ret i32 %0</a:t>
            </a:r>
          </a:p>
          <a:p>
            <a:pPr marL="76198" indent="0" defTabSz="91226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}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B1638FC-4A13-4865-B70C-34189A4E88BE}"/>
              </a:ext>
            </a:extLst>
          </p:cNvPr>
          <p:cNvSpPr txBox="1">
            <a:spLocks/>
          </p:cNvSpPr>
          <p:nvPr/>
        </p:nvSpPr>
        <p:spPr>
          <a:xfrm>
            <a:off x="439424" y="3802874"/>
            <a:ext cx="5595616" cy="2536967"/>
          </a:xfrm>
          <a:prstGeom prst="rect">
            <a:avLst/>
          </a:prstGeom>
        </p:spPr>
        <p:txBody>
          <a:bodyPr lIns="0" tIns="60947" rIns="0" bIns="60947">
            <a:noAutofit/>
          </a:bodyPr>
          <a:lstStyle>
            <a:lvl1pPr marL="174625" indent="-11747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288925" indent="-1143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032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5175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6318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# Machine code for function foo: 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NoPHIs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TracksLiveness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NoVRegs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TiedOpsRewritten</a:t>
            </a:r>
            <a:endParaRPr lang="en-US" sz="933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bb.0.entry: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frame-setup PUSH64r 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undef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rax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implicit-def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rsp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rsp</a:t>
            </a:r>
            <a:endParaRPr lang="en-US" sz="933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CFI_INSTRUCTION 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def_cfa_offset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16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dead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= XOR32rr 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undef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(tied-def 0), 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undef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implicit-def dead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eflags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implicit-def $al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CALL64pcrel32 @baa, &lt;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regmask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bh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$bl $bp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bph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$bpl $bx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ebp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ebx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hbp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hbx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rbp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rbx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$r12 $r13 $r14 $r15 $r12b $r13b $r14b $r15b $r12bh $r13bh $r14bh $r15bh $r12d $r13d $r14d $r15d $r12w $r13w $r14w $r15w $r12wh and 3 more...&gt;, implicit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rsp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ssp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 $al, implicit-def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rsp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implicit-def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ssp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implicit-def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endParaRPr lang="en-US" sz="933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renamable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ecx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= XOR32rr 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undef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ecx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(tied-def 0), 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undef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ecx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implicit-def dead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eflags</a:t>
            </a:r>
            <a:endParaRPr lang="en-US" sz="933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TEST32rr killed renamable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renamable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implicit-def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eflags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		         </a:t>
            </a:r>
            <a:r>
              <a:rPr lang="en-GB" sz="14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  <a:sym typeface="Wingdings" panose="05000000000000000000" pitchFamily="2" charset="2"/>
              </a:rPr>
              <a:t></a:t>
            </a:r>
            <a:endParaRPr lang="en-US" sz="1467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renamable $cl = 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SETCCr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5, implicit killed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eflags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 killed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ecx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implicit-def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ecx</a:t>
            </a:r>
            <a:endParaRPr lang="en-US" sz="933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= MOV32rr killed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ecx</a:t>
            </a:r>
            <a:endParaRPr lang="en-US" sz="933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rcx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= frame-destroy POP64r implicit-def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rsp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 implicit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rsp</a:t>
            </a:r>
            <a:endParaRPr lang="en-US" sz="933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CFI_INSTRUCTION 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def_cfa_offset</a:t>
            </a: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8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RETQ $</a:t>
            </a:r>
            <a:r>
              <a:rPr lang="en-US" sz="933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endParaRPr lang="en-US" sz="933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933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# End machine code for function foo.</a:t>
            </a:r>
            <a:endParaRPr lang="en-US" sz="933" b="1" dirty="0">
              <a:solidFill>
                <a:srgbClr val="FFC000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A4752EB3-C410-4887-9A0A-9907B2610099}"/>
              </a:ext>
            </a:extLst>
          </p:cNvPr>
          <p:cNvSpPr txBox="1">
            <a:spLocks/>
          </p:cNvSpPr>
          <p:nvPr/>
        </p:nvSpPr>
        <p:spPr>
          <a:xfrm>
            <a:off x="6035039" y="4338496"/>
            <a:ext cx="2065020" cy="1909904"/>
          </a:xfrm>
          <a:prstGeom prst="rect">
            <a:avLst/>
          </a:prstGeom>
        </p:spPr>
        <p:txBody>
          <a:bodyPr lIns="0" tIns="60947" rIns="0" bIns="60947">
            <a:noAutofit/>
          </a:bodyPr>
          <a:lstStyle>
            <a:lvl1pPr marL="174625" indent="-11747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288925" indent="-1143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032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5175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6318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&lt;foo&gt;: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push   %</a:t>
            </a:r>
            <a:r>
              <a:rPr lang="en-US" sz="1067" b="1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rax</a:t>
            </a:r>
            <a:endParaRPr lang="en-US" sz="1067" b="1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</a:t>
            </a:r>
            <a:r>
              <a:rPr lang="en-US" sz="1067" b="1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xor</a:t>
            </a: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  %</a:t>
            </a:r>
            <a:r>
              <a:rPr lang="en-US" sz="1067" b="1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,%</a:t>
            </a:r>
            <a:r>
              <a:rPr lang="en-US" sz="1067" b="1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endParaRPr lang="en-US" sz="1067" b="1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</a:t>
            </a:r>
            <a:r>
              <a:rPr lang="en-US" sz="1067" b="1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callq</a:t>
            </a: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8 &lt;foo+0x8&gt;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</a:t>
            </a:r>
            <a:r>
              <a:rPr lang="en-US" sz="1067" b="1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xor</a:t>
            </a: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  %</a:t>
            </a:r>
            <a:r>
              <a:rPr lang="en-US" sz="1067" b="1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ecx</a:t>
            </a: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,%</a:t>
            </a:r>
            <a:r>
              <a:rPr lang="en-US" sz="1067" b="1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ecx</a:t>
            </a:r>
            <a:endParaRPr lang="en-US" sz="1067" b="1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test   %</a:t>
            </a:r>
            <a:r>
              <a:rPr lang="en-US" sz="1067" b="1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,%</a:t>
            </a:r>
            <a:r>
              <a:rPr lang="en-US" sz="1067" b="1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	</a:t>
            </a:r>
            <a:r>
              <a:rPr lang="en-GB" sz="10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  <a:sym typeface="Wingdings" panose="05000000000000000000" pitchFamily="2" charset="2"/>
              </a:rPr>
              <a:t> </a:t>
            </a:r>
            <a:r>
              <a:rPr lang="en-GB" sz="1467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  <a:sym typeface="Wingdings" panose="05000000000000000000" pitchFamily="2" charset="2"/>
              </a:rPr>
              <a:t></a:t>
            </a:r>
            <a:endParaRPr lang="en-US" sz="1467" b="1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</a:t>
            </a:r>
            <a:r>
              <a:rPr lang="en-US" sz="1067" b="1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setne</a:t>
            </a: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%cl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mov    %</a:t>
            </a:r>
            <a:r>
              <a:rPr lang="en-US" sz="1067" b="1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ecx</a:t>
            </a:r>
            <a:r>
              <a:rPr lang="en-US" sz="1067" b="1" dirty="0">
                <a:solidFill>
                  <a:srgbClr val="FBAB18">
                    <a:lumMod val="75000"/>
                  </a:srgb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,%</a:t>
            </a:r>
            <a:r>
              <a:rPr lang="en-US" sz="1067" b="1" dirty="0" err="1">
                <a:solidFill>
                  <a:srgbClr val="FBAB18">
                    <a:lumMod val="75000"/>
                  </a:srgbClr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eax</a:t>
            </a:r>
            <a:endParaRPr lang="en-US" sz="1067" b="1" dirty="0">
              <a:solidFill>
                <a:srgbClr val="FBAB18">
                  <a:lumMod val="75000"/>
                </a:srgbClr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pop    %</a:t>
            </a:r>
            <a:r>
              <a:rPr lang="en-US" sz="1067" b="1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rcx</a:t>
            </a:r>
            <a:endParaRPr lang="en-US" sz="1067" b="1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  </a:t>
            </a:r>
            <a:r>
              <a:rPr lang="en-US" sz="1067" b="1" dirty="0" err="1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retq</a:t>
            </a:r>
            <a:endParaRPr lang="en-US" sz="1067" b="1" dirty="0">
              <a:solidFill>
                <a:srgbClr val="FFFFFF"/>
              </a:solidFill>
              <a:latin typeface="DengXian" panose="02010600030101010101" pitchFamily="2" charset="-122"/>
              <a:ea typeface="DengXian" panose="02010600030101010101" pitchFamily="2" charset="-122"/>
              <a:cs typeface="Aharoni" panose="020B0604020202020204" pitchFamily="2" charset="-79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993EA350-27D4-45EB-BDE1-11FBC3218B1D}"/>
              </a:ext>
            </a:extLst>
          </p:cNvPr>
          <p:cNvSpPr txBox="1">
            <a:spLocks/>
          </p:cNvSpPr>
          <p:nvPr/>
        </p:nvSpPr>
        <p:spPr>
          <a:xfrm>
            <a:off x="8303259" y="4943193"/>
            <a:ext cx="2065020" cy="825148"/>
          </a:xfrm>
          <a:prstGeom prst="rect">
            <a:avLst/>
          </a:prstGeom>
        </p:spPr>
        <p:txBody>
          <a:bodyPr lIns="0" tIns="60947" rIns="0" bIns="60947">
            <a:noAutofit/>
          </a:bodyPr>
          <a:lstStyle>
            <a:lvl1pPr marL="174625" indent="-117475" algn="l" defTabSz="684213" rtl="0" eaLnBrk="1" fontAlgn="base" hangingPunct="1">
              <a:lnSpc>
                <a:spcPct val="95000"/>
              </a:lnSpc>
              <a:spcBef>
                <a:spcPts val="111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20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288925" indent="-114300" algn="l" defTabSz="684213" rtl="0" eaLnBrk="1" fontAlgn="base" hangingPunct="1">
              <a:lnSpc>
                <a:spcPct val="95000"/>
              </a:lnSpc>
              <a:spcBef>
                <a:spcPts val="45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8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2pPr>
            <a:lvl3pPr marL="4032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6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3pPr>
            <a:lvl4pPr marL="5175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4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4pPr>
            <a:lvl5pPr marL="631825" indent="-114300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Arial"/>
              <a:buChar char="•"/>
              <a:defRPr lang="en-US" sz="1200" b="0" i="0" kern="1200">
                <a:solidFill>
                  <a:schemeClr val="tx1"/>
                </a:solidFill>
                <a:latin typeface="+mn-lt"/>
                <a:ea typeface="ＭＳ Ｐゴシック" charset="0"/>
                <a:cs typeface="CiscoSans ExtraLight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10010001000100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…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100..</a:t>
            </a:r>
          </a:p>
          <a:p>
            <a:pPr marL="76198" indent="0" defTabSz="912261">
              <a:spcBef>
                <a:spcPts val="0"/>
              </a:spcBef>
              <a:buClr>
                <a:srgbClr val="FFFFFF"/>
              </a:buClr>
              <a:buNone/>
            </a:pPr>
            <a:r>
              <a:rPr lang="en-US" sz="1067" b="1" dirty="0">
                <a:solidFill>
                  <a:srgbClr val="FFFFFF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Aharoni" panose="020B0604020202020204" pitchFamily="2" charset="-79"/>
              </a:rPr>
              <a:t>1010000.00101011…</a:t>
            </a:r>
          </a:p>
        </p:txBody>
      </p:sp>
    </p:spTree>
    <p:extLst>
      <p:ext uri="{BB962C8B-B14F-4D97-AF65-F5344CB8AC3E}">
        <p14:creationId xmlns:p14="http://schemas.microsoft.com/office/powerpoint/2010/main" val="318169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 theme 2015 16x9">
  <a:themeElements>
    <a:clrScheme name="Cisco Dark Template Colors_FINAL">
      <a:dk1>
        <a:srgbClr val="FFFFFF"/>
      </a:dk1>
      <a:lt1>
        <a:srgbClr val="005073"/>
      </a:lt1>
      <a:dk2>
        <a:srgbClr val="00BCEB"/>
      </a:dk2>
      <a:lt2>
        <a:srgbClr val="005073"/>
      </a:lt2>
      <a:accent1>
        <a:srgbClr val="00BCEB"/>
      </a:accent1>
      <a:accent2>
        <a:srgbClr val="6EBE4A"/>
      </a:accent2>
      <a:accent3>
        <a:srgbClr val="CDEBF9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lue theme 2015 16x9">
  <a:themeElements>
    <a:clrScheme name="Cisco Dark Template Colors_FINAL">
      <a:dk1>
        <a:srgbClr val="FFFFFF"/>
      </a:dk1>
      <a:lt1>
        <a:srgbClr val="005073"/>
      </a:lt1>
      <a:dk2>
        <a:srgbClr val="00BCEB"/>
      </a:dk2>
      <a:lt2>
        <a:srgbClr val="005073"/>
      </a:lt2>
      <a:accent1>
        <a:srgbClr val="00BCEB"/>
      </a:accent1>
      <a:accent2>
        <a:srgbClr val="6EBE4A"/>
      </a:accent2>
      <a:accent3>
        <a:srgbClr val="CDEBF9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4314</Words>
  <Application>Microsoft Office PowerPoint</Application>
  <PresentationFormat>Widescreen</PresentationFormat>
  <Paragraphs>496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DengXian</vt:lpstr>
      <vt:lpstr>Arial</vt:lpstr>
      <vt:lpstr>Calibri</vt:lpstr>
      <vt:lpstr>Calibri Light</vt:lpstr>
      <vt:lpstr>CiscoSansTT</vt:lpstr>
      <vt:lpstr>CiscoSansTT ExtraLight</vt:lpstr>
      <vt:lpstr>Wingdings</vt:lpstr>
      <vt:lpstr>Office Theme</vt:lpstr>
      <vt:lpstr>Blue theme 2015 16x9</vt:lpstr>
      <vt:lpstr>1_Office Theme</vt:lpstr>
      <vt:lpstr>1_Blue theme 2015 16x9</vt:lpstr>
      <vt:lpstr>Program Analysis of Corefiles (PAC) and Crash-Blamer</vt:lpstr>
      <vt:lpstr>Motivation</vt:lpstr>
      <vt:lpstr>Motivation by academia/industry </vt:lpstr>
      <vt:lpstr> Our approach and design goals</vt:lpstr>
      <vt:lpstr>Team development goals </vt:lpstr>
      <vt:lpstr>Overview of our Work-in-Progress</vt:lpstr>
      <vt:lpstr>Decompilation</vt:lpstr>
      <vt:lpstr>Compilation</vt:lpstr>
      <vt:lpstr>Compilation</vt:lpstr>
      <vt:lpstr>Compilation</vt:lpstr>
      <vt:lpstr>DeCompilation</vt:lpstr>
      <vt:lpstr>DeCompilation Disassembly</vt:lpstr>
      <vt:lpstr>DeCompilation Decompilation to the MIR level </vt:lpstr>
      <vt:lpstr>DeCompilation Decompilation to the MIR level </vt:lpstr>
      <vt:lpstr>DeCompilation Decompilation to the MIR level</vt:lpstr>
      <vt:lpstr>DeCompilation Future work</vt:lpstr>
      <vt:lpstr>Taint Analysis</vt:lpstr>
      <vt:lpstr>PAC Tool Flow</vt:lpstr>
      <vt:lpstr>Taint Analysis</vt:lpstr>
      <vt:lpstr>Types of Taint Analysis</vt:lpstr>
      <vt:lpstr>Example</vt:lpstr>
      <vt:lpstr>Analysis</vt:lpstr>
      <vt:lpstr>Basic Outline of Backward Taint Analysis</vt:lpstr>
      <vt:lpstr>Basic Outline of Backward Taint Analysis</vt:lpstr>
      <vt:lpstr>Basic Outline of Backward Taint Analysis</vt:lpstr>
      <vt:lpstr>Decoder to Crash-Blamer Integration</vt:lpstr>
      <vt:lpstr>Triaging core-files</vt:lpstr>
      <vt:lpstr>Architecture</vt:lpstr>
      <vt:lpstr>PAC modules</vt:lpstr>
      <vt:lpstr>Decoder to CrashBlamer Integration</vt:lpstr>
      <vt:lpstr>PAC expectations</vt:lpstr>
      <vt:lpstr>Demo example</vt:lpstr>
      <vt:lpstr>Automatic test case generation for crash-blamer</vt:lpstr>
      <vt:lpstr>Motivation</vt:lpstr>
      <vt:lpstr>Csmith</vt:lpstr>
      <vt:lpstr>Generating Index Out-of-Bounds(OOB) in code</vt:lpstr>
      <vt:lpstr>Creating a pipeline for test case </vt:lpstr>
      <vt:lpstr>PowerPoint Presentation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Analysis of Corefiles (PAC) and CrashBlamer</dc:title>
  <dc:creator>Ivan Baev (ibaev)</dc:creator>
  <cp:lastModifiedBy>Djordje Todorovic -X (djtodoro - SYRMIA DOO NOVI SAD at Cisco)</cp:lastModifiedBy>
  <cp:revision>37</cp:revision>
  <dcterms:created xsi:type="dcterms:W3CDTF">2021-01-21T20:40:27Z</dcterms:created>
  <dcterms:modified xsi:type="dcterms:W3CDTF">2021-01-22T15:33:54Z</dcterms:modified>
</cp:coreProperties>
</file>