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3"/>
  </p:normalViewPr>
  <p:slideViewPr>
    <p:cSldViewPr snapToGrid="0" snapToObjects="1">
      <p:cViewPr>
        <p:scale>
          <a:sx n="90" d="100"/>
          <a:sy n="90" d="100"/>
        </p:scale>
        <p:origin x="8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63A55-8B5F-0F46-90BC-A5EF6CD4CCC4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2673F-EE0A-BE4B-B8DB-07516FBD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673F-EE0A-BE4B-B8DB-07516FBD75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5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0518" y="704335"/>
            <a:ext cx="8810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Predicting Electricity Demand using Weather Data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880021" y="4473145"/>
            <a:ext cx="4411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Robert Gramillano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584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54" y="0"/>
            <a:ext cx="10515600" cy="1325563"/>
          </a:xfrm>
        </p:spPr>
        <p:txBody>
          <a:bodyPr/>
          <a:lstStyle/>
          <a:p>
            <a:r>
              <a:rPr lang="en-US" dirty="0" smtClean="0"/>
              <a:t>Null values in 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53" y="1096832"/>
            <a:ext cx="11048489" cy="24989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Since mean values are not too far away from median values, the median and pandas’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ffill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function were used to fill null values for LCD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20" y="3023560"/>
            <a:ext cx="5908075" cy="3047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4154" y="2553378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 feature statistics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0" y="3015044"/>
            <a:ext cx="5366184" cy="30644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4335" y="2553378"/>
            <a:ext cx="3273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Seattle feature statistics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986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All together, our combined data set contains electricity and weather data from both LA and Seattle, from July 2015 to September 2018 with a total of ~54K data points to be used for training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1875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b="1" dirty="0" smtClean="0"/>
              <a:t>Exploratory Data Analysis</a:t>
            </a:r>
          </a:p>
          <a:p>
            <a:r>
              <a:rPr lang="en-US" dirty="0" smtClean="0"/>
              <a:t>Machine learning and modelling</a:t>
            </a:r>
          </a:p>
          <a:p>
            <a:pPr lvl="1"/>
            <a:r>
              <a:rPr lang="en-US" dirty="0" smtClean="0"/>
              <a:t>Using RNNs and LSTM</a:t>
            </a:r>
          </a:p>
          <a:p>
            <a:r>
              <a:rPr lang="en-US" dirty="0" smtClean="0"/>
              <a:t>Comparison to other forecasts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0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Demand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Computed Pearson Correlation Coefficients between LCD data (x-variables) and electricity demand (y-variables)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8221"/>
            <a:ext cx="4919472" cy="3593592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64" y="2872518"/>
            <a:ext cx="4920536" cy="358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4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Demand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Computed Pearson Correlation Coefficients between LCD data (x-variables) and electricity demand (y-variables)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8221"/>
            <a:ext cx="4919472" cy="3593592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64" y="2872518"/>
            <a:ext cx="4920536" cy="358929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41406" y="3121069"/>
            <a:ext cx="4794422" cy="351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6328719" y="5404021"/>
            <a:ext cx="4697627" cy="4324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Arrow Connector 8"/>
          <p:cNvCxnSpPr>
            <a:stCxn id="4" idx="6"/>
            <a:endCxn id="8" idx="1"/>
          </p:cNvCxnSpPr>
          <p:nvPr/>
        </p:nvCxnSpPr>
        <p:spPr>
          <a:xfrm>
            <a:off x="5535828" y="3296659"/>
            <a:ext cx="1480843" cy="2170698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41406" y="4902630"/>
            <a:ext cx="4794422" cy="5013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30732" y="3121069"/>
            <a:ext cx="4794422" cy="351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329238" y="3472249"/>
            <a:ext cx="1985963" cy="1556951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61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05" y="-137090"/>
            <a:ext cx="2265077" cy="3824684"/>
          </a:xfrm>
        </p:spPr>
        <p:txBody>
          <a:bodyPr>
            <a:normAutofit/>
          </a:bodyPr>
          <a:lstStyle/>
          <a:p>
            <a:r>
              <a:rPr lang="en-US" dirty="0" smtClean="0"/>
              <a:t>What’s going on here?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02" y="231751"/>
            <a:ext cx="7723319" cy="3087003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941" y="3550505"/>
            <a:ext cx="7726680" cy="309067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486401" y="444229"/>
            <a:ext cx="1857375" cy="6212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537187" y="428625"/>
            <a:ext cx="1857375" cy="6212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9062" y="3318570"/>
            <a:ext cx="29799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Demand peaks in the SUMMER in LA, while demand peaks in the WINTER in Seattle, leading to opposite correlations</a:t>
            </a:r>
          </a:p>
        </p:txBody>
      </p:sp>
    </p:spTree>
    <p:extLst>
      <p:ext uri="{BB962C8B-B14F-4D97-AF65-F5344CB8AC3E}">
        <p14:creationId xmlns:p14="http://schemas.microsoft.com/office/powerpoint/2010/main" val="9157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4892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Using bootstrapping statistics with ten thousand simulations, we compute p-values of exactly zero for all HDD and CDD features, indicating strong confidence (p &lt; 10^-4) that the correlations are significant.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8196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correlations</a:t>
            </a:r>
            <a:endParaRPr lang="en-US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3" y="1690466"/>
            <a:ext cx="5404487" cy="4773613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368" y="1690688"/>
            <a:ext cx="5404104" cy="47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3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82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ultivariate regression: 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9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Machine learning and modelling</a:t>
            </a:r>
          </a:p>
          <a:p>
            <a:pPr lvl="1"/>
            <a:r>
              <a:rPr lang="en-US" dirty="0" smtClean="0"/>
              <a:t>Using RNNs and LSTM</a:t>
            </a:r>
          </a:p>
          <a:p>
            <a:r>
              <a:rPr lang="en-US" dirty="0" smtClean="0"/>
              <a:t>Comparison to other forecasts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6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82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ultivariate regression: Seattle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40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0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Machine learning and modelling</a:t>
            </a:r>
          </a:p>
          <a:p>
            <a:pPr lvl="1"/>
            <a:r>
              <a:rPr lang="en-US" dirty="0" smtClean="0"/>
              <a:t>Using RNNs and LSTM</a:t>
            </a:r>
          </a:p>
          <a:p>
            <a:r>
              <a:rPr lang="en-US" dirty="0"/>
              <a:t>Comparison to other </a:t>
            </a:r>
            <a:r>
              <a:rPr lang="en-US" dirty="0" smtClean="0"/>
              <a:t>forecasts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9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care about electricity demand?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Energy companies rely on accurate forecasts to predict upcoming demand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An improved forecast helps energy companies take next steps to fully capitalize on and perhaps better brace for large spikes in electricity demand. </a:t>
            </a:r>
            <a:endParaRPr lang="en-US" dirty="0" smtClean="0"/>
          </a:p>
          <a:p>
            <a:pPr marL="0" indent="0" algn="ctr">
              <a:buNone/>
            </a:pPr>
            <a:r>
              <a:rPr lang="en-US" sz="4000" b="1" dirty="0"/>
              <a:t>The goal of this project is to </a:t>
            </a:r>
            <a:r>
              <a:rPr lang="en-US" sz="4000" b="1" dirty="0" smtClean="0"/>
              <a:t>train a </a:t>
            </a:r>
            <a:r>
              <a:rPr lang="en-US" sz="4000" b="1" dirty="0"/>
              <a:t>machine learning </a:t>
            </a:r>
            <a:r>
              <a:rPr lang="en-US" sz="4000" b="1" dirty="0" smtClean="0"/>
              <a:t>model on weather/electricity data </a:t>
            </a:r>
            <a:r>
              <a:rPr lang="en-US" sz="4000" b="1" dirty="0"/>
              <a:t>to generate a more nuanced energy-demand forecast.</a:t>
            </a:r>
          </a:p>
        </p:txBody>
      </p:sp>
    </p:spTree>
    <p:extLst>
      <p:ext uri="{BB962C8B-B14F-4D97-AF65-F5344CB8AC3E}">
        <p14:creationId xmlns:p14="http://schemas.microsoft.com/office/powerpoint/2010/main" val="51208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b="1" dirty="0" smtClean="0"/>
              <a:t>Data Wrangling and Cleaning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Machine learning and modelling</a:t>
            </a:r>
          </a:p>
          <a:p>
            <a:pPr lvl="1"/>
            <a:r>
              <a:rPr lang="en-US" dirty="0" smtClean="0"/>
              <a:t>Using RNNs and LSTM</a:t>
            </a:r>
          </a:p>
          <a:p>
            <a:r>
              <a:rPr lang="en-US" dirty="0"/>
              <a:t>Comparison to other </a:t>
            </a:r>
            <a:r>
              <a:rPr lang="en-US" dirty="0" smtClean="0"/>
              <a:t>forecasts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0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Scope of the project: Electricity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Hourly electricity and weather data gathered from both the Seattle and Los Angeles metropolitan areas</a:t>
            </a:r>
          </a:p>
          <a:p>
            <a:pPr marL="0" indent="0">
              <a:buNone/>
            </a:pPr>
            <a:r>
              <a:rPr lang="en-US" sz="3600" dirty="0" smtClean="0"/>
              <a:t>Electricity demand data was retrieved using the Energy Information Administration’s (EIA)  API</a:t>
            </a:r>
          </a:p>
          <a:p>
            <a:pPr marL="0" indent="0">
              <a:buNone/>
            </a:pPr>
            <a:r>
              <a:rPr lang="en-US" sz="3600" dirty="0" smtClean="0"/>
              <a:t>LA electricity data gathered from </a:t>
            </a:r>
            <a:r>
              <a:rPr lang="en-US" sz="3600" dirty="0"/>
              <a:t>Los Angeles Department of Water and </a:t>
            </a:r>
            <a:r>
              <a:rPr lang="en-US" sz="3600" dirty="0" smtClean="0"/>
              <a:t>Power, Seattle from </a:t>
            </a:r>
            <a:r>
              <a:rPr lang="en-US" sz="3600" dirty="0"/>
              <a:t>Seattle City and </a:t>
            </a:r>
            <a:r>
              <a:rPr lang="en-US" sz="3600" dirty="0" smtClean="0"/>
              <a:t>Light</a:t>
            </a:r>
          </a:p>
          <a:p>
            <a:pPr marL="0" indent="0">
              <a:buNone/>
            </a:pPr>
            <a:r>
              <a:rPr lang="en-US" sz="3600" dirty="0" smtClean="0"/>
              <a:t>Data from July 2015 to September 2018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7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of the project: 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Hourly weather data was retrieved from the National Oceanic and Atmospheric Administration’s (NOAA) website</a:t>
            </a:r>
          </a:p>
          <a:p>
            <a:pPr marL="0" indent="0">
              <a:buNone/>
            </a:pPr>
            <a:r>
              <a:rPr lang="en-US" sz="3600" dirty="0" smtClean="0"/>
              <a:t>Local Climatological Data (LCD) was obtained for both LA and Seattle metropolitans</a:t>
            </a:r>
          </a:p>
          <a:p>
            <a:pPr marL="0" indent="0">
              <a:buNone/>
            </a:pPr>
            <a:r>
              <a:rPr lang="en-US" sz="3600" dirty="0" smtClean="0"/>
              <a:t>LCD data includes, heating degree days, relative humidity, pressure, temperature,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308" y="58392"/>
            <a:ext cx="5836854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Cleaning Electricity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308" y="1690688"/>
            <a:ext cx="3662065" cy="45504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Electricity demand is measured in megawatt-hours  (MWh) and had few outliers</a:t>
            </a:r>
          </a:p>
          <a:p>
            <a:pPr marL="0" indent="0">
              <a:buNone/>
            </a:pPr>
            <a:r>
              <a:rPr lang="en-US" dirty="0" smtClean="0"/>
              <a:t>Removing outliers reduced the size of the data set by ~.01% and ~.7% for LA and Seattle respectively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693" y="3767328"/>
            <a:ext cx="7726680" cy="3090672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73" y="676938"/>
            <a:ext cx="7723319" cy="30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7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Weather (LCD)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Dropped monthly and daily measurements, since we are only interested in hourly granularity</a:t>
            </a:r>
          </a:p>
          <a:p>
            <a:pPr marL="0" indent="0">
              <a:buNone/>
            </a:pPr>
            <a:r>
              <a:rPr lang="en-US" dirty="0" smtClean="0"/>
              <a:t>	-Kept daily heating degree and cooling degree days (HDD/CDD) since they are an important indicator of energy demand</a:t>
            </a:r>
          </a:p>
          <a:p>
            <a:pPr marL="0" indent="0">
              <a:buNone/>
            </a:pPr>
            <a:r>
              <a:rPr lang="en-US" dirty="0" smtClean="0"/>
              <a:t>Multiple entries per hour, whereas electricity data only had one measurement per hour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-Kept measurement closest to the hour per hour such that LCD data will align with electricity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0197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110</TotalTime>
  <Words>527</Words>
  <Application>Microsoft Macintosh PowerPoint</Application>
  <PresentationFormat>Widescreen</PresentationFormat>
  <Paragraphs>73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Corbel</vt:lpstr>
      <vt:lpstr>Courier New</vt:lpstr>
      <vt:lpstr>Depth</vt:lpstr>
      <vt:lpstr>PowerPoint Presentation</vt:lpstr>
      <vt:lpstr>Outline</vt:lpstr>
      <vt:lpstr>Outline</vt:lpstr>
      <vt:lpstr>Why care about electricity demand?</vt:lpstr>
      <vt:lpstr>Outline</vt:lpstr>
      <vt:lpstr>Scope of the project: Electricity Data</vt:lpstr>
      <vt:lpstr>Scope of the project: Weather Data</vt:lpstr>
      <vt:lpstr>Cleaning Electricity Data</vt:lpstr>
      <vt:lpstr>Cleaning Weather (LCD) Data</vt:lpstr>
      <vt:lpstr>Null values in weather data</vt:lpstr>
      <vt:lpstr>Combined Data Set</vt:lpstr>
      <vt:lpstr>Outline</vt:lpstr>
      <vt:lpstr>Initial Demand Correlations</vt:lpstr>
      <vt:lpstr>Initial Demand Correlations</vt:lpstr>
      <vt:lpstr>What’s going on here?</vt:lpstr>
      <vt:lpstr>Statistical Significance</vt:lpstr>
      <vt:lpstr>R2 correlations</vt:lpstr>
      <vt:lpstr>Multivariate regression: LA</vt:lpstr>
      <vt:lpstr>PowerPoint Presentation</vt:lpstr>
      <vt:lpstr>Multivariate regression: Seattle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Gramillano, Robert Vincent</dc:creator>
  <cp:lastModifiedBy>Gramillano, Robert Vincent</cp:lastModifiedBy>
  <cp:revision>10</cp:revision>
  <dcterms:created xsi:type="dcterms:W3CDTF">2018-11-06T19:26:41Z</dcterms:created>
  <dcterms:modified xsi:type="dcterms:W3CDTF">2018-11-06T21:19:21Z</dcterms:modified>
</cp:coreProperties>
</file>