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7" r:id="rId2"/>
    <p:sldId id="259" r:id="rId3"/>
    <p:sldId id="264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3"/>
  </p:normalViewPr>
  <p:slideViewPr>
    <p:cSldViewPr snapToGrid="0" snapToObjects="1">
      <p:cViewPr varScale="1">
        <p:scale>
          <a:sx n="74" d="100"/>
          <a:sy n="74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25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1A0937-53FD-EB44-9E3A-FA18BA2F9F0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1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231n.github.io/convolutional-network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vgramillano/" TargetMode="External"/><Relationship Id="rId3" Type="http://schemas.openxmlformats.org/officeDocument/2006/relationships/hyperlink" Target="https://www.linkedin.com/in/robert-v-gramillano-8b49aa9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518" y="704335"/>
            <a:ext cx="8810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Using neural networks to recognize eyeglasses in Twitter profile pictures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189393" y="4516008"/>
            <a:ext cx="5792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Robert V Gramillano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8441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Convolutional Neural Networks (CNNs)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Similar to ordinary neural networks (series of hidden layers) but adapted for image inputs</a:t>
            </a:r>
          </a:p>
          <a:p>
            <a:pPr marL="0" indent="0">
              <a:buNone/>
            </a:pPr>
            <a:r>
              <a:rPr lang="en-US" dirty="0" smtClean="0"/>
              <a:t>Arrange neurons in three dimensions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eurons </a:t>
            </a:r>
            <a:r>
              <a:rPr lang="en-US" dirty="0"/>
              <a:t>in CNNs are connected only to a small region of the layer before </a:t>
            </a:r>
            <a:r>
              <a:rPr lang="en-US" dirty="0" smtClean="0"/>
              <a:t>it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Reduces overfitting and number of parameters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https://cs231n.github.io/convolutional-networks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more detail</a:t>
            </a:r>
          </a:p>
        </p:txBody>
      </p:sp>
    </p:spTree>
    <p:extLst>
      <p:ext uri="{BB962C8B-B14F-4D97-AF65-F5344CB8AC3E}">
        <p14:creationId xmlns:p14="http://schemas.microsoft.com/office/powerpoint/2010/main" val="1084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CNN architecture and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33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Used a previously constructed CNN architecture in </a:t>
            </a:r>
            <a:r>
              <a:rPr lang="en-US" dirty="0" err="1" smtClean="0"/>
              <a:t>TensorFlow</a:t>
            </a:r>
            <a:r>
              <a:rPr lang="en-US" dirty="0" smtClean="0"/>
              <a:t> from a similar project for modeling</a:t>
            </a:r>
          </a:p>
          <a:p>
            <a:pPr marL="0" indent="0">
              <a:buNone/>
            </a:pPr>
            <a:r>
              <a:rPr lang="en-US" sz="2400" b="1" dirty="0" smtClean="0"/>
              <a:t>INPUT -&gt; CONV (32 filters) -&gt; POOL -&gt; CONV (64 filters) -&gt; POOL -&gt; </a:t>
            </a:r>
          </a:p>
          <a:p>
            <a:pPr marL="0" indent="0">
              <a:buNone/>
            </a:pPr>
            <a:r>
              <a:rPr lang="en-US" sz="2400" b="1" dirty="0" smtClean="0"/>
              <a:t>FLATTEN -&gt; FC -&gt; DROPOUT -&gt; FC (prediction)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dirty="0" smtClean="0"/>
              <a:t>~80K modeling images split (80/20) for training/testing</a:t>
            </a:r>
          </a:p>
          <a:p>
            <a:pPr marL="0" indent="0">
              <a:buNone/>
            </a:pPr>
            <a:r>
              <a:rPr lang="en-US" dirty="0" smtClean="0"/>
              <a:t>Batch size 100</a:t>
            </a:r>
          </a:p>
          <a:p>
            <a:pPr marL="0" indent="0">
              <a:buNone/>
            </a:pPr>
            <a:r>
              <a:rPr lang="en-US" dirty="0" smtClean="0"/>
              <a:t>2000 epochs</a:t>
            </a:r>
          </a:p>
          <a:p>
            <a:pPr marL="0" indent="0">
              <a:buNone/>
            </a:pPr>
            <a:r>
              <a:rPr lang="en-US" dirty="0" smtClean="0"/>
              <a:t>Loss: </a:t>
            </a:r>
            <a:r>
              <a:rPr lang="en-US" dirty="0" err="1" smtClean="0"/>
              <a:t>softmax</a:t>
            </a:r>
            <a:r>
              <a:rPr lang="en-US" dirty="0" smtClean="0"/>
              <a:t> cross entropy</a:t>
            </a:r>
          </a:p>
          <a:p>
            <a:pPr marL="0" indent="0">
              <a:buNone/>
            </a:pPr>
            <a:r>
              <a:rPr lang="en-US" dirty="0" smtClean="0"/>
              <a:t>Optimizer: Adam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20000" y="2712426"/>
            <a:ext cx="9057503" cy="96242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0" y="1397390"/>
            <a:ext cx="7108166" cy="53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0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3847381"/>
            <a:ext cx="8731848" cy="2311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610236"/>
            <a:ext cx="8731848" cy="208759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621547" y="2692763"/>
            <a:ext cx="948906" cy="36521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21547" y="5089585"/>
            <a:ext cx="948906" cy="32780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737"/>
            <a:ext cx="10515600" cy="1325563"/>
          </a:xfrm>
        </p:spPr>
        <p:txBody>
          <a:bodyPr/>
          <a:lstStyle/>
          <a:p>
            <a:r>
              <a:rPr lang="en-US" dirty="0" smtClean="0"/>
              <a:t>Twitter Profile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2399577" cy="47304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85% accuracy on all 20 images</a:t>
            </a:r>
          </a:p>
          <a:p>
            <a:pPr marL="0" indent="0">
              <a:buNone/>
            </a:pPr>
            <a:r>
              <a:rPr lang="en-US" dirty="0" smtClean="0"/>
              <a:t>Recall most difficult</a:t>
            </a:r>
          </a:p>
          <a:p>
            <a:pPr marL="0" indent="0">
              <a:buNone/>
            </a:pPr>
            <a:r>
              <a:rPr lang="en-US" dirty="0" smtClean="0"/>
              <a:t>Lowering threshold could improve results, but still decent performance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77" y="1269494"/>
            <a:ext cx="3820252" cy="2857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29" y="1269495"/>
            <a:ext cx="4088920" cy="2857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77" y="4190850"/>
            <a:ext cx="3820252" cy="2596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29" y="4190851"/>
            <a:ext cx="4088920" cy="25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/>
              <a:t>Deploying to </a:t>
            </a:r>
            <a:r>
              <a:rPr lang="en-US" dirty="0" smtClean="0"/>
              <a:t>cloud</a:t>
            </a:r>
          </a:p>
          <a:p>
            <a:r>
              <a:rPr lang="en-US" b="1" dirty="0" smtClean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495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Conclusion: useful for advertising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85% accuracy on Twitter profile pictures is good and useful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ould </a:t>
            </a:r>
            <a:r>
              <a:rPr lang="en-US" dirty="0"/>
              <a:t>adapt this pre-trained CNN for other business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Facial hair</a:t>
            </a:r>
          </a:p>
          <a:p>
            <a:pPr lvl="1"/>
            <a:r>
              <a:rPr lang="en-US" dirty="0" smtClean="0"/>
              <a:t>Hats, etc.</a:t>
            </a:r>
          </a:p>
        </p:txBody>
      </p:sp>
    </p:spTree>
    <p:extLst>
      <p:ext uri="{BB962C8B-B14F-4D97-AF65-F5344CB8AC3E}">
        <p14:creationId xmlns:p14="http://schemas.microsoft.com/office/powerpoint/2010/main" val="20257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24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5572663"/>
            <a:ext cx="10233800" cy="604299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https://github.com/rvgramillano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   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www.linkedin.com</a:t>
            </a:r>
            <a:r>
              <a:rPr lang="en-US" dirty="0">
                <a:hlinkClick r:id="rId3"/>
              </a:rPr>
              <a:t>/in/robert-v-gramillano-8b49aa93/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 smtClean="0"/>
              <a:t>Deploying to cloud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8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/>
              <a:t>Deploying to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care about detecting eyeglasses?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Eyeglass companies like </a:t>
            </a:r>
            <a:r>
              <a:rPr lang="en-US" dirty="0" err="1" smtClean="0"/>
              <a:t>Warby</a:t>
            </a:r>
            <a:r>
              <a:rPr lang="en-US" dirty="0" smtClean="0"/>
              <a:t> Parker can use this model to identify users on social media that wear eyeglasses and subsequently target them with advertisements and specialty deals</a:t>
            </a:r>
          </a:p>
          <a:p>
            <a:pPr marL="0" indent="0" algn="ctr">
              <a:buNone/>
            </a:pPr>
            <a:r>
              <a:rPr lang="en-US" sz="4000" b="1" dirty="0" smtClean="0"/>
              <a:t>The </a:t>
            </a:r>
            <a:r>
              <a:rPr lang="en-US" sz="4000" b="1" dirty="0"/>
              <a:t>goal of this project is to </a:t>
            </a:r>
            <a:r>
              <a:rPr lang="en-US" sz="4000" b="1" dirty="0" smtClean="0"/>
              <a:t>train convolutional neural network to recognize eyeglasses in social media profile pictures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1057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b="1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/>
              <a:t>Deploying to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8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Celebrity Faces Attribute (CelebA)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5985135" cy="46740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large-scale face attributes data with more than 200K celebrity images, each with 40 attribute annotations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Attributes include </a:t>
            </a:r>
            <a:r>
              <a:rPr lang="en-US" dirty="0"/>
              <a:t>wearing a hat, having a moustache, having bangs,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Model could thus be retrained on a different attribute for a different company</a:t>
            </a:r>
          </a:p>
          <a:p>
            <a:pPr marL="0" indent="0">
              <a:buNone/>
            </a:pPr>
            <a:r>
              <a:rPr lang="en-US" dirty="0" smtClean="0"/>
              <a:t>Each image of size 178 x 218, </a:t>
            </a:r>
            <a:r>
              <a:rPr lang="en-US" dirty="0"/>
              <a:t>~</a:t>
            </a:r>
            <a:r>
              <a:rPr lang="en-US" dirty="0" smtClean="0"/>
              <a:t>10 </a:t>
            </a:r>
            <a:r>
              <a:rPr lang="en-US" dirty="0"/>
              <a:t>KB each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35" y="1122189"/>
            <a:ext cx="2260600" cy="27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26" y="1122189"/>
            <a:ext cx="2260600" cy="276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35" y="4025725"/>
            <a:ext cx="2260600" cy="276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70" y="4025725"/>
            <a:ext cx="2260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the modeling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335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ather </a:t>
            </a:r>
            <a:r>
              <a:rPr lang="en-US" dirty="0"/>
              <a:t>all the images in the dataset where someone is wearing </a:t>
            </a:r>
            <a:r>
              <a:rPr lang="en-US" dirty="0" smtClean="0"/>
              <a:t>eyeglasses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13,193 images, ~6.5%.</a:t>
            </a:r>
          </a:p>
          <a:p>
            <a:pPr marL="0" indent="0">
              <a:buNone/>
            </a:pPr>
            <a:r>
              <a:rPr lang="en-US" dirty="0" smtClean="0"/>
              <a:t>We would like our modeling dataset to consist of 80K images all together, so gather the rest of the images</a:t>
            </a:r>
          </a:p>
          <a:p>
            <a:pPr marL="0" indent="0">
              <a:buNone/>
            </a:pPr>
            <a:r>
              <a:rPr lang="en-US" dirty="0" smtClean="0"/>
              <a:t>Then: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Realign images to make consistent with later social media profile pictures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Convert to grayscale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Resize to 28 x 28</a:t>
            </a:r>
          </a:p>
          <a:p>
            <a:pPr marL="0" indent="0">
              <a:buNone/>
            </a:pPr>
            <a:r>
              <a:rPr lang="en-US" dirty="0" smtClean="0"/>
              <a:t>Save dataset with labels (zero for no eyeglasses, one for eyeglasses)</a:t>
            </a:r>
          </a:p>
        </p:txBody>
      </p:sp>
    </p:spTree>
    <p:extLst>
      <p:ext uri="{BB962C8B-B14F-4D97-AF65-F5344CB8AC3E}">
        <p14:creationId xmlns:p14="http://schemas.microsoft.com/office/powerpoint/2010/main" val="122633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profile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Twitter used as primary social media profile picture dataset</a:t>
            </a:r>
          </a:p>
          <a:p>
            <a:pPr marL="0" indent="0" algn="ctr">
              <a:buNone/>
            </a:pPr>
            <a:r>
              <a:rPr lang="en-US" dirty="0" smtClean="0"/>
              <a:t>Run through same pipeline as </a:t>
            </a:r>
            <a:r>
              <a:rPr lang="en-US" dirty="0" err="1" smtClean="0"/>
              <a:t>CelebA</a:t>
            </a:r>
            <a:r>
              <a:rPr lang="en-US" dirty="0" smtClean="0"/>
              <a:t> </a:t>
            </a:r>
            <a:r>
              <a:rPr lang="en-US" dirty="0" smtClean="0"/>
              <a:t>dataset (20 images)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69" y="2983470"/>
            <a:ext cx="8974711" cy="33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b="1" dirty="0" smtClean="0"/>
              <a:t>Modeling with convolutional neural networks</a:t>
            </a:r>
          </a:p>
          <a:p>
            <a:r>
              <a:rPr lang="en-US" dirty="0"/>
              <a:t>Deploying to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466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130</TotalTime>
  <Words>440</Words>
  <Application>Microsoft Macintosh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Corbel</vt:lpstr>
      <vt:lpstr>Wingdings</vt:lpstr>
      <vt:lpstr>Arial</vt:lpstr>
      <vt:lpstr>Depth</vt:lpstr>
      <vt:lpstr>PowerPoint Presentation</vt:lpstr>
      <vt:lpstr>Outline</vt:lpstr>
      <vt:lpstr>Outline</vt:lpstr>
      <vt:lpstr>Why care about detecting eyeglasses?</vt:lpstr>
      <vt:lpstr>Outline</vt:lpstr>
      <vt:lpstr>The Celebrity Faces Attribute (CelebA) dataset</vt:lpstr>
      <vt:lpstr>Creating the modeling dataset</vt:lpstr>
      <vt:lpstr>Social media profile pictures</vt:lpstr>
      <vt:lpstr>Outline</vt:lpstr>
      <vt:lpstr>Convolutional Neural Networks (CNNs)</vt:lpstr>
      <vt:lpstr>CNN architecture and modeling</vt:lpstr>
      <vt:lpstr>Modeling Results</vt:lpstr>
      <vt:lpstr>Modeling Results</vt:lpstr>
      <vt:lpstr>Twitter Profile Pictures</vt:lpstr>
      <vt:lpstr>Outline</vt:lpstr>
      <vt:lpstr>Conclusion: useful for advertising campaigns</vt:lpstr>
      <vt:lpstr>Thanks!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Gramillano, Robert Vincent</dc:creator>
  <cp:lastModifiedBy>Gramillano, Robert Vincent</cp:lastModifiedBy>
  <cp:revision>13</cp:revision>
  <dcterms:created xsi:type="dcterms:W3CDTF">2019-02-02T21:20:11Z</dcterms:created>
  <dcterms:modified xsi:type="dcterms:W3CDTF">2019-02-13T21:28:55Z</dcterms:modified>
</cp:coreProperties>
</file>