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84" r:id="rId14"/>
    <p:sldId id="271" r:id="rId15"/>
    <p:sldId id="285" r:id="rId16"/>
    <p:sldId id="278" r:id="rId17"/>
    <p:sldId id="288" r:id="rId18"/>
    <p:sldId id="280" r:id="rId19"/>
    <p:sldId id="289" r:id="rId20"/>
    <p:sldId id="272" r:id="rId21"/>
    <p:sldId id="273" r:id="rId22"/>
    <p:sldId id="282" r:id="rId23"/>
    <p:sldId id="283" r:id="rId24"/>
    <p:sldId id="286" r:id="rId25"/>
    <p:sldId id="287" r:id="rId26"/>
    <p:sldId id="290" r:id="rId27"/>
    <p:sldId id="292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3"/>
  </p:normalViewPr>
  <p:slideViewPr>
    <p:cSldViewPr snapToGrid="0" snapToObjects="1">
      <p:cViewPr>
        <p:scale>
          <a:sx n="90" d="100"/>
          <a:sy n="90" d="100"/>
        </p:scale>
        <p:origin x="8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63A55-8B5F-0F46-90BC-A5EF6CD4CCC4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2673F-EE0A-BE4B-B8DB-07516FB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673F-EE0A-BE4B-B8DB-07516FBD75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673F-EE0A-BE4B-B8DB-07516FBD75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8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vgramillano@yahoo.com" TargetMode="External"/><Relationship Id="rId3" Type="http://schemas.openxmlformats.org/officeDocument/2006/relationships/hyperlink" Target="https://github.com/rvgramillan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518" y="704335"/>
            <a:ext cx="8810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Predicting Electricity Demand using Weather Data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189393" y="4516008"/>
            <a:ext cx="5792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Robert V </a:t>
            </a:r>
            <a:r>
              <a:rPr lang="en-US" sz="4400" dirty="0" smtClean="0"/>
              <a:t>Gramillano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584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54" y="0"/>
            <a:ext cx="10515600" cy="1325563"/>
          </a:xfrm>
        </p:spPr>
        <p:txBody>
          <a:bodyPr/>
          <a:lstStyle/>
          <a:p>
            <a:r>
              <a:rPr lang="en-US" dirty="0" smtClean="0"/>
              <a:t>Null values in 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53" y="1096832"/>
            <a:ext cx="11048489" cy="24989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Since mean values are not too far away from median values, the median and pandas’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ffill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function were used to fill null values for LCD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1594" y="1999024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eature </a:t>
            </a:r>
            <a:r>
              <a:rPr lang="en-US" sz="3600" dirty="0" smtClean="0"/>
              <a:t>statistics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37" y="2645355"/>
            <a:ext cx="5703316" cy="40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6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All together, our combined data set contains electricity and weather </a:t>
            </a:r>
            <a:r>
              <a:rPr lang="en-US" sz="3600" b="1" dirty="0" smtClean="0"/>
              <a:t>data, </a:t>
            </a:r>
            <a:r>
              <a:rPr lang="en-US" sz="3600" b="1" dirty="0" smtClean="0"/>
              <a:t>from July 2015 to September 2018 with a total of </a:t>
            </a:r>
            <a:r>
              <a:rPr lang="en-US" sz="3600" b="1" dirty="0" smtClean="0"/>
              <a:t>~</a:t>
            </a:r>
            <a:r>
              <a:rPr lang="en-US" sz="3600" b="1" dirty="0" smtClean="0"/>
              <a:t>27</a:t>
            </a:r>
            <a:r>
              <a:rPr lang="en-US" sz="3600" b="1" dirty="0" smtClean="0"/>
              <a:t>K </a:t>
            </a:r>
            <a:r>
              <a:rPr lang="en-US" sz="3600" b="1" dirty="0" smtClean="0"/>
              <a:t>data points to be used for training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1875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b="1" dirty="0" smtClean="0"/>
              <a:t>Exploratory Data Analysis</a:t>
            </a:r>
          </a:p>
          <a:p>
            <a:r>
              <a:rPr lang="en-US" dirty="0" smtClean="0"/>
              <a:t>Machine learning and modeling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 smtClean="0"/>
              <a:t>Comparison to other 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0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Demand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425575"/>
            <a:ext cx="102338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Computed Pearson Correlation Coefficients between LCD data (x-variables) and electricity demand (y-variables)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00" y="2300287"/>
            <a:ext cx="5714999" cy="440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0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correlations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24" y="1345312"/>
            <a:ext cx="4873752" cy="5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3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correlations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49" y="1331024"/>
            <a:ext cx="4873752" cy="531266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81486" y="3001518"/>
            <a:ext cx="5641976" cy="98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31494" y="443240"/>
            <a:ext cx="6652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Collinearities in pressure and temperature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6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0663"/>
            <a:ext cx="10515600" cy="1325563"/>
          </a:xfrm>
        </p:spPr>
        <p:txBody>
          <a:bodyPr/>
          <a:lstStyle/>
          <a:p>
            <a:r>
              <a:rPr lang="en-US" dirty="0" smtClean="0"/>
              <a:t>Pressure collinearities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67" y="1391811"/>
            <a:ext cx="8101013" cy="5321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8275" y="689401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LA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9335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0663"/>
            <a:ext cx="10515600" cy="1325563"/>
          </a:xfrm>
        </p:spPr>
        <p:txBody>
          <a:bodyPr/>
          <a:lstStyle/>
          <a:p>
            <a:r>
              <a:rPr lang="en-US" dirty="0" smtClean="0"/>
              <a:t>Pressure collinearities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67" y="1391811"/>
            <a:ext cx="8101013" cy="5321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8275" y="689401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LA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 rot="19991936">
            <a:off x="2825065" y="3276242"/>
            <a:ext cx="7268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Dropped all but station pressure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6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0663"/>
            <a:ext cx="10515600" cy="1325563"/>
          </a:xfrm>
        </p:spPr>
        <p:txBody>
          <a:bodyPr/>
          <a:lstStyle/>
          <a:p>
            <a:r>
              <a:rPr lang="en-US" dirty="0" smtClean="0"/>
              <a:t>Temperature collinearities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2983" y="689401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LA</a:t>
            </a:r>
            <a:endParaRPr lang="en-US" sz="4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19" y="1363236"/>
            <a:ext cx="7858125" cy="53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82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0663"/>
            <a:ext cx="10515600" cy="1325563"/>
          </a:xfrm>
        </p:spPr>
        <p:txBody>
          <a:bodyPr/>
          <a:lstStyle/>
          <a:p>
            <a:r>
              <a:rPr lang="en-US" dirty="0" smtClean="0"/>
              <a:t>Temperature collinearities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2983" y="689401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LA</a:t>
            </a:r>
            <a:endParaRPr lang="en-US" sz="4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19" y="1363236"/>
            <a:ext cx="7858125" cy="5330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105410">
            <a:off x="2225492" y="3243842"/>
            <a:ext cx="7964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Dropped all but dew point temperature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3262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Machine learning and modeling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 smtClean="0"/>
              <a:t>Comparison to other 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6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82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Multivariate OLS </a:t>
            </a:r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215439" y="550069"/>
            <a:ext cx="914400" cy="528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215439" y="550069"/>
            <a:ext cx="914400" cy="528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10502" y="5150643"/>
            <a:ext cx="914400" cy="528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80607" y="5214907"/>
            <a:ext cx="3305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Heating not important in LA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810502" y="5772134"/>
            <a:ext cx="914400" cy="10858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28935" y="6036453"/>
            <a:ext cx="3809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Drop high </a:t>
            </a:r>
            <a:r>
              <a:rPr lang="en-US" sz="2000" b="1" smtClean="0">
                <a:solidFill>
                  <a:srgbClr val="FF0000"/>
                </a:solidFill>
              </a:rPr>
              <a:t>p-value features (p&gt;.1)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0" y="5172103"/>
            <a:ext cx="2628900" cy="528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95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b="1" dirty="0" smtClean="0"/>
              <a:t>Machine learning and modeling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/>
              <a:t>Comparison to other </a:t>
            </a:r>
            <a:r>
              <a:rPr lang="en-US" dirty="0" smtClean="0"/>
              <a:t>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0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Reframing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Time stream data</a:t>
            </a:r>
          </a:p>
          <a:p>
            <a:pPr marL="0" indent="0">
              <a:buNone/>
            </a:pPr>
            <a:r>
              <a:rPr lang="en-US" sz="4400" b="1" dirty="0" smtClean="0"/>
              <a:t>Utilize all features from PREVIOUS TIMESTEP to predict electricity demand at the current time step</a:t>
            </a:r>
          </a:p>
          <a:p>
            <a:pPr marL="0" indent="0">
              <a:buNone/>
            </a:pPr>
            <a:r>
              <a:rPr lang="en-US" sz="4400" dirty="0" smtClean="0"/>
              <a:t>Left with N-1 samples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70988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pass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into training and testing set (first year training, the rest testing)</a:t>
            </a:r>
          </a:p>
          <a:p>
            <a:r>
              <a:rPr lang="en-US" dirty="0" smtClean="0"/>
              <a:t>Create default machine learning model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sklearn</a:t>
            </a:r>
            <a:r>
              <a:rPr lang="en-US" dirty="0" smtClean="0"/>
              <a:t> (no </a:t>
            </a:r>
            <a:r>
              <a:rPr lang="en-US" dirty="0" err="1" smtClean="0"/>
              <a:t>hyperparameter</a:t>
            </a:r>
            <a:r>
              <a:rPr lang="en-US" dirty="0" smtClean="0"/>
              <a:t> tuning)</a:t>
            </a:r>
          </a:p>
          <a:p>
            <a:r>
              <a:rPr lang="en-US" dirty="0" smtClean="0"/>
              <a:t>Scale all features with min-max scaler</a:t>
            </a:r>
          </a:p>
          <a:p>
            <a:r>
              <a:rPr lang="en-US" dirty="0" smtClean="0"/>
              <a:t>Fit data</a:t>
            </a:r>
          </a:p>
          <a:p>
            <a:r>
              <a:rPr lang="en-US" dirty="0" smtClean="0"/>
              <a:t>Evaluate model with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dirty="0" smtClean="0"/>
              <a:t> and RMSE</a:t>
            </a:r>
          </a:p>
          <a:p>
            <a:r>
              <a:rPr lang="en-US" dirty="0" smtClean="0"/>
              <a:t>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68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 </a:t>
            </a:r>
            <a:r>
              <a:rPr lang="en-US" dirty="0" smtClean="0"/>
              <a:t>modeling: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Great results and not a large discrepancy between testing and training data, indicating low overfitting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55" y="2914650"/>
            <a:ext cx="7732890" cy="32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10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Machine learning and modeling</a:t>
            </a:r>
          </a:p>
          <a:p>
            <a:pPr lvl="1"/>
            <a:r>
              <a:rPr lang="en-US" b="1" dirty="0" smtClean="0"/>
              <a:t>Using RNNs and LSTM</a:t>
            </a:r>
          </a:p>
          <a:p>
            <a:r>
              <a:rPr lang="en-US" dirty="0"/>
              <a:t>Comparison to other </a:t>
            </a:r>
            <a:r>
              <a:rPr lang="en-US" dirty="0" smtClean="0"/>
              <a:t>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3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Same train-test split</a:t>
            </a:r>
          </a:p>
          <a:p>
            <a:pPr marL="0" indent="0">
              <a:buNone/>
            </a:pPr>
            <a:r>
              <a:rPr lang="en-US" dirty="0" smtClean="0"/>
              <a:t>50 neurons in first layer, 1 neuron in output layer</a:t>
            </a:r>
          </a:p>
          <a:p>
            <a:pPr marL="0" indent="0">
              <a:buNone/>
            </a:pPr>
            <a:r>
              <a:rPr lang="en-US" dirty="0" smtClean="0"/>
              <a:t>Loss with mean-absolute error (MAE) and Adam version of stochastic gradient descent</a:t>
            </a:r>
          </a:p>
          <a:p>
            <a:pPr marL="0" indent="0">
              <a:buNone/>
            </a:pPr>
            <a:r>
              <a:rPr lang="en-US" dirty="0" smtClean="0"/>
              <a:t>50 training epochs, batch size of 72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keras</a:t>
            </a:r>
            <a:r>
              <a:rPr lang="en-US" dirty="0" smtClean="0"/>
              <a:t>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tensorflow</a:t>
            </a:r>
            <a:r>
              <a:rPr lang="en-US" dirty="0" smtClean="0"/>
              <a:t>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70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13" y="1582737"/>
            <a:ext cx="3780612" cy="507642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smtClean="0"/>
              <a:t>r</a:t>
            </a:r>
            <a:r>
              <a:rPr lang="en-US" b="1" i="1" baseline="30000" dirty="0" smtClean="0"/>
              <a:t>2</a:t>
            </a:r>
            <a:r>
              <a:rPr lang="en-US" b="1" dirty="0" smtClean="0"/>
              <a:t>: 0.961</a:t>
            </a:r>
          </a:p>
          <a:p>
            <a:pPr marL="0" indent="0" algn="ctr">
              <a:buNone/>
            </a:pPr>
            <a:r>
              <a:rPr lang="en-US" b="1" dirty="0" smtClean="0"/>
              <a:t> RMSE: 156.8 MWh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Test loss above training indicates we’re not overfitting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2" y="1294210"/>
            <a:ext cx="7153275" cy="536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1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Machine learning and modeling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/>
              <a:t>Comparison to other </a:t>
            </a:r>
            <a:r>
              <a:rPr lang="en-US" dirty="0" smtClean="0"/>
              <a:t>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91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Machine learning and modeling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b="1" dirty="0"/>
              <a:t>Comparison to other </a:t>
            </a:r>
            <a:r>
              <a:rPr lang="en-US" b="1" dirty="0" smtClean="0"/>
              <a:t>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5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EIA’s day-ahead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EIA has their own forecast for electricity demand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epends </a:t>
            </a:r>
            <a:r>
              <a:rPr lang="en-US" dirty="0"/>
              <a:t>heavily on weather forecasts and the day of the week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b="1" i="1" dirty="0"/>
              <a:t>r</a:t>
            </a:r>
            <a:r>
              <a:rPr lang="en-US" b="1" i="1" baseline="30000" dirty="0"/>
              <a:t>2</a:t>
            </a:r>
            <a:r>
              <a:rPr lang="en-US" b="1" dirty="0"/>
              <a:t>: </a:t>
            </a:r>
            <a:r>
              <a:rPr lang="en-US" b="1" dirty="0" smtClean="0"/>
              <a:t>0.917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 RMSE: </a:t>
            </a:r>
            <a:r>
              <a:rPr lang="en-US" b="1" dirty="0" smtClean="0"/>
              <a:t>227.9 MWh</a:t>
            </a:r>
          </a:p>
          <a:p>
            <a:pPr marL="0" indent="0" algn="ctr">
              <a:buNone/>
            </a:pPr>
            <a:r>
              <a:rPr lang="en-US" b="1" dirty="0" smtClean="0"/>
              <a:t>We perform better than EIA!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220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71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Machine learning and modeling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/>
              <a:t>Comparison to other </a:t>
            </a:r>
            <a:r>
              <a:rPr lang="en-US" dirty="0" smtClean="0"/>
              <a:t>forecasts</a:t>
            </a:r>
          </a:p>
          <a:p>
            <a:r>
              <a:rPr lang="en-US" b="1" dirty="0" smtClean="0"/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8089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but one model performs better than EIA’s day-ahead demand forecast (~5% improvement)</a:t>
            </a:r>
          </a:p>
          <a:p>
            <a:r>
              <a:rPr lang="en-US" dirty="0" smtClean="0"/>
              <a:t>Models could be used to better brace for spikes in demand</a:t>
            </a:r>
          </a:p>
          <a:p>
            <a:r>
              <a:rPr lang="en-US" dirty="0" smtClean="0"/>
              <a:t>Relatively simple data collection and modeling from open source software and free databases resulted in better modeling than EIA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54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Robert V Gramillano</a:t>
            </a: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rvgramillano@yahoo.com</a:t>
            </a:r>
            <a:r>
              <a:rPr lang="en-US" sz="4400" dirty="0" smtClean="0"/>
              <a:t> </a:t>
            </a:r>
          </a:p>
          <a:p>
            <a:pPr marL="0" indent="0" algn="ctr">
              <a:buNone/>
            </a:pPr>
            <a:r>
              <a:rPr lang="en-US" sz="4400" dirty="0">
                <a:hlinkClick r:id="rId3"/>
              </a:rPr>
              <a:t>https://</a:t>
            </a:r>
            <a:r>
              <a:rPr lang="en-US" sz="4400" dirty="0" smtClean="0">
                <a:hlinkClick r:id="rId3"/>
              </a:rPr>
              <a:t>github.com/rvgramillano</a:t>
            </a:r>
            <a:endParaRPr lang="en-US" sz="4400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care about electricity demand?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Energy companies rely on accurate forecasts to predict upcoming demand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An improved forecast helps energy companies take next steps to fully capitalize on and perhaps better brace for large spikes in electricity demand. </a:t>
            </a:r>
            <a:endParaRPr lang="en-US" dirty="0" smtClean="0"/>
          </a:p>
          <a:p>
            <a:pPr marL="0" indent="0" algn="ctr">
              <a:buNone/>
            </a:pPr>
            <a:r>
              <a:rPr lang="en-US" sz="4000" b="1" dirty="0"/>
              <a:t>The goal of this project is to </a:t>
            </a:r>
            <a:r>
              <a:rPr lang="en-US" sz="4000" b="1" dirty="0" smtClean="0"/>
              <a:t>train a </a:t>
            </a:r>
            <a:r>
              <a:rPr lang="en-US" sz="4000" b="1" dirty="0"/>
              <a:t>machine learning </a:t>
            </a:r>
            <a:r>
              <a:rPr lang="en-US" sz="4000" b="1" dirty="0" smtClean="0"/>
              <a:t>model on weather/electricity data </a:t>
            </a:r>
            <a:r>
              <a:rPr lang="en-US" sz="4000" b="1" dirty="0"/>
              <a:t>to generate a more nuanced energy-demand forecast.</a:t>
            </a:r>
          </a:p>
        </p:txBody>
      </p:sp>
    </p:spTree>
    <p:extLst>
      <p:ext uri="{BB962C8B-B14F-4D97-AF65-F5344CB8AC3E}">
        <p14:creationId xmlns:p14="http://schemas.microsoft.com/office/powerpoint/2010/main" val="51208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b="1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Machine learning and modeling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/>
              <a:t>Comparison to other </a:t>
            </a:r>
            <a:r>
              <a:rPr lang="en-US" dirty="0" smtClean="0"/>
              <a:t>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0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Scope of the project: Electricity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Hourly electricity and weather data gathered from </a:t>
            </a:r>
            <a:r>
              <a:rPr lang="en-US" sz="3600" dirty="0" smtClean="0"/>
              <a:t>the </a:t>
            </a:r>
            <a:r>
              <a:rPr lang="en-US" sz="3600" dirty="0" smtClean="0"/>
              <a:t>Los </a:t>
            </a:r>
            <a:r>
              <a:rPr lang="en-US" sz="3600" dirty="0" smtClean="0"/>
              <a:t>Angeles metropolitan areas</a:t>
            </a:r>
          </a:p>
          <a:p>
            <a:pPr marL="0" indent="0">
              <a:buNone/>
            </a:pPr>
            <a:r>
              <a:rPr lang="en-US" sz="3600" dirty="0" smtClean="0"/>
              <a:t>Electricity demand data was retrieved using the Energy Information Administration’s (EIA)  API</a:t>
            </a:r>
          </a:p>
          <a:p>
            <a:pPr marL="0" indent="0">
              <a:buNone/>
            </a:pPr>
            <a:r>
              <a:rPr lang="en-US" sz="3600" dirty="0" smtClean="0"/>
              <a:t>LA electricity data gathered from </a:t>
            </a:r>
            <a:r>
              <a:rPr lang="en-US" sz="3600" dirty="0"/>
              <a:t>Los Angeles Department of Water and </a:t>
            </a:r>
            <a:r>
              <a:rPr lang="en-US" sz="3600" dirty="0" smtClean="0"/>
              <a:t>Power</a:t>
            </a:r>
          </a:p>
          <a:p>
            <a:pPr marL="0" indent="0">
              <a:buNone/>
            </a:pPr>
            <a:r>
              <a:rPr lang="en-US" sz="3600" dirty="0" smtClean="0"/>
              <a:t>Data </a:t>
            </a:r>
            <a:r>
              <a:rPr lang="en-US" sz="3600" dirty="0" smtClean="0"/>
              <a:t>from July 2015 to September 2018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7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of the project: 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Hourly weather data was retrieved from the National Oceanic and Atmospheric Administration’s (NOAA) website</a:t>
            </a:r>
          </a:p>
          <a:p>
            <a:pPr marL="0" indent="0">
              <a:buNone/>
            </a:pPr>
            <a:r>
              <a:rPr lang="en-US" sz="3600" dirty="0" smtClean="0"/>
              <a:t>Local Climatological Data (LCD) was obtained </a:t>
            </a:r>
            <a:r>
              <a:rPr lang="en-US" sz="3600" dirty="0" smtClean="0"/>
              <a:t>LA metropolitan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LCD data includes, heating degree days, relative humidity, pressure, temperature,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308" y="58392"/>
            <a:ext cx="583685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Cleaning Electricity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308" y="1690688"/>
            <a:ext cx="3662065" cy="4550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Electricity demand is measured in megawatt-hours  (MWh) and had few outliers</a:t>
            </a:r>
          </a:p>
          <a:p>
            <a:pPr marL="0" indent="0">
              <a:buNone/>
            </a:pPr>
            <a:r>
              <a:rPr lang="en-US" dirty="0" smtClean="0"/>
              <a:t>Removing outliers reduced the size of the data set by ~.01% </a:t>
            </a:r>
            <a:r>
              <a:rPr lang="en-US" dirty="0" smtClean="0"/>
              <a:t>for LA</a:t>
            </a:r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73" y="885825"/>
            <a:ext cx="7723319" cy="5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7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Weather (LCD)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Dropped monthly and daily measurements, since we are only interested in hourly granularity</a:t>
            </a:r>
          </a:p>
          <a:p>
            <a:pPr marL="0" indent="0">
              <a:buNone/>
            </a:pPr>
            <a:r>
              <a:rPr lang="en-US" dirty="0" smtClean="0"/>
              <a:t>	-Kept daily heating degree and cooling degree days (HDD/CDD) since they are an important indicator of energy demand</a:t>
            </a:r>
          </a:p>
          <a:p>
            <a:pPr marL="0" indent="0">
              <a:buNone/>
            </a:pPr>
            <a:r>
              <a:rPr lang="en-US" dirty="0" smtClean="0"/>
              <a:t>Multiple entries per hour, whereas electricity data only had one measurement per hour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-Kept measurement closest to the hour per hour such that LCD data will align with electricity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019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219</TotalTime>
  <Words>787</Words>
  <Application>Microsoft Macintosh PowerPoint</Application>
  <PresentationFormat>Widescreen</PresentationFormat>
  <Paragraphs>150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Corbel</vt:lpstr>
      <vt:lpstr>Courier New</vt:lpstr>
      <vt:lpstr>Arial</vt:lpstr>
      <vt:lpstr>Depth</vt:lpstr>
      <vt:lpstr>PowerPoint Presentation</vt:lpstr>
      <vt:lpstr>Outline</vt:lpstr>
      <vt:lpstr>Outline</vt:lpstr>
      <vt:lpstr>Why care about electricity demand?</vt:lpstr>
      <vt:lpstr>Outline</vt:lpstr>
      <vt:lpstr>Scope of the project: Electricity Data</vt:lpstr>
      <vt:lpstr>Scope of the project: Weather Data</vt:lpstr>
      <vt:lpstr>Cleaning Electricity Data</vt:lpstr>
      <vt:lpstr>Cleaning Weather (LCD) Data</vt:lpstr>
      <vt:lpstr>Null values in weather data</vt:lpstr>
      <vt:lpstr>Combined Data Set</vt:lpstr>
      <vt:lpstr>Outline</vt:lpstr>
      <vt:lpstr>Initial Demand Correlations</vt:lpstr>
      <vt:lpstr>R2 correlations</vt:lpstr>
      <vt:lpstr>R2 correlations</vt:lpstr>
      <vt:lpstr>Pressure collinearities</vt:lpstr>
      <vt:lpstr>Pressure collinearities</vt:lpstr>
      <vt:lpstr>Temperature collinearities</vt:lpstr>
      <vt:lpstr>Temperature collinearities</vt:lpstr>
      <vt:lpstr>Multivariate OLS regression</vt:lpstr>
      <vt:lpstr>PowerPoint Presentation</vt:lpstr>
      <vt:lpstr>PowerPoint Presentation</vt:lpstr>
      <vt:lpstr>Outline</vt:lpstr>
      <vt:lpstr>Reframing problem</vt:lpstr>
      <vt:lpstr>First pass modeling</vt:lpstr>
      <vt:lpstr>First pass modeling: results</vt:lpstr>
      <vt:lpstr>Outline</vt:lpstr>
      <vt:lpstr>LSTM</vt:lpstr>
      <vt:lpstr>LSTM: results</vt:lpstr>
      <vt:lpstr>Outline</vt:lpstr>
      <vt:lpstr>EIA’s day-ahead forecast</vt:lpstr>
      <vt:lpstr>PowerPoint Presentation</vt:lpstr>
      <vt:lpstr>PowerPoint Presentation</vt:lpstr>
      <vt:lpstr>Outline</vt:lpstr>
      <vt:lpstr>Concluding remarks</vt:lpstr>
      <vt:lpstr>Thank you!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Gramillano, Robert Vincent</dc:creator>
  <cp:lastModifiedBy>Gramillano, Robert Vincent</cp:lastModifiedBy>
  <cp:revision>25</cp:revision>
  <dcterms:created xsi:type="dcterms:W3CDTF">2018-11-06T19:26:41Z</dcterms:created>
  <dcterms:modified xsi:type="dcterms:W3CDTF">2018-12-09T22:03:07Z</dcterms:modified>
</cp:coreProperties>
</file>