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65" r:id="rId4"/>
    <p:sldId id="273" r:id="rId5"/>
    <p:sldId id="274" r:id="rId6"/>
    <p:sldId id="276" r:id="rId7"/>
    <p:sldId id="275" r:id="rId8"/>
    <p:sldId id="272" r:id="rId9"/>
    <p:sldId id="270" r:id="rId10"/>
    <p:sldId id="271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67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21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28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33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05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19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07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ED1C14C-A143-42F5-B247-D0E800131009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32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ED1C14C-A143-42F5-B247-D0E800131009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26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9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42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51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11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3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36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67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56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90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="" xmlns:a16="http://schemas.microsoft.com/office/drawing/2014/main" id="{3122A9AA-2264-4946-9754-32152CACC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78670"/>
            <a:ext cx="9144000" cy="2387600"/>
          </a:xfrm>
        </p:spPr>
        <p:txBody>
          <a:bodyPr/>
          <a:lstStyle/>
          <a:p>
            <a:r>
              <a:rPr lang="en-IN" b="1" dirty="0" smtClean="0"/>
              <a:t>Employee Performance Tableau Project</a:t>
            </a:r>
            <a:endParaRPr b="1" dirty="0"/>
          </a:p>
        </p:txBody>
      </p:sp>
      <p:sp>
        <p:nvSpPr>
          <p:cNvPr id="3" name="slide1">
            <a:extLst>
              <a:ext uri="{FF2B5EF4-FFF2-40B4-BE49-F238E27FC236}">
                <a16:creationId xmlns="" xmlns:a16="http://schemas.microsoft.com/office/drawing/2014/main" id="{B79F5B4E-D6D1-4848-A5A4-71B0388B6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81307"/>
            <a:ext cx="9144000" cy="1655762"/>
          </a:xfrm>
        </p:spPr>
        <p:txBody>
          <a:bodyPr/>
          <a:lstStyle/>
          <a:p>
            <a:r>
              <a:rPr lang="en-IN" b="1" dirty="0" smtClean="0"/>
              <a:t>Bharti</a:t>
            </a:r>
            <a:endParaRPr lang="en-IN" b="1" dirty="0" smtClean="0"/>
          </a:p>
          <a:p>
            <a:r>
              <a:rPr lang="en-IN" b="1" dirty="0" smtClean="0"/>
              <a:t>MABSPG23012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7191"/>
            <a:ext cx="10515600" cy="1325563"/>
          </a:xfrm>
        </p:spPr>
        <p:txBody>
          <a:bodyPr/>
          <a:lstStyle/>
          <a:p>
            <a:pPr algn="ctr"/>
            <a:r>
              <a:rPr lang="en-IN" b="1" dirty="0" smtClean="0"/>
              <a:t>Promotion Relationship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389" y="2609400"/>
            <a:ext cx="3670663" cy="4351338"/>
          </a:xfrm>
        </p:spPr>
        <p:txBody>
          <a:bodyPr>
            <a:normAutofit/>
          </a:bodyPr>
          <a:lstStyle/>
          <a:p>
            <a:r>
              <a:rPr lang="en-IN" dirty="0" smtClean="0"/>
              <a:t>As the number of promotion increases from 1 to 2 the employee satisfaction score increases whereas performance scores decreases.</a:t>
            </a:r>
          </a:p>
          <a:p>
            <a:endParaRPr lang="en-IN" dirty="0" smtClean="0"/>
          </a:p>
          <a:p>
            <a:r>
              <a:rPr lang="en-IN" dirty="0" smtClean="0"/>
              <a:t>Role change and new responsibilities might be the reason for the same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1742" t="6214" b="6873"/>
          <a:stretch/>
        </p:blipFill>
        <p:spPr>
          <a:xfrm>
            <a:off x="4611188" y="2544785"/>
            <a:ext cx="7381988" cy="393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05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Recommendations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12127"/>
            <a:ext cx="10366486" cy="4402182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/>
              <a:t>Optimize </a:t>
            </a:r>
            <a:r>
              <a:rPr lang="en-US" b="1" dirty="0"/>
              <a:t>Training </a:t>
            </a:r>
            <a:r>
              <a:rPr lang="en-US" b="1" dirty="0" smtClean="0"/>
              <a:t>Hours:</a:t>
            </a:r>
            <a:r>
              <a:rPr lang="en-US" dirty="0" smtClean="0"/>
              <a:t> </a:t>
            </a:r>
            <a:r>
              <a:rPr lang="en-US" dirty="0"/>
              <a:t>Identify and focus on the optimal number of training hours that maximize performance, avoiding excessive training beyond this threshold.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/>
              <a:t>Tailor </a:t>
            </a:r>
            <a:r>
              <a:rPr lang="en-US" b="1" dirty="0"/>
              <a:t>Training </a:t>
            </a:r>
            <a:r>
              <a:rPr lang="en-US" b="1" dirty="0" smtClean="0"/>
              <a:t>Programs</a:t>
            </a:r>
            <a:r>
              <a:rPr lang="en-US" b="1" dirty="0"/>
              <a:t>:</a:t>
            </a:r>
            <a:r>
              <a:rPr lang="en-US" dirty="0" smtClean="0"/>
              <a:t> </a:t>
            </a:r>
            <a:r>
              <a:rPr lang="en-US" dirty="0"/>
              <a:t>Customize training based on employee tenure and roles, offering basic training for new hires and advanced development for long-tenured employees.</a:t>
            </a:r>
          </a:p>
          <a:p>
            <a:endParaRPr lang="en-US" dirty="0"/>
          </a:p>
          <a:p>
            <a:r>
              <a:rPr lang="en-US" b="1" dirty="0" smtClean="0"/>
              <a:t>Provide </a:t>
            </a:r>
            <a:r>
              <a:rPr lang="en-US" b="1" dirty="0"/>
              <a:t>Support for </a:t>
            </a:r>
            <a:r>
              <a:rPr lang="en-US" b="1" dirty="0" smtClean="0"/>
              <a:t>Promotions:</a:t>
            </a:r>
            <a:r>
              <a:rPr lang="en-US" dirty="0" smtClean="0"/>
              <a:t> </a:t>
            </a:r>
            <a:r>
              <a:rPr lang="en-US" dirty="0"/>
              <a:t>Offer additional support, like mentoring and leadership training, to employees after promotions to maintain performance during role transitions.</a:t>
            </a:r>
          </a:p>
          <a:p>
            <a:endParaRPr lang="en-US" dirty="0"/>
          </a:p>
          <a:p>
            <a:r>
              <a:rPr lang="en-US" b="1" dirty="0" smtClean="0"/>
              <a:t>Leverage </a:t>
            </a:r>
            <a:r>
              <a:rPr lang="en-US" b="1" dirty="0"/>
              <a:t>Long-Tenure </a:t>
            </a:r>
            <a:r>
              <a:rPr lang="en-US" b="1" dirty="0" smtClean="0"/>
              <a:t>Insights:</a:t>
            </a:r>
            <a:r>
              <a:rPr lang="en-US" dirty="0" smtClean="0"/>
              <a:t> </a:t>
            </a:r>
            <a:r>
              <a:rPr lang="en-US" dirty="0"/>
              <a:t>Develop retention strategies targeting employees at the mid-point of their careers (5-9 years), focusing on growth and recognition to boost satisfaction earlier.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/>
              <a:t>Use </a:t>
            </a:r>
            <a:r>
              <a:rPr lang="en-US" b="1" dirty="0"/>
              <a:t>Data for Continuous </a:t>
            </a:r>
            <a:r>
              <a:rPr lang="en-US" b="1" dirty="0" smtClean="0"/>
              <a:t>Improvement:</a:t>
            </a:r>
            <a:r>
              <a:rPr lang="en-US" dirty="0" smtClean="0"/>
              <a:t> </a:t>
            </a:r>
            <a:r>
              <a:rPr lang="en-US" dirty="0"/>
              <a:t>Continuously analyze employee performance data to refine training programs and allocate resources to areas with the highest impact on performance.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484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703" y="270337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6000" b="1" dirty="0" smtClean="0">
                <a:solidFill>
                  <a:schemeClr val="tx1"/>
                </a:solidFill>
              </a:rPr>
              <a:t>THANK YOU!!!!</a:t>
            </a:r>
            <a:endParaRPr lang="en-IN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795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About Project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employee performance and productivity dataset, encompasses 8000 rows of data capturing key aspects of employee performance, productivity, and demographics in a corporate environment.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includes details related to the employee's job, work habits, education, performance, and satisfaction.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 analyze the dataset, Tableau was used for visualization as well as data transformation.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1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Business Problem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10275046" cy="3836489"/>
          </a:xfrm>
        </p:spPr>
        <p:txBody>
          <a:bodyPr>
            <a:normAutofit lnSpcReduction="10000"/>
          </a:bodyPr>
          <a:lstStyle/>
          <a:p>
            <a:r>
              <a:rPr lang="en-IN" b="1" dirty="0" smtClean="0"/>
              <a:t>Identifying Training Effectiveness</a:t>
            </a:r>
          </a:p>
          <a:p>
            <a:pPr marL="0" indent="0">
              <a:buNone/>
            </a:pPr>
            <a:r>
              <a:rPr lang="en-US" dirty="0"/>
              <a:t>Which training programs are the most effective in boosting employee performance and satisfaction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  <a:p>
            <a:r>
              <a:rPr lang="en-IN" b="1" dirty="0" smtClean="0"/>
              <a:t>Will Increase in Salaries can Further Increase Performance &amp; Satisfaction Scores?</a:t>
            </a:r>
          </a:p>
          <a:p>
            <a:pPr marL="0" indent="0">
              <a:buNone/>
            </a:pPr>
            <a:r>
              <a:rPr lang="en-IN" dirty="0" smtClean="0"/>
              <a:t>Is there a relation between change in salaries and change in performance &amp; employee satisfaction scores.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 smtClean="0"/>
              <a:t>Does Promotion &amp; Years at Company Impact Performance &amp; Satisfaction Scores?</a:t>
            </a:r>
          </a:p>
          <a:p>
            <a:pPr marL="0" indent="0">
              <a:buNone/>
            </a:pPr>
            <a:r>
              <a:rPr lang="en-IN" dirty="0" smtClean="0"/>
              <a:t>Is there any correlation between performance and satisfaction scores of the employees. Is there a pattern between all of them?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49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2520" y="973668"/>
            <a:ext cx="8761413" cy="706964"/>
          </a:xfrm>
        </p:spPr>
        <p:txBody>
          <a:bodyPr/>
          <a:lstStyle/>
          <a:p>
            <a:pPr algn="ctr"/>
            <a:r>
              <a:rPr lang="en-IN" b="1" dirty="0" smtClean="0"/>
              <a:t>Average Salary Based on Job Tile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1891" y="2506662"/>
            <a:ext cx="3284764" cy="4351338"/>
          </a:xfrm>
        </p:spPr>
        <p:txBody>
          <a:bodyPr/>
          <a:lstStyle/>
          <a:p>
            <a:r>
              <a:rPr lang="en-IN" dirty="0" smtClean="0"/>
              <a:t>Managers have the maximum average salary of all the job titles.</a:t>
            </a:r>
          </a:p>
          <a:p>
            <a:endParaRPr lang="en-IN" dirty="0" smtClean="0"/>
          </a:p>
          <a:p>
            <a:r>
              <a:rPr lang="en-IN" dirty="0" smtClean="0"/>
              <a:t>They are followed by engineers and consultants.</a:t>
            </a:r>
            <a:endParaRPr lang="en-IN" dirty="0"/>
          </a:p>
        </p:txBody>
      </p:sp>
      <p:pic>
        <p:nvPicPr>
          <p:cNvPr id="4" name="slide2" descr="Avg salary based on job title">
            <a:extLst>
              <a:ext uri="{FF2B5EF4-FFF2-40B4-BE49-F238E27FC236}">
                <a16:creationId xmlns="" xmlns:a16="http://schemas.microsoft.com/office/drawing/2014/main" id="{08590E2A-B4F9-4E99-8703-71D5E50647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29" b="6671"/>
          <a:stretch/>
        </p:blipFill>
        <p:spPr>
          <a:xfrm>
            <a:off x="5133703" y="2506662"/>
            <a:ext cx="6775813" cy="389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10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Average Employee Satisfaction &amp; Performance Scores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2426523"/>
            <a:ext cx="4990011" cy="4679678"/>
          </a:xfrm>
        </p:spPr>
        <p:txBody>
          <a:bodyPr>
            <a:normAutofit/>
          </a:bodyPr>
          <a:lstStyle/>
          <a:p>
            <a:r>
              <a:rPr lang="en-IN" dirty="0" smtClean="0"/>
              <a:t>Managers have the highest average employee satisfaction scores as well as highest performance scores.</a:t>
            </a:r>
          </a:p>
          <a:p>
            <a:endParaRPr lang="en-IN" dirty="0" smtClean="0"/>
          </a:p>
          <a:p>
            <a:r>
              <a:rPr lang="en-IN" dirty="0" smtClean="0"/>
              <a:t>Followed by consultant in terms of average performance score and developer in terms of average employee satisfaction scores.</a:t>
            </a:r>
          </a:p>
          <a:p>
            <a:endParaRPr lang="en-IN" dirty="0" smtClean="0"/>
          </a:p>
          <a:p>
            <a:r>
              <a:rPr lang="en-IN" dirty="0" smtClean="0"/>
              <a:t>These results differ from department to department.</a:t>
            </a:r>
            <a:endParaRPr lang="en-IN" dirty="0"/>
          </a:p>
        </p:txBody>
      </p:sp>
      <p:pic>
        <p:nvPicPr>
          <p:cNvPr id="4" name="slide3" descr="Avg employee satisfaction score based on job title">
            <a:extLst>
              <a:ext uri="{FF2B5EF4-FFF2-40B4-BE49-F238E27FC236}">
                <a16:creationId xmlns="" xmlns:a16="http://schemas.microsoft.com/office/drawing/2014/main" id="{295BACE4-59AF-438E-AF63-2CB971EFE4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51" b="5517"/>
          <a:stretch/>
        </p:blipFill>
        <p:spPr>
          <a:xfrm>
            <a:off x="5593896" y="2661648"/>
            <a:ext cx="6598104" cy="381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9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074" y="626380"/>
            <a:ext cx="10515600" cy="1325563"/>
          </a:xfrm>
        </p:spPr>
        <p:txBody>
          <a:bodyPr/>
          <a:lstStyle/>
          <a:p>
            <a:pPr algn="ctr"/>
            <a:r>
              <a:rPr lang="en-IN" b="1" dirty="0" smtClean="0"/>
              <a:t>Resignation According to Job Title &amp; Departments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930" y="2364380"/>
            <a:ext cx="4439195" cy="4702628"/>
          </a:xfrm>
        </p:spPr>
        <p:txBody>
          <a:bodyPr>
            <a:normAutofit/>
          </a:bodyPr>
          <a:lstStyle/>
          <a:p>
            <a:r>
              <a:rPr lang="en-IN" dirty="0" smtClean="0"/>
              <a:t>In terms of department Legal have the highest number of resignations.</a:t>
            </a:r>
          </a:p>
          <a:p>
            <a:endParaRPr lang="en-IN" dirty="0" smtClean="0"/>
          </a:p>
          <a:p>
            <a:r>
              <a:rPr lang="en-IN" dirty="0" smtClean="0"/>
              <a:t>In terms of job titles, engineers have the highest number of resignations followed by developers and technicians.</a:t>
            </a:r>
          </a:p>
          <a:p>
            <a:endParaRPr lang="en-IN" dirty="0" smtClean="0"/>
          </a:p>
          <a:p>
            <a:r>
              <a:rPr lang="en-IN" dirty="0" smtClean="0"/>
              <a:t>Analyst from Legal department have the highest resignation i.e. 21 employees.</a:t>
            </a:r>
          </a:p>
        </p:txBody>
      </p:sp>
      <p:pic>
        <p:nvPicPr>
          <p:cNvPr id="4" name="slide4" descr="Resignation based on job title">
            <a:extLst>
              <a:ext uri="{FF2B5EF4-FFF2-40B4-BE49-F238E27FC236}">
                <a16:creationId xmlns="" xmlns:a16="http://schemas.microsoft.com/office/drawing/2014/main" id="{EC67E417-7ED2-4220-865E-BD3925C14F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6" r="1197" b="6672"/>
          <a:stretch/>
        </p:blipFill>
        <p:spPr>
          <a:xfrm>
            <a:off x="5046619" y="2364380"/>
            <a:ext cx="70539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40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Average Performance According to Training Hours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824" y="2583268"/>
            <a:ext cx="5467622" cy="4810306"/>
          </a:xfrm>
        </p:spPr>
        <p:txBody>
          <a:bodyPr>
            <a:normAutofit/>
          </a:bodyPr>
          <a:lstStyle/>
          <a:p>
            <a:r>
              <a:rPr lang="en-IN" dirty="0" smtClean="0"/>
              <a:t>Employees with 19 hours of training have the highest performance scores followed by 54 hours and 50 hours.</a:t>
            </a:r>
          </a:p>
          <a:p>
            <a:endParaRPr lang="en-IN" dirty="0" smtClean="0"/>
          </a:p>
          <a:p>
            <a:r>
              <a:rPr lang="en-IN" dirty="0" smtClean="0"/>
              <a:t>This shows there is no clear correlation between training hours and performance scores.</a:t>
            </a:r>
          </a:p>
          <a:p>
            <a:endParaRPr lang="en-IN" dirty="0" smtClean="0"/>
          </a:p>
          <a:p>
            <a:r>
              <a:rPr lang="en-IN" dirty="0" smtClean="0"/>
              <a:t>High training hours does not guarantee higher performance. </a:t>
            </a:r>
            <a:endParaRPr lang="en-IN" dirty="0"/>
          </a:p>
        </p:txBody>
      </p:sp>
      <p:pic>
        <p:nvPicPr>
          <p:cNvPr id="5" name="slide5" descr="Avg performance score acc to training hours">
            <a:extLst>
              <a:ext uri="{FF2B5EF4-FFF2-40B4-BE49-F238E27FC236}">
                <a16:creationId xmlns="" xmlns:a16="http://schemas.microsoft.com/office/drawing/2014/main" id="{B3CE6531-C715-4AE3-B72A-7C4163AE03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15" b="9307"/>
          <a:stretch/>
        </p:blipFill>
        <p:spPr>
          <a:xfrm>
            <a:off x="5846446" y="2582601"/>
            <a:ext cx="6119131" cy="419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64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075" y="548004"/>
            <a:ext cx="10515600" cy="1325563"/>
          </a:xfrm>
        </p:spPr>
        <p:txBody>
          <a:bodyPr/>
          <a:lstStyle/>
          <a:p>
            <a:pPr algn="ctr"/>
            <a:r>
              <a:rPr lang="en-IN" b="1" dirty="0" smtClean="0"/>
              <a:t>Salary Relationship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181" y="2407621"/>
            <a:ext cx="4622075" cy="4933701"/>
          </a:xfrm>
        </p:spPr>
        <p:txBody>
          <a:bodyPr>
            <a:normAutofit/>
          </a:bodyPr>
          <a:lstStyle/>
          <a:p>
            <a:r>
              <a:rPr lang="en-IN" dirty="0" smtClean="0"/>
              <a:t>There seems no correlation between monthly salary and employee satisfaction score or performance score. There is no particular pattern between the salary and other scores. </a:t>
            </a:r>
          </a:p>
          <a:p>
            <a:endParaRPr lang="en-IN" dirty="0" smtClean="0"/>
          </a:p>
          <a:p>
            <a:r>
              <a:rPr lang="en-IN" dirty="0" smtClean="0"/>
              <a:t>Scores are fluctuating even when the salary is increasing. </a:t>
            </a:r>
          </a:p>
          <a:p>
            <a:endParaRPr lang="en-IN" dirty="0" smtClean="0"/>
          </a:p>
          <a:p>
            <a:r>
              <a:rPr lang="en-IN" dirty="0" smtClean="0"/>
              <a:t>This shows no direct relationship like more salary is equal to more employee satisfaction</a:t>
            </a:r>
            <a:endParaRPr lang="en-IN" dirty="0"/>
          </a:p>
        </p:txBody>
      </p:sp>
      <p:pic>
        <p:nvPicPr>
          <p:cNvPr id="5" name="slide6" descr="avg performance score acc to salary">
            <a:extLst>
              <a:ext uri="{FF2B5EF4-FFF2-40B4-BE49-F238E27FC236}">
                <a16:creationId xmlns="" xmlns:a16="http://schemas.microsoft.com/office/drawing/2014/main" id="{C724D737-46C3-42CF-9AB4-DA131B0FA7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2" b="9930"/>
          <a:stretch/>
        </p:blipFill>
        <p:spPr>
          <a:xfrm>
            <a:off x="4981714" y="2446813"/>
            <a:ext cx="7210286" cy="421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53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pPr algn="ctr"/>
            <a:r>
              <a:rPr lang="en-IN" b="1" dirty="0" smtClean="0"/>
              <a:t>Years at Company Relationship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6" y="2506662"/>
            <a:ext cx="4833257" cy="4351338"/>
          </a:xfrm>
        </p:spPr>
        <p:txBody>
          <a:bodyPr>
            <a:normAutofit/>
          </a:bodyPr>
          <a:lstStyle/>
          <a:p>
            <a:r>
              <a:rPr lang="en-IN" dirty="0" smtClean="0"/>
              <a:t>The key insight that can be generated from this graph is that both employee satisfaction and performance scores increases rapidly after 9</a:t>
            </a:r>
            <a:r>
              <a:rPr lang="en-IN" baseline="30000" dirty="0" smtClean="0"/>
              <a:t>th</a:t>
            </a:r>
            <a:r>
              <a:rPr lang="en-IN" dirty="0" smtClean="0"/>
              <a:t> year.</a:t>
            </a:r>
            <a:endParaRPr lang="en-IN" dirty="0"/>
          </a:p>
          <a:p>
            <a:endParaRPr lang="en-IN" dirty="0" smtClean="0"/>
          </a:p>
          <a:p>
            <a:r>
              <a:rPr lang="en-US" dirty="0"/>
              <a:t>employees with 9+ years of tenure benefit from a combination of increased experience, role clarity, stability, and recognition, which contribute to both higher performance and greater job satisfaction.</a:t>
            </a:r>
            <a:endParaRPr lang="en-IN" dirty="0"/>
          </a:p>
        </p:txBody>
      </p:sp>
      <p:pic>
        <p:nvPicPr>
          <p:cNvPr id="4" name="slide7" descr="years at company">
            <a:extLst>
              <a:ext uri="{FF2B5EF4-FFF2-40B4-BE49-F238E27FC236}">
                <a16:creationId xmlns="" xmlns:a16="http://schemas.microsoft.com/office/drawing/2014/main" id="{3577D2C3-DE31-44C4-BA52-E41561B585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77" b="8430"/>
          <a:stretch/>
        </p:blipFill>
        <p:spPr>
          <a:xfrm>
            <a:off x="5434149" y="2581501"/>
            <a:ext cx="6533605" cy="359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8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91</TotalTime>
  <Words>612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Employee Performance Tableau Project</vt:lpstr>
      <vt:lpstr>About Project</vt:lpstr>
      <vt:lpstr>Business Problem</vt:lpstr>
      <vt:lpstr>Average Salary Based on Job Tile</vt:lpstr>
      <vt:lpstr>Average Employee Satisfaction &amp; Performance Scores</vt:lpstr>
      <vt:lpstr>Resignation According to Job Title &amp; Departments</vt:lpstr>
      <vt:lpstr>Average Performance According to Training Hours</vt:lpstr>
      <vt:lpstr>Salary Relationship</vt:lpstr>
      <vt:lpstr>Years at Company Relationship</vt:lpstr>
      <vt:lpstr>Promotion Relationship</vt:lpstr>
      <vt:lpstr>Recommendations</vt:lpstr>
      <vt:lpstr>THANK YOU!!!!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Performance Tableau Project</dc:title>
  <dc:creator/>
  <cp:lastModifiedBy>Microsoft account</cp:lastModifiedBy>
  <cp:revision>17</cp:revision>
  <dcterms:created xsi:type="dcterms:W3CDTF">2024-10-13T14:14:07Z</dcterms:created>
  <dcterms:modified xsi:type="dcterms:W3CDTF">2025-01-08T08:24:49Z</dcterms:modified>
</cp:coreProperties>
</file>