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EFFD-8192-4CE6-B73B-825C35674F0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BC6D-8F9E-44E3-AE19-E38A85C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2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EFFD-8192-4CE6-B73B-825C35674F0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BC6D-8F9E-44E3-AE19-E38A85C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EFFD-8192-4CE6-B73B-825C35674F0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BC6D-8F9E-44E3-AE19-E38A85C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EFFD-8192-4CE6-B73B-825C35674F0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BC6D-8F9E-44E3-AE19-E38A85C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EFFD-8192-4CE6-B73B-825C35674F0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BC6D-8F9E-44E3-AE19-E38A85C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EFFD-8192-4CE6-B73B-825C35674F0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BC6D-8F9E-44E3-AE19-E38A85C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EFFD-8192-4CE6-B73B-825C35674F0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BC6D-8F9E-44E3-AE19-E38A85C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EFFD-8192-4CE6-B73B-825C35674F0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BC6D-8F9E-44E3-AE19-E38A85C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EFFD-8192-4CE6-B73B-825C35674F0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BC6D-8F9E-44E3-AE19-E38A85C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EFFD-8192-4CE6-B73B-825C35674F0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BC6D-8F9E-44E3-AE19-E38A85C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EFFD-8192-4CE6-B73B-825C35674F0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BC6D-8F9E-44E3-AE19-E38A85C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EFFD-8192-4CE6-B73B-825C35674F0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8BC6D-8F9E-44E3-AE19-E38A85C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YouTube+Spam+Collectio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Spam Filtering- YouTube Comment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Bharti Goel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7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7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Alberto, T.C., </a:t>
            </a:r>
            <a:r>
              <a:rPr lang="en-US" dirty="0" err="1"/>
              <a:t>Lochter</a:t>
            </a:r>
            <a:r>
              <a:rPr lang="en-US" dirty="0"/>
              <a:t> J.V., Almeida, T.A. </a:t>
            </a:r>
            <a:r>
              <a:rPr lang="en-US" b="1" dirty="0" err="1"/>
              <a:t>TubeSpam</a:t>
            </a:r>
            <a:r>
              <a:rPr lang="en-US" b="1" dirty="0"/>
              <a:t>: Comment Spam Filtering on YouTube. </a:t>
            </a:r>
            <a:r>
              <a:rPr lang="en-US" dirty="0"/>
              <a:t>Proceedings of the 14th IEEE International Conference on Machine Learning and Applications (ICMLA'15), 1-6, Miami, FL, USA, December, 2015</a:t>
            </a:r>
            <a:r>
              <a:rPr lang="en-US" dirty="0" smtClean="0"/>
              <a:t>.</a:t>
            </a:r>
          </a:p>
          <a:p>
            <a:r>
              <a:rPr lang="en-US" dirty="0" err="1"/>
              <a:t>Eibe</a:t>
            </a:r>
            <a:r>
              <a:rPr lang="en-US" dirty="0"/>
              <a:t> Frank, Mark A. Hall, and Ian H. Witten (2016). The WEKA Workbench. Online Appendix for "Data Mining: Practical Machine Learning Tools and Techniques", Morgan Kaufmann, Fourth Edition, 2016</a:t>
            </a:r>
            <a:r>
              <a:rPr lang="en-US" dirty="0" smtClean="0"/>
              <a:t>.</a:t>
            </a:r>
          </a:p>
          <a:p>
            <a:r>
              <a:rPr lang="en-US" dirty="0" smtClean="0"/>
              <a:t>[Online] www.youtube.com.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164"/>
            <a:ext cx="10515600" cy="5271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50475" y="2967335"/>
            <a:ext cx="4091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you……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27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</a:t>
            </a:r>
          </a:p>
          <a:p>
            <a:r>
              <a:rPr lang="en-US" dirty="0" smtClean="0"/>
              <a:t>Dataset Details</a:t>
            </a:r>
          </a:p>
          <a:p>
            <a:r>
              <a:rPr lang="en-US" dirty="0" smtClean="0"/>
              <a:t>Data Cleaning/Preprocessing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6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Spam Comment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/>
          <a:lstStyle/>
          <a:p>
            <a:r>
              <a:rPr lang="en-US" dirty="0" smtClean="0"/>
              <a:t>Spam comment can be described as undesired information with low quality content.</a:t>
            </a:r>
          </a:p>
          <a:p>
            <a:r>
              <a:rPr lang="en-US" dirty="0" smtClean="0"/>
              <a:t>It is difficult to distinguish between an informative and spam comment.</a:t>
            </a:r>
          </a:p>
          <a:p>
            <a:r>
              <a:rPr lang="en-US" dirty="0" smtClean="0"/>
              <a:t>Due to monetization system of YouTube, spammers are more active.</a:t>
            </a:r>
          </a:p>
          <a:p>
            <a:r>
              <a:rPr lang="en-US" altLang="en-US" dirty="0"/>
              <a:t>It is inconvenient, annoying and wasteful of computer resources.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667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 Detection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92" y="2091066"/>
            <a:ext cx="4070453" cy="267384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1690688"/>
            <a:ext cx="4176827" cy="34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63" y="365125"/>
            <a:ext cx="10864273" cy="1325563"/>
          </a:xfrm>
        </p:spPr>
        <p:txBody>
          <a:bodyPr/>
          <a:lstStyle/>
          <a:p>
            <a:r>
              <a:rPr lang="en-US" dirty="0" smtClean="0"/>
              <a:t>Examples of comment spam posted in YouTube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5" y="1926785"/>
            <a:ext cx="6923185" cy="35093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23" y="1690688"/>
            <a:ext cx="3506713" cy="39815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4952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9A4B-1281-4F96-A593-FDBFDCE23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673" y="434109"/>
            <a:ext cx="10326254" cy="8140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46DBA-6F54-4E7B-97A2-571F9EA78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5456"/>
            <a:ext cx="9144000" cy="251450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 are six </a:t>
            </a:r>
            <a:r>
              <a:rPr lang="en-US" dirty="0" smtClean="0"/>
              <a:t>datasets.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First </a:t>
            </a:r>
            <a:r>
              <a:rPr lang="en-US" dirty="0"/>
              <a:t>five datasets were taken from UCI Repository.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archive.ics.uci.edu/ml/datasets/YouTube+Spam+Collection</a:t>
            </a:r>
            <a:r>
              <a:rPr lang="en-US" dirty="0" smtClean="0"/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Sixth dataset (Rotten Tomatoes) is </a:t>
            </a:r>
            <a:r>
              <a:rPr lang="en-US" dirty="0"/>
              <a:t>extracted from YouTube video and labelled </a:t>
            </a:r>
            <a:r>
              <a:rPr lang="en-US" dirty="0" smtClean="0"/>
              <a:t>manually (spam or ham).</a:t>
            </a:r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FD5A41-5653-4E6A-8D19-864CA506E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26789"/>
              </p:ext>
            </p:extLst>
          </p:nvPr>
        </p:nvGraphicFramePr>
        <p:xfrm>
          <a:off x="1524000" y="3899960"/>
          <a:ext cx="873365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53767131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543637349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2235991831"/>
                    </a:ext>
                  </a:extLst>
                </a:gridCol>
                <a:gridCol w="1487055">
                  <a:extLst>
                    <a:ext uri="{9D8B030D-6E8A-4147-A177-3AD203B41FA5}">
                      <a16:colId xmlns:a16="http://schemas.microsoft.com/office/drawing/2014/main" val="521595952"/>
                    </a:ext>
                  </a:extLst>
                </a:gridCol>
                <a:gridCol w="1326091">
                  <a:extLst>
                    <a:ext uri="{9D8B030D-6E8A-4147-A177-3AD203B41FA5}">
                      <a16:colId xmlns:a16="http://schemas.microsoft.com/office/drawing/2014/main" val="3482073050"/>
                    </a:ext>
                  </a:extLst>
                </a:gridCol>
              </a:tblGrid>
              <a:tr h="355621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YouTube </a:t>
                      </a:r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56359"/>
                  </a:ext>
                </a:extLst>
              </a:tr>
              <a:tr h="355621">
                <a:tc>
                  <a:txBody>
                    <a:bodyPr/>
                    <a:lstStyle/>
                    <a:p>
                      <a:r>
                        <a:rPr lang="en-US" dirty="0"/>
                        <a:t>Eminem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uelHwf8o7_U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89706"/>
                  </a:ext>
                </a:extLst>
              </a:tr>
              <a:tr h="355621">
                <a:tc>
                  <a:txBody>
                    <a:bodyPr/>
                    <a:lstStyle/>
                    <a:p>
                      <a:r>
                        <a:rPr lang="en-US" dirty="0"/>
                        <a:t>PSY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9bZkp7q19f0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53928"/>
                  </a:ext>
                </a:extLst>
              </a:tr>
              <a:tr h="355621">
                <a:tc>
                  <a:txBody>
                    <a:bodyPr/>
                    <a:lstStyle/>
                    <a:p>
                      <a:r>
                        <a:rPr lang="en-US" dirty="0"/>
                        <a:t>LMFAO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KQ6zr6kCPj8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43361"/>
                  </a:ext>
                </a:extLst>
              </a:tr>
              <a:tr h="355621">
                <a:tc>
                  <a:txBody>
                    <a:bodyPr/>
                    <a:lstStyle/>
                    <a:p>
                      <a:r>
                        <a:rPr lang="en-US" dirty="0" err="1"/>
                        <a:t>Katty</a:t>
                      </a:r>
                      <a:r>
                        <a:rPr lang="en-US" dirty="0"/>
                        <a:t> Perry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CevxZvSJLk8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35686"/>
                  </a:ext>
                </a:extLst>
              </a:tr>
              <a:tr h="355621">
                <a:tc>
                  <a:txBody>
                    <a:bodyPr/>
                    <a:lstStyle/>
                    <a:p>
                      <a:r>
                        <a:rPr lang="en-US" dirty="0"/>
                        <a:t>Shakira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pRpeEdMmmQ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047565"/>
                  </a:ext>
                </a:extLst>
              </a:tr>
              <a:tr h="355621">
                <a:tc>
                  <a:txBody>
                    <a:bodyPr/>
                    <a:lstStyle/>
                    <a:p>
                      <a:r>
                        <a:rPr lang="en-US" dirty="0"/>
                        <a:t>Rotten </a:t>
                      </a:r>
                      <a:r>
                        <a:rPr lang="en-US" dirty="0" smtClean="0"/>
                        <a:t>Tomatoes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ZjKLItXpi1U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74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48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145"/>
            <a:ext cx="10515600" cy="886691"/>
          </a:xfrm>
        </p:spPr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273"/>
            <a:ext cx="10515600" cy="4837690"/>
          </a:xfrm>
        </p:spPr>
        <p:txBody>
          <a:bodyPr/>
          <a:lstStyle/>
          <a:p>
            <a:pPr marL="342900" indent="-342900"/>
            <a:r>
              <a:rPr lang="en-US" dirty="0" smtClean="0"/>
              <a:t>The </a:t>
            </a:r>
            <a:r>
              <a:rPr lang="en-US" dirty="0"/>
              <a:t>collection is composed by one CSV file per dataset, where each line has the following </a:t>
            </a:r>
            <a:r>
              <a:rPr lang="en-US" dirty="0" smtClean="0"/>
              <a:t>attributes: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COMMENT_ID, </a:t>
            </a:r>
            <a:r>
              <a:rPr lang="en-US" dirty="0" smtClean="0">
                <a:solidFill>
                  <a:srgbClr val="00B050"/>
                </a:solidFill>
              </a:rPr>
              <a:t>AUTHOR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DATE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CONTENT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7030A0"/>
                </a:solidFill>
              </a:rPr>
              <a:t>TAG</a:t>
            </a:r>
          </a:p>
          <a:p>
            <a:r>
              <a:rPr lang="en-US" dirty="0" smtClean="0"/>
              <a:t>Each </a:t>
            </a:r>
            <a:r>
              <a:rPr lang="en-US" dirty="0"/>
              <a:t>Instance is labeled as </a:t>
            </a:r>
            <a:r>
              <a:rPr lang="en-US" dirty="0" smtClean="0"/>
              <a:t>spam (represented as 1) or ham(represented as 0).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offer one example </a:t>
            </a:r>
            <a:r>
              <a:rPr lang="en-US" dirty="0" smtClean="0"/>
              <a:t>below: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201463"/>
            <a:ext cx="9568872" cy="15332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z12oglnpoq3gjh4om04cfdlbgp2uepyytpw0k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Francisco </a:t>
            </a:r>
            <a:r>
              <a:rPr lang="en-US" dirty="0">
                <a:solidFill>
                  <a:srgbClr val="00B050"/>
                </a:solidFill>
              </a:rPr>
              <a:t>Nora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0070C0"/>
                </a:solidFill>
              </a:rPr>
              <a:t>2013-11-28T19:52:35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please like :D https://premium.easypromosapp.com/voteme/19924/616375350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7030A0"/>
                </a:solidFill>
              </a:rPr>
              <a:t>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3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A82363-7086-49B5-B277-856908E0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038" y="217344"/>
            <a:ext cx="8593585" cy="976311"/>
          </a:xfrm>
        </p:spPr>
        <p:txBody>
          <a:bodyPr/>
          <a:lstStyle/>
          <a:p>
            <a:r>
              <a:rPr lang="en-US" dirty="0"/>
              <a:t>Data Cleaning / Preprocessing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4C38A7-2E73-4723-84F8-EE28770E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655"/>
            <a:ext cx="10485582" cy="5047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Data cleaning process includes removal of</a:t>
            </a:r>
          </a:p>
          <a:p>
            <a:r>
              <a:rPr lang="en-US" sz="2500" dirty="0" smtClean="0"/>
              <a:t>Extra attributes- We have removed </a:t>
            </a:r>
            <a:r>
              <a:rPr lang="en-US" sz="2400" dirty="0" smtClean="0"/>
              <a:t>COMMENT_ID</a:t>
            </a:r>
            <a:r>
              <a:rPr lang="en-US" sz="2400" dirty="0"/>
              <a:t>, </a:t>
            </a:r>
            <a:r>
              <a:rPr lang="en-US" sz="2400" dirty="0" smtClean="0"/>
              <a:t>AUTHOR and DATE. 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    </a:t>
            </a:r>
            <a:r>
              <a:rPr lang="en-US" sz="2500" dirty="0" smtClean="0"/>
              <a:t>Considering only </a:t>
            </a:r>
            <a:r>
              <a:rPr lang="en-US" sz="2400" dirty="0" smtClean="0"/>
              <a:t>CONTENT and TAG.</a:t>
            </a:r>
            <a:endParaRPr lang="en-US" sz="2500" dirty="0"/>
          </a:p>
          <a:p>
            <a:r>
              <a:rPr lang="en-US" sz="2500" dirty="0" smtClean="0"/>
              <a:t>Unicode are removed </a:t>
            </a:r>
            <a:r>
              <a:rPr lang="en-US" sz="2400" dirty="0" smtClean="0"/>
              <a:t>(/</a:t>
            </a:r>
            <a:r>
              <a:rPr lang="en-US" sz="2400" dirty="0" err="1"/>
              <a:t>u,:P</a:t>
            </a:r>
            <a:r>
              <a:rPr lang="en-US" sz="2400" dirty="0"/>
              <a:t>,-_-)</a:t>
            </a:r>
            <a:endParaRPr lang="en-US" sz="2500" dirty="0"/>
          </a:p>
          <a:p>
            <a:r>
              <a:rPr lang="en-US" sz="2500" dirty="0"/>
              <a:t>Punctuations (, ! . ‘ </a:t>
            </a:r>
            <a:r>
              <a:rPr lang="en-US" sz="2500" dirty="0" smtClean="0"/>
              <a:t>“)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Preprocessing includes-</a:t>
            </a:r>
          </a:p>
          <a:p>
            <a:r>
              <a:rPr lang="en-US" sz="2500" dirty="0" smtClean="0"/>
              <a:t>Stop-word removal – e.g. a, an, for, it.</a:t>
            </a:r>
          </a:p>
          <a:p>
            <a:r>
              <a:rPr lang="en-US" sz="2500" dirty="0" smtClean="0"/>
              <a:t>Case conversion- each alphabet is considered into lowercase. E.g. cat and Cat are considered same. </a:t>
            </a:r>
            <a:endParaRPr lang="en-US" sz="2500" dirty="0"/>
          </a:p>
          <a:p>
            <a:r>
              <a:rPr lang="en-US" sz="2500" dirty="0" smtClean="0"/>
              <a:t>Stemming- We have used </a:t>
            </a:r>
            <a:r>
              <a:rPr lang="en-US" sz="2500" dirty="0"/>
              <a:t>Weka stemmer </a:t>
            </a:r>
            <a:r>
              <a:rPr lang="en-US" sz="2500" dirty="0" smtClean="0"/>
              <a:t>(</a:t>
            </a:r>
            <a:r>
              <a:rPr lang="en-US" sz="2500" dirty="0" err="1" smtClean="0"/>
              <a:t>IteratedLovinsStemmer</a:t>
            </a:r>
            <a:r>
              <a:rPr lang="en-US" sz="2500" dirty="0" smtClean="0"/>
              <a:t>). E.g. sleep and sleeping both are considered as same word after stemming. </a:t>
            </a:r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8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 Detection Process-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bag of words approach.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Where each word is considered as an independent attribute. And number of times that word occurs in a particular instance give value of the attribute.</a:t>
            </a:r>
          </a:p>
          <a:p>
            <a:r>
              <a:rPr lang="en-US" dirty="0" smtClean="0"/>
              <a:t>Content attribute is converted from string to word vector.</a:t>
            </a:r>
          </a:p>
          <a:p>
            <a:r>
              <a:rPr lang="en-US" dirty="0" smtClean="0"/>
              <a:t>Later, Supervised Machine learning is applied to the resultant attributes with tag as class attribute.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364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Spam Filtering- YouTube Comment</vt:lpstr>
      <vt:lpstr>Outline </vt:lpstr>
      <vt:lpstr>YouTube Spam Comment  </vt:lpstr>
      <vt:lpstr>Spam Detection</vt:lpstr>
      <vt:lpstr>Examples of comment spam posted in YouTube</vt:lpstr>
      <vt:lpstr>Dataset Details</vt:lpstr>
      <vt:lpstr>Cont..</vt:lpstr>
      <vt:lpstr>Data Cleaning / Preprocessing</vt:lpstr>
      <vt:lpstr>Spam Detection Process- </vt:lpstr>
      <vt:lpstr>Conclusion </vt:lpstr>
      <vt:lpstr>References</vt:lpstr>
      <vt:lpstr>PowerPoint Presentation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Goel, Bharti</dc:creator>
  <cp:lastModifiedBy>Goel, Bharti</cp:lastModifiedBy>
  <cp:revision>15</cp:revision>
  <dcterms:created xsi:type="dcterms:W3CDTF">2017-11-26T16:33:48Z</dcterms:created>
  <dcterms:modified xsi:type="dcterms:W3CDTF">2019-03-18T15:58:22Z</dcterms:modified>
</cp:coreProperties>
</file>