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7"/>
  </p:notesMasterIdLst>
  <p:handoutMasterIdLst>
    <p:handoutMasterId r:id="rId6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16" r:id="rId21"/>
    <p:sldId id="276" r:id="rId22"/>
    <p:sldId id="277" r:id="rId23"/>
    <p:sldId id="278" r:id="rId24"/>
    <p:sldId id="283" r:id="rId25"/>
    <p:sldId id="284" r:id="rId26"/>
    <p:sldId id="285" r:id="rId27"/>
    <p:sldId id="286" r:id="rId28"/>
    <p:sldId id="287" r:id="rId29"/>
    <p:sldId id="288" r:id="rId30"/>
    <p:sldId id="317" r:id="rId31"/>
    <p:sldId id="318" r:id="rId32"/>
    <p:sldId id="319" r:id="rId33"/>
    <p:sldId id="279" r:id="rId34"/>
    <p:sldId id="281" r:id="rId35"/>
    <p:sldId id="280" r:id="rId36"/>
    <p:sldId id="282" r:id="rId37"/>
    <p:sldId id="302" r:id="rId38"/>
    <p:sldId id="320" r:id="rId39"/>
    <p:sldId id="289" r:id="rId40"/>
    <p:sldId id="321" r:id="rId41"/>
    <p:sldId id="322" r:id="rId42"/>
    <p:sldId id="325" r:id="rId43"/>
    <p:sldId id="291" r:id="rId44"/>
    <p:sldId id="293" r:id="rId45"/>
    <p:sldId id="294" r:id="rId46"/>
    <p:sldId id="295" r:id="rId47"/>
    <p:sldId id="323" r:id="rId48"/>
    <p:sldId id="290" r:id="rId49"/>
    <p:sldId id="324" r:id="rId50"/>
    <p:sldId id="296" r:id="rId51"/>
    <p:sldId id="297" r:id="rId52"/>
    <p:sldId id="298" r:id="rId53"/>
    <p:sldId id="299" r:id="rId54"/>
    <p:sldId id="300" r:id="rId55"/>
    <p:sldId id="301" r:id="rId56"/>
    <p:sldId id="303" r:id="rId57"/>
    <p:sldId id="304" r:id="rId58"/>
    <p:sldId id="305" r:id="rId59"/>
    <p:sldId id="306" r:id="rId60"/>
    <p:sldId id="307" r:id="rId61"/>
    <p:sldId id="309" r:id="rId62"/>
    <p:sldId id="310" r:id="rId63"/>
    <p:sldId id="311" r:id="rId64"/>
    <p:sldId id="312" r:id="rId65"/>
    <p:sldId id="30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911" autoAdjust="0"/>
  </p:normalViewPr>
  <p:slideViewPr>
    <p:cSldViewPr snapToGrid="0">
      <p:cViewPr varScale="1">
        <p:scale>
          <a:sx n="63" d="100"/>
          <a:sy n="63" d="100"/>
        </p:scale>
        <p:origin x="93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B74D4-F999-4AF4-9BAF-ED76323913F7}"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9DB0D5BA-B26D-4585-834A-9F312AB89507}">
      <dgm:prSet/>
      <dgm:spPr/>
      <dgm:t>
        <a:bodyPr/>
        <a:lstStyle/>
        <a:p>
          <a:pPr rtl="0"/>
          <a:r>
            <a:rPr lang="en-IN" smtClean="0"/>
            <a:t>Enable to treat functionality as a method argument, or code as data.</a:t>
          </a:r>
          <a:endParaRPr lang="en-IN"/>
        </a:p>
      </dgm:t>
    </dgm:pt>
    <dgm:pt modelId="{8271FDB9-3418-4438-897B-423A4B97D906}" type="parTrans" cxnId="{09783E48-9459-449B-9F3E-33230E446049}">
      <dgm:prSet/>
      <dgm:spPr/>
      <dgm:t>
        <a:bodyPr/>
        <a:lstStyle/>
        <a:p>
          <a:endParaRPr lang="en-IN"/>
        </a:p>
      </dgm:t>
    </dgm:pt>
    <dgm:pt modelId="{004332CE-45F6-4A09-98BA-B7A9E98EEFAF}" type="sibTrans" cxnId="{09783E48-9459-449B-9F3E-33230E446049}">
      <dgm:prSet/>
      <dgm:spPr/>
      <dgm:t>
        <a:bodyPr/>
        <a:lstStyle/>
        <a:p>
          <a:endParaRPr lang="en-IN"/>
        </a:p>
      </dgm:t>
    </dgm:pt>
    <dgm:pt modelId="{E1D0816B-C785-4623-B83A-592A06B0D978}">
      <dgm:prSet/>
      <dgm:spPr/>
      <dgm:t>
        <a:bodyPr/>
        <a:lstStyle/>
        <a:p>
          <a:pPr rtl="0"/>
          <a:r>
            <a:rPr lang="en-IN" smtClean="0"/>
            <a:t>A function that can be created without belonging to any class.</a:t>
          </a:r>
          <a:endParaRPr lang="en-IN"/>
        </a:p>
      </dgm:t>
    </dgm:pt>
    <dgm:pt modelId="{CFD334EE-FD77-4493-8EC5-5DA6800E22D2}" type="parTrans" cxnId="{70D35129-601D-4A80-A532-794217C6393D}">
      <dgm:prSet/>
      <dgm:spPr/>
      <dgm:t>
        <a:bodyPr/>
        <a:lstStyle/>
        <a:p>
          <a:endParaRPr lang="en-IN"/>
        </a:p>
      </dgm:t>
    </dgm:pt>
    <dgm:pt modelId="{6CC50825-7F19-496E-A5C8-8FAA6F602816}" type="sibTrans" cxnId="{70D35129-601D-4A80-A532-794217C6393D}">
      <dgm:prSet/>
      <dgm:spPr/>
      <dgm:t>
        <a:bodyPr/>
        <a:lstStyle/>
        <a:p>
          <a:endParaRPr lang="en-IN"/>
        </a:p>
      </dgm:t>
    </dgm:pt>
    <dgm:pt modelId="{49B812A2-422E-4C4F-A87E-42B3FACFBA2E}">
      <dgm:prSet/>
      <dgm:spPr/>
      <dgm:t>
        <a:bodyPr/>
        <a:lstStyle/>
        <a:p>
          <a:pPr rtl="0"/>
          <a:r>
            <a:rPr lang="en-IN" smtClean="0"/>
            <a:t>A lambda expression can be passed around as if it was an object and executed on demand.</a:t>
          </a:r>
          <a:endParaRPr lang="en-IN"/>
        </a:p>
      </dgm:t>
    </dgm:pt>
    <dgm:pt modelId="{3B10FA5E-DFDF-4F2D-9B83-9C08BA8DDD7A}" type="parTrans" cxnId="{AEEBBDCB-CF36-485B-9E7C-3974018B8948}">
      <dgm:prSet/>
      <dgm:spPr/>
      <dgm:t>
        <a:bodyPr/>
        <a:lstStyle/>
        <a:p>
          <a:endParaRPr lang="en-IN"/>
        </a:p>
      </dgm:t>
    </dgm:pt>
    <dgm:pt modelId="{CA286E08-3450-4223-BD19-D73701F68445}" type="sibTrans" cxnId="{AEEBBDCB-CF36-485B-9E7C-3974018B8948}">
      <dgm:prSet/>
      <dgm:spPr/>
      <dgm:t>
        <a:bodyPr/>
        <a:lstStyle/>
        <a:p>
          <a:endParaRPr lang="en-IN"/>
        </a:p>
      </dgm:t>
    </dgm:pt>
    <dgm:pt modelId="{CBA2CB1C-6660-4BB4-A500-B646CDBFE7ED}" type="pres">
      <dgm:prSet presAssocID="{2B4B74D4-F999-4AF4-9BAF-ED76323913F7}" presName="linear" presStyleCnt="0">
        <dgm:presLayoutVars>
          <dgm:animLvl val="lvl"/>
          <dgm:resizeHandles val="exact"/>
        </dgm:presLayoutVars>
      </dgm:prSet>
      <dgm:spPr/>
    </dgm:pt>
    <dgm:pt modelId="{0C53039B-8F19-46DD-82D6-A570331118F5}" type="pres">
      <dgm:prSet presAssocID="{9DB0D5BA-B26D-4585-834A-9F312AB89507}" presName="parentText" presStyleLbl="node1" presStyleIdx="0" presStyleCnt="3">
        <dgm:presLayoutVars>
          <dgm:chMax val="0"/>
          <dgm:bulletEnabled val="1"/>
        </dgm:presLayoutVars>
      </dgm:prSet>
      <dgm:spPr/>
    </dgm:pt>
    <dgm:pt modelId="{7D245CF4-CAF2-4B03-9D9A-AE6C1FE10175}" type="pres">
      <dgm:prSet presAssocID="{004332CE-45F6-4A09-98BA-B7A9E98EEFAF}" presName="spacer" presStyleCnt="0"/>
      <dgm:spPr/>
    </dgm:pt>
    <dgm:pt modelId="{8D7535BA-B01E-43A2-B58D-94B5A24A197B}" type="pres">
      <dgm:prSet presAssocID="{E1D0816B-C785-4623-B83A-592A06B0D978}" presName="parentText" presStyleLbl="node1" presStyleIdx="1" presStyleCnt="3">
        <dgm:presLayoutVars>
          <dgm:chMax val="0"/>
          <dgm:bulletEnabled val="1"/>
        </dgm:presLayoutVars>
      </dgm:prSet>
      <dgm:spPr/>
    </dgm:pt>
    <dgm:pt modelId="{F18F5A46-1478-4DFE-BF16-691E06940877}" type="pres">
      <dgm:prSet presAssocID="{6CC50825-7F19-496E-A5C8-8FAA6F602816}" presName="spacer" presStyleCnt="0"/>
      <dgm:spPr/>
    </dgm:pt>
    <dgm:pt modelId="{D68F5B96-3746-4361-95C0-F702F70B9DA1}" type="pres">
      <dgm:prSet presAssocID="{49B812A2-422E-4C4F-A87E-42B3FACFBA2E}" presName="parentText" presStyleLbl="node1" presStyleIdx="2" presStyleCnt="3">
        <dgm:presLayoutVars>
          <dgm:chMax val="0"/>
          <dgm:bulletEnabled val="1"/>
        </dgm:presLayoutVars>
      </dgm:prSet>
      <dgm:spPr/>
    </dgm:pt>
  </dgm:ptLst>
  <dgm:cxnLst>
    <dgm:cxn modelId="{AEEBBDCB-CF36-485B-9E7C-3974018B8948}" srcId="{2B4B74D4-F999-4AF4-9BAF-ED76323913F7}" destId="{49B812A2-422E-4C4F-A87E-42B3FACFBA2E}" srcOrd="2" destOrd="0" parTransId="{3B10FA5E-DFDF-4F2D-9B83-9C08BA8DDD7A}" sibTransId="{CA286E08-3450-4223-BD19-D73701F68445}"/>
    <dgm:cxn modelId="{436BA48D-BCA5-45D3-8A6D-9B406466789C}" type="presOf" srcId="{2B4B74D4-F999-4AF4-9BAF-ED76323913F7}" destId="{CBA2CB1C-6660-4BB4-A500-B646CDBFE7ED}" srcOrd="0" destOrd="0" presId="urn:microsoft.com/office/officeart/2005/8/layout/vList2"/>
    <dgm:cxn modelId="{09783E48-9459-449B-9F3E-33230E446049}" srcId="{2B4B74D4-F999-4AF4-9BAF-ED76323913F7}" destId="{9DB0D5BA-B26D-4585-834A-9F312AB89507}" srcOrd="0" destOrd="0" parTransId="{8271FDB9-3418-4438-897B-423A4B97D906}" sibTransId="{004332CE-45F6-4A09-98BA-B7A9E98EEFAF}"/>
    <dgm:cxn modelId="{70D35129-601D-4A80-A532-794217C6393D}" srcId="{2B4B74D4-F999-4AF4-9BAF-ED76323913F7}" destId="{E1D0816B-C785-4623-B83A-592A06B0D978}" srcOrd="1" destOrd="0" parTransId="{CFD334EE-FD77-4493-8EC5-5DA6800E22D2}" sibTransId="{6CC50825-7F19-496E-A5C8-8FAA6F602816}"/>
    <dgm:cxn modelId="{131C3A27-9450-40BF-8EE2-B85D2FB8D697}" type="presOf" srcId="{49B812A2-422E-4C4F-A87E-42B3FACFBA2E}" destId="{D68F5B96-3746-4361-95C0-F702F70B9DA1}" srcOrd="0" destOrd="0" presId="urn:microsoft.com/office/officeart/2005/8/layout/vList2"/>
    <dgm:cxn modelId="{23639D97-369A-4697-B6B5-4EF73F7DCC16}" type="presOf" srcId="{E1D0816B-C785-4623-B83A-592A06B0D978}" destId="{8D7535BA-B01E-43A2-B58D-94B5A24A197B}" srcOrd="0" destOrd="0" presId="urn:microsoft.com/office/officeart/2005/8/layout/vList2"/>
    <dgm:cxn modelId="{527EA3C0-6A70-4034-979B-72D93F1DE16B}" type="presOf" srcId="{9DB0D5BA-B26D-4585-834A-9F312AB89507}" destId="{0C53039B-8F19-46DD-82D6-A570331118F5}" srcOrd="0" destOrd="0" presId="urn:microsoft.com/office/officeart/2005/8/layout/vList2"/>
    <dgm:cxn modelId="{0726D12B-95B9-4700-A54E-C472A18E92E4}" type="presParOf" srcId="{CBA2CB1C-6660-4BB4-A500-B646CDBFE7ED}" destId="{0C53039B-8F19-46DD-82D6-A570331118F5}" srcOrd="0" destOrd="0" presId="urn:microsoft.com/office/officeart/2005/8/layout/vList2"/>
    <dgm:cxn modelId="{5B3EC1BC-BDC5-475A-B83D-8FB4C2E6F911}" type="presParOf" srcId="{CBA2CB1C-6660-4BB4-A500-B646CDBFE7ED}" destId="{7D245CF4-CAF2-4B03-9D9A-AE6C1FE10175}" srcOrd="1" destOrd="0" presId="urn:microsoft.com/office/officeart/2005/8/layout/vList2"/>
    <dgm:cxn modelId="{5B545244-1F04-491E-A525-DCB7AE8DBDED}" type="presParOf" srcId="{CBA2CB1C-6660-4BB4-A500-B646CDBFE7ED}" destId="{8D7535BA-B01E-43A2-B58D-94B5A24A197B}" srcOrd="2" destOrd="0" presId="urn:microsoft.com/office/officeart/2005/8/layout/vList2"/>
    <dgm:cxn modelId="{1525F16A-3BF8-4528-91AC-45172D742584}" type="presParOf" srcId="{CBA2CB1C-6660-4BB4-A500-B646CDBFE7ED}" destId="{F18F5A46-1478-4DFE-BF16-691E06940877}" srcOrd="3" destOrd="0" presId="urn:microsoft.com/office/officeart/2005/8/layout/vList2"/>
    <dgm:cxn modelId="{59533D24-CB12-4532-86C3-3E5D97ACCF10}" type="presParOf" srcId="{CBA2CB1C-6660-4BB4-A500-B646CDBFE7ED}" destId="{D68F5B96-3746-4361-95C0-F702F70B9D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B5F67E-E24E-4467-BE29-CF4D932F3419}" type="doc">
      <dgm:prSet loTypeId="urn:microsoft.com/office/officeart/2005/8/layout/vList2" loCatId="list" qsTypeId="urn:microsoft.com/office/officeart/2005/8/quickstyle/3d1" qsCatId="3D" csTypeId="urn:microsoft.com/office/officeart/2005/8/colors/colorful1" csCatId="colorful"/>
      <dgm:spPr/>
      <dgm:t>
        <a:bodyPr/>
        <a:lstStyle/>
        <a:p>
          <a:endParaRPr lang="en-IN"/>
        </a:p>
      </dgm:t>
    </dgm:pt>
    <dgm:pt modelId="{65FB50C7-59BA-44A9-BA4C-CF548F08231E}">
      <dgm:prSet/>
      <dgm:spPr/>
      <dgm:t>
        <a:bodyPr/>
        <a:lstStyle/>
        <a:p>
          <a:pPr rtl="0"/>
          <a:r>
            <a:rPr lang="en-IN" smtClean="0"/>
            <a:t>Not a data structure</a:t>
          </a:r>
          <a:endParaRPr lang="en-IN"/>
        </a:p>
      </dgm:t>
    </dgm:pt>
    <dgm:pt modelId="{85691FCC-4A09-4882-B29D-4680DEF5B59A}" type="parTrans" cxnId="{4DCF8BF5-4708-49F5-AD12-8327D7EF78EB}">
      <dgm:prSet/>
      <dgm:spPr/>
      <dgm:t>
        <a:bodyPr/>
        <a:lstStyle/>
        <a:p>
          <a:endParaRPr lang="en-IN"/>
        </a:p>
      </dgm:t>
    </dgm:pt>
    <dgm:pt modelId="{9998D7B4-E228-4118-A8D9-060D9668CF68}" type="sibTrans" cxnId="{4DCF8BF5-4708-49F5-AD12-8327D7EF78EB}">
      <dgm:prSet/>
      <dgm:spPr/>
      <dgm:t>
        <a:bodyPr/>
        <a:lstStyle/>
        <a:p>
          <a:endParaRPr lang="en-IN"/>
        </a:p>
      </dgm:t>
    </dgm:pt>
    <dgm:pt modelId="{43B3DC89-D8F1-43AC-BC41-CADCCC850CFB}">
      <dgm:prSet/>
      <dgm:spPr/>
      <dgm:t>
        <a:bodyPr/>
        <a:lstStyle/>
        <a:p>
          <a:pPr rtl="0"/>
          <a:r>
            <a:rPr lang="en-IN" smtClean="0"/>
            <a:t>Designed for lambdas</a:t>
          </a:r>
          <a:endParaRPr lang="en-IN"/>
        </a:p>
      </dgm:t>
    </dgm:pt>
    <dgm:pt modelId="{F27D4F0D-11BE-4619-A05D-A84465CFD934}" type="parTrans" cxnId="{6300F260-54D3-43D6-BE28-D928273592DC}">
      <dgm:prSet/>
      <dgm:spPr/>
      <dgm:t>
        <a:bodyPr/>
        <a:lstStyle/>
        <a:p>
          <a:endParaRPr lang="en-IN"/>
        </a:p>
      </dgm:t>
    </dgm:pt>
    <dgm:pt modelId="{BC6251E6-D639-4A09-85D4-7850455A0D9B}" type="sibTrans" cxnId="{6300F260-54D3-43D6-BE28-D928273592DC}">
      <dgm:prSet/>
      <dgm:spPr/>
      <dgm:t>
        <a:bodyPr/>
        <a:lstStyle/>
        <a:p>
          <a:endParaRPr lang="en-IN"/>
        </a:p>
      </dgm:t>
    </dgm:pt>
    <dgm:pt modelId="{960A061B-3E3B-4A97-89CD-6E3C31500972}">
      <dgm:prSet/>
      <dgm:spPr/>
      <dgm:t>
        <a:bodyPr/>
        <a:lstStyle/>
        <a:p>
          <a:pPr rtl="0"/>
          <a:r>
            <a:rPr lang="en-IN" smtClean="0"/>
            <a:t>Do not support indexed access</a:t>
          </a:r>
          <a:endParaRPr lang="en-IN"/>
        </a:p>
      </dgm:t>
    </dgm:pt>
    <dgm:pt modelId="{FA5675A1-39BC-4D27-9C04-07C8834E36B8}" type="parTrans" cxnId="{314A8B86-0FC8-4B05-928D-5AE9F4458632}">
      <dgm:prSet/>
      <dgm:spPr/>
      <dgm:t>
        <a:bodyPr/>
        <a:lstStyle/>
        <a:p>
          <a:endParaRPr lang="en-IN"/>
        </a:p>
      </dgm:t>
    </dgm:pt>
    <dgm:pt modelId="{754A32BE-F90F-43D2-AA91-3B4DAC4BA55C}" type="sibTrans" cxnId="{314A8B86-0FC8-4B05-928D-5AE9F4458632}">
      <dgm:prSet/>
      <dgm:spPr/>
      <dgm:t>
        <a:bodyPr/>
        <a:lstStyle/>
        <a:p>
          <a:endParaRPr lang="en-IN"/>
        </a:p>
      </dgm:t>
    </dgm:pt>
    <dgm:pt modelId="{583A7104-DF62-410E-937F-DE3E3A65FA9D}">
      <dgm:prSet/>
      <dgm:spPr/>
      <dgm:t>
        <a:bodyPr/>
        <a:lstStyle/>
        <a:p>
          <a:pPr rtl="0"/>
          <a:r>
            <a:rPr lang="en-IN" smtClean="0"/>
            <a:t>Can easily be outputted as arrays or lists</a:t>
          </a:r>
          <a:endParaRPr lang="en-IN"/>
        </a:p>
      </dgm:t>
    </dgm:pt>
    <dgm:pt modelId="{BF73C03D-52F4-4CF1-91CC-C2546EDC23AF}" type="parTrans" cxnId="{F172F23F-2762-4D79-BB8A-79121A71F8F4}">
      <dgm:prSet/>
      <dgm:spPr/>
      <dgm:t>
        <a:bodyPr/>
        <a:lstStyle/>
        <a:p>
          <a:endParaRPr lang="en-IN"/>
        </a:p>
      </dgm:t>
    </dgm:pt>
    <dgm:pt modelId="{9ACD2CD2-20A7-4503-A6DC-43BBF5458CFD}" type="sibTrans" cxnId="{F172F23F-2762-4D79-BB8A-79121A71F8F4}">
      <dgm:prSet/>
      <dgm:spPr/>
      <dgm:t>
        <a:bodyPr/>
        <a:lstStyle/>
        <a:p>
          <a:endParaRPr lang="en-IN"/>
        </a:p>
      </dgm:t>
    </dgm:pt>
    <dgm:pt modelId="{5260052D-A69C-48DF-9404-6C83CB875E6D}">
      <dgm:prSet/>
      <dgm:spPr/>
      <dgm:t>
        <a:bodyPr/>
        <a:lstStyle/>
        <a:p>
          <a:pPr rtl="0"/>
          <a:r>
            <a:rPr lang="en-IN" smtClean="0"/>
            <a:t>Lazy access supported</a:t>
          </a:r>
          <a:endParaRPr lang="en-IN"/>
        </a:p>
      </dgm:t>
    </dgm:pt>
    <dgm:pt modelId="{084E08D8-CAF8-4725-BDB1-00CE93F20409}" type="parTrans" cxnId="{118CC3F4-1EE4-44D5-96CB-7E7E66E5D32A}">
      <dgm:prSet/>
      <dgm:spPr/>
      <dgm:t>
        <a:bodyPr/>
        <a:lstStyle/>
        <a:p>
          <a:endParaRPr lang="en-IN"/>
        </a:p>
      </dgm:t>
    </dgm:pt>
    <dgm:pt modelId="{FB384A75-40E7-4825-9DCD-A6441C5D592C}" type="sibTrans" cxnId="{118CC3F4-1EE4-44D5-96CB-7E7E66E5D32A}">
      <dgm:prSet/>
      <dgm:spPr/>
      <dgm:t>
        <a:bodyPr/>
        <a:lstStyle/>
        <a:p>
          <a:endParaRPr lang="en-IN"/>
        </a:p>
      </dgm:t>
    </dgm:pt>
    <dgm:pt modelId="{FBEEACB9-2C75-493E-8AA9-ADE9BC2159AD}">
      <dgm:prSet/>
      <dgm:spPr/>
      <dgm:t>
        <a:bodyPr/>
        <a:lstStyle/>
        <a:p>
          <a:pPr rtl="0"/>
          <a:r>
            <a:rPr lang="en-IN" smtClean="0"/>
            <a:t>Parallelizable</a:t>
          </a:r>
          <a:endParaRPr lang="en-IN"/>
        </a:p>
      </dgm:t>
    </dgm:pt>
    <dgm:pt modelId="{2CBB1612-1F28-4B99-BC8F-1C0B159B8421}" type="parTrans" cxnId="{18B0F5CB-CA6F-4DBB-BD9D-563128ABE8FE}">
      <dgm:prSet/>
      <dgm:spPr/>
      <dgm:t>
        <a:bodyPr/>
        <a:lstStyle/>
        <a:p>
          <a:endParaRPr lang="en-IN"/>
        </a:p>
      </dgm:t>
    </dgm:pt>
    <dgm:pt modelId="{4396A526-A1C7-4247-88BA-8DC798B8DFFE}" type="sibTrans" cxnId="{18B0F5CB-CA6F-4DBB-BD9D-563128ABE8FE}">
      <dgm:prSet/>
      <dgm:spPr/>
      <dgm:t>
        <a:bodyPr/>
        <a:lstStyle/>
        <a:p>
          <a:endParaRPr lang="en-IN"/>
        </a:p>
      </dgm:t>
    </dgm:pt>
    <dgm:pt modelId="{38012CC5-36F9-4AFF-BCBC-F393B28A6F4D}" type="pres">
      <dgm:prSet presAssocID="{BAB5F67E-E24E-4467-BE29-CF4D932F3419}" presName="linear" presStyleCnt="0">
        <dgm:presLayoutVars>
          <dgm:animLvl val="lvl"/>
          <dgm:resizeHandles val="exact"/>
        </dgm:presLayoutVars>
      </dgm:prSet>
      <dgm:spPr/>
    </dgm:pt>
    <dgm:pt modelId="{5FD81C27-F73D-4CEC-9423-C29A03DAB44A}" type="pres">
      <dgm:prSet presAssocID="{65FB50C7-59BA-44A9-BA4C-CF548F08231E}" presName="parentText" presStyleLbl="node1" presStyleIdx="0" presStyleCnt="6">
        <dgm:presLayoutVars>
          <dgm:chMax val="0"/>
          <dgm:bulletEnabled val="1"/>
        </dgm:presLayoutVars>
      </dgm:prSet>
      <dgm:spPr/>
    </dgm:pt>
    <dgm:pt modelId="{5EA49585-BA9C-457E-B2D1-814BDE7CC64A}" type="pres">
      <dgm:prSet presAssocID="{9998D7B4-E228-4118-A8D9-060D9668CF68}" presName="spacer" presStyleCnt="0"/>
      <dgm:spPr/>
    </dgm:pt>
    <dgm:pt modelId="{4B79A6FC-91DC-49E4-B44E-72AA1E4B3C3D}" type="pres">
      <dgm:prSet presAssocID="{43B3DC89-D8F1-43AC-BC41-CADCCC850CFB}" presName="parentText" presStyleLbl="node1" presStyleIdx="1" presStyleCnt="6">
        <dgm:presLayoutVars>
          <dgm:chMax val="0"/>
          <dgm:bulletEnabled val="1"/>
        </dgm:presLayoutVars>
      </dgm:prSet>
      <dgm:spPr/>
    </dgm:pt>
    <dgm:pt modelId="{66649492-3ED3-4B33-84C9-A005203FDA6F}" type="pres">
      <dgm:prSet presAssocID="{BC6251E6-D639-4A09-85D4-7850455A0D9B}" presName="spacer" presStyleCnt="0"/>
      <dgm:spPr/>
    </dgm:pt>
    <dgm:pt modelId="{185A2B5D-320E-4960-A7B2-BE4EEB034764}" type="pres">
      <dgm:prSet presAssocID="{960A061B-3E3B-4A97-89CD-6E3C31500972}" presName="parentText" presStyleLbl="node1" presStyleIdx="2" presStyleCnt="6">
        <dgm:presLayoutVars>
          <dgm:chMax val="0"/>
          <dgm:bulletEnabled val="1"/>
        </dgm:presLayoutVars>
      </dgm:prSet>
      <dgm:spPr/>
    </dgm:pt>
    <dgm:pt modelId="{17FE09D5-58E0-4AEF-A35A-C548F21BA037}" type="pres">
      <dgm:prSet presAssocID="{754A32BE-F90F-43D2-AA91-3B4DAC4BA55C}" presName="spacer" presStyleCnt="0"/>
      <dgm:spPr/>
    </dgm:pt>
    <dgm:pt modelId="{943EF96A-DE81-4A90-A8B8-D216E92CE38F}" type="pres">
      <dgm:prSet presAssocID="{583A7104-DF62-410E-937F-DE3E3A65FA9D}" presName="parentText" presStyleLbl="node1" presStyleIdx="3" presStyleCnt="6">
        <dgm:presLayoutVars>
          <dgm:chMax val="0"/>
          <dgm:bulletEnabled val="1"/>
        </dgm:presLayoutVars>
      </dgm:prSet>
      <dgm:spPr/>
    </dgm:pt>
    <dgm:pt modelId="{E34A16C8-AEBF-4ABD-B220-66464044A046}" type="pres">
      <dgm:prSet presAssocID="{9ACD2CD2-20A7-4503-A6DC-43BBF5458CFD}" presName="spacer" presStyleCnt="0"/>
      <dgm:spPr/>
    </dgm:pt>
    <dgm:pt modelId="{6E9EFE65-C433-46D7-ADDE-6A7995EF00CD}" type="pres">
      <dgm:prSet presAssocID="{5260052D-A69C-48DF-9404-6C83CB875E6D}" presName="parentText" presStyleLbl="node1" presStyleIdx="4" presStyleCnt="6">
        <dgm:presLayoutVars>
          <dgm:chMax val="0"/>
          <dgm:bulletEnabled val="1"/>
        </dgm:presLayoutVars>
      </dgm:prSet>
      <dgm:spPr/>
    </dgm:pt>
    <dgm:pt modelId="{26C6F924-677A-4009-9039-D1F21347B910}" type="pres">
      <dgm:prSet presAssocID="{FB384A75-40E7-4825-9DCD-A6441C5D592C}" presName="spacer" presStyleCnt="0"/>
      <dgm:spPr/>
    </dgm:pt>
    <dgm:pt modelId="{CBA6D1C4-6148-4044-90B4-E0BDC6772D0A}" type="pres">
      <dgm:prSet presAssocID="{FBEEACB9-2C75-493E-8AA9-ADE9BC2159AD}" presName="parentText" presStyleLbl="node1" presStyleIdx="5" presStyleCnt="6">
        <dgm:presLayoutVars>
          <dgm:chMax val="0"/>
          <dgm:bulletEnabled val="1"/>
        </dgm:presLayoutVars>
      </dgm:prSet>
      <dgm:spPr/>
    </dgm:pt>
  </dgm:ptLst>
  <dgm:cxnLst>
    <dgm:cxn modelId="{4DCF8BF5-4708-49F5-AD12-8327D7EF78EB}" srcId="{BAB5F67E-E24E-4467-BE29-CF4D932F3419}" destId="{65FB50C7-59BA-44A9-BA4C-CF548F08231E}" srcOrd="0" destOrd="0" parTransId="{85691FCC-4A09-4882-B29D-4680DEF5B59A}" sibTransId="{9998D7B4-E228-4118-A8D9-060D9668CF68}"/>
    <dgm:cxn modelId="{18B0F5CB-CA6F-4DBB-BD9D-563128ABE8FE}" srcId="{BAB5F67E-E24E-4467-BE29-CF4D932F3419}" destId="{FBEEACB9-2C75-493E-8AA9-ADE9BC2159AD}" srcOrd="5" destOrd="0" parTransId="{2CBB1612-1F28-4B99-BC8F-1C0B159B8421}" sibTransId="{4396A526-A1C7-4247-88BA-8DC798B8DFFE}"/>
    <dgm:cxn modelId="{C37B12AA-4E58-4FB0-A5B2-A6FD09F91B8D}" type="presOf" srcId="{65FB50C7-59BA-44A9-BA4C-CF548F08231E}" destId="{5FD81C27-F73D-4CEC-9423-C29A03DAB44A}" srcOrd="0" destOrd="0" presId="urn:microsoft.com/office/officeart/2005/8/layout/vList2"/>
    <dgm:cxn modelId="{5C7348B0-73BF-4225-93CF-C51D55BFEBEE}" type="presOf" srcId="{5260052D-A69C-48DF-9404-6C83CB875E6D}" destId="{6E9EFE65-C433-46D7-ADDE-6A7995EF00CD}" srcOrd="0" destOrd="0" presId="urn:microsoft.com/office/officeart/2005/8/layout/vList2"/>
    <dgm:cxn modelId="{3B4E79CA-526A-4959-982A-D28CC3B7E77E}" type="presOf" srcId="{BAB5F67E-E24E-4467-BE29-CF4D932F3419}" destId="{38012CC5-36F9-4AFF-BCBC-F393B28A6F4D}" srcOrd="0" destOrd="0" presId="urn:microsoft.com/office/officeart/2005/8/layout/vList2"/>
    <dgm:cxn modelId="{87F0476B-58E8-4F6D-A6C0-4EEA9F7958F9}" type="presOf" srcId="{FBEEACB9-2C75-493E-8AA9-ADE9BC2159AD}" destId="{CBA6D1C4-6148-4044-90B4-E0BDC6772D0A}" srcOrd="0" destOrd="0" presId="urn:microsoft.com/office/officeart/2005/8/layout/vList2"/>
    <dgm:cxn modelId="{314A8B86-0FC8-4B05-928D-5AE9F4458632}" srcId="{BAB5F67E-E24E-4467-BE29-CF4D932F3419}" destId="{960A061B-3E3B-4A97-89CD-6E3C31500972}" srcOrd="2" destOrd="0" parTransId="{FA5675A1-39BC-4D27-9C04-07C8834E36B8}" sibTransId="{754A32BE-F90F-43D2-AA91-3B4DAC4BA55C}"/>
    <dgm:cxn modelId="{2ED208CF-39AA-4DF7-B5F2-24523EF3B809}" type="presOf" srcId="{43B3DC89-D8F1-43AC-BC41-CADCCC850CFB}" destId="{4B79A6FC-91DC-49E4-B44E-72AA1E4B3C3D}" srcOrd="0" destOrd="0" presId="urn:microsoft.com/office/officeart/2005/8/layout/vList2"/>
    <dgm:cxn modelId="{118CC3F4-1EE4-44D5-96CB-7E7E66E5D32A}" srcId="{BAB5F67E-E24E-4467-BE29-CF4D932F3419}" destId="{5260052D-A69C-48DF-9404-6C83CB875E6D}" srcOrd="4" destOrd="0" parTransId="{084E08D8-CAF8-4725-BDB1-00CE93F20409}" sibTransId="{FB384A75-40E7-4825-9DCD-A6441C5D592C}"/>
    <dgm:cxn modelId="{6300F260-54D3-43D6-BE28-D928273592DC}" srcId="{BAB5F67E-E24E-4467-BE29-CF4D932F3419}" destId="{43B3DC89-D8F1-43AC-BC41-CADCCC850CFB}" srcOrd="1" destOrd="0" parTransId="{F27D4F0D-11BE-4619-A05D-A84465CFD934}" sibTransId="{BC6251E6-D639-4A09-85D4-7850455A0D9B}"/>
    <dgm:cxn modelId="{934DE8CA-13E2-4C88-AA9C-E3ECD89B227A}" type="presOf" srcId="{960A061B-3E3B-4A97-89CD-6E3C31500972}" destId="{185A2B5D-320E-4960-A7B2-BE4EEB034764}" srcOrd="0" destOrd="0" presId="urn:microsoft.com/office/officeart/2005/8/layout/vList2"/>
    <dgm:cxn modelId="{15FAA96A-5448-43D8-BC18-4AAE552A0094}" type="presOf" srcId="{583A7104-DF62-410E-937F-DE3E3A65FA9D}" destId="{943EF96A-DE81-4A90-A8B8-D216E92CE38F}" srcOrd="0" destOrd="0" presId="urn:microsoft.com/office/officeart/2005/8/layout/vList2"/>
    <dgm:cxn modelId="{F172F23F-2762-4D79-BB8A-79121A71F8F4}" srcId="{BAB5F67E-E24E-4467-BE29-CF4D932F3419}" destId="{583A7104-DF62-410E-937F-DE3E3A65FA9D}" srcOrd="3" destOrd="0" parTransId="{BF73C03D-52F4-4CF1-91CC-C2546EDC23AF}" sibTransId="{9ACD2CD2-20A7-4503-A6DC-43BBF5458CFD}"/>
    <dgm:cxn modelId="{5034F79C-D908-408F-B9D3-08BFDE139792}" type="presParOf" srcId="{38012CC5-36F9-4AFF-BCBC-F393B28A6F4D}" destId="{5FD81C27-F73D-4CEC-9423-C29A03DAB44A}" srcOrd="0" destOrd="0" presId="urn:microsoft.com/office/officeart/2005/8/layout/vList2"/>
    <dgm:cxn modelId="{AAFE41C3-BA1B-4FF8-87FD-AFA5FF5A2588}" type="presParOf" srcId="{38012CC5-36F9-4AFF-BCBC-F393B28A6F4D}" destId="{5EA49585-BA9C-457E-B2D1-814BDE7CC64A}" srcOrd="1" destOrd="0" presId="urn:microsoft.com/office/officeart/2005/8/layout/vList2"/>
    <dgm:cxn modelId="{F20D4574-4C91-4849-90C4-B3A5A4432E97}" type="presParOf" srcId="{38012CC5-36F9-4AFF-BCBC-F393B28A6F4D}" destId="{4B79A6FC-91DC-49E4-B44E-72AA1E4B3C3D}" srcOrd="2" destOrd="0" presId="urn:microsoft.com/office/officeart/2005/8/layout/vList2"/>
    <dgm:cxn modelId="{0E450D4D-1023-41A7-90FF-9F1C1BE28DA7}" type="presParOf" srcId="{38012CC5-36F9-4AFF-BCBC-F393B28A6F4D}" destId="{66649492-3ED3-4B33-84C9-A005203FDA6F}" srcOrd="3" destOrd="0" presId="urn:microsoft.com/office/officeart/2005/8/layout/vList2"/>
    <dgm:cxn modelId="{2B7945FF-6BCD-48D0-BCFA-FCA357E4A285}" type="presParOf" srcId="{38012CC5-36F9-4AFF-BCBC-F393B28A6F4D}" destId="{185A2B5D-320E-4960-A7B2-BE4EEB034764}" srcOrd="4" destOrd="0" presId="urn:microsoft.com/office/officeart/2005/8/layout/vList2"/>
    <dgm:cxn modelId="{837D9BFB-27CD-412F-8A3C-8E4AAD6AE939}" type="presParOf" srcId="{38012CC5-36F9-4AFF-BCBC-F393B28A6F4D}" destId="{17FE09D5-58E0-4AEF-A35A-C548F21BA037}" srcOrd="5" destOrd="0" presId="urn:microsoft.com/office/officeart/2005/8/layout/vList2"/>
    <dgm:cxn modelId="{2D43A181-6305-4CCF-B69F-038C658263AC}" type="presParOf" srcId="{38012CC5-36F9-4AFF-BCBC-F393B28A6F4D}" destId="{943EF96A-DE81-4A90-A8B8-D216E92CE38F}" srcOrd="6" destOrd="0" presId="urn:microsoft.com/office/officeart/2005/8/layout/vList2"/>
    <dgm:cxn modelId="{979BAD00-AF80-4F88-B7D0-69DE9CC91022}" type="presParOf" srcId="{38012CC5-36F9-4AFF-BCBC-F393B28A6F4D}" destId="{E34A16C8-AEBF-4ABD-B220-66464044A046}" srcOrd="7" destOrd="0" presId="urn:microsoft.com/office/officeart/2005/8/layout/vList2"/>
    <dgm:cxn modelId="{A916F88A-2B40-4A44-A76B-5FB9DE952E46}" type="presParOf" srcId="{38012CC5-36F9-4AFF-BCBC-F393B28A6F4D}" destId="{6E9EFE65-C433-46D7-ADDE-6A7995EF00CD}" srcOrd="8" destOrd="0" presId="urn:microsoft.com/office/officeart/2005/8/layout/vList2"/>
    <dgm:cxn modelId="{7E231239-947C-4518-93F8-554A95609731}" type="presParOf" srcId="{38012CC5-36F9-4AFF-BCBC-F393B28A6F4D}" destId="{26C6F924-677A-4009-9039-D1F21347B910}" srcOrd="9" destOrd="0" presId="urn:microsoft.com/office/officeart/2005/8/layout/vList2"/>
    <dgm:cxn modelId="{B22DB05B-07BD-4DB8-9855-07C63F1569A8}" type="presParOf" srcId="{38012CC5-36F9-4AFF-BCBC-F393B28A6F4D}" destId="{CBA6D1C4-6148-4044-90B4-E0BDC6772D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848AF-3F44-4E0B-879A-F93650C9A8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79660B96-4EA1-4394-B99A-389A7EA492B7}">
      <dgm:prSet/>
      <dgm:spPr/>
      <dgm:t>
        <a:bodyPr/>
        <a:lstStyle/>
        <a:p>
          <a:pPr rtl="0"/>
          <a:r>
            <a:rPr lang="en-IN" dirty="0" smtClean="0"/>
            <a:t>The </a:t>
          </a:r>
          <a:r>
            <a:rPr lang="en-IN" b="1" dirty="0" err="1" smtClean="0">
              <a:solidFill>
                <a:srgbClr val="C00000"/>
              </a:solidFill>
            </a:rPr>
            <a:t>LocalDate</a:t>
          </a:r>
          <a:r>
            <a:rPr lang="en-IN" b="1" dirty="0" smtClean="0">
              <a:solidFill>
                <a:srgbClr val="C00000"/>
              </a:solidFill>
            </a:rPr>
            <a:t> </a:t>
          </a:r>
          <a:r>
            <a:rPr lang="en-IN" dirty="0" smtClean="0"/>
            <a:t>class represents a date. There is no representation of a time or time-zone.</a:t>
          </a:r>
          <a:endParaRPr lang="en-IN" dirty="0"/>
        </a:p>
      </dgm:t>
    </dgm:pt>
    <dgm:pt modelId="{E51A78FB-0792-4F82-9312-67A394920EE5}" type="parTrans" cxnId="{9B9D33E0-FFF9-445B-80F0-019DFBBB2C15}">
      <dgm:prSet/>
      <dgm:spPr/>
      <dgm:t>
        <a:bodyPr/>
        <a:lstStyle/>
        <a:p>
          <a:endParaRPr lang="en-IN"/>
        </a:p>
      </dgm:t>
    </dgm:pt>
    <dgm:pt modelId="{79EEB4DE-475F-43AB-8FEC-F5C189E263F8}" type="sibTrans" cxnId="{9B9D33E0-FFF9-445B-80F0-019DFBBB2C15}">
      <dgm:prSet/>
      <dgm:spPr/>
      <dgm:t>
        <a:bodyPr/>
        <a:lstStyle/>
        <a:p>
          <a:endParaRPr lang="en-IN"/>
        </a:p>
      </dgm:t>
    </dgm:pt>
    <dgm:pt modelId="{13D2FEB2-ECD4-4443-B845-93CCCEB66642}">
      <dgm:prSet/>
      <dgm:spPr/>
      <dgm:t>
        <a:bodyPr/>
        <a:lstStyle/>
        <a:p>
          <a:pPr rtl="0"/>
          <a:r>
            <a:rPr lang="en-IN" dirty="0" smtClean="0"/>
            <a:t>The </a:t>
          </a:r>
          <a:r>
            <a:rPr lang="en-IN" b="1" dirty="0" err="1" smtClean="0">
              <a:solidFill>
                <a:srgbClr val="C00000"/>
              </a:solidFill>
            </a:rPr>
            <a:t>LocalTime</a:t>
          </a:r>
          <a:r>
            <a:rPr lang="en-IN" dirty="0" smtClean="0"/>
            <a:t> class represents a time. There is no representation of a date or time-zone.</a:t>
          </a:r>
          <a:endParaRPr lang="en-IN" dirty="0"/>
        </a:p>
      </dgm:t>
    </dgm:pt>
    <dgm:pt modelId="{44CAFA73-C8B0-444C-9E2D-19AE68E6007B}" type="parTrans" cxnId="{D2C8C44C-15CC-4A34-B877-2658D7C3F609}">
      <dgm:prSet/>
      <dgm:spPr/>
      <dgm:t>
        <a:bodyPr/>
        <a:lstStyle/>
        <a:p>
          <a:endParaRPr lang="en-IN"/>
        </a:p>
      </dgm:t>
    </dgm:pt>
    <dgm:pt modelId="{8B2A2EA2-787E-4EA0-BA71-654840508B4A}" type="sibTrans" cxnId="{D2C8C44C-15CC-4A34-B877-2658D7C3F609}">
      <dgm:prSet/>
      <dgm:spPr/>
      <dgm:t>
        <a:bodyPr/>
        <a:lstStyle/>
        <a:p>
          <a:endParaRPr lang="en-IN"/>
        </a:p>
      </dgm:t>
    </dgm:pt>
    <dgm:pt modelId="{14A19D8D-B08F-4252-BBD9-DE0AEF51975F}">
      <dgm:prSet/>
      <dgm:spPr/>
      <dgm:t>
        <a:bodyPr/>
        <a:lstStyle/>
        <a:p>
          <a:pPr rtl="0"/>
          <a:r>
            <a:rPr lang="en-IN" dirty="0" smtClean="0"/>
            <a:t>The </a:t>
          </a:r>
          <a:r>
            <a:rPr lang="en-IN" b="1" dirty="0" err="1" smtClean="0">
              <a:solidFill>
                <a:srgbClr val="C00000"/>
              </a:solidFill>
            </a:rPr>
            <a:t>LocalDateTime</a:t>
          </a:r>
          <a:r>
            <a:rPr lang="en-IN" dirty="0" smtClean="0"/>
            <a:t> class represents a date-time. There is no representation of a time-zone.</a:t>
          </a:r>
          <a:endParaRPr lang="en-IN" dirty="0"/>
        </a:p>
      </dgm:t>
    </dgm:pt>
    <dgm:pt modelId="{78AB2969-D031-428C-8E0F-17D5B95ECF6B}" type="parTrans" cxnId="{AAB7D331-A67A-4B3E-BD87-455DE78E6520}">
      <dgm:prSet/>
      <dgm:spPr/>
      <dgm:t>
        <a:bodyPr/>
        <a:lstStyle/>
        <a:p>
          <a:endParaRPr lang="en-IN"/>
        </a:p>
      </dgm:t>
    </dgm:pt>
    <dgm:pt modelId="{F2AADC15-1C7F-48E6-B807-7E91D761B1B5}" type="sibTrans" cxnId="{AAB7D331-A67A-4B3E-BD87-455DE78E6520}">
      <dgm:prSet/>
      <dgm:spPr/>
      <dgm:t>
        <a:bodyPr/>
        <a:lstStyle/>
        <a:p>
          <a:endParaRPr lang="en-IN"/>
        </a:p>
      </dgm:t>
    </dgm:pt>
    <dgm:pt modelId="{2E11F0D7-8227-41C3-9DEB-0F4E2D2DCD02}" type="pres">
      <dgm:prSet presAssocID="{757848AF-3F44-4E0B-879A-F93650C9A8BA}" presName="linear" presStyleCnt="0">
        <dgm:presLayoutVars>
          <dgm:animLvl val="lvl"/>
          <dgm:resizeHandles val="exact"/>
        </dgm:presLayoutVars>
      </dgm:prSet>
      <dgm:spPr/>
      <dgm:t>
        <a:bodyPr/>
        <a:lstStyle/>
        <a:p>
          <a:endParaRPr lang="en-IN"/>
        </a:p>
      </dgm:t>
    </dgm:pt>
    <dgm:pt modelId="{FCF937D4-548A-42D4-9DA5-A55DA0DD06EB}" type="pres">
      <dgm:prSet presAssocID="{79660B96-4EA1-4394-B99A-389A7EA492B7}" presName="parentText" presStyleLbl="node1" presStyleIdx="0" presStyleCnt="3" custLinFactY="-7823" custLinFactNeighborX="-808" custLinFactNeighborY="-100000">
        <dgm:presLayoutVars>
          <dgm:chMax val="0"/>
          <dgm:bulletEnabled val="1"/>
        </dgm:presLayoutVars>
      </dgm:prSet>
      <dgm:spPr/>
      <dgm:t>
        <a:bodyPr/>
        <a:lstStyle/>
        <a:p>
          <a:endParaRPr lang="en-IN"/>
        </a:p>
      </dgm:t>
    </dgm:pt>
    <dgm:pt modelId="{8689D0A3-2A4E-481E-ABAC-5297F24AB39F}" type="pres">
      <dgm:prSet presAssocID="{79EEB4DE-475F-43AB-8FEC-F5C189E263F8}" presName="spacer" presStyleCnt="0"/>
      <dgm:spPr/>
    </dgm:pt>
    <dgm:pt modelId="{C95FE4B1-DFF7-439B-902D-976C0C5AC7FE}" type="pres">
      <dgm:prSet presAssocID="{13D2FEB2-ECD4-4443-B845-93CCCEB66642}" presName="parentText" presStyleLbl="node1" presStyleIdx="1" presStyleCnt="3">
        <dgm:presLayoutVars>
          <dgm:chMax val="0"/>
          <dgm:bulletEnabled val="1"/>
        </dgm:presLayoutVars>
      </dgm:prSet>
      <dgm:spPr/>
      <dgm:t>
        <a:bodyPr/>
        <a:lstStyle/>
        <a:p>
          <a:endParaRPr lang="en-IN"/>
        </a:p>
      </dgm:t>
    </dgm:pt>
    <dgm:pt modelId="{8F6ADC76-078F-491A-8146-F7BC0759B318}" type="pres">
      <dgm:prSet presAssocID="{8B2A2EA2-787E-4EA0-BA71-654840508B4A}" presName="spacer" presStyleCnt="0"/>
      <dgm:spPr/>
    </dgm:pt>
    <dgm:pt modelId="{021FEEB9-FD79-4A8A-BF4C-BBF4043E3A89}" type="pres">
      <dgm:prSet presAssocID="{14A19D8D-B08F-4252-BBD9-DE0AEF51975F}" presName="parentText" presStyleLbl="node1" presStyleIdx="2" presStyleCnt="3">
        <dgm:presLayoutVars>
          <dgm:chMax val="0"/>
          <dgm:bulletEnabled val="1"/>
        </dgm:presLayoutVars>
      </dgm:prSet>
      <dgm:spPr/>
      <dgm:t>
        <a:bodyPr/>
        <a:lstStyle/>
        <a:p>
          <a:endParaRPr lang="en-IN"/>
        </a:p>
      </dgm:t>
    </dgm:pt>
  </dgm:ptLst>
  <dgm:cxnLst>
    <dgm:cxn modelId="{D2C8C44C-15CC-4A34-B877-2658D7C3F609}" srcId="{757848AF-3F44-4E0B-879A-F93650C9A8BA}" destId="{13D2FEB2-ECD4-4443-B845-93CCCEB66642}" srcOrd="1" destOrd="0" parTransId="{44CAFA73-C8B0-444C-9E2D-19AE68E6007B}" sibTransId="{8B2A2EA2-787E-4EA0-BA71-654840508B4A}"/>
    <dgm:cxn modelId="{9B9D33E0-FFF9-445B-80F0-019DFBBB2C15}" srcId="{757848AF-3F44-4E0B-879A-F93650C9A8BA}" destId="{79660B96-4EA1-4394-B99A-389A7EA492B7}" srcOrd="0" destOrd="0" parTransId="{E51A78FB-0792-4F82-9312-67A394920EE5}" sibTransId="{79EEB4DE-475F-43AB-8FEC-F5C189E263F8}"/>
    <dgm:cxn modelId="{EDB3CD52-075A-4B5B-B752-629A729F0E7B}" type="presOf" srcId="{79660B96-4EA1-4394-B99A-389A7EA492B7}" destId="{FCF937D4-548A-42D4-9DA5-A55DA0DD06EB}" srcOrd="0" destOrd="0" presId="urn:microsoft.com/office/officeart/2005/8/layout/vList2"/>
    <dgm:cxn modelId="{AAB7D331-A67A-4B3E-BD87-455DE78E6520}" srcId="{757848AF-3F44-4E0B-879A-F93650C9A8BA}" destId="{14A19D8D-B08F-4252-BBD9-DE0AEF51975F}" srcOrd="2" destOrd="0" parTransId="{78AB2969-D031-428C-8E0F-17D5B95ECF6B}" sibTransId="{F2AADC15-1C7F-48E6-B807-7E91D761B1B5}"/>
    <dgm:cxn modelId="{CC932DB3-6520-463E-9610-2EF418769726}" type="presOf" srcId="{757848AF-3F44-4E0B-879A-F93650C9A8BA}" destId="{2E11F0D7-8227-41C3-9DEB-0F4E2D2DCD02}" srcOrd="0" destOrd="0" presId="urn:microsoft.com/office/officeart/2005/8/layout/vList2"/>
    <dgm:cxn modelId="{8C135FB8-26AF-46BB-A9FE-13FB40AACD98}" type="presOf" srcId="{14A19D8D-B08F-4252-BBD9-DE0AEF51975F}" destId="{021FEEB9-FD79-4A8A-BF4C-BBF4043E3A89}" srcOrd="0" destOrd="0" presId="urn:microsoft.com/office/officeart/2005/8/layout/vList2"/>
    <dgm:cxn modelId="{BF0385A2-AFDC-40E6-9FA8-B3682B704279}" type="presOf" srcId="{13D2FEB2-ECD4-4443-B845-93CCCEB66642}" destId="{C95FE4B1-DFF7-439B-902D-976C0C5AC7FE}" srcOrd="0" destOrd="0" presId="urn:microsoft.com/office/officeart/2005/8/layout/vList2"/>
    <dgm:cxn modelId="{CE54DE08-D83D-4DD9-9B20-74C9A9265BE9}" type="presParOf" srcId="{2E11F0D7-8227-41C3-9DEB-0F4E2D2DCD02}" destId="{FCF937D4-548A-42D4-9DA5-A55DA0DD06EB}" srcOrd="0" destOrd="0" presId="urn:microsoft.com/office/officeart/2005/8/layout/vList2"/>
    <dgm:cxn modelId="{91A60142-5593-4136-9DCD-934C9DDF54B9}" type="presParOf" srcId="{2E11F0D7-8227-41C3-9DEB-0F4E2D2DCD02}" destId="{8689D0A3-2A4E-481E-ABAC-5297F24AB39F}" srcOrd="1" destOrd="0" presId="urn:microsoft.com/office/officeart/2005/8/layout/vList2"/>
    <dgm:cxn modelId="{D1074FA5-2B4E-4324-8E8D-9DF417149D0B}" type="presParOf" srcId="{2E11F0D7-8227-41C3-9DEB-0F4E2D2DCD02}" destId="{C95FE4B1-DFF7-439B-902D-976C0C5AC7FE}" srcOrd="2" destOrd="0" presId="urn:microsoft.com/office/officeart/2005/8/layout/vList2"/>
    <dgm:cxn modelId="{3968F4F3-7761-43E7-B81B-4D42F23A9876}" type="presParOf" srcId="{2E11F0D7-8227-41C3-9DEB-0F4E2D2DCD02}" destId="{8F6ADC76-078F-491A-8146-F7BC0759B318}" srcOrd="3" destOrd="0" presId="urn:microsoft.com/office/officeart/2005/8/layout/vList2"/>
    <dgm:cxn modelId="{166D21FA-CE4F-4C73-ADDD-937DAE7868FC}" type="presParOf" srcId="{2E11F0D7-8227-41C3-9DEB-0F4E2D2DCD02}" destId="{021FEEB9-FD79-4A8A-BF4C-BBF4043E3A8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5575A-9AD1-4CC2-83BB-824EC39AA2D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F27E005C-2CA3-454E-BBD4-E611E5A4256D}">
      <dgm:prSet/>
      <dgm:spPr/>
      <dgm:t>
        <a:bodyPr/>
        <a:lstStyle/>
        <a:p>
          <a:pPr rtl="0"/>
          <a:r>
            <a:rPr lang="en-IN" smtClean="0"/>
            <a:t>Null checks are not required.</a:t>
          </a:r>
          <a:endParaRPr lang="en-IN"/>
        </a:p>
      </dgm:t>
    </dgm:pt>
    <dgm:pt modelId="{4381AFD6-2891-4C2F-B2F6-6D5D289BBC6C}" type="parTrans" cxnId="{9C756B16-3673-4421-A98C-C7466AFC7C4D}">
      <dgm:prSet/>
      <dgm:spPr/>
      <dgm:t>
        <a:bodyPr/>
        <a:lstStyle/>
        <a:p>
          <a:endParaRPr lang="en-IN"/>
        </a:p>
      </dgm:t>
    </dgm:pt>
    <dgm:pt modelId="{82A23390-6324-4D0D-B37E-63EEBDC68BB9}" type="sibTrans" cxnId="{9C756B16-3673-4421-A98C-C7466AFC7C4D}">
      <dgm:prSet/>
      <dgm:spPr/>
      <dgm:t>
        <a:bodyPr/>
        <a:lstStyle/>
        <a:p>
          <a:endParaRPr lang="en-IN"/>
        </a:p>
      </dgm:t>
    </dgm:pt>
    <dgm:pt modelId="{A9BBD372-6EE5-4B4D-996B-CBB8F3342856}">
      <dgm:prSet/>
      <dgm:spPr/>
      <dgm:t>
        <a:bodyPr/>
        <a:lstStyle/>
        <a:p>
          <a:pPr rtl="0"/>
          <a:r>
            <a:rPr lang="en-IN" smtClean="0"/>
            <a:t>No more NullPointerException at run-time.</a:t>
          </a:r>
          <a:endParaRPr lang="en-IN"/>
        </a:p>
      </dgm:t>
    </dgm:pt>
    <dgm:pt modelId="{C8F203B4-68B0-446C-B548-BB4F7F6C9A86}" type="parTrans" cxnId="{5F6239EE-8D9C-4643-ABF2-997FBD4B2A91}">
      <dgm:prSet/>
      <dgm:spPr/>
      <dgm:t>
        <a:bodyPr/>
        <a:lstStyle/>
        <a:p>
          <a:endParaRPr lang="en-IN"/>
        </a:p>
      </dgm:t>
    </dgm:pt>
    <dgm:pt modelId="{DD2A91EE-CB7A-40F4-BC7F-A97E8BA7246E}" type="sibTrans" cxnId="{5F6239EE-8D9C-4643-ABF2-997FBD4B2A91}">
      <dgm:prSet/>
      <dgm:spPr/>
      <dgm:t>
        <a:bodyPr/>
        <a:lstStyle/>
        <a:p>
          <a:endParaRPr lang="en-IN"/>
        </a:p>
      </dgm:t>
    </dgm:pt>
    <dgm:pt modelId="{4FE633D9-7CF5-4CBC-872C-5457D74E5236}">
      <dgm:prSet/>
      <dgm:spPr/>
      <dgm:t>
        <a:bodyPr/>
        <a:lstStyle/>
        <a:p>
          <a:pPr rtl="0"/>
          <a:r>
            <a:rPr lang="en-IN" smtClean="0"/>
            <a:t>We can develop clean and neat APIs.</a:t>
          </a:r>
          <a:endParaRPr lang="en-IN"/>
        </a:p>
      </dgm:t>
    </dgm:pt>
    <dgm:pt modelId="{EC3F44D2-6D94-478F-9529-BFAD99809085}" type="parTrans" cxnId="{9AD08BDB-D03B-4DCF-A3E6-6E620623F380}">
      <dgm:prSet/>
      <dgm:spPr/>
      <dgm:t>
        <a:bodyPr/>
        <a:lstStyle/>
        <a:p>
          <a:endParaRPr lang="en-IN"/>
        </a:p>
      </dgm:t>
    </dgm:pt>
    <dgm:pt modelId="{1D639665-B940-4CB1-A310-EFB33BEFEBAC}" type="sibTrans" cxnId="{9AD08BDB-D03B-4DCF-A3E6-6E620623F380}">
      <dgm:prSet/>
      <dgm:spPr/>
      <dgm:t>
        <a:bodyPr/>
        <a:lstStyle/>
        <a:p>
          <a:endParaRPr lang="en-IN"/>
        </a:p>
      </dgm:t>
    </dgm:pt>
    <dgm:pt modelId="{2D92544F-745B-4A9F-8F9A-8CB79DBCBBB2}">
      <dgm:prSet/>
      <dgm:spPr/>
      <dgm:t>
        <a:bodyPr/>
        <a:lstStyle/>
        <a:p>
          <a:pPr rtl="0"/>
          <a:r>
            <a:rPr lang="en-IN" smtClean="0"/>
            <a:t>No more Boiler plate code</a:t>
          </a:r>
          <a:endParaRPr lang="en-IN"/>
        </a:p>
      </dgm:t>
    </dgm:pt>
    <dgm:pt modelId="{84600907-3721-40C6-948E-1402866FFAB8}" type="parTrans" cxnId="{B924A6FB-758B-40C1-A293-52489A967E0B}">
      <dgm:prSet/>
      <dgm:spPr/>
      <dgm:t>
        <a:bodyPr/>
        <a:lstStyle/>
        <a:p>
          <a:endParaRPr lang="en-IN"/>
        </a:p>
      </dgm:t>
    </dgm:pt>
    <dgm:pt modelId="{94F81C48-FFD8-431A-BAD8-DF237A63208B}" type="sibTrans" cxnId="{B924A6FB-758B-40C1-A293-52489A967E0B}">
      <dgm:prSet/>
      <dgm:spPr/>
      <dgm:t>
        <a:bodyPr/>
        <a:lstStyle/>
        <a:p>
          <a:endParaRPr lang="en-IN"/>
        </a:p>
      </dgm:t>
    </dgm:pt>
    <dgm:pt modelId="{BB303BD6-488B-4568-AE93-2378330EE55B}" type="pres">
      <dgm:prSet presAssocID="{75D5575A-9AD1-4CC2-83BB-824EC39AA2D2}" presName="linear" presStyleCnt="0">
        <dgm:presLayoutVars>
          <dgm:animLvl val="lvl"/>
          <dgm:resizeHandles val="exact"/>
        </dgm:presLayoutVars>
      </dgm:prSet>
      <dgm:spPr/>
      <dgm:t>
        <a:bodyPr/>
        <a:lstStyle/>
        <a:p>
          <a:endParaRPr lang="en-IN"/>
        </a:p>
      </dgm:t>
    </dgm:pt>
    <dgm:pt modelId="{842EBED6-C22C-4C90-90BE-F79700C69330}" type="pres">
      <dgm:prSet presAssocID="{F27E005C-2CA3-454E-BBD4-E611E5A4256D}" presName="parentText" presStyleLbl="node1" presStyleIdx="0" presStyleCnt="4">
        <dgm:presLayoutVars>
          <dgm:chMax val="0"/>
          <dgm:bulletEnabled val="1"/>
        </dgm:presLayoutVars>
      </dgm:prSet>
      <dgm:spPr/>
      <dgm:t>
        <a:bodyPr/>
        <a:lstStyle/>
        <a:p>
          <a:endParaRPr lang="en-IN"/>
        </a:p>
      </dgm:t>
    </dgm:pt>
    <dgm:pt modelId="{C7A71948-7E94-468E-AF6E-78DD67259655}" type="pres">
      <dgm:prSet presAssocID="{82A23390-6324-4D0D-B37E-63EEBDC68BB9}" presName="spacer" presStyleCnt="0"/>
      <dgm:spPr/>
    </dgm:pt>
    <dgm:pt modelId="{799EF682-2AEC-4242-9F93-D65A9AE33C7E}" type="pres">
      <dgm:prSet presAssocID="{A9BBD372-6EE5-4B4D-996B-CBB8F3342856}" presName="parentText" presStyleLbl="node1" presStyleIdx="1" presStyleCnt="4">
        <dgm:presLayoutVars>
          <dgm:chMax val="0"/>
          <dgm:bulletEnabled val="1"/>
        </dgm:presLayoutVars>
      </dgm:prSet>
      <dgm:spPr/>
      <dgm:t>
        <a:bodyPr/>
        <a:lstStyle/>
        <a:p>
          <a:endParaRPr lang="en-IN"/>
        </a:p>
      </dgm:t>
    </dgm:pt>
    <dgm:pt modelId="{7262C391-62A8-412F-8C45-C16A77014F7D}" type="pres">
      <dgm:prSet presAssocID="{DD2A91EE-CB7A-40F4-BC7F-A97E8BA7246E}" presName="spacer" presStyleCnt="0"/>
      <dgm:spPr/>
    </dgm:pt>
    <dgm:pt modelId="{E73A82A5-89A8-4C8F-BC0B-16D856189823}" type="pres">
      <dgm:prSet presAssocID="{4FE633D9-7CF5-4CBC-872C-5457D74E5236}" presName="parentText" presStyleLbl="node1" presStyleIdx="2" presStyleCnt="4">
        <dgm:presLayoutVars>
          <dgm:chMax val="0"/>
          <dgm:bulletEnabled val="1"/>
        </dgm:presLayoutVars>
      </dgm:prSet>
      <dgm:spPr/>
      <dgm:t>
        <a:bodyPr/>
        <a:lstStyle/>
        <a:p>
          <a:endParaRPr lang="en-IN"/>
        </a:p>
      </dgm:t>
    </dgm:pt>
    <dgm:pt modelId="{95D3FFD5-8537-4564-9A3C-84E10C35B65A}" type="pres">
      <dgm:prSet presAssocID="{1D639665-B940-4CB1-A310-EFB33BEFEBAC}" presName="spacer" presStyleCnt="0"/>
      <dgm:spPr/>
    </dgm:pt>
    <dgm:pt modelId="{3CB826F9-FF57-4A1F-A839-80E8882C37C1}" type="pres">
      <dgm:prSet presAssocID="{2D92544F-745B-4A9F-8F9A-8CB79DBCBBB2}" presName="parentText" presStyleLbl="node1" presStyleIdx="3" presStyleCnt="4">
        <dgm:presLayoutVars>
          <dgm:chMax val="0"/>
          <dgm:bulletEnabled val="1"/>
        </dgm:presLayoutVars>
      </dgm:prSet>
      <dgm:spPr/>
      <dgm:t>
        <a:bodyPr/>
        <a:lstStyle/>
        <a:p>
          <a:endParaRPr lang="en-IN"/>
        </a:p>
      </dgm:t>
    </dgm:pt>
  </dgm:ptLst>
  <dgm:cxnLst>
    <dgm:cxn modelId="{B924A6FB-758B-40C1-A293-52489A967E0B}" srcId="{75D5575A-9AD1-4CC2-83BB-824EC39AA2D2}" destId="{2D92544F-745B-4A9F-8F9A-8CB79DBCBBB2}" srcOrd="3" destOrd="0" parTransId="{84600907-3721-40C6-948E-1402866FFAB8}" sibTransId="{94F81C48-FFD8-431A-BAD8-DF237A63208B}"/>
    <dgm:cxn modelId="{079C7CF3-65D7-48D8-AFDB-1D3821775172}" type="presOf" srcId="{F27E005C-2CA3-454E-BBD4-E611E5A4256D}" destId="{842EBED6-C22C-4C90-90BE-F79700C69330}" srcOrd="0" destOrd="0" presId="urn:microsoft.com/office/officeart/2005/8/layout/vList2"/>
    <dgm:cxn modelId="{1C6FDD62-20C5-4FE3-B599-6A5F083B4EF7}" type="presOf" srcId="{2D92544F-745B-4A9F-8F9A-8CB79DBCBBB2}" destId="{3CB826F9-FF57-4A1F-A839-80E8882C37C1}" srcOrd="0" destOrd="0" presId="urn:microsoft.com/office/officeart/2005/8/layout/vList2"/>
    <dgm:cxn modelId="{9AD08BDB-D03B-4DCF-A3E6-6E620623F380}" srcId="{75D5575A-9AD1-4CC2-83BB-824EC39AA2D2}" destId="{4FE633D9-7CF5-4CBC-872C-5457D74E5236}" srcOrd="2" destOrd="0" parTransId="{EC3F44D2-6D94-478F-9529-BFAD99809085}" sibTransId="{1D639665-B940-4CB1-A310-EFB33BEFEBAC}"/>
    <dgm:cxn modelId="{5F6239EE-8D9C-4643-ABF2-997FBD4B2A91}" srcId="{75D5575A-9AD1-4CC2-83BB-824EC39AA2D2}" destId="{A9BBD372-6EE5-4B4D-996B-CBB8F3342856}" srcOrd="1" destOrd="0" parTransId="{C8F203B4-68B0-446C-B548-BB4F7F6C9A86}" sibTransId="{DD2A91EE-CB7A-40F4-BC7F-A97E8BA7246E}"/>
    <dgm:cxn modelId="{9C756B16-3673-4421-A98C-C7466AFC7C4D}" srcId="{75D5575A-9AD1-4CC2-83BB-824EC39AA2D2}" destId="{F27E005C-2CA3-454E-BBD4-E611E5A4256D}" srcOrd="0" destOrd="0" parTransId="{4381AFD6-2891-4C2F-B2F6-6D5D289BBC6C}" sibTransId="{82A23390-6324-4D0D-B37E-63EEBDC68BB9}"/>
    <dgm:cxn modelId="{67A10E73-E93A-4D36-B450-4247F0E9017F}" type="presOf" srcId="{75D5575A-9AD1-4CC2-83BB-824EC39AA2D2}" destId="{BB303BD6-488B-4568-AE93-2378330EE55B}" srcOrd="0" destOrd="0" presId="urn:microsoft.com/office/officeart/2005/8/layout/vList2"/>
    <dgm:cxn modelId="{77AB45E5-D832-49F6-90B1-8364119A626B}" type="presOf" srcId="{A9BBD372-6EE5-4B4D-996B-CBB8F3342856}" destId="{799EF682-2AEC-4242-9F93-D65A9AE33C7E}" srcOrd="0" destOrd="0" presId="urn:microsoft.com/office/officeart/2005/8/layout/vList2"/>
    <dgm:cxn modelId="{3799E397-7C70-4273-88A1-99090A56F66A}" type="presOf" srcId="{4FE633D9-7CF5-4CBC-872C-5457D74E5236}" destId="{E73A82A5-89A8-4C8F-BC0B-16D856189823}" srcOrd="0" destOrd="0" presId="urn:microsoft.com/office/officeart/2005/8/layout/vList2"/>
    <dgm:cxn modelId="{863A5BE9-D2F9-49EA-BDBE-D5AD010A2C29}" type="presParOf" srcId="{BB303BD6-488B-4568-AE93-2378330EE55B}" destId="{842EBED6-C22C-4C90-90BE-F79700C69330}" srcOrd="0" destOrd="0" presId="urn:microsoft.com/office/officeart/2005/8/layout/vList2"/>
    <dgm:cxn modelId="{BD174318-27BF-43E3-98CC-9169D1995583}" type="presParOf" srcId="{BB303BD6-488B-4568-AE93-2378330EE55B}" destId="{C7A71948-7E94-468E-AF6E-78DD67259655}" srcOrd="1" destOrd="0" presId="urn:microsoft.com/office/officeart/2005/8/layout/vList2"/>
    <dgm:cxn modelId="{3CA2C18B-1A6D-42D0-8144-54EE0C6C2993}" type="presParOf" srcId="{BB303BD6-488B-4568-AE93-2378330EE55B}" destId="{799EF682-2AEC-4242-9F93-D65A9AE33C7E}" srcOrd="2" destOrd="0" presId="urn:microsoft.com/office/officeart/2005/8/layout/vList2"/>
    <dgm:cxn modelId="{2C67F0FF-A268-4BE9-87F5-55F1EAA20111}" type="presParOf" srcId="{BB303BD6-488B-4568-AE93-2378330EE55B}" destId="{7262C391-62A8-412F-8C45-C16A77014F7D}" srcOrd="3" destOrd="0" presId="urn:microsoft.com/office/officeart/2005/8/layout/vList2"/>
    <dgm:cxn modelId="{107E9BFE-C08C-4879-9DCB-8B4BF5FE37B4}" type="presParOf" srcId="{BB303BD6-488B-4568-AE93-2378330EE55B}" destId="{E73A82A5-89A8-4C8F-BC0B-16D856189823}" srcOrd="4" destOrd="0" presId="urn:microsoft.com/office/officeart/2005/8/layout/vList2"/>
    <dgm:cxn modelId="{A4EF89F9-23E9-4A55-9FD9-678FC1591FEA}" type="presParOf" srcId="{BB303BD6-488B-4568-AE93-2378330EE55B}" destId="{95D3FFD5-8537-4564-9A3C-84E10C35B65A}" srcOrd="5" destOrd="0" presId="urn:microsoft.com/office/officeart/2005/8/layout/vList2"/>
    <dgm:cxn modelId="{D6F3A952-88A7-4874-8FD1-A4382568D759}" type="presParOf" srcId="{BB303BD6-488B-4568-AE93-2378330EE55B}" destId="{3CB826F9-FF57-4A1F-A839-80E8882C37C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3039B-8F19-46DD-82D6-A570331118F5}">
      <dsp:nvSpPr>
        <dsp:cNvPr id="0" name=""/>
        <dsp:cNvSpPr/>
      </dsp:nvSpPr>
      <dsp:spPr>
        <a:xfrm>
          <a:off x="0" y="27584"/>
          <a:ext cx="10972800" cy="151164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IN" sz="3800" kern="1200" smtClean="0"/>
            <a:t>Enable to treat functionality as a method argument, or code as data.</a:t>
          </a:r>
          <a:endParaRPr lang="en-IN" sz="3800" kern="1200"/>
        </a:p>
      </dsp:txBody>
      <dsp:txXfrm>
        <a:off x="73792" y="101376"/>
        <a:ext cx="10825216" cy="1364056"/>
      </dsp:txXfrm>
    </dsp:sp>
    <dsp:sp modelId="{8D7535BA-B01E-43A2-B58D-94B5A24A197B}">
      <dsp:nvSpPr>
        <dsp:cNvPr id="0" name=""/>
        <dsp:cNvSpPr/>
      </dsp:nvSpPr>
      <dsp:spPr>
        <a:xfrm>
          <a:off x="0" y="1648665"/>
          <a:ext cx="10972800" cy="151164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IN" sz="3800" kern="1200" smtClean="0"/>
            <a:t>A function that can be created without belonging to any class.</a:t>
          </a:r>
          <a:endParaRPr lang="en-IN" sz="3800" kern="1200"/>
        </a:p>
      </dsp:txBody>
      <dsp:txXfrm>
        <a:off x="73792" y="1722457"/>
        <a:ext cx="10825216" cy="1364056"/>
      </dsp:txXfrm>
    </dsp:sp>
    <dsp:sp modelId="{D68F5B96-3746-4361-95C0-F702F70B9DA1}">
      <dsp:nvSpPr>
        <dsp:cNvPr id="0" name=""/>
        <dsp:cNvSpPr/>
      </dsp:nvSpPr>
      <dsp:spPr>
        <a:xfrm>
          <a:off x="0" y="3269745"/>
          <a:ext cx="10972800" cy="151164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IN" sz="3800" kern="1200" smtClean="0"/>
            <a:t>A lambda expression can be passed around as if it was an object and executed on demand.</a:t>
          </a:r>
          <a:endParaRPr lang="en-IN" sz="3800" kern="1200"/>
        </a:p>
      </dsp:txBody>
      <dsp:txXfrm>
        <a:off x="73792" y="3343537"/>
        <a:ext cx="10825216" cy="1364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81C27-F73D-4CEC-9423-C29A03DAB44A}">
      <dsp:nvSpPr>
        <dsp:cNvPr id="0" name=""/>
        <dsp:cNvSpPr/>
      </dsp:nvSpPr>
      <dsp:spPr>
        <a:xfrm>
          <a:off x="0" y="29834"/>
          <a:ext cx="10972800" cy="719549"/>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Not a data structure</a:t>
          </a:r>
          <a:endParaRPr lang="en-IN" sz="3000" kern="1200"/>
        </a:p>
      </dsp:txBody>
      <dsp:txXfrm>
        <a:off x="35125" y="64959"/>
        <a:ext cx="10902550" cy="649299"/>
      </dsp:txXfrm>
    </dsp:sp>
    <dsp:sp modelId="{4B79A6FC-91DC-49E4-B44E-72AA1E4B3C3D}">
      <dsp:nvSpPr>
        <dsp:cNvPr id="0" name=""/>
        <dsp:cNvSpPr/>
      </dsp:nvSpPr>
      <dsp:spPr>
        <a:xfrm>
          <a:off x="0" y="835784"/>
          <a:ext cx="10972800" cy="719549"/>
        </a:xfrm>
        <a:prstGeom prst="round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Designed for lambdas</a:t>
          </a:r>
          <a:endParaRPr lang="en-IN" sz="3000" kern="1200"/>
        </a:p>
      </dsp:txBody>
      <dsp:txXfrm>
        <a:off x="35125" y="870909"/>
        <a:ext cx="10902550" cy="649299"/>
      </dsp:txXfrm>
    </dsp:sp>
    <dsp:sp modelId="{185A2B5D-320E-4960-A7B2-BE4EEB034764}">
      <dsp:nvSpPr>
        <dsp:cNvPr id="0" name=""/>
        <dsp:cNvSpPr/>
      </dsp:nvSpPr>
      <dsp:spPr>
        <a:xfrm>
          <a:off x="0" y="1641734"/>
          <a:ext cx="10972800" cy="719549"/>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Do not support indexed access</a:t>
          </a:r>
          <a:endParaRPr lang="en-IN" sz="3000" kern="1200"/>
        </a:p>
      </dsp:txBody>
      <dsp:txXfrm>
        <a:off x="35125" y="1676859"/>
        <a:ext cx="10902550" cy="649299"/>
      </dsp:txXfrm>
    </dsp:sp>
    <dsp:sp modelId="{943EF96A-DE81-4A90-A8B8-D216E92CE38F}">
      <dsp:nvSpPr>
        <dsp:cNvPr id="0" name=""/>
        <dsp:cNvSpPr/>
      </dsp:nvSpPr>
      <dsp:spPr>
        <a:xfrm>
          <a:off x="0" y="2447684"/>
          <a:ext cx="10972800" cy="719549"/>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Can easily be outputted as arrays or lists</a:t>
          </a:r>
          <a:endParaRPr lang="en-IN" sz="3000" kern="1200"/>
        </a:p>
      </dsp:txBody>
      <dsp:txXfrm>
        <a:off x="35125" y="2482809"/>
        <a:ext cx="10902550" cy="649299"/>
      </dsp:txXfrm>
    </dsp:sp>
    <dsp:sp modelId="{6E9EFE65-C433-46D7-ADDE-6A7995EF00CD}">
      <dsp:nvSpPr>
        <dsp:cNvPr id="0" name=""/>
        <dsp:cNvSpPr/>
      </dsp:nvSpPr>
      <dsp:spPr>
        <a:xfrm>
          <a:off x="0" y="3253635"/>
          <a:ext cx="10972800" cy="719549"/>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Lazy access supported</a:t>
          </a:r>
          <a:endParaRPr lang="en-IN" sz="3000" kern="1200"/>
        </a:p>
      </dsp:txBody>
      <dsp:txXfrm>
        <a:off x="35125" y="3288760"/>
        <a:ext cx="10902550" cy="649299"/>
      </dsp:txXfrm>
    </dsp:sp>
    <dsp:sp modelId="{CBA6D1C4-6148-4044-90B4-E0BDC6772D0A}">
      <dsp:nvSpPr>
        <dsp:cNvPr id="0" name=""/>
        <dsp:cNvSpPr/>
      </dsp:nvSpPr>
      <dsp:spPr>
        <a:xfrm>
          <a:off x="0" y="4059585"/>
          <a:ext cx="10972800" cy="719549"/>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smtClean="0"/>
            <a:t>Parallelizable</a:t>
          </a:r>
          <a:endParaRPr lang="en-IN" sz="3000" kern="1200"/>
        </a:p>
      </dsp:txBody>
      <dsp:txXfrm>
        <a:off x="35125" y="4094710"/>
        <a:ext cx="10902550" cy="649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937D4-548A-42D4-9DA5-A55DA0DD06EB}">
      <dsp:nvSpPr>
        <dsp:cNvPr id="0" name=""/>
        <dsp:cNvSpPr/>
      </dsp:nvSpPr>
      <dsp:spPr>
        <a:xfrm>
          <a:off x="0" y="0"/>
          <a:ext cx="9433560" cy="119340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dirty="0" smtClean="0"/>
            <a:t>The </a:t>
          </a:r>
          <a:r>
            <a:rPr lang="en-IN" sz="3000" b="1" kern="1200" dirty="0" err="1" smtClean="0">
              <a:solidFill>
                <a:srgbClr val="C00000"/>
              </a:solidFill>
            </a:rPr>
            <a:t>LocalDate</a:t>
          </a:r>
          <a:r>
            <a:rPr lang="en-IN" sz="3000" b="1" kern="1200" dirty="0" smtClean="0">
              <a:solidFill>
                <a:srgbClr val="C00000"/>
              </a:solidFill>
            </a:rPr>
            <a:t> </a:t>
          </a:r>
          <a:r>
            <a:rPr lang="en-IN" sz="3000" kern="1200" dirty="0" smtClean="0"/>
            <a:t>class represents a date. There is no representation of a time or time-zone.</a:t>
          </a:r>
          <a:endParaRPr lang="en-IN" sz="3000" kern="1200" dirty="0"/>
        </a:p>
      </dsp:txBody>
      <dsp:txXfrm>
        <a:off x="58257" y="58257"/>
        <a:ext cx="9317046" cy="1076886"/>
      </dsp:txXfrm>
    </dsp:sp>
    <dsp:sp modelId="{C95FE4B1-DFF7-439B-902D-976C0C5AC7FE}">
      <dsp:nvSpPr>
        <dsp:cNvPr id="0" name=""/>
        <dsp:cNvSpPr/>
      </dsp:nvSpPr>
      <dsp:spPr>
        <a:xfrm>
          <a:off x="0" y="1294196"/>
          <a:ext cx="9433560" cy="1193400"/>
        </a:xfrm>
        <a:prstGeom prst="roundRect">
          <a:avLst/>
        </a:prstGeom>
        <a:solidFill>
          <a:schemeClr val="accent2">
            <a:hueOff val="1620045"/>
            <a:satOff val="225"/>
            <a:lumOff val="19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dirty="0" smtClean="0"/>
            <a:t>The </a:t>
          </a:r>
          <a:r>
            <a:rPr lang="en-IN" sz="3000" b="1" kern="1200" dirty="0" err="1" smtClean="0">
              <a:solidFill>
                <a:srgbClr val="C00000"/>
              </a:solidFill>
            </a:rPr>
            <a:t>LocalTime</a:t>
          </a:r>
          <a:r>
            <a:rPr lang="en-IN" sz="3000" kern="1200" dirty="0" smtClean="0"/>
            <a:t> class represents a time. There is no representation of a date or time-zone.</a:t>
          </a:r>
          <a:endParaRPr lang="en-IN" sz="3000" kern="1200" dirty="0"/>
        </a:p>
      </dsp:txBody>
      <dsp:txXfrm>
        <a:off x="58257" y="1352453"/>
        <a:ext cx="9317046" cy="1076886"/>
      </dsp:txXfrm>
    </dsp:sp>
    <dsp:sp modelId="{021FEEB9-FD79-4A8A-BF4C-BBF4043E3A89}">
      <dsp:nvSpPr>
        <dsp:cNvPr id="0" name=""/>
        <dsp:cNvSpPr/>
      </dsp:nvSpPr>
      <dsp:spPr>
        <a:xfrm>
          <a:off x="0" y="2573996"/>
          <a:ext cx="9433560" cy="1193400"/>
        </a:xfrm>
        <a:prstGeom prst="roundRect">
          <a:avLst/>
        </a:prstGeom>
        <a:solidFill>
          <a:schemeClr val="accent2">
            <a:hueOff val="3240090"/>
            <a:satOff val="451"/>
            <a:lumOff val="39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IN" sz="3000" kern="1200" dirty="0" smtClean="0"/>
            <a:t>The </a:t>
          </a:r>
          <a:r>
            <a:rPr lang="en-IN" sz="3000" b="1" kern="1200" dirty="0" err="1" smtClean="0">
              <a:solidFill>
                <a:srgbClr val="C00000"/>
              </a:solidFill>
            </a:rPr>
            <a:t>LocalDateTime</a:t>
          </a:r>
          <a:r>
            <a:rPr lang="en-IN" sz="3000" kern="1200" dirty="0" smtClean="0"/>
            <a:t> class represents a date-time. There is no representation of a time-zone.</a:t>
          </a:r>
          <a:endParaRPr lang="en-IN" sz="3000" kern="1200" dirty="0"/>
        </a:p>
      </dsp:txBody>
      <dsp:txXfrm>
        <a:off x="58257" y="2632253"/>
        <a:ext cx="9317046" cy="1076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EBED6-C22C-4C90-90BE-F79700C69330}">
      <dsp:nvSpPr>
        <dsp:cNvPr id="0" name=""/>
        <dsp:cNvSpPr/>
      </dsp:nvSpPr>
      <dsp:spPr>
        <a:xfrm>
          <a:off x="0" y="51435"/>
          <a:ext cx="10972800" cy="1079325"/>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IN" sz="4500" kern="1200" smtClean="0"/>
            <a:t>Null checks are not required.</a:t>
          </a:r>
          <a:endParaRPr lang="en-IN" sz="4500" kern="1200"/>
        </a:p>
      </dsp:txBody>
      <dsp:txXfrm>
        <a:off x="52688" y="104123"/>
        <a:ext cx="10867424" cy="973949"/>
      </dsp:txXfrm>
    </dsp:sp>
    <dsp:sp modelId="{799EF682-2AEC-4242-9F93-D65A9AE33C7E}">
      <dsp:nvSpPr>
        <dsp:cNvPr id="0" name=""/>
        <dsp:cNvSpPr/>
      </dsp:nvSpPr>
      <dsp:spPr>
        <a:xfrm>
          <a:off x="0" y="1260360"/>
          <a:ext cx="10972800" cy="1079325"/>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IN" sz="4500" kern="1200" smtClean="0"/>
            <a:t>No more NullPointerException at run-time.</a:t>
          </a:r>
          <a:endParaRPr lang="en-IN" sz="4500" kern="1200"/>
        </a:p>
      </dsp:txBody>
      <dsp:txXfrm>
        <a:off x="52688" y="1313048"/>
        <a:ext cx="10867424" cy="973949"/>
      </dsp:txXfrm>
    </dsp:sp>
    <dsp:sp modelId="{E73A82A5-89A8-4C8F-BC0B-16D856189823}">
      <dsp:nvSpPr>
        <dsp:cNvPr id="0" name=""/>
        <dsp:cNvSpPr/>
      </dsp:nvSpPr>
      <dsp:spPr>
        <a:xfrm>
          <a:off x="0" y="2469285"/>
          <a:ext cx="10972800" cy="1079325"/>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IN" sz="4500" kern="1200" smtClean="0"/>
            <a:t>We can develop clean and neat APIs.</a:t>
          </a:r>
          <a:endParaRPr lang="en-IN" sz="4500" kern="1200"/>
        </a:p>
      </dsp:txBody>
      <dsp:txXfrm>
        <a:off x="52688" y="2521973"/>
        <a:ext cx="10867424" cy="973949"/>
      </dsp:txXfrm>
    </dsp:sp>
    <dsp:sp modelId="{3CB826F9-FF57-4A1F-A839-80E8882C37C1}">
      <dsp:nvSpPr>
        <dsp:cNvPr id="0" name=""/>
        <dsp:cNvSpPr/>
      </dsp:nvSpPr>
      <dsp:spPr>
        <a:xfrm>
          <a:off x="0" y="3678210"/>
          <a:ext cx="10972800" cy="1079325"/>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IN" sz="4500" kern="1200" smtClean="0"/>
            <a:t>No more Boiler plate code</a:t>
          </a:r>
          <a:endParaRPr lang="en-IN" sz="4500" kern="1200"/>
        </a:p>
      </dsp:txBody>
      <dsp:txXfrm>
        <a:off x="52688" y="3730898"/>
        <a:ext cx="10867424" cy="9739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3/10/2019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45895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98646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5927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boilerplate is any form of writing that can be or is reused multiple times with minimal changes to the original content. This term is currently used in many fields, often to refer to standard written media such as warnings, product manuals, disclaimers, copyright statements and even end-user license agreements. In IT, this term refers to boilerplate code, which is code that has proved to efficient and can be extended to many applications. Code to produce standard mathematical operations, template programs, and most notably, open-source codes may all be considered boilerplate code.</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55</a:t>
            </a:fld>
            <a:endParaRPr lang="en-US" dirty="0"/>
          </a:p>
        </p:txBody>
      </p:sp>
    </p:spTree>
    <p:extLst>
      <p:ext uri="{BB962C8B-B14F-4D97-AF65-F5344CB8AC3E}">
        <p14:creationId xmlns:p14="http://schemas.microsoft.com/office/powerpoint/2010/main" val="246560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Lambda expressions are not unknown to many of us who have worked on advanced languages like Scala.</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330024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We have also see that Runnable is an functional interface with single method run(). So, when you pass lambda expression to constructor of Thread class, compiler tries to convert the expression into equivalent Runnable code as shown in first code sample. If compiler succeed then everything runs fine, if compiler is not able to convert the expression into equivalent implementation code, it will complain. Here, in above example, lambda expression is converted to type Runnable.</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94424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2025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422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766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7106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503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7143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3/10/2019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3/10/2019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3/10/2019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399"/>
            <a:ext cx="10972800" cy="1066800"/>
          </a:xfrm>
        </p:spPr>
        <p:style>
          <a:lnRef idx="1">
            <a:schemeClr val="accent1"/>
          </a:lnRef>
          <a:fillRef idx="2">
            <a:schemeClr val="accent1"/>
          </a:fillRef>
          <a:effectRef idx="1">
            <a:schemeClr val="accent1"/>
          </a:effectRef>
          <a:fontRef idx="none"/>
        </p:style>
        <p:txBody>
          <a:bodyPr/>
          <a:lstStyle>
            <a:lvl1pPr>
              <a:defRPr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609600" y="1765566"/>
            <a:ext cx="10972800" cy="4808970"/>
          </a:xfrm>
        </p:spPr>
        <p:txBody>
          <a:bodyPr/>
          <a:lstStyle>
            <a:lvl1pPr>
              <a:defRPr/>
            </a:lvl1pPr>
            <a:lvl5pPr>
              <a:defRPr/>
            </a:lvl5pPr>
            <a:lvl6pPr>
              <a:defRPr/>
            </a:lvl6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ight Arrow 6"/>
          <p:cNvSpPr/>
          <p:nvPr userDrawn="1"/>
        </p:nvSpPr>
        <p:spPr>
          <a:xfrm>
            <a:off x="11476383" y="545281"/>
            <a:ext cx="715617" cy="758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userDrawn="1"/>
        </p:nvSpPr>
        <p:spPr>
          <a:xfrm>
            <a:off x="0" y="3606049"/>
            <a:ext cx="477078" cy="47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3/10/2019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3/10/2019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3/10/2019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3/10/2019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3/10/2019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3/10/2019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3/10/2019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3/10/2019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8-bit_clean" TargetMode="External"/><Relationship Id="rId2" Type="http://schemas.openxmlformats.org/officeDocument/2006/relationships/hyperlink" Target="https://en.wikipedia.org/wiki/ASCI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 8 - Features</a:t>
            </a:r>
            <a:endParaRPr lang="en-US" b="1" dirty="0"/>
          </a:p>
        </p:txBody>
      </p:sp>
      <p:pic>
        <p:nvPicPr>
          <p:cNvPr id="5" name="Picture 4"/>
          <p:cNvPicPr>
            <a:picLocks noChangeAspect="1"/>
          </p:cNvPicPr>
          <p:nvPr/>
        </p:nvPicPr>
        <p:blipFill>
          <a:blip r:embed="rId3"/>
          <a:stretch>
            <a:fillRect/>
          </a:stretch>
        </p:blipFill>
        <p:spPr>
          <a:xfrm>
            <a:off x="7539037" y="236444"/>
            <a:ext cx="3057525" cy="3238500"/>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a:t>
            </a:r>
            <a:r>
              <a:rPr lang="en-IN" dirty="0" smtClean="0"/>
              <a:t>Functional </a:t>
            </a:r>
            <a:r>
              <a:rPr lang="en-IN" dirty="0"/>
              <a:t>interface?</a:t>
            </a:r>
          </a:p>
        </p:txBody>
      </p:sp>
      <p:pic>
        <p:nvPicPr>
          <p:cNvPr id="4" name="Picture 3"/>
          <p:cNvPicPr>
            <a:picLocks noChangeAspect="1"/>
          </p:cNvPicPr>
          <p:nvPr/>
        </p:nvPicPr>
        <p:blipFill>
          <a:blip r:embed="rId2"/>
          <a:stretch>
            <a:fillRect/>
          </a:stretch>
        </p:blipFill>
        <p:spPr>
          <a:xfrm>
            <a:off x="838200" y="1721933"/>
            <a:ext cx="10591800" cy="4907467"/>
          </a:xfrm>
          <a:prstGeom prst="rect">
            <a:avLst/>
          </a:prstGeom>
        </p:spPr>
      </p:pic>
    </p:spTree>
    <p:extLst>
      <p:ext uri="{BB962C8B-B14F-4D97-AF65-F5344CB8AC3E}">
        <p14:creationId xmlns:p14="http://schemas.microsoft.com/office/powerpoint/2010/main" val="10157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Interface</a:t>
            </a:r>
            <a:endParaRPr lang="en-IN" dirty="0"/>
          </a:p>
        </p:txBody>
      </p:sp>
      <p:sp>
        <p:nvSpPr>
          <p:cNvPr id="3" name="Content Placeholder 2"/>
          <p:cNvSpPr>
            <a:spLocks noGrp="1"/>
          </p:cNvSpPr>
          <p:nvPr>
            <p:ph idx="1"/>
          </p:nvPr>
        </p:nvSpPr>
        <p:spPr/>
        <p:txBody>
          <a:bodyPr/>
          <a:lstStyle/>
          <a:p>
            <a:r>
              <a:rPr lang="en-IN" dirty="0"/>
              <a:t>Single Abstract Method interfaces (SAM Interfaces) is not a new concept</a:t>
            </a:r>
            <a:r>
              <a:rPr lang="en-IN" dirty="0" smtClean="0"/>
              <a:t>.</a:t>
            </a:r>
          </a:p>
          <a:p>
            <a:r>
              <a:rPr lang="en-IN" dirty="0" smtClean="0"/>
              <a:t>It </a:t>
            </a:r>
            <a:r>
              <a:rPr lang="en-IN" dirty="0"/>
              <a:t>means interfaces with only one single method</a:t>
            </a:r>
            <a:r>
              <a:rPr lang="en-IN" dirty="0" smtClean="0"/>
              <a:t>.</a:t>
            </a:r>
          </a:p>
          <a:p>
            <a:r>
              <a:rPr lang="en-IN" dirty="0" smtClean="0"/>
              <a:t> </a:t>
            </a:r>
            <a:r>
              <a:rPr lang="en-IN" dirty="0"/>
              <a:t>In java, we already have many examples of such SAM interfaces</a:t>
            </a:r>
            <a:r>
              <a:rPr lang="en-IN" dirty="0" smtClean="0"/>
              <a:t>.</a:t>
            </a:r>
          </a:p>
          <a:p>
            <a:r>
              <a:rPr lang="en-IN" dirty="0" smtClean="0"/>
              <a:t> </a:t>
            </a:r>
            <a:r>
              <a:rPr lang="en-IN" dirty="0"/>
              <a:t>From java 8, they will also be referred as functional interfaces as well</a:t>
            </a:r>
            <a:r>
              <a:rPr lang="en-IN" dirty="0" smtClean="0"/>
              <a:t>.</a:t>
            </a:r>
          </a:p>
          <a:p>
            <a:r>
              <a:rPr lang="en-IN" dirty="0"/>
              <a:t>For example, a Comparable interface with a single method </a:t>
            </a:r>
            <a:r>
              <a:rPr lang="en-IN" b="1" dirty="0">
                <a:solidFill>
                  <a:srgbClr val="C00000"/>
                </a:solidFill>
              </a:rPr>
              <a:t>‘</a:t>
            </a:r>
            <a:r>
              <a:rPr lang="en-IN" b="1" dirty="0" err="1">
                <a:solidFill>
                  <a:srgbClr val="C00000"/>
                </a:solidFill>
              </a:rPr>
              <a:t>compareTo</a:t>
            </a:r>
            <a:r>
              <a:rPr lang="en-IN" dirty="0"/>
              <a:t>’ is used for comparison purpose. </a:t>
            </a:r>
            <a:endParaRPr lang="en-IN" dirty="0" smtClean="0"/>
          </a:p>
          <a:p>
            <a:r>
              <a:rPr lang="en-IN" dirty="0" smtClean="0"/>
              <a:t>Java </a:t>
            </a:r>
            <a:r>
              <a:rPr lang="en-IN" dirty="0"/>
              <a:t>8 has defined a lot of functional interfaces to be used extensively in lambda expressions. </a:t>
            </a:r>
          </a:p>
        </p:txBody>
      </p:sp>
    </p:spTree>
    <p:extLst>
      <p:ext uri="{BB962C8B-B14F-4D97-AF65-F5344CB8AC3E}">
        <p14:creationId xmlns:p14="http://schemas.microsoft.com/office/powerpoint/2010/main" val="9136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Interface</a:t>
            </a:r>
            <a:endParaRPr lang="en-IN" dirty="0"/>
          </a:p>
        </p:txBody>
      </p:sp>
      <p:pic>
        <p:nvPicPr>
          <p:cNvPr id="4" name="Picture 3"/>
          <p:cNvPicPr>
            <a:picLocks noChangeAspect="1"/>
          </p:cNvPicPr>
          <p:nvPr/>
        </p:nvPicPr>
        <p:blipFill>
          <a:blip r:embed="rId2"/>
          <a:stretch>
            <a:fillRect/>
          </a:stretch>
        </p:blipFill>
        <p:spPr>
          <a:xfrm>
            <a:off x="1295400" y="1895722"/>
            <a:ext cx="9204960" cy="4428878"/>
          </a:xfrm>
          <a:prstGeom prst="rect">
            <a:avLst/>
          </a:prstGeom>
        </p:spPr>
      </p:pic>
    </p:spTree>
    <p:extLst>
      <p:ext uri="{BB962C8B-B14F-4D97-AF65-F5344CB8AC3E}">
        <p14:creationId xmlns:p14="http://schemas.microsoft.com/office/powerpoint/2010/main" val="58265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Annotation in </a:t>
            </a:r>
            <a:r>
              <a:rPr lang="en-IN" dirty="0" smtClean="0"/>
              <a:t>Functional Interface</a:t>
            </a:r>
            <a:endParaRPr lang="en-IN" dirty="0"/>
          </a:p>
        </p:txBody>
      </p:sp>
      <p:grpSp>
        <p:nvGrpSpPr>
          <p:cNvPr id="6" name="Group 5"/>
          <p:cNvGrpSpPr/>
          <p:nvPr/>
        </p:nvGrpSpPr>
        <p:grpSpPr>
          <a:xfrm>
            <a:off x="609600" y="1828661"/>
            <a:ext cx="10972800" cy="4770259"/>
            <a:chOff x="609600" y="1828661"/>
            <a:chExt cx="10972800" cy="4770259"/>
          </a:xfrm>
        </p:grpSpPr>
        <p:pic>
          <p:nvPicPr>
            <p:cNvPr id="4" name="Picture 3"/>
            <p:cNvPicPr>
              <a:picLocks noChangeAspect="1"/>
            </p:cNvPicPr>
            <p:nvPr/>
          </p:nvPicPr>
          <p:blipFill>
            <a:blip r:embed="rId2"/>
            <a:stretch>
              <a:fillRect/>
            </a:stretch>
          </p:blipFill>
          <p:spPr>
            <a:xfrm>
              <a:off x="609600" y="1828661"/>
              <a:ext cx="10972800" cy="4770259"/>
            </a:xfrm>
            <a:prstGeom prst="rect">
              <a:avLst/>
            </a:prstGeom>
          </p:spPr>
        </p:pic>
        <p:sp>
          <p:nvSpPr>
            <p:cNvPr id="5" name="Rectangle 4"/>
            <p:cNvSpPr/>
            <p:nvPr/>
          </p:nvSpPr>
          <p:spPr>
            <a:xfrm>
              <a:off x="2133600" y="4206240"/>
              <a:ext cx="3810000" cy="3505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57481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Interface</a:t>
            </a:r>
            <a:endParaRPr lang="en-IN" dirty="0"/>
          </a:p>
        </p:txBody>
      </p:sp>
      <p:pic>
        <p:nvPicPr>
          <p:cNvPr id="4" name="Picture 3"/>
          <p:cNvPicPr>
            <a:picLocks noChangeAspect="1"/>
          </p:cNvPicPr>
          <p:nvPr/>
        </p:nvPicPr>
        <p:blipFill>
          <a:blip r:embed="rId2"/>
          <a:stretch>
            <a:fillRect/>
          </a:stretch>
        </p:blipFill>
        <p:spPr>
          <a:xfrm>
            <a:off x="609600" y="1898771"/>
            <a:ext cx="10972800" cy="4654429"/>
          </a:xfrm>
          <a:prstGeom prst="rect">
            <a:avLst/>
          </a:prstGeom>
        </p:spPr>
      </p:pic>
    </p:spTree>
    <p:extLst>
      <p:ext uri="{BB962C8B-B14F-4D97-AF65-F5344CB8AC3E}">
        <p14:creationId xmlns:p14="http://schemas.microsoft.com/office/powerpoint/2010/main" val="21998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vs Functional Interface</a:t>
            </a:r>
            <a:endParaRPr lang="en-IN" dirty="0"/>
          </a:p>
        </p:txBody>
      </p:sp>
      <p:sp>
        <p:nvSpPr>
          <p:cNvPr id="3" name="Content Placeholder 2"/>
          <p:cNvSpPr>
            <a:spLocks noGrp="1"/>
          </p:cNvSpPr>
          <p:nvPr>
            <p:ph idx="1"/>
          </p:nvPr>
        </p:nvSpPr>
        <p:spPr/>
        <p:txBody>
          <a:bodyPr>
            <a:normAutofit/>
          </a:bodyPr>
          <a:lstStyle/>
          <a:p>
            <a:r>
              <a:rPr lang="en-IN" b="1" dirty="0"/>
              <a:t>We know that Lambda expressions are anonymous functions with no name and they are passed (mostly) to other functions as parameters.</a:t>
            </a:r>
          </a:p>
          <a:p>
            <a:r>
              <a:rPr lang="en-IN" b="1" dirty="0"/>
              <a:t>In java method parameters always have a type and this type information is looked for to determine which method needs to be called in case of method overloading or even simple method calling. </a:t>
            </a:r>
          </a:p>
          <a:p>
            <a:r>
              <a:rPr lang="en-IN" b="1" dirty="0"/>
              <a:t>So, basically every lambda expression also must be convertible to some type to be accepted as method parameters. </a:t>
            </a:r>
          </a:p>
          <a:p>
            <a:r>
              <a:rPr lang="en-IN" b="1" dirty="0"/>
              <a:t>Well, that type in which lambda expressions are converted, are always of functional interface type.</a:t>
            </a:r>
          </a:p>
        </p:txBody>
      </p:sp>
    </p:spTree>
    <p:extLst>
      <p:ext uri="{BB962C8B-B14F-4D97-AF65-F5344CB8AC3E}">
        <p14:creationId xmlns:p14="http://schemas.microsoft.com/office/powerpoint/2010/main" val="86025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a:cs typeface="Arial"/>
              </a:rPr>
              <a:t>Where</a:t>
            </a:r>
            <a:r>
              <a:rPr lang="en-IN" spc="114" dirty="0">
                <a:latin typeface="Times New Roman"/>
                <a:cs typeface="Times New Roman"/>
              </a:rPr>
              <a:t> </a:t>
            </a:r>
            <a:r>
              <a:rPr lang="en-IN" dirty="0">
                <a:latin typeface="Arial"/>
                <a:cs typeface="Arial"/>
              </a:rPr>
              <a:t>s</a:t>
            </a:r>
            <a:r>
              <a:rPr lang="en-IN" spc="5" dirty="0">
                <a:latin typeface="Arial"/>
                <a:cs typeface="Arial"/>
              </a:rPr>
              <a:t>h</a:t>
            </a:r>
            <a:r>
              <a:rPr lang="en-IN" spc="-5" dirty="0">
                <a:latin typeface="Arial"/>
                <a:cs typeface="Arial"/>
              </a:rPr>
              <a:t>oul</a:t>
            </a:r>
            <a:r>
              <a:rPr lang="en-IN" dirty="0">
                <a:latin typeface="Arial"/>
                <a:cs typeface="Arial"/>
              </a:rPr>
              <a:t>d</a:t>
            </a:r>
            <a:r>
              <a:rPr lang="en-IN" spc="130" dirty="0">
                <a:latin typeface="Times New Roman"/>
                <a:cs typeface="Times New Roman"/>
              </a:rPr>
              <a:t> </a:t>
            </a:r>
            <a:r>
              <a:rPr lang="en-IN" spc="-5" dirty="0">
                <a:latin typeface="Arial"/>
                <a:cs typeface="Arial"/>
              </a:rPr>
              <a:t>w</a:t>
            </a:r>
            <a:r>
              <a:rPr lang="en-IN" dirty="0">
                <a:latin typeface="Arial"/>
                <a:cs typeface="Arial"/>
              </a:rPr>
              <a:t>e</a:t>
            </a:r>
            <a:r>
              <a:rPr lang="en-IN" spc="120" dirty="0">
                <a:latin typeface="Times New Roman"/>
                <a:cs typeface="Times New Roman"/>
              </a:rPr>
              <a:t> </a:t>
            </a:r>
            <a:r>
              <a:rPr lang="en-IN" spc="-5" dirty="0">
                <a:latin typeface="Arial"/>
                <a:cs typeface="Arial"/>
              </a:rPr>
              <a:t>us</a:t>
            </a:r>
            <a:r>
              <a:rPr lang="en-IN" dirty="0">
                <a:latin typeface="Arial"/>
                <a:cs typeface="Arial"/>
              </a:rPr>
              <a:t>e</a:t>
            </a:r>
            <a:r>
              <a:rPr lang="en-IN" spc="125" dirty="0">
                <a:latin typeface="Times New Roman"/>
                <a:cs typeface="Times New Roman"/>
              </a:rPr>
              <a:t> </a:t>
            </a:r>
            <a:r>
              <a:rPr lang="en-IN" spc="-5" dirty="0">
                <a:latin typeface="Arial"/>
                <a:cs typeface="Arial"/>
              </a:rPr>
              <a:t>L</a:t>
            </a:r>
            <a:r>
              <a:rPr lang="en-IN" spc="5" dirty="0">
                <a:latin typeface="Arial"/>
                <a:cs typeface="Arial"/>
              </a:rPr>
              <a:t>a</a:t>
            </a:r>
            <a:r>
              <a:rPr lang="en-IN" dirty="0">
                <a:latin typeface="Arial"/>
                <a:cs typeface="Arial"/>
              </a:rPr>
              <a:t>mbda</a:t>
            </a:r>
            <a:r>
              <a:rPr lang="en-IN" dirty="0" smtClean="0">
                <a:latin typeface="Arial"/>
                <a:cs typeface="Arial"/>
              </a:rPr>
              <a:t>?</a:t>
            </a:r>
            <a:endParaRPr lang="en-IN" dirty="0"/>
          </a:p>
        </p:txBody>
      </p:sp>
      <p:sp>
        <p:nvSpPr>
          <p:cNvPr id="3" name="Content Placeholder 2"/>
          <p:cNvSpPr>
            <a:spLocks noGrp="1"/>
          </p:cNvSpPr>
          <p:nvPr>
            <p:ph idx="1"/>
          </p:nvPr>
        </p:nvSpPr>
        <p:spPr>
          <a:xfrm>
            <a:off x="609600" y="1765566"/>
            <a:ext cx="5654040" cy="4808970"/>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109728" indent="0">
              <a:buNone/>
            </a:pPr>
            <a:r>
              <a:rPr lang="en-IN" dirty="0"/>
              <a:t>If we have to write a thread which will print “</a:t>
            </a:r>
            <a:r>
              <a:rPr lang="en-IN" dirty="0" err="1"/>
              <a:t>howtodoinjava</a:t>
            </a:r>
            <a:r>
              <a:rPr lang="en-IN" dirty="0"/>
              <a:t>” in console then simplest code will be</a:t>
            </a:r>
            <a:r>
              <a:rPr lang="en-IN" dirty="0" smtClean="0"/>
              <a:t>:</a:t>
            </a:r>
            <a:br>
              <a:rPr lang="en-IN" dirty="0" smtClean="0"/>
            </a:br>
            <a:endParaRPr lang="en-IN" dirty="0" smtClean="0"/>
          </a:p>
          <a:p>
            <a:pPr marL="109728" indent="0">
              <a:buNone/>
            </a:pPr>
            <a:r>
              <a:rPr lang="en-IN" dirty="0">
                <a:solidFill>
                  <a:srgbClr val="C00000"/>
                </a:solidFill>
              </a:rPr>
              <a:t>new Thread(new Runnable() {</a:t>
            </a:r>
          </a:p>
          <a:p>
            <a:pPr marL="109728" indent="0">
              <a:buNone/>
            </a:pPr>
            <a:r>
              <a:rPr lang="en-IN" dirty="0">
                <a:solidFill>
                  <a:srgbClr val="C00000"/>
                </a:solidFill>
              </a:rPr>
              <a:t>    @Override</a:t>
            </a:r>
          </a:p>
          <a:p>
            <a:pPr marL="109728" indent="0">
              <a:buNone/>
            </a:pPr>
            <a:r>
              <a:rPr lang="en-IN" dirty="0">
                <a:solidFill>
                  <a:srgbClr val="C00000"/>
                </a:solidFill>
              </a:rPr>
              <a:t>    public void run() </a:t>
            </a:r>
            <a:r>
              <a:rPr lang="en-IN" dirty="0" smtClean="0">
                <a:solidFill>
                  <a:srgbClr val="C00000"/>
                </a:solidFill>
              </a:rPr>
              <a:t>{      </a:t>
            </a:r>
            <a:r>
              <a:rPr lang="en-IN" dirty="0" err="1" smtClean="0">
                <a:solidFill>
                  <a:srgbClr val="C00000"/>
                </a:solidFill>
              </a:rPr>
              <a:t>System.out.println</a:t>
            </a:r>
            <a:r>
              <a:rPr lang="en-IN" dirty="0">
                <a:solidFill>
                  <a:srgbClr val="C00000"/>
                </a:solidFill>
              </a:rPr>
              <a:t>("</a:t>
            </a:r>
            <a:r>
              <a:rPr lang="en-IN" dirty="0" err="1">
                <a:solidFill>
                  <a:srgbClr val="C00000"/>
                </a:solidFill>
              </a:rPr>
              <a:t>howtodoinjava</a:t>
            </a:r>
            <a:r>
              <a:rPr lang="en-IN" dirty="0">
                <a:solidFill>
                  <a:srgbClr val="C00000"/>
                </a:solidFill>
              </a:rPr>
              <a:t>");</a:t>
            </a:r>
          </a:p>
          <a:p>
            <a:pPr marL="109728" indent="0">
              <a:buNone/>
            </a:pPr>
            <a:r>
              <a:rPr lang="en-IN" dirty="0">
                <a:solidFill>
                  <a:srgbClr val="C00000"/>
                </a:solidFill>
              </a:rPr>
              <a:t>    }</a:t>
            </a:r>
          </a:p>
          <a:p>
            <a:pPr marL="109728" indent="0">
              <a:buNone/>
            </a:pPr>
            <a:r>
              <a:rPr lang="en-IN" dirty="0">
                <a:solidFill>
                  <a:srgbClr val="C00000"/>
                </a:solidFill>
              </a:rPr>
              <a:t>}).start();</a:t>
            </a:r>
          </a:p>
        </p:txBody>
      </p:sp>
      <p:sp>
        <p:nvSpPr>
          <p:cNvPr id="6" name="Content Placeholder 2"/>
          <p:cNvSpPr txBox="1">
            <a:spLocks/>
          </p:cNvSpPr>
          <p:nvPr/>
        </p:nvSpPr>
        <p:spPr>
          <a:xfrm>
            <a:off x="6522720" y="1765566"/>
            <a:ext cx="5227320" cy="480897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Font typeface="Georgia"/>
              <a:buNone/>
            </a:pPr>
            <a:endParaRPr lang="en-IN" dirty="0">
              <a:solidFill>
                <a:srgbClr val="C00000"/>
              </a:solidFill>
            </a:endParaRPr>
          </a:p>
        </p:txBody>
      </p:sp>
      <p:sp>
        <p:nvSpPr>
          <p:cNvPr id="7" name="Rectangle 6"/>
          <p:cNvSpPr/>
          <p:nvPr/>
        </p:nvSpPr>
        <p:spPr>
          <a:xfrm>
            <a:off x="6324600" y="1765566"/>
            <a:ext cx="5684520"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IN" sz="2800" dirty="0"/>
              <a:t>If we use the lambda expression for this task then code will be :</a:t>
            </a:r>
          </a:p>
          <a:p>
            <a:endParaRPr lang="en-IN" dirty="0">
              <a:solidFill>
                <a:srgbClr val="333333"/>
              </a:solidFill>
              <a:latin typeface="varela round"/>
            </a:endParaRPr>
          </a:p>
          <a:p>
            <a:r>
              <a:rPr lang="en-IN" sz="2800" dirty="0">
                <a:solidFill>
                  <a:srgbClr val="C00000"/>
                </a:solidFill>
              </a:rPr>
              <a:t>new Thread(</a:t>
            </a:r>
          </a:p>
          <a:p>
            <a:r>
              <a:rPr lang="en-IN" sz="2800" dirty="0">
                <a:solidFill>
                  <a:srgbClr val="C00000"/>
                </a:solidFill>
              </a:rPr>
              <a:t>            () -&gt;   {</a:t>
            </a:r>
          </a:p>
          <a:p>
            <a:r>
              <a:rPr lang="en-IN" sz="2800" dirty="0">
                <a:solidFill>
                  <a:srgbClr val="C00000"/>
                </a:solidFill>
              </a:rPr>
              <a:t>                        </a:t>
            </a:r>
            <a:r>
              <a:rPr lang="en-IN" sz="2800" dirty="0" err="1">
                <a:solidFill>
                  <a:srgbClr val="C00000"/>
                </a:solidFill>
              </a:rPr>
              <a:t>System.out.println</a:t>
            </a:r>
            <a:r>
              <a:rPr lang="en-IN" sz="2800" dirty="0">
                <a:solidFill>
                  <a:srgbClr val="C00000"/>
                </a:solidFill>
              </a:rPr>
              <a:t>("My Runnable");</a:t>
            </a:r>
          </a:p>
          <a:p>
            <a:r>
              <a:rPr lang="en-IN" sz="2800" dirty="0">
                <a:solidFill>
                  <a:srgbClr val="C00000"/>
                </a:solidFill>
              </a:rPr>
              <a:t>                    }</a:t>
            </a:r>
          </a:p>
          <a:p>
            <a:r>
              <a:rPr lang="en-IN" sz="2800" dirty="0">
                <a:solidFill>
                  <a:srgbClr val="C00000"/>
                </a:solidFill>
              </a:rPr>
              <a:t>         ).start();</a:t>
            </a:r>
          </a:p>
        </p:txBody>
      </p:sp>
    </p:spTree>
    <p:extLst>
      <p:ext uri="{BB962C8B-B14F-4D97-AF65-F5344CB8AC3E}">
        <p14:creationId xmlns:p14="http://schemas.microsoft.com/office/powerpoint/2010/main" val="424542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vs FI</a:t>
            </a:r>
            <a:endParaRPr lang="en-IN" dirty="0"/>
          </a:p>
        </p:txBody>
      </p:sp>
      <p:sp>
        <p:nvSpPr>
          <p:cNvPr id="3" name="Content Placeholder 2"/>
          <p:cNvSpPr>
            <a:spLocks noGrp="1"/>
          </p:cNvSpPr>
          <p:nvPr>
            <p:ph idx="1"/>
          </p:nvPr>
        </p:nvSpPr>
        <p:spPr/>
        <p:txBody>
          <a:bodyPr>
            <a:normAutofit/>
          </a:bodyPr>
          <a:lstStyle/>
          <a:p>
            <a:r>
              <a:rPr lang="en-IN" sz="3200" dirty="0"/>
              <a:t>In simple words, a lambda expression is an instance of a functional interface. </a:t>
            </a:r>
            <a:endParaRPr lang="en-IN" sz="3200" dirty="0" smtClean="0"/>
          </a:p>
          <a:p>
            <a:r>
              <a:rPr lang="en-IN" sz="3200" dirty="0" smtClean="0"/>
              <a:t>But </a:t>
            </a:r>
            <a:r>
              <a:rPr lang="en-IN" sz="3200" dirty="0"/>
              <a:t>a lambda expression itself does not contain the information about which functional interface it is implementing; </a:t>
            </a:r>
            <a:endParaRPr lang="en-IN" sz="3200" dirty="0" smtClean="0"/>
          </a:p>
          <a:p>
            <a:r>
              <a:rPr lang="en-IN" sz="3200" dirty="0" smtClean="0"/>
              <a:t>That </a:t>
            </a:r>
            <a:r>
              <a:rPr lang="en-IN" sz="3200" dirty="0"/>
              <a:t>information is deduced from the context in which it is used.</a:t>
            </a:r>
          </a:p>
        </p:txBody>
      </p:sp>
    </p:spTree>
    <p:extLst>
      <p:ext uri="{BB962C8B-B14F-4D97-AF65-F5344CB8AC3E}">
        <p14:creationId xmlns:p14="http://schemas.microsoft.com/office/powerpoint/2010/main" val="26606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smtClean="0"/>
              <a:t> </a:t>
            </a:r>
            <a:endParaRPr lang="en-IN" dirty="0"/>
          </a:p>
        </p:txBody>
      </p:sp>
      <p:pic>
        <p:nvPicPr>
          <p:cNvPr id="4" name="Picture 3"/>
          <p:cNvPicPr>
            <a:picLocks noChangeAspect="1"/>
          </p:cNvPicPr>
          <p:nvPr/>
        </p:nvPicPr>
        <p:blipFill>
          <a:blip r:embed="rId2"/>
          <a:stretch>
            <a:fillRect/>
          </a:stretch>
        </p:blipFill>
        <p:spPr>
          <a:xfrm>
            <a:off x="609600" y="411480"/>
            <a:ext cx="10972800" cy="5623560"/>
          </a:xfrm>
          <a:prstGeom prst="rect">
            <a:avLst/>
          </a:prstGeom>
        </p:spPr>
      </p:pic>
    </p:spTree>
    <p:extLst>
      <p:ext uri="{BB962C8B-B14F-4D97-AF65-F5344CB8AC3E}">
        <p14:creationId xmlns:p14="http://schemas.microsoft.com/office/powerpoint/2010/main" val="828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dirty="0" smtClean="0"/>
              <a:t> </a:t>
            </a:r>
            <a:endParaRPr lang="en-IN" dirty="0"/>
          </a:p>
        </p:txBody>
      </p:sp>
      <p:pic>
        <p:nvPicPr>
          <p:cNvPr id="4" name="Picture 3"/>
          <p:cNvPicPr>
            <a:picLocks noChangeAspect="1"/>
          </p:cNvPicPr>
          <p:nvPr/>
        </p:nvPicPr>
        <p:blipFill>
          <a:blip r:embed="rId2"/>
          <a:stretch>
            <a:fillRect/>
          </a:stretch>
        </p:blipFill>
        <p:spPr>
          <a:xfrm>
            <a:off x="609600" y="533400"/>
            <a:ext cx="10972800" cy="5867400"/>
          </a:xfrm>
          <a:prstGeom prst="rect">
            <a:avLst/>
          </a:prstGeom>
        </p:spPr>
      </p:pic>
    </p:spTree>
    <p:extLst>
      <p:ext uri="{BB962C8B-B14F-4D97-AF65-F5344CB8AC3E}">
        <p14:creationId xmlns:p14="http://schemas.microsoft.com/office/powerpoint/2010/main" val="8727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Java 8</a:t>
            </a:r>
            <a:endParaRPr lang="en-IN" dirty="0"/>
          </a:p>
        </p:txBody>
      </p:sp>
      <p:sp>
        <p:nvSpPr>
          <p:cNvPr id="3" name="Content Placeholder 2"/>
          <p:cNvSpPr>
            <a:spLocks noGrp="1"/>
          </p:cNvSpPr>
          <p:nvPr>
            <p:ph idx="1"/>
          </p:nvPr>
        </p:nvSpPr>
        <p:spPr>
          <a:xfrm>
            <a:off x="609600" y="1765566"/>
            <a:ext cx="10972800" cy="2227314"/>
          </a:xfrm>
        </p:spPr>
        <p:txBody>
          <a:bodyPr/>
          <a:lstStyle/>
          <a:p>
            <a:r>
              <a:rPr lang="en-IN" sz="3200" dirty="0"/>
              <a:t>Java 8 was released in early 2014. </a:t>
            </a:r>
            <a:endParaRPr lang="en-IN" sz="3200" dirty="0" smtClean="0"/>
          </a:p>
          <a:p>
            <a:r>
              <a:rPr lang="en-IN" sz="3200" dirty="0" smtClean="0"/>
              <a:t>In </a:t>
            </a:r>
            <a:r>
              <a:rPr lang="en-IN" sz="3200" dirty="0"/>
              <a:t>java 8, most talked about feature was lambda expressions. </a:t>
            </a:r>
            <a:endParaRPr lang="en-IN" sz="3200" dirty="0" smtClean="0"/>
          </a:p>
          <a:p>
            <a:r>
              <a:rPr lang="en-IN" sz="3200" dirty="0" smtClean="0"/>
              <a:t>It </a:t>
            </a:r>
            <a:r>
              <a:rPr lang="en-IN" sz="3200" dirty="0"/>
              <a:t>has many other important features as well such as default methods, stream API and new date/time API.</a:t>
            </a:r>
          </a:p>
        </p:txBody>
      </p:sp>
      <p:pic>
        <p:nvPicPr>
          <p:cNvPr id="5" name="Picture 4"/>
          <p:cNvPicPr>
            <a:picLocks noChangeAspect="1"/>
          </p:cNvPicPr>
          <p:nvPr/>
        </p:nvPicPr>
        <p:blipFill>
          <a:blip r:embed="rId2"/>
          <a:stretch>
            <a:fillRect/>
          </a:stretch>
        </p:blipFill>
        <p:spPr>
          <a:xfrm>
            <a:off x="3416617" y="3810000"/>
            <a:ext cx="5724525" cy="2865120"/>
          </a:xfrm>
          <a:prstGeom prst="rect">
            <a:avLst/>
          </a:prstGeom>
        </p:spPr>
      </p:pic>
    </p:spTree>
    <p:extLst>
      <p:ext uri="{BB962C8B-B14F-4D97-AF65-F5344CB8AC3E}">
        <p14:creationId xmlns:p14="http://schemas.microsoft.com/office/powerpoint/2010/main" val="210317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Lambda Expressions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781508"/>
              </p:ext>
            </p:extLst>
          </p:nvPr>
        </p:nvGraphicFramePr>
        <p:xfrm>
          <a:off x="609600" y="1765566"/>
          <a:ext cx="10972800" cy="4808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173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Method </a:t>
            </a:r>
            <a:r>
              <a:rPr lang="en-IN" dirty="0" smtClean="0"/>
              <a:t>Reference</a:t>
            </a:r>
            <a:endParaRPr lang="en-IN" dirty="0"/>
          </a:p>
        </p:txBody>
      </p:sp>
      <p:sp>
        <p:nvSpPr>
          <p:cNvPr id="3" name="Content Placeholder 2"/>
          <p:cNvSpPr>
            <a:spLocks noGrp="1"/>
          </p:cNvSpPr>
          <p:nvPr>
            <p:ph idx="1"/>
          </p:nvPr>
        </p:nvSpPr>
        <p:spPr/>
        <p:txBody>
          <a:bodyPr/>
          <a:lstStyle/>
          <a:p>
            <a:r>
              <a:rPr lang="en-IN" dirty="0"/>
              <a:t>In Java, we can use references to objects, either by creating new </a:t>
            </a:r>
            <a:r>
              <a:rPr lang="en-IN" dirty="0" smtClean="0"/>
              <a:t>objects or by using existing objects.</a:t>
            </a:r>
          </a:p>
          <a:p>
            <a:pPr marL="109728" indent="0" algn="ctr">
              <a:buNone/>
            </a:pPr>
            <a:r>
              <a:rPr lang="en-IN" b="1" dirty="0">
                <a:solidFill>
                  <a:srgbClr val="C00000"/>
                </a:solidFill>
              </a:rPr>
              <a:t>List </a:t>
            </a:r>
            <a:r>
              <a:rPr lang="en-IN" b="1" dirty="0" err="1">
                <a:solidFill>
                  <a:srgbClr val="C00000"/>
                </a:solidFill>
              </a:rPr>
              <a:t>list</a:t>
            </a:r>
            <a:r>
              <a:rPr lang="en-IN" b="1" dirty="0">
                <a:solidFill>
                  <a:srgbClr val="C00000"/>
                </a:solidFill>
              </a:rPr>
              <a:t> = new </a:t>
            </a:r>
            <a:r>
              <a:rPr lang="en-IN" b="1" dirty="0" err="1">
                <a:solidFill>
                  <a:srgbClr val="C00000"/>
                </a:solidFill>
              </a:rPr>
              <a:t>ArrayList</a:t>
            </a:r>
            <a:r>
              <a:rPr lang="en-IN" b="1" dirty="0" smtClean="0">
                <a:solidFill>
                  <a:srgbClr val="C00000"/>
                </a:solidFill>
              </a:rPr>
              <a:t>();</a:t>
            </a:r>
          </a:p>
          <a:p>
            <a:pPr marL="109728" indent="0" algn="ctr">
              <a:buNone/>
            </a:pPr>
            <a:r>
              <a:rPr lang="en-IN" b="1" dirty="0">
                <a:solidFill>
                  <a:srgbClr val="C00000"/>
                </a:solidFill>
              </a:rPr>
              <a:t>List list2 = </a:t>
            </a:r>
            <a:r>
              <a:rPr lang="en-IN" b="1" dirty="0" smtClean="0">
                <a:solidFill>
                  <a:srgbClr val="C00000"/>
                </a:solidFill>
              </a:rPr>
              <a:t>list;</a:t>
            </a:r>
          </a:p>
          <a:p>
            <a:r>
              <a:rPr lang="en-IN" dirty="0"/>
              <a:t>If we only use a method of an object in another method, we still have to pass the full object as an argument. </a:t>
            </a:r>
            <a:endParaRPr lang="en-IN" dirty="0" smtClean="0"/>
          </a:p>
          <a:p>
            <a:r>
              <a:rPr lang="en-IN" dirty="0" smtClean="0"/>
              <a:t>Wouldn't </a:t>
            </a:r>
            <a:r>
              <a:rPr lang="en-IN" dirty="0"/>
              <a:t>it be more practical to just pass the method as an </a:t>
            </a:r>
            <a:r>
              <a:rPr lang="en-IN" dirty="0" smtClean="0"/>
              <a:t>argument.</a:t>
            </a:r>
          </a:p>
          <a:p>
            <a:endParaRPr lang="en-IN" b="1" dirty="0">
              <a:solidFill>
                <a:srgbClr val="C00000"/>
              </a:solidFill>
            </a:endParaRPr>
          </a:p>
          <a:p>
            <a:pPr marL="109728" indent="0" algn="ctr">
              <a:buNone/>
            </a:pPr>
            <a:r>
              <a:rPr lang="en-IN" b="1" dirty="0" err="1">
                <a:solidFill>
                  <a:srgbClr val="C00000"/>
                </a:solidFill>
              </a:rPr>
              <a:t>isFull</a:t>
            </a:r>
            <a:r>
              <a:rPr lang="en-IN" b="1" dirty="0">
                <a:solidFill>
                  <a:srgbClr val="C00000"/>
                </a:solidFill>
              </a:rPr>
              <a:t>(</a:t>
            </a:r>
            <a:r>
              <a:rPr lang="en-IN" b="1" dirty="0" err="1">
                <a:solidFill>
                  <a:srgbClr val="C00000"/>
                </a:solidFill>
              </a:rPr>
              <a:t>list.size</a:t>
            </a:r>
            <a:r>
              <a:rPr lang="en-IN" b="1" dirty="0">
                <a:solidFill>
                  <a:srgbClr val="C00000"/>
                </a:solidFill>
              </a:rPr>
              <a:t>);</a:t>
            </a:r>
          </a:p>
          <a:p>
            <a:endParaRPr lang="en-IN" b="1" dirty="0">
              <a:solidFill>
                <a:srgbClr val="C00000"/>
              </a:solidFill>
            </a:endParaRPr>
          </a:p>
        </p:txBody>
      </p:sp>
    </p:spTree>
    <p:extLst>
      <p:ext uri="{BB962C8B-B14F-4D97-AF65-F5344CB8AC3E}">
        <p14:creationId xmlns:p14="http://schemas.microsoft.com/office/powerpoint/2010/main" val="24826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Method </a:t>
            </a:r>
            <a:r>
              <a:rPr lang="en-IN" dirty="0" smtClean="0"/>
              <a:t>Reference Operator - ::</a:t>
            </a:r>
            <a:endParaRPr lang="en-IN" dirty="0"/>
          </a:p>
        </p:txBody>
      </p:sp>
      <p:sp>
        <p:nvSpPr>
          <p:cNvPr id="3" name="Content Placeholder 2"/>
          <p:cNvSpPr>
            <a:spLocks noGrp="1"/>
          </p:cNvSpPr>
          <p:nvPr>
            <p:ph idx="1"/>
          </p:nvPr>
        </p:nvSpPr>
        <p:spPr/>
        <p:txBody>
          <a:bodyPr/>
          <a:lstStyle/>
          <a:p>
            <a:r>
              <a:rPr lang="en-IN" dirty="0"/>
              <a:t>In Java 8, thanks to lambda expressions, we can </a:t>
            </a:r>
            <a:r>
              <a:rPr lang="en-IN" dirty="0" smtClean="0"/>
              <a:t>use </a:t>
            </a:r>
            <a:r>
              <a:rPr lang="en-IN" dirty="0"/>
              <a:t>methods as if they were objects, or primitive values</a:t>
            </a:r>
            <a:r>
              <a:rPr lang="en-IN" dirty="0" smtClean="0"/>
              <a:t>.</a:t>
            </a:r>
          </a:p>
          <a:p>
            <a:r>
              <a:rPr lang="en-IN" dirty="0"/>
              <a:t>A method reference is the shorthand syntax for a lambda expression that executes just ONE method. </a:t>
            </a:r>
            <a:endParaRPr lang="en-IN" dirty="0" smtClean="0"/>
          </a:p>
          <a:p>
            <a:r>
              <a:rPr lang="en-IN" dirty="0" smtClean="0"/>
              <a:t>Here's </a:t>
            </a:r>
            <a:r>
              <a:rPr lang="en-IN" dirty="0"/>
              <a:t>the general syntax of a method reference</a:t>
            </a:r>
            <a:r>
              <a:rPr lang="en-IN" dirty="0" smtClean="0"/>
              <a:t>:</a:t>
            </a:r>
          </a:p>
          <a:p>
            <a:pPr marL="109728" indent="0" algn="ctr">
              <a:buNone/>
            </a:pPr>
            <a:r>
              <a:rPr lang="en-IN" b="1" dirty="0">
                <a:solidFill>
                  <a:srgbClr val="C00000"/>
                </a:solidFill>
              </a:rPr>
              <a:t>Object :: </a:t>
            </a:r>
            <a:r>
              <a:rPr lang="en-IN" b="1" dirty="0" err="1">
                <a:solidFill>
                  <a:srgbClr val="C00000"/>
                </a:solidFill>
              </a:rPr>
              <a:t>methodName</a:t>
            </a:r>
            <a:endParaRPr lang="en-IN" b="1" dirty="0">
              <a:solidFill>
                <a:srgbClr val="C00000"/>
              </a:solidFill>
            </a:endParaRPr>
          </a:p>
          <a:p>
            <a:r>
              <a:rPr lang="en-IN" dirty="0"/>
              <a:t>In a method reference, you place the object (or class) that contains the method before the </a:t>
            </a:r>
            <a:r>
              <a:rPr lang="en-IN" b="1" dirty="0">
                <a:solidFill>
                  <a:srgbClr val="C00000"/>
                </a:solidFill>
              </a:rPr>
              <a:t>::</a:t>
            </a:r>
            <a:r>
              <a:rPr lang="en-IN" dirty="0"/>
              <a:t> operator and the name of the method after it without arguments.</a:t>
            </a:r>
          </a:p>
          <a:p>
            <a:pPr marL="109728" indent="0" algn="ctr">
              <a:buNone/>
            </a:pPr>
            <a:r>
              <a:rPr lang="en-IN" b="1" dirty="0">
                <a:solidFill>
                  <a:srgbClr val="C00000"/>
                </a:solidFill>
              </a:rPr>
              <a:t>Consumer&lt;String&gt; c = </a:t>
            </a:r>
            <a:r>
              <a:rPr lang="en-IN" b="1" dirty="0" err="1">
                <a:solidFill>
                  <a:srgbClr val="C00000"/>
                </a:solidFill>
              </a:rPr>
              <a:t>System.out</a:t>
            </a:r>
            <a:r>
              <a:rPr lang="en-IN" b="1" dirty="0">
                <a:solidFill>
                  <a:srgbClr val="C00000"/>
                </a:solidFill>
              </a:rPr>
              <a:t>::</a:t>
            </a:r>
            <a:r>
              <a:rPr lang="en-IN" b="1" dirty="0" err="1">
                <a:solidFill>
                  <a:srgbClr val="C00000"/>
                </a:solidFill>
              </a:rPr>
              <a:t>println</a:t>
            </a:r>
            <a:r>
              <a:rPr lang="en-IN" b="1" dirty="0">
                <a:solidFill>
                  <a:srgbClr val="C00000"/>
                </a:solidFill>
              </a:rPr>
              <a:t>;</a:t>
            </a:r>
          </a:p>
        </p:txBody>
      </p:sp>
    </p:spTree>
    <p:extLst>
      <p:ext uri="{BB962C8B-B14F-4D97-AF65-F5344CB8AC3E}">
        <p14:creationId xmlns:p14="http://schemas.microsoft.com/office/powerpoint/2010/main" val="195490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Reference</a:t>
            </a:r>
            <a:endParaRPr lang="en-IN" dirty="0"/>
          </a:p>
        </p:txBody>
      </p:sp>
      <p:sp>
        <p:nvSpPr>
          <p:cNvPr id="3" name="Content Placeholder 2"/>
          <p:cNvSpPr>
            <a:spLocks noGrp="1"/>
          </p:cNvSpPr>
          <p:nvPr>
            <p:ph idx="1"/>
          </p:nvPr>
        </p:nvSpPr>
        <p:spPr/>
        <p:txBody>
          <a:bodyPr/>
          <a:lstStyle/>
          <a:p>
            <a:r>
              <a:rPr lang="en-IN" dirty="0"/>
              <a:t>So to use a method reference, you first need a lambda expression with one method. </a:t>
            </a:r>
            <a:endParaRPr lang="en-IN" dirty="0" smtClean="0"/>
          </a:p>
          <a:p>
            <a:r>
              <a:rPr lang="en-IN" dirty="0" smtClean="0"/>
              <a:t>And </a:t>
            </a:r>
            <a:r>
              <a:rPr lang="en-IN" dirty="0"/>
              <a:t>to use a lambda expression, you first need a functional interface, an interface with just one abstract method</a:t>
            </a:r>
            <a:r>
              <a:rPr lang="en-IN" dirty="0" smtClean="0"/>
              <a:t>.</a:t>
            </a:r>
          </a:p>
          <a:p>
            <a:endParaRPr lang="en-IN" dirty="0"/>
          </a:p>
          <a:p>
            <a:pPr marL="109728" indent="0" algn="ctr">
              <a:buNone/>
            </a:pPr>
            <a:r>
              <a:rPr lang="en-IN" b="1" dirty="0" err="1" smtClean="0">
                <a:solidFill>
                  <a:srgbClr val="C00000"/>
                </a:solidFill>
              </a:rPr>
              <a:t>list.forEach</a:t>
            </a:r>
            <a:r>
              <a:rPr lang="en-IN" b="1" dirty="0" smtClean="0">
                <a:solidFill>
                  <a:srgbClr val="C00000"/>
                </a:solidFill>
              </a:rPr>
              <a:t>(</a:t>
            </a:r>
            <a:r>
              <a:rPr lang="en-IN" b="1" dirty="0" err="1" smtClean="0">
                <a:solidFill>
                  <a:srgbClr val="C00000"/>
                </a:solidFill>
              </a:rPr>
              <a:t>System.out</a:t>
            </a:r>
            <a:r>
              <a:rPr lang="en-IN" b="1" dirty="0">
                <a:solidFill>
                  <a:srgbClr val="C00000"/>
                </a:solidFill>
              </a:rPr>
              <a:t>::</a:t>
            </a:r>
            <a:r>
              <a:rPr lang="en-IN" b="1" dirty="0" err="1">
                <a:solidFill>
                  <a:srgbClr val="C00000"/>
                </a:solidFill>
              </a:rPr>
              <a:t>println</a:t>
            </a:r>
            <a:r>
              <a:rPr lang="en-IN" b="1" dirty="0">
                <a:solidFill>
                  <a:srgbClr val="C00000"/>
                </a:solidFill>
              </a:rPr>
              <a:t>);</a:t>
            </a:r>
          </a:p>
        </p:txBody>
      </p:sp>
    </p:spTree>
    <p:extLst>
      <p:ext uri="{BB962C8B-B14F-4D97-AF65-F5344CB8AC3E}">
        <p14:creationId xmlns:p14="http://schemas.microsoft.com/office/powerpoint/2010/main" val="3406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 y="636507"/>
            <a:ext cx="10972800" cy="738664"/>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dirty="0">
              <a:latin typeface="Times New Roman"/>
              <a:cs typeface="Times New Roman"/>
            </a:endParaRPr>
          </a:p>
        </p:txBody>
      </p:sp>
      <p:sp>
        <p:nvSpPr>
          <p:cNvPr id="4" name="object 4"/>
          <p:cNvSpPr txBox="1">
            <a:spLocks noGrp="1"/>
          </p:cNvSpPr>
          <p:nvPr>
            <p:ph type="body" idx="1"/>
          </p:nvPr>
        </p:nvSpPr>
        <p:spPr>
          <a:xfrm>
            <a:off x="655320" y="1963687"/>
            <a:ext cx="10972800" cy="3032625"/>
          </a:xfrm>
          <a:prstGeom prst="rect">
            <a:avLst/>
          </a:prstGeom>
        </p:spPr>
        <p:txBody>
          <a:bodyPr vert="horz" wrap="square" lIns="0" tIns="0" rIns="0" bIns="0" rtlCol="0">
            <a:spAutoFit/>
          </a:bodyPr>
          <a:lstStyle/>
          <a:p>
            <a:pPr marL="431800" indent="-419100">
              <a:buSzPct val="107142"/>
              <a:buFont typeface="Arial"/>
              <a:buChar char="●"/>
              <a:tabLst>
                <a:tab pos="432434" algn="l"/>
              </a:tabLst>
            </a:pPr>
            <a:r>
              <a:rPr sz="3200" spc="-20" dirty="0"/>
              <a:t>The</a:t>
            </a:r>
            <a:r>
              <a:rPr sz="3200" spc="-5" dirty="0"/>
              <a:t>r</a:t>
            </a:r>
            <a:r>
              <a:rPr sz="3200" spc="-20" dirty="0"/>
              <a:t>e</a:t>
            </a:r>
            <a:r>
              <a:rPr sz="3200" spc="90" dirty="0">
                <a:latin typeface="Times New Roman"/>
                <a:cs typeface="Times New Roman"/>
              </a:rPr>
              <a:t> </a:t>
            </a:r>
            <a:r>
              <a:rPr sz="3200" spc="-25" dirty="0"/>
              <a:t>a</a:t>
            </a:r>
            <a:r>
              <a:rPr sz="3200" spc="-5" dirty="0"/>
              <a:t>r</a:t>
            </a:r>
            <a:r>
              <a:rPr sz="3200" spc="-20" dirty="0"/>
              <a:t>e</a:t>
            </a:r>
            <a:r>
              <a:rPr sz="3200" spc="75" dirty="0">
                <a:latin typeface="Times New Roman"/>
                <a:cs typeface="Times New Roman"/>
              </a:rPr>
              <a:t> </a:t>
            </a:r>
            <a:r>
              <a:rPr sz="3200" spc="-5" dirty="0"/>
              <a:t>f</a:t>
            </a:r>
            <a:r>
              <a:rPr sz="3200" spc="-25" dirty="0"/>
              <a:t>o</a:t>
            </a:r>
            <a:r>
              <a:rPr sz="3200" spc="-15" dirty="0"/>
              <a:t>u</a:t>
            </a:r>
            <a:r>
              <a:rPr sz="3200" spc="-10" dirty="0"/>
              <a:t>r</a:t>
            </a:r>
            <a:r>
              <a:rPr sz="3200" spc="75" dirty="0">
                <a:latin typeface="Times New Roman"/>
                <a:cs typeface="Times New Roman"/>
              </a:rPr>
              <a:t> </a:t>
            </a:r>
            <a:r>
              <a:rPr sz="3200" spc="-5" dirty="0"/>
              <a:t>k</a:t>
            </a:r>
            <a:r>
              <a:rPr sz="3200" spc="-15" dirty="0"/>
              <a:t>in</a:t>
            </a:r>
            <a:r>
              <a:rPr sz="3200" spc="-25" dirty="0"/>
              <a:t>d</a:t>
            </a:r>
            <a:r>
              <a:rPr sz="3200" spc="-15" dirty="0"/>
              <a:t>s</a:t>
            </a:r>
            <a:r>
              <a:rPr sz="3200" spc="75" dirty="0">
                <a:latin typeface="Times New Roman"/>
                <a:cs typeface="Times New Roman"/>
              </a:rPr>
              <a:t> </a:t>
            </a:r>
            <a:r>
              <a:rPr sz="3200" spc="-25" dirty="0"/>
              <a:t>o</a:t>
            </a:r>
            <a:r>
              <a:rPr sz="3200" spc="-10" dirty="0"/>
              <a:t>f</a:t>
            </a:r>
            <a:r>
              <a:rPr sz="3200" spc="85" dirty="0">
                <a:latin typeface="Times New Roman"/>
                <a:cs typeface="Times New Roman"/>
              </a:rPr>
              <a:t> </a:t>
            </a:r>
            <a:r>
              <a:rPr sz="3200" spc="-20" dirty="0"/>
              <a:t>met</a:t>
            </a:r>
            <a:r>
              <a:rPr sz="3200" spc="-15" dirty="0"/>
              <a:t>h</a:t>
            </a:r>
            <a:r>
              <a:rPr sz="3200" spc="-25" dirty="0"/>
              <a:t>o</a:t>
            </a:r>
            <a:r>
              <a:rPr sz="3200" spc="-20" dirty="0"/>
              <a:t>d</a:t>
            </a:r>
            <a:r>
              <a:rPr sz="3200" spc="85" dirty="0">
                <a:latin typeface="Times New Roman"/>
                <a:cs typeface="Times New Roman"/>
              </a:rPr>
              <a:t> </a:t>
            </a:r>
            <a:r>
              <a:rPr sz="3200" spc="-10" dirty="0"/>
              <a:t>re</a:t>
            </a:r>
            <a:r>
              <a:rPr sz="3200" spc="-15" dirty="0"/>
              <a:t>fe</a:t>
            </a:r>
            <a:r>
              <a:rPr sz="3200" dirty="0"/>
              <a:t>r</a:t>
            </a:r>
            <a:r>
              <a:rPr sz="3200" spc="-25" dirty="0"/>
              <a:t>e</a:t>
            </a:r>
            <a:r>
              <a:rPr sz="3200" spc="-15" dirty="0"/>
              <a:t>nces:</a:t>
            </a:r>
          </a:p>
          <a:p>
            <a:pPr marL="593725" lvl="1" indent="-381000">
              <a:spcBef>
                <a:spcPts val="925"/>
              </a:spcBef>
              <a:buClr>
                <a:srgbClr val="181818"/>
              </a:buClr>
              <a:buFont typeface="Arial"/>
              <a:buChar char="-"/>
              <a:tabLst>
                <a:tab pos="594360" algn="l"/>
              </a:tabLst>
            </a:pPr>
            <a:r>
              <a:rPr sz="2800" spc="-5" dirty="0">
                <a:latin typeface="Arial"/>
                <a:cs typeface="Arial"/>
              </a:rPr>
              <a:t>Refe</a:t>
            </a:r>
            <a:r>
              <a:rPr sz="2800" spc="10" dirty="0">
                <a:latin typeface="Arial"/>
                <a:cs typeface="Arial"/>
              </a:rPr>
              <a:t>r</a:t>
            </a:r>
            <a:r>
              <a:rPr sz="2800" spc="-5" dirty="0">
                <a:latin typeface="Arial"/>
                <a:cs typeface="Arial"/>
              </a:rPr>
              <a:t>enc</a:t>
            </a:r>
            <a:r>
              <a:rPr sz="2800" dirty="0">
                <a:latin typeface="Arial"/>
                <a:cs typeface="Arial"/>
              </a:rPr>
              <a:t>e</a:t>
            </a:r>
            <a:r>
              <a:rPr sz="2800" spc="85" dirty="0">
                <a:latin typeface="Times New Roman"/>
                <a:cs typeface="Times New Roman"/>
              </a:rPr>
              <a:t> </a:t>
            </a:r>
            <a:r>
              <a:rPr sz="2800" spc="-10" dirty="0">
                <a:latin typeface="Arial"/>
                <a:cs typeface="Arial"/>
              </a:rPr>
              <a:t>to</a:t>
            </a:r>
            <a:r>
              <a:rPr sz="2800" spc="70" dirty="0">
                <a:latin typeface="Times New Roman"/>
                <a:cs typeface="Times New Roman"/>
              </a:rPr>
              <a:t> </a:t>
            </a:r>
            <a:r>
              <a:rPr sz="2800" dirty="0">
                <a:latin typeface="Arial"/>
                <a:cs typeface="Arial"/>
              </a:rPr>
              <a:t>a</a:t>
            </a:r>
            <a:r>
              <a:rPr sz="2800" spc="65" dirty="0">
                <a:latin typeface="Times New Roman"/>
                <a:cs typeface="Times New Roman"/>
              </a:rPr>
              <a:t> </a:t>
            </a:r>
            <a:r>
              <a:rPr sz="2800" spc="-15" dirty="0">
                <a:latin typeface="Arial"/>
                <a:cs typeface="Arial"/>
              </a:rPr>
              <a:t>s</a:t>
            </a:r>
            <a:r>
              <a:rPr sz="2800" dirty="0">
                <a:latin typeface="Arial"/>
                <a:cs typeface="Arial"/>
              </a:rPr>
              <a:t>t</a:t>
            </a:r>
            <a:r>
              <a:rPr sz="2800" spc="-20" dirty="0">
                <a:latin typeface="Arial"/>
                <a:cs typeface="Arial"/>
              </a:rPr>
              <a:t>a</a:t>
            </a:r>
            <a:r>
              <a:rPr sz="2800" spc="-5" dirty="0">
                <a:latin typeface="Arial"/>
                <a:cs typeface="Arial"/>
              </a:rPr>
              <a:t>ti</a:t>
            </a:r>
            <a:r>
              <a:rPr sz="2800" dirty="0">
                <a:latin typeface="Arial"/>
                <a:cs typeface="Arial"/>
              </a:rPr>
              <a:t>c</a:t>
            </a:r>
            <a:r>
              <a:rPr sz="2800" spc="65" dirty="0">
                <a:latin typeface="Times New Roman"/>
                <a:cs typeface="Times New Roman"/>
              </a:rPr>
              <a:t> </a:t>
            </a:r>
            <a:r>
              <a:rPr sz="2800" spc="-20" dirty="0">
                <a:latin typeface="Arial"/>
                <a:cs typeface="Arial"/>
              </a:rPr>
              <a:t>me</a:t>
            </a:r>
            <a:r>
              <a:rPr sz="2800" spc="-5" dirty="0">
                <a:latin typeface="Arial"/>
                <a:cs typeface="Arial"/>
              </a:rPr>
              <a:t>thod</a:t>
            </a:r>
            <a:endParaRPr sz="2800" dirty="0">
              <a:latin typeface="Arial"/>
              <a:cs typeface="Arial"/>
            </a:endParaRPr>
          </a:p>
          <a:p>
            <a:pPr marL="593725" lvl="1" indent="-381000">
              <a:spcBef>
                <a:spcPts val="430"/>
              </a:spcBef>
              <a:buClr>
                <a:srgbClr val="181818"/>
              </a:buClr>
              <a:buFont typeface="Arial"/>
              <a:buChar char="-"/>
              <a:tabLst>
                <a:tab pos="594360" algn="l"/>
              </a:tabLst>
            </a:pPr>
            <a:r>
              <a:rPr sz="2800" spc="-5" dirty="0">
                <a:latin typeface="Arial"/>
                <a:cs typeface="Arial"/>
              </a:rPr>
              <a:t>Referenc</a:t>
            </a:r>
            <a:r>
              <a:rPr sz="2800" dirty="0">
                <a:latin typeface="Arial"/>
                <a:cs typeface="Arial"/>
              </a:rPr>
              <a:t>e</a:t>
            </a:r>
            <a:r>
              <a:rPr sz="2800" spc="90" dirty="0">
                <a:latin typeface="Times New Roman"/>
                <a:cs typeface="Times New Roman"/>
              </a:rPr>
              <a:t> </a:t>
            </a:r>
            <a:r>
              <a:rPr sz="2800" dirty="0">
                <a:latin typeface="Arial"/>
                <a:cs typeface="Arial"/>
              </a:rPr>
              <a:t>to</a:t>
            </a:r>
            <a:r>
              <a:rPr sz="2800" spc="65" dirty="0">
                <a:latin typeface="Times New Roman"/>
                <a:cs typeface="Times New Roman"/>
              </a:rPr>
              <a:t> </a:t>
            </a:r>
            <a:r>
              <a:rPr sz="2800" spc="-5" dirty="0">
                <a:latin typeface="Arial"/>
                <a:cs typeface="Arial"/>
              </a:rPr>
              <a:t>a</a:t>
            </a:r>
            <a:r>
              <a:rPr sz="2800" dirty="0">
                <a:latin typeface="Arial"/>
                <a:cs typeface="Arial"/>
              </a:rPr>
              <a:t>n</a:t>
            </a:r>
            <a:r>
              <a:rPr sz="2800" spc="65" dirty="0">
                <a:latin typeface="Times New Roman"/>
                <a:cs typeface="Times New Roman"/>
              </a:rPr>
              <a:t> </a:t>
            </a:r>
            <a:r>
              <a:rPr sz="2800" spc="-5" dirty="0">
                <a:latin typeface="Arial"/>
                <a:cs typeface="Arial"/>
              </a:rPr>
              <a:t>instanc</a:t>
            </a:r>
            <a:r>
              <a:rPr sz="2800" dirty="0">
                <a:latin typeface="Arial"/>
                <a:cs typeface="Arial"/>
              </a:rPr>
              <a:t>e</a:t>
            </a:r>
            <a:r>
              <a:rPr sz="2800" spc="90" dirty="0">
                <a:latin typeface="Times New Roman"/>
                <a:cs typeface="Times New Roman"/>
              </a:rPr>
              <a:t> </a:t>
            </a:r>
            <a:r>
              <a:rPr sz="2800" dirty="0">
                <a:latin typeface="Arial"/>
                <a:cs typeface="Arial"/>
              </a:rPr>
              <a:t>me</a:t>
            </a:r>
            <a:r>
              <a:rPr sz="2800" spc="5" dirty="0">
                <a:latin typeface="Arial"/>
                <a:cs typeface="Arial"/>
              </a:rPr>
              <a:t>t</a:t>
            </a:r>
            <a:r>
              <a:rPr sz="2800" spc="-5" dirty="0">
                <a:latin typeface="Arial"/>
                <a:cs typeface="Arial"/>
              </a:rPr>
              <a:t>ho</a:t>
            </a:r>
            <a:r>
              <a:rPr sz="2800" dirty="0">
                <a:latin typeface="Arial"/>
                <a:cs typeface="Arial"/>
              </a:rPr>
              <a:t>d</a:t>
            </a:r>
            <a:r>
              <a:rPr sz="2800" spc="65" dirty="0">
                <a:latin typeface="Times New Roman"/>
                <a:cs typeface="Times New Roman"/>
              </a:rPr>
              <a:t> </a:t>
            </a:r>
            <a:r>
              <a:rPr sz="2800" spc="-5" dirty="0">
                <a:latin typeface="Arial"/>
                <a:cs typeface="Arial"/>
              </a:rPr>
              <a:t>o</a:t>
            </a:r>
            <a:r>
              <a:rPr sz="2800" dirty="0">
                <a:latin typeface="Arial"/>
                <a:cs typeface="Arial"/>
              </a:rPr>
              <a:t>f</a:t>
            </a:r>
            <a:r>
              <a:rPr sz="2800" spc="70" dirty="0">
                <a:latin typeface="Times New Roman"/>
                <a:cs typeface="Times New Roman"/>
              </a:rPr>
              <a:t> </a:t>
            </a:r>
            <a:r>
              <a:rPr sz="2800" dirty="0">
                <a:latin typeface="Arial"/>
                <a:cs typeface="Arial"/>
              </a:rPr>
              <a:t>a</a:t>
            </a:r>
            <a:r>
              <a:rPr sz="2800" spc="65" dirty="0">
                <a:latin typeface="Times New Roman"/>
                <a:cs typeface="Times New Roman"/>
              </a:rPr>
              <a:t> </a:t>
            </a:r>
            <a:r>
              <a:rPr sz="2800" spc="-5" dirty="0">
                <a:latin typeface="Arial"/>
                <a:cs typeface="Arial"/>
              </a:rPr>
              <a:t>par</a:t>
            </a:r>
            <a:r>
              <a:rPr sz="2800" spc="5" dirty="0">
                <a:latin typeface="Arial"/>
                <a:cs typeface="Arial"/>
              </a:rPr>
              <a:t>t</a:t>
            </a:r>
            <a:r>
              <a:rPr sz="2800" spc="-5" dirty="0">
                <a:latin typeface="Arial"/>
                <a:cs typeface="Arial"/>
              </a:rPr>
              <a:t>icul</a:t>
            </a:r>
            <a:r>
              <a:rPr sz="2800" spc="-10" dirty="0">
                <a:latin typeface="Arial"/>
                <a:cs typeface="Arial"/>
              </a:rPr>
              <a:t>a</a:t>
            </a:r>
            <a:r>
              <a:rPr sz="2800" dirty="0">
                <a:latin typeface="Arial"/>
                <a:cs typeface="Arial"/>
              </a:rPr>
              <a:t>r</a:t>
            </a:r>
            <a:r>
              <a:rPr sz="2800" spc="85" dirty="0">
                <a:latin typeface="Times New Roman"/>
                <a:cs typeface="Times New Roman"/>
              </a:rPr>
              <a:t> </a:t>
            </a:r>
            <a:r>
              <a:rPr sz="2800" spc="-5" dirty="0">
                <a:latin typeface="Arial"/>
                <a:cs typeface="Arial"/>
              </a:rPr>
              <a:t>object</a:t>
            </a:r>
            <a:endParaRPr sz="2800" dirty="0">
              <a:latin typeface="Arial"/>
              <a:cs typeface="Arial"/>
            </a:endParaRPr>
          </a:p>
          <a:p>
            <a:pPr marL="593725" marR="5080" lvl="1" indent="-381000">
              <a:lnSpc>
                <a:spcPct val="114999"/>
              </a:lnSpc>
              <a:buClr>
                <a:srgbClr val="181818"/>
              </a:buClr>
              <a:buFont typeface="Arial"/>
              <a:buChar char="-"/>
              <a:tabLst>
                <a:tab pos="594360" algn="l"/>
              </a:tabLst>
            </a:pPr>
            <a:r>
              <a:rPr sz="2800" spc="-5" dirty="0">
                <a:latin typeface="Arial"/>
                <a:cs typeface="Arial"/>
              </a:rPr>
              <a:t>Refe</a:t>
            </a:r>
            <a:r>
              <a:rPr sz="2800" spc="10" dirty="0">
                <a:latin typeface="Arial"/>
                <a:cs typeface="Arial"/>
              </a:rPr>
              <a:t>r</a:t>
            </a:r>
            <a:r>
              <a:rPr sz="2800" spc="-5" dirty="0">
                <a:latin typeface="Arial"/>
                <a:cs typeface="Arial"/>
              </a:rPr>
              <a:t>enc</a:t>
            </a:r>
            <a:r>
              <a:rPr sz="2800" dirty="0">
                <a:latin typeface="Arial"/>
                <a:cs typeface="Arial"/>
              </a:rPr>
              <a:t>e</a:t>
            </a:r>
            <a:r>
              <a:rPr sz="2800" spc="85" dirty="0">
                <a:latin typeface="Times New Roman"/>
                <a:cs typeface="Times New Roman"/>
              </a:rPr>
              <a:t> </a:t>
            </a:r>
            <a:r>
              <a:rPr sz="2800" spc="-10" dirty="0">
                <a:latin typeface="Arial"/>
                <a:cs typeface="Arial"/>
              </a:rPr>
              <a:t>to</a:t>
            </a:r>
            <a:r>
              <a:rPr sz="2800" spc="70" dirty="0">
                <a:latin typeface="Times New Roman"/>
                <a:cs typeface="Times New Roman"/>
              </a:rPr>
              <a:t> </a:t>
            </a:r>
            <a:r>
              <a:rPr sz="2800" spc="-5" dirty="0">
                <a:latin typeface="Arial"/>
                <a:cs typeface="Arial"/>
              </a:rPr>
              <a:t>a</a:t>
            </a:r>
            <a:r>
              <a:rPr sz="2800" dirty="0">
                <a:latin typeface="Arial"/>
                <a:cs typeface="Arial"/>
              </a:rPr>
              <a:t>n</a:t>
            </a:r>
            <a:r>
              <a:rPr sz="2800" spc="65" dirty="0">
                <a:latin typeface="Times New Roman"/>
                <a:cs typeface="Times New Roman"/>
              </a:rPr>
              <a:t> </a:t>
            </a:r>
            <a:r>
              <a:rPr sz="2800" spc="-5" dirty="0">
                <a:latin typeface="Arial"/>
                <a:cs typeface="Arial"/>
              </a:rPr>
              <a:t>ins</a:t>
            </a:r>
            <a:r>
              <a:rPr sz="2800" spc="5" dirty="0">
                <a:latin typeface="Arial"/>
                <a:cs typeface="Arial"/>
              </a:rPr>
              <a:t>t</a:t>
            </a:r>
            <a:r>
              <a:rPr sz="2800" spc="-5" dirty="0">
                <a:latin typeface="Arial"/>
                <a:cs typeface="Arial"/>
              </a:rPr>
              <a:t>anc</a:t>
            </a:r>
            <a:r>
              <a:rPr sz="2800" dirty="0">
                <a:latin typeface="Arial"/>
                <a:cs typeface="Arial"/>
              </a:rPr>
              <a:t>e</a:t>
            </a:r>
            <a:r>
              <a:rPr sz="2800" spc="85" dirty="0">
                <a:latin typeface="Times New Roman"/>
                <a:cs typeface="Times New Roman"/>
              </a:rPr>
              <a:t> </a:t>
            </a:r>
            <a:r>
              <a:rPr sz="2800" dirty="0">
                <a:latin typeface="Arial"/>
                <a:cs typeface="Arial"/>
              </a:rPr>
              <a:t>m</a:t>
            </a:r>
            <a:r>
              <a:rPr sz="2800" spc="-20" dirty="0">
                <a:latin typeface="Arial"/>
                <a:cs typeface="Arial"/>
              </a:rPr>
              <a:t>e</a:t>
            </a:r>
            <a:r>
              <a:rPr sz="2800" spc="-5" dirty="0">
                <a:latin typeface="Arial"/>
                <a:cs typeface="Arial"/>
              </a:rPr>
              <a:t>tho</a:t>
            </a:r>
            <a:r>
              <a:rPr sz="2800" dirty="0">
                <a:latin typeface="Arial"/>
                <a:cs typeface="Arial"/>
              </a:rPr>
              <a:t>d</a:t>
            </a:r>
            <a:r>
              <a:rPr sz="2800" spc="70" dirty="0">
                <a:latin typeface="Times New Roman"/>
                <a:cs typeface="Times New Roman"/>
              </a:rPr>
              <a:t> </a:t>
            </a:r>
            <a:r>
              <a:rPr sz="2800" spc="-20" dirty="0">
                <a:latin typeface="Arial"/>
                <a:cs typeface="Arial"/>
              </a:rPr>
              <a:t>o</a:t>
            </a:r>
            <a:r>
              <a:rPr sz="2800" spc="-10" dirty="0">
                <a:latin typeface="Arial"/>
                <a:cs typeface="Arial"/>
              </a:rPr>
              <a:t>f</a:t>
            </a:r>
            <a:r>
              <a:rPr sz="2800" spc="70" dirty="0">
                <a:latin typeface="Times New Roman"/>
                <a:cs typeface="Times New Roman"/>
              </a:rPr>
              <a:t> </a:t>
            </a:r>
            <a:r>
              <a:rPr sz="2800" spc="-5" dirty="0">
                <a:latin typeface="Arial"/>
                <a:cs typeface="Arial"/>
              </a:rPr>
              <a:t>a</a:t>
            </a:r>
            <a:r>
              <a:rPr sz="2800" dirty="0">
                <a:latin typeface="Arial"/>
                <a:cs typeface="Arial"/>
              </a:rPr>
              <a:t>n</a:t>
            </a:r>
            <a:r>
              <a:rPr sz="2800" spc="65" dirty="0">
                <a:latin typeface="Times New Roman"/>
                <a:cs typeface="Times New Roman"/>
              </a:rPr>
              <a:t> </a:t>
            </a:r>
            <a:r>
              <a:rPr sz="2800" spc="-5" dirty="0">
                <a:latin typeface="Arial"/>
                <a:cs typeface="Arial"/>
              </a:rPr>
              <a:t>a</a:t>
            </a:r>
            <a:r>
              <a:rPr sz="2800" spc="5" dirty="0">
                <a:latin typeface="Arial"/>
                <a:cs typeface="Arial"/>
              </a:rPr>
              <a:t>r</a:t>
            </a:r>
            <a:r>
              <a:rPr sz="2800" spc="-5" dirty="0">
                <a:latin typeface="Arial"/>
                <a:cs typeface="Arial"/>
              </a:rPr>
              <a:t>bit</a:t>
            </a:r>
            <a:r>
              <a:rPr sz="2800" spc="10" dirty="0">
                <a:latin typeface="Arial"/>
                <a:cs typeface="Arial"/>
              </a:rPr>
              <a:t>r</a:t>
            </a:r>
            <a:r>
              <a:rPr sz="2800" spc="-5" dirty="0">
                <a:latin typeface="Arial"/>
                <a:cs typeface="Arial"/>
              </a:rPr>
              <a:t>ar</a:t>
            </a:r>
            <a:r>
              <a:rPr sz="2800" dirty="0">
                <a:latin typeface="Arial"/>
                <a:cs typeface="Arial"/>
              </a:rPr>
              <a:t>y</a:t>
            </a:r>
            <a:r>
              <a:rPr sz="2800" spc="70" dirty="0">
                <a:latin typeface="Times New Roman"/>
                <a:cs typeface="Times New Roman"/>
              </a:rPr>
              <a:t> </a:t>
            </a:r>
            <a:r>
              <a:rPr sz="2800" dirty="0">
                <a:latin typeface="Arial"/>
                <a:cs typeface="Arial"/>
              </a:rPr>
              <a:t>o</a:t>
            </a:r>
            <a:r>
              <a:rPr sz="2800" spc="-5" dirty="0">
                <a:latin typeface="Arial"/>
                <a:cs typeface="Arial"/>
              </a:rPr>
              <a:t>b</a:t>
            </a:r>
            <a:r>
              <a:rPr sz="2800" spc="5" dirty="0">
                <a:latin typeface="Arial"/>
                <a:cs typeface="Arial"/>
              </a:rPr>
              <a:t>j</a:t>
            </a:r>
            <a:r>
              <a:rPr sz="2800" spc="-20" dirty="0">
                <a:latin typeface="Arial"/>
                <a:cs typeface="Arial"/>
              </a:rPr>
              <a:t>ect</a:t>
            </a:r>
            <a:r>
              <a:rPr sz="2800" spc="-15" dirty="0">
                <a:latin typeface="Times New Roman"/>
                <a:cs typeface="Times New Roman"/>
              </a:rPr>
              <a:t> </a:t>
            </a:r>
            <a:r>
              <a:rPr sz="2800" spc="-20" dirty="0">
                <a:latin typeface="Arial"/>
                <a:cs typeface="Arial"/>
              </a:rPr>
              <a:t>o</a:t>
            </a:r>
            <a:r>
              <a:rPr sz="2800" spc="-10" dirty="0">
                <a:latin typeface="Arial"/>
                <a:cs typeface="Arial"/>
              </a:rPr>
              <a:t>f</a:t>
            </a:r>
            <a:r>
              <a:rPr sz="2800" spc="70" dirty="0">
                <a:latin typeface="Times New Roman"/>
                <a:cs typeface="Times New Roman"/>
              </a:rPr>
              <a:t> </a:t>
            </a:r>
            <a:r>
              <a:rPr sz="2800" dirty="0">
                <a:latin typeface="Arial"/>
                <a:cs typeface="Arial"/>
              </a:rPr>
              <a:t>a</a:t>
            </a:r>
            <a:r>
              <a:rPr sz="2800" spc="65" dirty="0">
                <a:latin typeface="Times New Roman"/>
                <a:cs typeface="Times New Roman"/>
              </a:rPr>
              <a:t> </a:t>
            </a:r>
            <a:r>
              <a:rPr sz="2800" spc="-5" dirty="0">
                <a:latin typeface="Arial"/>
                <a:cs typeface="Arial"/>
              </a:rPr>
              <a:t>pa</a:t>
            </a:r>
            <a:r>
              <a:rPr sz="2800" spc="5" dirty="0">
                <a:latin typeface="Arial"/>
                <a:cs typeface="Arial"/>
              </a:rPr>
              <a:t>r</a:t>
            </a:r>
            <a:r>
              <a:rPr sz="2800" dirty="0">
                <a:latin typeface="Arial"/>
                <a:cs typeface="Arial"/>
              </a:rPr>
              <a:t>tic</a:t>
            </a:r>
            <a:r>
              <a:rPr sz="2800" spc="-5" dirty="0">
                <a:latin typeface="Arial"/>
                <a:cs typeface="Arial"/>
              </a:rPr>
              <a:t>ula</a:t>
            </a:r>
            <a:r>
              <a:rPr sz="2800" dirty="0">
                <a:latin typeface="Arial"/>
                <a:cs typeface="Arial"/>
              </a:rPr>
              <a:t>r</a:t>
            </a:r>
            <a:r>
              <a:rPr sz="2800" spc="85" dirty="0">
                <a:latin typeface="Times New Roman"/>
                <a:cs typeface="Times New Roman"/>
              </a:rPr>
              <a:t> </a:t>
            </a:r>
            <a:r>
              <a:rPr sz="2800" spc="-10" dirty="0">
                <a:latin typeface="Arial"/>
                <a:cs typeface="Arial"/>
              </a:rPr>
              <a:t>ty</a:t>
            </a:r>
            <a:r>
              <a:rPr sz="2800" spc="-5" dirty="0">
                <a:latin typeface="Arial"/>
                <a:cs typeface="Arial"/>
              </a:rPr>
              <a:t>pe</a:t>
            </a:r>
            <a:endParaRPr sz="2800" dirty="0">
              <a:latin typeface="Arial"/>
              <a:cs typeface="Arial"/>
            </a:endParaRPr>
          </a:p>
          <a:p>
            <a:pPr marL="593725" lvl="1" indent="-381000">
              <a:spcBef>
                <a:spcPts val="430"/>
              </a:spcBef>
              <a:buClr>
                <a:srgbClr val="181818"/>
              </a:buClr>
              <a:buFont typeface="Arial"/>
              <a:buChar char="-"/>
              <a:tabLst>
                <a:tab pos="594360" algn="l"/>
              </a:tabLst>
            </a:pPr>
            <a:r>
              <a:rPr sz="2800" spc="-5" dirty="0">
                <a:latin typeface="Arial"/>
                <a:cs typeface="Arial"/>
              </a:rPr>
              <a:t>Refe</a:t>
            </a:r>
            <a:r>
              <a:rPr sz="2800" spc="10" dirty="0">
                <a:latin typeface="Arial"/>
                <a:cs typeface="Arial"/>
              </a:rPr>
              <a:t>r</a:t>
            </a:r>
            <a:r>
              <a:rPr sz="2800" spc="-5" dirty="0">
                <a:latin typeface="Arial"/>
                <a:cs typeface="Arial"/>
              </a:rPr>
              <a:t>enc</a:t>
            </a:r>
            <a:r>
              <a:rPr sz="2800" dirty="0">
                <a:latin typeface="Arial"/>
                <a:cs typeface="Arial"/>
              </a:rPr>
              <a:t>e</a:t>
            </a:r>
            <a:r>
              <a:rPr sz="2800" spc="85" dirty="0">
                <a:latin typeface="Times New Roman"/>
                <a:cs typeface="Times New Roman"/>
              </a:rPr>
              <a:t> </a:t>
            </a:r>
            <a:r>
              <a:rPr sz="2800" spc="-10" dirty="0">
                <a:latin typeface="Arial"/>
                <a:cs typeface="Arial"/>
              </a:rPr>
              <a:t>to</a:t>
            </a:r>
            <a:r>
              <a:rPr sz="2800" spc="70" dirty="0">
                <a:latin typeface="Times New Roman"/>
                <a:cs typeface="Times New Roman"/>
              </a:rPr>
              <a:t> </a:t>
            </a:r>
            <a:r>
              <a:rPr sz="2800" dirty="0">
                <a:latin typeface="Arial"/>
                <a:cs typeface="Arial"/>
              </a:rPr>
              <a:t>a</a:t>
            </a:r>
            <a:r>
              <a:rPr sz="2800" spc="65" dirty="0">
                <a:latin typeface="Times New Roman"/>
                <a:cs typeface="Times New Roman"/>
              </a:rPr>
              <a:t> </a:t>
            </a:r>
            <a:r>
              <a:rPr sz="2800" dirty="0">
                <a:latin typeface="Arial"/>
                <a:cs typeface="Arial"/>
              </a:rPr>
              <a:t>cons</a:t>
            </a:r>
            <a:r>
              <a:rPr sz="2800" spc="-10" dirty="0">
                <a:latin typeface="Arial"/>
                <a:cs typeface="Arial"/>
              </a:rPr>
              <a:t>t</a:t>
            </a:r>
            <a:r>
              <a:rPr sz="2800" dirty="0">
                <a:latin typeface="Arial"/>
                <a:cs typeface="Arial"/>
              </a:rPr>
              <a:t>r</a:t>
            </a:r>
            <a:r>
              <a:rPr sz="2800" spc="-20" dirty="0">
                <a:latin typeface="Arial"/>
                <a:cs typeface="Arial"/>
              </a:rPr>
              <a:t>uc</a:t>
            </a:r>
            <a:r>
              <a:rPr sz="2800" spc="-5" dirty="0">
                <a:latin typeface="Arial"/>
                <a:cs typeface="Arial"/>
              </a:rPr>
              <a:t>tor</a:t>
            </a:r>
            <a:endParaRPr sz="2800" dirty="0">
              <a:latin typeface="Arial"/>
              <a:cs typeface="Arial"/>
            </a:endParaRPr>
          </a:p>
        </p:txBody>
      </p:sp>
    </p:spTree>
    <p:extLst>
      <p:ext uri="{BB962C8B-B14F-4D97-AF65-F5344CB8AC3E}">
        <p14:creationId xmlns:p14="http://schemas.microsoft.com/office/powerpoint/2010/main" val="86152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 y="692723"/>
            <a:ext cx="10972800" cy="73866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dirty="0">
              <a:latin typeface="Times New Roman"/>
              <a:cs typeface="Times New Roman"/>
            </a:endParaRPr>
          </a:p>
        </p:txBody>
      </p:sp>
      <p:sp>
        <p:nvSpPr>
          <p:cNvPr id="3" name="object 3"/>
          <p:cNvSpPr/>
          <p:nvPr/>
        </p:nvSpPr>
        <p:spPr>
          <a:xfrm>
            <a:off x="1640840" y="3063240"/>
            <a:ext cx="7472679" cy="313334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380738" y="5459730"/>
            <a:ext cx="2057400" cy="259079"/>
          </a:xfrm>
          <a:custGeom>
            <a:avLst/>
            <a:gdLst/>
            <a:ahLst/>
            <a:cxnLst/>
            <a:rect l="l" t="t" r="r" b="b"/>
            <a:pathLst>
              <a:path w="2057400" h="259079">
                <a:moveTo>
                  <a:pt x="0" y="259079"/>
                </a:moveTo>
                <a:lnTo>
                  <a:pt x="2057399" y="259079"/>
                </a:lnTo>
                <a:lnTo>
                  <a:pt x="2057399" y="0"/>
                </a:lnTo>
                <a:lnTo>
                  <a:pt x="0" y="0"/>
                </a:lnTo>
                <a:lnTo>
                  <a:pt x="0" y="259079"/>
                </a:lnTo>
                <a:close/>
              </a:path>
            </a:pathLst>
          </a:custGeom>
          <a:ln w="25907">
            <a:solidFill>
              <a:srgbClr val="C00000"/>
            </a:solidFill>
          </a:ln>
        </p:spPr>
        <p:txBody>
          <a:bodyPr wrap="square" lIns="0" tIns="0" rIns="0" bIns="0" rtlCol="0"/>
          <a:lstStyle/>
          <a:p>
            <a:endParaRPr/>
          </a:p>
        </p:txBody>
      </p:sp>
      <p:sp>
        <p:nvSpPr>
          <p:cNvPr id="6" name="object 6"/>
          <p:cNvSpPr txBox="1"/>
          <p:nvPr/>
        </p:nvSpPr>
        <p:spPr>
          <a:xfrm>
            <a:off x="1640841" y="1962154"/>
            <a:ext cx="7001509" cy="941283"/>
          </a:xfrm>
          <a:prstGeom prst="rect">
            <a:avLst/>
          </a:prstGeom>
        </p:spPr>
        <p:txBody>
          <a:bodyPr vert="horz" wrap="square" lIns="0" tIns="0" rIns="0" bIns="0" rtlCol="0">
            <a:spAutoFit/>
          </a:bodyPr>
          <a:lstStyle/>
          <a:p>
            <a:pPr marL="431800" indent="-419100">
              <a:buSzPct val="107142"/>
              <a:buFont typeface="Arial"/>
              <a:buChar char="●"/>
              <a:tabLst>
                <a:tab pos="431800" algn="l"/>
              </a:tabLst>
            </a:pPr>
            <a:r>
              <a:rPr sz="2800" spc="-20" dirty="0">
                <a:solidFill>
                  <a:srgbClr val="181818"/>
                </a:solidFill>
                <a:latin typeface="Arial"/>
                <a:cs typeface="Arial"/>
              </a:rPr>
              <a:t>Ref</a:t>
            </a:r>
            <a:r>
              <a:rPr sz="2800" spc="-15" dirty="0">
                <a:solidFill>
                  <a:srgbClr val="181818"/>
                </a:solidFill>
                <a:latin typeface="Arial"/>
                <a:cs typeface="Arial"/>
              </a:rPr>
              <a:t>e</a:t>
            </a:r>
            <a:r>
              <a:rPr sz="2800" spc="-10" dirty="0">
                <a:solidFill>
                  <a:srgbClr val="181818"/>
                </a:solidFill>
                <a:latin typeface="Arial"/>
                <a:cs typeface="Arial"/>
              </a:rPr>
              <a:t>r</a:t>
            </a:r>
            <a:r>
              <a:rPr sz="2800" spc="-15" dirty="0">
                <a:solidFill>
                  <a:srgbClr val="181818"/>
                </a:solidFill>
                <a:latin typeface="Arial"/>
                <a:cs typeface="Arial"/>
              </a:rPr>
              <a:t>e</a:t>
            </a:r>
            <a:r>
              <a:rPr sz="2800" spc="-25" dirty="0">
                <a:solidFill>
                  <a:srgbClr val="181818"/>
                </a:solidFill>
                <a:latin typeface="Arial"/>
                <a:cs typeface="Arial"/>
              </a:rPr>
              <a:t>n</a:t>
            </a:r>
            <a:r>
              <a:rPr sz="2800" spc="-10" dirty="0">
                <a:solidFill>
                  <a:srgbClr val="181818"/>
                </a:solidFill>
                <a:latin typeface="Arial"/>
                <a:cs typeface="Arial"/>
              </a:rPr>
              <a:t>c</a:t>
            </a:r>
            <a:r>
              <a:rPr sz="2800" spc="-20" dirty="0">
                <a:solidFill>
                  <a:srgbClr val="181818"/>
                </a:solidFill>
                <a:latin typeface="Arial"/>
                <a:cs typeface="Arial"/>
              </a:rPr>
              <a:t>e</a:t>
            </a:r>
            <a:r>
              <a:rPr sz="2800" spc="90" dirty="0">
                <a:solidFill>
                  <a:srgbClr val="181818"/>
                </a:solidFill>
                <a:latin typeface="Times New Roman"/>
                <a:cs typeface="Times New Roman"/>
              </a:rPr>
              <a:t> </a:t>
            </a:r>
            <a:r>
              <a:rPr sz="2800" spc="-15" dirty="0">
                <a:solidFill>
                  <a:srgbClr val="181818"/>
                </a:solidFill>
                <a:latin typeface="Arial"/>
                <a:cs typeface="Arial"/>
              </a:rPr>
              <a:t>to</a:t>
            </a:r>
            <a:r>
              <a:rPr sz="2800" spc="75" dirty="0">
                <a:solidFill>
                  <a:srgbClr val="181818"/>
                </a:solidFill>
                <a:latin typeface="Times New Roman"/>
                <a:cs typeface="Times New Roman"/>
              </a:rPr>
              <a:t> </a:t>
            </a:r>
            <a:r>
              <a:rPr sz="2800" spc="-20" dirty="0">
                <a:solidFill>
                  <a:srgbClr val="181818"/>
                </a:solidFill>
                <a:latin typeface="Arial"/>
                <a:cs typeface="Arial"/>
              </a:rPr>
              <a:t>a</a:t>
            </a:r>
            <a:r>
              <a:rPr sz="2800" spc="75" dirty="0">
                <a:solidFill>
                  <a:srgbClr val="181818"/>
                </a:solidFill>
                <a:latin typeface="Times New Roman"/>
                <a:cs typeface="Times New Roman"/>
              </a:rPr>
              <a:t> </a:t>
            </a:r>
            <a:r>
              <a:rPr sz="2800" spc="-5" dirty="0">
                <a:solidFill>
                  <a:srgbClr val="181818"/>
                </a:solidFill>
                <a:latin typeface="Arial"/>
                <a:cs typeface="Arial"/>
              </a:rPr>
              <a:t>s</a:t>
            </a:r>
            <a:r>
              <a:rPr sz="2800" spc="-15" dirty="0">
                <a:solidFill>
                  <a:srgbClr val="181818"/>
                </a:solidFill>
                <a:latin typeface="Arial"/>
                <a:cs typeface="Arial"/>
              </a:rPr>
              <a:t>ta</a:t>
            </a:r>
            <a:r>
              <a:rPr sz="2800" spc="-5" dirty="0">
                <a:solidFill>
                  <a:srgbClr val="181818"/>
                </a:solidFill>
                <a:latin typeface="Arial"/>
                <a:cs typeface="Arial"/>
              </a:rPr>
              <a:t>t</a:t>
            </a:r>
            <a:r>
              <a:rPr sz="2800" spc="-15" dirty="0">
                <a:solidFill>
                  <a:srgbClr val="181818"/>
                </a:solidFill>
                <a:latin typeface="Arial"/>
                <a:cs typeface="Arial"/>
              </a:rPr>
              <a:t>ic</a:t>
            </a:r>
            <a:r>
              <a:rPr sz="2800" spc="60" dirty="0">
                <a:solidFill>
                  <a:srgbClr val="181818"/>
                </a:solidFill>
                <a:latin typeface="Times New Roman"/>
                <a:cs typeface="Times New Roman"/>
              </a:rPr>
              <a:t> </a:t>
            </a:r>
            <a:r>
              <a:rPr sz="2800" spc="-20" dirty="0">
                <a:solidFill>
                  <a:srgbClr val="181818"/>
                </a:solidFill>
                <a:latin typeface="Arial"/>
                <a:cs typeface="Arial"/>
              </a:rPr>
              <a:t>met</a:t>
            </a:r>
            <a:r>
              <a:rPr sz="2800" spc="-15" dirty="0">
                <a:solidFill>
                  <a:srgbClr val="181818"/>
                </a:solidFill>
                <a:latin typeface="Arial"/>
                <a:cs typeface="Arial"/>
              </a:rPr>
              <a:t>h</a:t>
            </a:r>
            <a:r>
              <a:rPr sz="2800" spc="-25" dirty="0">
                <a:solidFill>
                  <a:srgbClr val="181818"/>
                </a:solidFill>
                <a:latin typeface="Arial"/>
                <a:cs typeface="Arial"/>
              </a:rPr>
              <a:t>od</a:t>
            </a:r>
            <a:endParaRPr sz="2800">
              <a:latin typeface="Arial"/>
              <a:cs typeface="Arial"/>
            </a:endParaRPr>
          </a:p>
          <a:p>
            <a:pPr marL="12700">
              <a:spcBef>
                <a:spcPts val="1115"/>
              </a:spcBef>
            </a:pPr>
            <a:r>
              <a:rPr sz="2400" dirty="0">
                <a:latin typeface="Arial"/>
                <a:cs typeface="Arial"/>
              </a:rPr>
              <a:t>The</a:t>
            </a:r>
            <a:r>
              <a:rPr sz="2400" spc="55" dirty="0">
                <a:latin typeface="Times New Roman"/>
                <a:cs typeface="Times New Roman"/>
              </a:rPr>
              <a:t> </a:t>
            </a:r>
            <a:r>
              <a:rPr sz="2400" spc="-15" dirty="0">
                <a:latin typeface="Arial"/>
                <a:cs typeface="Arial"/>
              </a:rPr>
              <a:t>synt</a:t>
            </a:r>
            <a:r>
              <a:rPr sz="2400" spc="-5" dirty="0">
                <a:latin typeface="Arial"/>
                <a:cs typeface="Arial"/>
              </a:rPr>
              <a:t>a</a:t>
            </a:r>
            <a:r>
              <a:rPr sz="2400" spc="-15" dirty="0">
                <a:latin typeface="Arial"/>
                <a:cs typeface="Arial"/>
              </a:rPr>
              <a:t>x</a:t>
            </a:r>
            <a:r>
              <a:rPr sz="2400" spc="-10" dirty="0">
                <a:latin typeface="Arial"/>
                <a:cs typeface="Arial"/>
              </a:rPr>
              <a:t>:</a:t>
            </a:r>
            <a:r>
              <a:rPr sz="2400" spc="80" dirty="0">
                <a:latin typeface="Times New Roman"/>
                <a:cs typeface="Times New Roman"/>
              </a:rPr>
              <a:t> </a:t>
            </a:r>
            <a:r>
              <a:rPr sz="2400" b="1" spc="-5" dirty="0">
                <a:latin typeface="Arial"/>
                <a:cs typeface="Arial"/>
              </a:rPr>
              <a:t>C</a:t>
            </a:r>
            <a:r>
              <a:rPr sz="2400" b="1" spc="-10" dirty="0">
                <a:latin typeface="Arial"/>
                <a:cs typeface="Arial"/>
              </a:rPr>
              <a:t>o</a:t>
            </a:r>
            <a:r>
              <a:rPr sz="2400" b="1" spc="-15" dirty="0">
                <a:latin typeface="Arial"/>
                <a:cs typeface="Arial"/>
              </a:rPr>
              <a:t>ntaining</a:t>
            </a:r>
            <a:r>
              <a:rPr sz="2400" b="1" spc="-30" dirty="0">
                <a:latin typeface="Arial"/>
                <a:cs typeface="Arial"/>
              </a:rPr>
              <a:t>C</a:t>
            </a:r>
            <a:r>
              <a:rPr sz="2400" b="1" dirty="0">
                <a:latin typeface="Arial"/>
                <a:cs typeface="Arial"/>
              </a:rPr>
              <a:t>lass::</a:t>
            </a:r>
            <a:r>
              <a:rPr sz="2400" b="1" spc="-5" dirty="0">
                <a:latin typeface="Arial"/>
                <a:cs typeface="Arial"/>
              </a:rPr>
              <a:t>stat</a:t>
            </a:r>
            <a:r>
              <a:rPr sz="2400" b="1" spc="5" dirty="0">
                <a:latin typeface="Arial"/>
                <a:cs typeface="Arial"/>
              </a:rPr>
              <a:t>i</a:t>
            </a:r>
            <a:r>
              <a:rPr sz="2400" b="1" spc="-5" dirty="0">
                <a:latin typeface="Arial"/>
                <a:cs typeface="Arial"/>
              </a:rPr>
              <a:t>cMethodN</a:t>
            </a:r>
            <a:r>
              <a:rPr sz="2400" b="1" spc="-10" dirty="0">
                <a:latin typeface="Arial"/>
                <a:cs typeface="Arial"/>
              </a:rPr>
              <a:t>a</a:t>
            </a:r>
            <a:r>
              <a:rPr sz="2400" b="1" spc="-5" dirty="0">
                <a:latin typeface="Arial"/>
                <a:cs typeface="Arial"/>
              </a:rPr>
              <a:t>me</a:t>
            </a:r>
            <a:endParaRPr sz="2400">
              <a:latin typeface="Arial"/>
              <a:cs typeface="Arial"/>
            </a:endParaRPr>
          </a:p>
        </p:txBody>
      </p:sp>
    </p:spTree>
    <p:extLst>
      <p:ext uri="{BB962C8B-B14F-4D97-AF65-F5344CB8AC3E}">
        <p14:creationId xmlns:p14="http://schemas.microsoft.com/office/powerpoint/2010/main" val="111009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 y="766552"/>
            <a:ext cx="10972800" cy="73866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dirty="0">
              <a:latin typeface="Times New Roman"/>
              <a:cs typeface="Times New Roman"/>
            </a:endParaRPr>
          </a:p>
        </p:txBody>
      </p:sp>
      <p:sp>
        <p:nvSpPr>
          <p:cNvPr id="4" name="object 4"/>
          <p:cNvSpPr txBox="1"/>
          <p:nvPr/>
        </p:nvSpPr>
        <p:spPr>
          <a:xfrm>
            <a:off x="1602740" y="1953271"/>
            <a:ext cx="7802880" cy="1063625"/>
          </a:xfrm>
          <a:prstGeom prst="rect">
            <a:avLst/>
          </a:prstGeom>
        </p:spPr>
        <p:txBody>
          <a:bodyPr vert="horz" wrap="square" lIns="0" tIns="0" rIns="0" bIns="0" rtlCol="0">
            <a:spAutoFit/>
          </a:bodyPr>
          <a:lstStyle/>
          <a:p>
            <a:pPr marL="12700" marR="5080" indent="38100">
              <a:lnSpc>
                <a:spcPct val="144000"/>
              </a:lnSpc>
              <a:buSzPct val="106250"/>
              <a:buFont typeface="Arial"/>
              <a:buChar char="●"/>
              <a:tabLst>
                <a:tab pos="469900" algn="l"/>
              </a:tabLst>
            </a:pPr>
            <a:r>
              <a:rPr sz="2400" spc="-5" dirty="0">
                <a:solidFill>
                  <a:srgbClr val="181818"/>
                </a:solidFill>
                <a:latin typeface="Arial"/>
                <a:cs typeface="Arial"/>
              </a:rPr>
              <a:t>R</a:t>
            </a:r>
            <a:r>
              <a:rPr sz="2400" spc="-10" dirty="0">
                <a:solidFill>
                  <a:srgbClr val="181818"/>
                </a:solidFill>
                <a:latin typeface="Arial"/>
                <a:cs typeface="Arial"/>
              </a:rPr>
              <a:t>efer</a:t>
            </a:r>
            <a:r>
              <a:rPr sz="2400" spc="-5" dirty="0">
                <a:solidFill>
                  <a:srgbClr val="181818"/>
                </a:solidFill>
                <a:latin typeface="Arial"/>
                <a:cs typeface="Arial"/>
              </a:rPr>
              <a:t>enc</a:t>
            </a:r>
            <a:r>
              <a:rPr sz="2400" dirty="0">
                <a:solidFill>
                  <a:srgbClr val="181818"/>
                </a:solidFill>
                <a:latin typeface="Arial"/>
                <a:cs typeface="Arial"/>
              </a:rPr>
              <a:t>e</a:t>
            </a:r>
            <a:r>
              <a:rPr sz="2400" spc="70" dirty="0">
                <a:solidFill>
                  <a:srgbClr val="181818"/>
                </a:solidFill>
                <a:latin typeface="Times New Roman"/>
                <a:cs typeface="Times New Roman"/>
              </a:rPr>
              <a:t> </a:t>
            </a:r>
            <a:r>
              <a:rPr sz="2400" spc="-10" dirty="0">
                <a:solidFill>
                  <a:srgbClr val="181818"/>
                </a:solidFill>
                <a:latin typeface="Arial"/>
                <a:cs typeface="Arial"/>
              </a:rPr>
              <a:t>to</a:t>
            </a:r>
            <a:r>
              <a:rPr sz="2400" spc="65" dirty="0">
                <a:solidFill>
                  <a:srgbClr val="181818"/>
                </a:solidFill>
                <a:latin typeface="Times New Roman"/>
                <a:cs typeface="Times New Roman"/>
              </a:rPr>
              <a:t> </a:t>
            </a:r>
            <a:r>
              <a:rPr sz="2400" spc="-10" dirty="0">
                <a:solidFill>
                  <a:srgbClr val="181818"/>
                </a:solidFill>
                <a:latin typeface="Arial"/>
                <a:cs typeface="Arial"/>
              </a:rPr>
              <a:t>a</a:t>
            </a:r>
            <a:r>
              <a:rPr sz="2400" dirty="0">
                <a:solidFill>
                  <a:srgbClr val="181818"/>
                </a:solidFill>
                <a:latin typeface="Arial"/>
                <a:cs typeface="Arial"/>
              </a:rPr>
              <a:t>n</a:t>
            </a:r>
            <a:r>
              <a:rPr sz="2400" spc="65" dirty="0">
                <a:solidFill>
                  <a:srgbClr val="181818"/>
                </a:solidFill>
                <a:latin typeface="Times New Roman"/>
                <a:cs typeface="Times New Roman"/>
              </a:rPr>
              <a:t> </a:t>
            </a:r>
            <a:r>
              <a:rPr sz="2400" spc="-5" dirty="0">
                <a:solidFill>
                  <a:srgbClr val="181818"/>
                </a:solidFill>
                <a:latin typeface="Arial"/>
                <a:cs typeface="Arial"/>
              </a:rPr>
              <a:t>instanc</a:t>
            </a:r>
            <a:r>
              <a:rPr sz="2400" dirty="0">
                <a:solidFill>
                  <a:srgbClr val="181818"/>
                </a:solidFill>
                <a:latin typeface="Arial"/>
                <a:cs typeface="Arial"/>
              </a:rPr>
              <a:t>e</a:t>
            </a:r>
            <a:r>
              <a:rPr sz="2400" spc="75" dirty="0">
                <a:solidFill>
                  <a:srgbClr val="181818"/>
                </a:solidFill>
                <a:latin typeface="Times New Roman"/>
                <a:cs typeface="Times New Roman"/>
              </a:rPr>
              <a:t> </a:t>
            </a:r>
            <a:r>
              <a:rPr sz="2400" spc="-15" dirty="0">
                <a:solidFill>
                  <a:srgbClr val="181818"/>
                </a:solidFill>
                <a:latin typeface="Arial"/>
                <a:cs typeface="Arial"/>
              </a:rPr>
              <a:t>met</a:t>
            </a:r>
            <a:r>
              <a:rPr sz="2400" spc="-5" dirty="0">
                <a:solidFill>
                  <a:srgbClr val="181818"/>
                </a:solidFill>
                <a:latin typeface="Arial"/>
                <a:cs typeface="Arial"/>
              </a:rPr>
              <a:t>ho</a:t>
            </a:r>
            <a:r>
              <a:rPr sz="2400" dirty="0">
                <a:solidFill>
                  <a:srgbClr val="181818"/>
                </a:solidFill>
                <a:latin typeface="Arial"/>
                <a:cs typeface="Arial"/>
              </a:rPr>
              <a:t>d</a:t>
            </a:r>
            <a:r>
              <a:rPr sz="2400" spc="55" dirty="0">
                <a:solidFill>
                  <a:srgbClr val="181818"/>
                </a:solidFill>
                <a:latin typeface="Times New Roman"/>
                <a:cs typeface="Times New Roman"/>
              </a:rPr>
              <a:t> </a:t>
            </a:r>
            <a:r>
              <a:rPr sz="2400" spc="-20" dirty="0">
                <a:solidFill>
                  <a:srgbClr val="181818"/>
                </a:solidFill>
                <a:latin typeface="Arial"/>
                <a:cs typeface="Arial"/>
              </a:rPr>
              <a:t>o</a:t>
            </a:r>
            <a:r>
              <a:rPr sz="2400" spc="-10" dirty="0">
                <a:solidFill>
                  <a:srgbClr val="181818"/>
                </a:solidFill>
                <a:latin typeface="Arial"/>
                <a:cs typeface="Arial"/>
              </a:rPr>
              <a:t>f</a:t>
            </a:r>
            <a:r>
              <a:rPr sz="2400" spc="70" dirty="0">
                <a:solidFill>
                  <a:srgbClr val="181818"/>
                </a:solidFill>
                <a:latin typeface="Times New Roman"/>
                <a:cs typeface="Times New Roman"/>
              </a:rPr>
              <a:t> </a:t>
            </a:r>
            <a:r>
              <a:rPr sz="2400" dirty="0">
                <a:solidFill>
                  <a:srgbClr val="181818"/>
                </a:solidFill>
                <a:latin typeface="Arial"/>
                <a:cs typeface="Arial"/>
              </a:rPr>
              <a:t>a</a:t>
            </a:r>
            <a:r>
              <a:rPr sz="2400" spc="55" dirty="0">
                <a:solidFill>
                  <a:srgbClr val="181818"/>
                </a:solidFill>
                <a:latin typeface="Times New Roman"/>
                <a:cs typeface="Times New Roman"/>
              </a:rPr>
              <a:t> </a:t>
            </a:r>
            <a:r>
              <a:rPr sz="2400" spc="-5" dirty="0">
                <a:solidFill>
                  <a:srgbClr val="181818"/>
                </a:solidFill>
                <a:latin typeface="Arial"/>
                <a:cs typeface="Arial"/>
              </a:rPr>
              <a:t>par</a:t>
            </a:r>
            <a:r>
              <a:rPr sz="2400" spc="5" dirty="0">
                <a:solidFill>
                  <a:srgbClr val="181818"/>
                </a:solidFill>
                <a:latin typeface="Arial"/>
                <a:cs typeface="Arial"/>
              </a:rPr>
              <a:t>t</a:t>
            </a:r>
            <a:r>
              <a:rPr sz="2400" spc="-5" dirty="0">
                <a:solidFill>
                  <a:srgbClr val="181818"/>
                </a:solidFill>
                <a:latin typeface="Arial"/>
                <a:cs typeface="Arial"/>
              </a:rPr>
              <a:t>ic</a:t>
            </a:r>
            <a:r>
              <a:rPr sz="2400" spc="-10" dirty="0">
                <a:solidFill>
                  <a:srgbClr val="181818"/>
                </a:solidFill>
                <a:latin typeface="Arial"/>
                <a:cs typeface="Arial"/>
              </a:rPr>
              <a:t>u</a:t>
            </a:r>
            <a:r>
              <a:rPr sz="2400" spc="-5" dirty="0">
                <a:solidFill>
                  <a:srgbClr val="181818"/>
                </a:solidFill>
                <a:latin typeface="Arial"/>
                <a:cs typeface="Arial"/>
              </a:rPr>
              <a:t>l</a:t>
            </a:r>
            <a:r>
              <a:rPr sz="2400" spc="-10" dirty="0">
                <a:solidFill>
                  <a:srgbClr val="181818"/>
                </a:solidFill>
                <a:latin typeface="Arial"/>
                <a:cs typeface="Arial"/>
              </a:rPr>
              <a:t>a</a:t>
            </a:r>
            <a:r>
              <a:rPr sz="2400" dirty="0">
                <a:solidFill>
                  <a:srgbClr val="181818"/>
                </a:solidFill>
                <a:latin typeface="Arial"/>
                <a:cs typeface="Arial"/>
              </a:rPr>
              <a:t>r</a:t>
            </a:r>
            <a:r>
              <a:rPr sz="2400" spc="85" dirty="0">
                <a:solidFill>
                  <a:srgbClr val="181818"/>
                </a:solidFill>
                <a:latin typeface="Times New Roman"/>
                <a:cs typeface="Times New Roman"/>
              </a:rPr>
              <a:t> </a:t>
            </a:r>
            <a:r>
              <a:rPr sz="2400" spc="-5" dirty="0">
                <a:solidFill>
                  <a:srgbClr val="181818"/>
                </a:solidFill>
                <a:latin typeface="Arial"/>
                <a:cs typeface="Arial"/>
              </a:rPr>
              <a:t>object</a:t>
            </a:r>
            <a:r>
              <a:rPr sz="2400" spc="-5" dirty="0">
                <a:solidFill>
                  <a:srgbClr val="181818"/>
                </a:solidFill>
                <a:latin typeface="Times New Roman"/>
                <a:cs typeface="Times New Roman"/>
              </a:rPr>
              <a:t> </a:t>
            </a:r>
            <a:r>
              <a:rPr sz="2400" dirty="0">
                <a:latin typeface="Arial"/>
                <a:cs typeface="Arial"/>
              </a:rPr>
              <a:t>The</a:t>
            </a:r>
            <a:r>
              <a:rPr sz="2400" spc="55" dirty="0">
                <a:latin typeface="Times New Roman"/>
                <a:cs typeface="Times New Roman"/>
              </a:rPr>
              <a:t> </a:t>
            </a:r>
            <a:r>
              <a:rPr sz="2400" spc="-15" dirty="0">
                <a:latin typeface="Arial"/>
                <a:cs typeface="Arial"/>
              </a:rPr>
              <a:t>synt</a:t>
            </a:r>
            <a:r>
              <a:rPr sz="2400" spc="-5" dirty="0">
                <a:latin typeface="Arial"/>
                <a:cs typeface="Arial"/>
              </a:rPr>
              <a:t>a</a:t>
            </a:r>
            <a:r>
              <a:rPr sz="2400" spc="-15" dirty="0">
                <a:latin typeface="Arial"/>
                <a:cs typeface="Arial"/>
              </a:rPr>
              <a:t>x</a:t>
            </a:r>
            <a:r>
              <a:rPr sz="2400" spc="-10" dirty="0">
                <a:latin typeface="Arial"/>
                <a:cs typeface="Arial"/>
              </a:rPr>
              <a:t>:</a:t>
            </a:r>
            <a:r>
              <a:rPr sz="2400" spc="80" dirty="0">
                <a:latin typeface="Times New Roman"/>
                <a:cs typeface="Times New Roman"/>
              </a:rPr>
              <a:t> </a:t>
            </a:r>
            <a:r>
              <a:rPr sz="2400" b="1" spc="-20" dirty="0">
                <a:latin typeface="Arial"/>
                <a:cs typeface="Arial"/>
              </a:rPr>
              <a:t>co</a:t>
            </a:r>
            <a:r>
              <a:rPr sz="2400" b="1" spc="-25" dirty="0">
                <a:latin typeface="Arial"/>
                <a:cs typeface="Arial"/>
              </a:rPr>
              <a:t>n</a:t>
            </a:r>
            <a:r>
              <a:rPr sz="2400" b="1" spc="-15" dirty="0">
                <a:latin typeface="Arial"/>
                <a:cs typeface="Arial"/>
              </a:rPr>
              <a:t>tain</a:t>
            </a:r>
            <a:r>
              <a:rPr sz="2400" b="1" spc="-5" dirty="0">
                <a:latin typeface="Arial"/>
                <a:cs typeface="Arial"/>
              </a:rPr>
              <a:t>i</a:t>
            </a:r>
            <a:r>
              <a:rPr sz="2400" b="1" spc="-20" dirty="0">
                <a:latin typeface="Arial"/>
                <a:cs typeface="Arial"/>
              </a:rPr>
              <a:t>ngObj</a:t>
            </a:r>
            <a:r>
              <a:rPr sz="2400" b="1" spc="-5" dirty="0">
                <a:latin typeface="Arial"/>
                <a:cs typeface="Arial"/>
              </a:rPr>
              <a:t>ect:</a:t>
            </a:r>
            <a:r>
              <a:rPr sz="2400" b="1" spc="5" dirty="0">
                <a:latin typeface="Arial"/>
                <a:cs typeface="Arial"/>
              </a:rPr>
              <a:t>:</a:t>
            </a:r>
            <a:r>
              <a:rPr sz="2400" b="1" spc="-10" dirty="0">
                <a:latin typeface="Arial"/>
                <a:cs typeface="Arial"/>
              </a:rPr>
              <a:t>i</a:t>
            </a:r>
            <a:r>
              <a:rPr sz="2400" b="1" spc="-25" dirty="0">
                <a:latin typeface="Arial"/>
                <a:cs typeface="Arial"/>
              </a:rPr>
              <a:t>n</a:t>
            </a:r>
            <a:r>
              <a:rPr sz="2400" b="1" spc="-5" dirty="0">
                <a:latin typeface="Arial"/>
                <a:cs typeface="Arial"/>
              </a:rPr>
              <a:t>stanc</a:t>
            </a:r>
            <a:r>
              <a:rPr sz="2400" b="1" spc="-10" dirty="0">
                <a:latin typeface="Arial"/>
                <a:cs typeface="Arial"/>
              </a:rPr>
              <a:t>e</a:t>
            </a:r>
            <a:r>
              <a:rPr sz="2400" b="1" dirty="0">
                <a:latin typeface="Arial"/>
                <a:cs typeface="Arial"/>
              </a:rPr>
              <a:t>Met</a:t>
            </a:r>
            <a:r>
              <a:rPr sz="2400" b="1" spc="-15" dirty="0">
                <a:latin typeface="Arial"/>
                <a:cs typeface="Arial"/>
              </a:rPr>
              <a:t>hod</a:t>
            </a:r>
            <a:r>
              <a:rPr sz="2400" b="1" spc="-35" dirty="0">
                <a:latin typeface="Arial"/>
                <a:cs typeface="Arial"/>
              </a:rPr>
              <a:t>N</a:t>
            </a:r>
            <a:r>
              <a:rPr sz="2400" b="1" spc="-5" dirty="0">
                <a:latin typeface="Arial"/>
                <a:cs typeface="Arial"/>
              </a:rPr>
              <a:t>ame</a:t>
            </a:r>
            <a:endParaRPr sz="2400">
              <a:latin typeface="Arial"/>
              <a:cs typeface="Arial"/>
            </a:endParaRPr>
          </a:p>
        </p:txBody>
      </p:sp>
      <p:sp>
        <p:nvSpPr>
          <p:cNvPr id="5" name="object 5"/>
          <p:cNvSpPr/>
          <p:nvPr/>
        </p:nvSpPr>
        <p:spPr>
          <a:xfrm>
            <a:off x="2223517" y="2988563"/>
            <a:ext cx="6605015" cy="3278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599682" y="4943095"/>
            <a:ext cx="2066925" cy="337185"/>
          </a:xfrm>
          <a:custGeom>
            <a:avLst/>
            <a:gdLst/>
            <a:ahLst/>
            <a:cxnLst/>
            <a:rect l="l" t="t" r="r" b="b"/>
            <a:pathLst>
              <a:path w="2066925" h="337185">
                <a:moveTo>
                  <a:pt x="0" y="336803"/>
                </a:moveTo>
                <a:lnTo>
                  <a:pt x="2066543" y="336803"/>
                </a:lnTo>
                <a:lnTo>
                  <a:pt x="2066543" y="0"/>
                </a:lnTo>
                <a:lnTo>
                  <a:pt x="0" y="0"/>
                </a:lnTo>
                <a:lnTo>
                  <a:pt x="0" y="336803"/>
                </a:lnTo>
                <a:close/>
              </a:path>
            </a:pathLst>
          </a:custGeom>
          <a:ln w="25907">
            <a:solidFill>
              <a:srgbClr val="C00000"/>
            </a:solidFill>
          </a:ln>
        </p:spPr>
        <p:txBody>
          <a:bodyPr wrap="square" lIns="0" tIns="0" rIns="0" bIns="0" rtlCol="0"/>
          <a:lstStyle/>
          <a:p>
            <a:endParaRPr/>
          </a:p>
        </p:txBody>
      </p:sp>
    </p:spTree>
    <p:extLst>
      <p:ext uri="{BB962C8B-B14F-4D97-AF65-F5344CB8AC3E}">
        <p14:creationId xmlns:p14="http://schemas.microsoft.com/office/powerpoint/2010/main" val="147222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105" y="652512"/>
            <a:ext cx="10972800" cy="73866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a:latin typeface="Times New Roman"/>
              <a:cs typeface="Times New Roman"/>
            </a:endParaRPr>
          </a:p>
        </p:txBody>
      </p:sp>
      <p:sp>
        <p:nvSpPr>
          <p:cNvPr id="3" name="object 3"/>
          <p:cNvSpPr/>
          <p:nvPr/>
        </p:nvSpPr>
        <p:spPr>
          <a:xfrm>
            <a:off x="2046731" y="3550921"/>
            <a:ext cx="8522208" cy="27431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78145" y="4923282"/>
            <a:ext cx="2824480" cy="318770"/>
          </a:xfrm>
          <a:custGeom>
            <a:avLst/>
            <a:gdLst/>
            <a:ahLst/>
            <a:cxnLst/>
            <a:rect l="l" t="t" r="r" b="b"/>
            <a:pathLst>
              <a:path w="2824479" h="318770">
                <a:moveTo>
                  <a:pt x="0" y="318515"/>
                </a:moveTo>
                <a:lnTo>
                  <a:pt x="2823971" y="318515"/>
                </a:lnTo>
                <a:lnTo>
                  <a:pt x="2823971" y="0"/>
                </a:lnTo>
                <a:lnTo>
                  <a:pt x="0" y="0"/>
                </a:lnTo>
                <a:lnTo>
                  <a:pt x="0" y="318515"/>
                </a:lnTo>
                <a:close/>
              </a:path>
            </a:pathLst>
          </a:custGeom>
          <a:ln w="25907">
            <a:solidFill>
              <a:srgbClr val="C00000"/>
            </a:solidFill>
          </a:ln>
        </p:spPr>
        <p:txBody>
          <a:bodyPr wrap="square" lIns="0" tIns="0" rIns="0" bIns="0" rtlCol="0"/>
          <a:lstStyle/>
          <a:p>
            <a:endParaRPr/>
          </a:p>
        </p:txBody>
      </p:sp>
      <p:sp>
        <p:nvSpPr>
          <p:cNvPr id="6" name="object 6"/>
          <p:cNvSpPr txBox="1"/>
          <p:nvPr/>
        </p:nvSpPr>
        <p:spPr>
          <a:xfrm>
            <a:off x="1602740" y="2077356"/>
            <a:ext cx="8431530" cy="1236236"/>
          </a:xfrm>
          <a:prstGeom prst="rect">
            <a:avLst/>
          </a:prstGeom>
        </p:spPr>
        <p:txBody>
          <a:bodyPr vert="horz" wrap="square" lIns="0" tIns="0" rIns="0" bIns="0" rtlCol="0">
            <a:spAutoFit/>
          </a:bodyPr>
          <a:lstStyle/>
          <a:p>
            <a:pPr marL="469900" indent="-419100">
              <a:buSzPct val="106250"/>
              <a:buFont typeface="Arial"/>
              <a:buChar char="●"/>
              <a:tabLst>
                <a:tab pos="469900" algn="l"/>
              </a:tabLst>
            </a:pPr>
            <a:r>
              <a:rPr sz="2400" spc="-5" dirty="0">
                <a:solidFill>
                  <a:srgbClr val="181818"/>
                </a:solidFill>
                <a:latin typeface="Arial"/>
                <a:cs typeface="Arial"/>
              </a:rPr>
              <a:t>R</a:t>
            </a:r>
            <a:r>
              <a:rPr sz="2400" spc="-10" dirty="0">
                <a:solidFill>
                  <a:srgbClr val="181818"/>
                </a:solidFill>
                <a:latin typeface="Arial"/>
                <a:cs typeface="Arial"/>
              </a:rPr>
              <a:t>e</a:t>
            </a:r>
            <a:r>
              <a:rPr sz="2400" dirty="0">
                <a:solidFill>
                  <a:srgbClr val="181818"/>
                </a:solidFill>
                <a:latin typeface="Arial"/>
                <a:cs typeface="Arial"/>
              </a:rPr>
              <a:t>ference</a:t>
            </a:r>
            <a:r>
              <a:rPr sz="2400" spc="70" dirty="0">
                <a:solidFill>
                  <a:srgbClr val="181818"/>
                </a:solidFill>
                <a:latin typeface="Times New Roman"/>
                <a:cs typeface="Times New Roman"/>
              </a:rPr>
              <a:t> </a:t>
            </a:r>
            <a:r>
              <a:rPr sz="2400" dirty="0">
                <a:solidFill>
                  <a:srgbClr val="181818"/>
                </a:solidFill>
                <a:latin typeface="Arial"/>
                <a:cs typeface="Arial"/>
              </a:rPr>
              <a:t>to</a:t>
            </a:r>
            <a:r>
              <a:rPr sz="2400" spc="60" dirty="0">
                <a:solidFill>
                  <a:srgbClr val="181818"/>
                </a:solidFill>
                <a:latin typeface="Times New Roman"/>
                <a:cs typeface="Times New Roman"/>
              </a:rPr>
              <a:t> </a:t>
            </a:r>
            <a:r>
              <a:rPr sz="2400" spc="-5" dirty="0">
                <a:solidFill>
                  <a:srgbClr val="181818"/>
                </a:solidFill>
                <a:latin typeface="Arial"/>
                <a:cs typeface="Arial"/>
              </a:rPr>
              <a:t>a</a:t>
            </a:r>
            <a:r>
              <a:rPr sz="2400" dirty="0">
                <a:solidFill>
                  <a:srgbClr val="181818"/>
                </a:solidFill>
                <a:latin typeface="Arial"/>
                <a:cs typeface="Arial"/>
              </a:rPr>
              <a:t>n</a:t>
            </a:r>
            <a:r>
              <a:rPr sz="2400" spc="60" dirty="0">
                <a:solidFill>
                  <a:srgbClr val="181818"/>
                </a:solidFill>
                <a:latin typeface="Times New Roman"/>
                <a:cs typeface="Times New Roman"/>
              </a:rPr>
              <a:t> </a:t>
            </a:r>
            <a:r>
              <a:rPr sz="2400" spc="-5" dirty="0">
                <a:solidFill>
                  <a:srgbClr val="181818"/>
                </a:solidFill>
                <a:latin typeface="Arial"/>
                <a:cs typeface="Arial"/>
              </a:rPr>
              <a:t>insta</a:t>
            </a:r>
            <a:r>
              <a:rPr sz="2400" spc="-10" dirty="0">
                <a:solidFill>
                  <a:srgbClr val="181818"/>
                </a:solidFill>
                <a:latin typeface="Arial"/>
                <a:cs typeface="Arial"/>
              </a:rPr>
              <a:t>n</a:t>
            </a:r>
            <a:r>
              <a:rPr sz="2400" dirty="0">
                <a:solidFill>
                  <a:srgbClr val="181818"/>
                </a:solidFill>
                <a:latin typeface="Arial"/>
                <a:cs typeface="Arial"/>
              </a:rPr>
              <a:t>ce</a:t>
            </a:r>
            <a:r>
              <a:rPr sz="2400" spc="75" dirty="0">
                <a:solidFill>
                  <a:srgbClr val="181818"/>
                </a:solidFill>
                <a:latin typeface="Times New Roman"/>
                <a:cs typeface="Times New Roman"/>
              </a:rPr>
              <a:t> </a:t>
            </a:r>
            <a:r>
              <a:rPr sz="2400" dirty="0">
                <a:solidFill>
                  <a:srgbClr val="181818"/>
                </a:solidFill>
                <a:latin typeface="Arial"/>
                <a:cs typeface="Arial"/>
              </a:rPr>
              <a:t>method</a:t>
            </a:r>
            <a:r>
              <a:rPr sz="2400" spc="55" dirty="0">
                <a:solidFill>
                  <a:srgbClr val="181818"/>
                </a:solidFill>
                <a:latin typeface="Times New Roman"/>
                <a:cs typeface="Times New Roman"/>
              </a:rPr>
              <a:t> </a:t>
            </a:r>
            <a:r>
              <a:rPr sz="2400" spc="-5" dirty="0">
                <a:solidFill>
                  <a:srgbClr val="181818"/>
                </a:solidFill>
                <a:latin typeface="Arial"/>
                <a:cs typeface="Arial"/>
              </a:rPr>
              <a:t>o</a:t>
            </a:r>
            <a:r>
              <a:rPr sz="2400" dirty="0">
                <a:solidFill>
                  <a:srgbClr val="181818"/>
                </a:solidFill>
                <a:latin typeface="Arial"/>
                <a:cs typeface="Arial"/>
              </a:rPr>
              <a:t>f</a:t>
            </a:r>
            <a:r>
              <a:rPr sz="2400" spc="65" dirty="0">
                <a:solidFill>
                  <a:srgbClr val="181818"/>
                </a:solidFill>
                <a:latin typeface="Times New Roman"/>
                <a:cs typeface="Times New Roman"/>
              </a:rPr>
              <a:t> </a:t>
            </a:r>
            <a:r>
              <a:rPr sz="2400" spc="-5" dirty="0">
                <a:solidFill>
                  <a:srgbClr val="181818"/>
                </a:solidFill>
                <a:latin typeface="Arial"/>
                <a:cs typeface="Arial"/>
              </a:rPr>
              <a:t>a</a:t>
            </a:r>
            <a:r>
              <a:rPr sz="2400" dirty="0">
                <a:solidFill>
                  <a:srgbClr val="181818"/>
                </a:solidFill>
                <a:latin typeface="Arial"/>
                <a:cs typeface="Arial"/>
              </a:rPr>
              <a:t>n</a:t>
            </a:r>
            <a:r>
              <a:rPr sz="2400" spc="55" dirty="0">
                <a:solidFill>
                  <a:srgbClr val="181818"/>
                </a:solidFill>
                <a:latin typeface="Times New Roman"/>
                <a:cs typeface="Times New Roman"/>
              </a:rPr>
              <a:t> </a:t>
            </a:r>
            <a:r>
              <a:rPr sz="2400" spc="-5" dirty="0">
                <a:solidFill>
                  <a:srgbClr val="181818"/>
                </a:solidFill>
                <a:latin typeface="Arial"/>
                <a:cs typeface="Arial"/>
              </a:rPr>
              <a:t>arbitrar</a:t>
            </a:r>
            <a:r>
              <a:rPr sz="2400" dirty="0">
                <a:solidFill>
                  <a:srgbClr val="181818"/>
                </a:solidFill>
                <a:latin typeface="Arial"/>
                <a:cs typeface="Arial"/>
              </a:rPr>
              <a:t>y</a:t>
            </a:r>
            <a:r>
              <a:rPr sz="2400" spc="70" dirty="0">
                <a:solidFill>
                  <a:srgbClr val="181818"/>
                </a:solidFill>
                <a:latin typeface="Times New Roman"/>
                <a:cs typeface="Times New Roman"/>
              </a:rPr>
              <a:t> </a:t>
            </a:r>
            <a:r>
              <a:rPr sz="2400" spc="-5" dirty="0">
                <a:solidFill>
                  <a:srgbClr val="181818"/>
                </a:solidFill>
                <a:latin typeface="Arial"/>
                <a:cs typeface="Arial"/>
              </a:rPr>
              <a:t>objec</a:t>
            </a:r>
            <a:r>
              <a:rPr sz="2400" dirty="0">
                <a:solidFill>
                  <a:srgbClr val="181818"/>
                </a:solidFill>
                <a:latin typeface="Arial"/>
                <a:cs typeface="Arial"/>
              </a:rPr>
              <a:t>t</a:t>
            </a:r>
            <a:r>
              <a:rPr sz="2400" spc="70" dirty="0">
                <a:solidFill>
                  <a:srgbClr val="181818"/>
                </a:solidFill>
                <a:latin typeface="Times New Roman"/>
                <a:cs typeface="Times New Roman"/>
              </a:rPr>
              <a:t> </a:t>
            </a:r>
            <a:r>
              <a:rPr sz="2400" spc="-5" dirty="0">
                <a:solidFill>
                  <a:srgbClr val="181818"/>
                </a:solidFill>
                <a:latin typeface="Arial"/>
                <a:cs typeface="Arial"/>
              </a:rPr>
              <a:t>o</a:t>
            </a:r>
            <a:r>
              <a:rPr sz="2400" dirty="0">
                <a:solidFill>
                  <a:srgbClr val="181818"/>
                </a:solidFill>
                <a:latin typeface="Arial"/>
                <a:cs typeface="Arial"/>
              </a:rPr>
              <a:t>f</a:t>
            </a:r>
            <a:r>
              <a:rPr sz="2400" spc="55" dirty="0">
                <a:solidFill>
                  <a:srgbClr val="181818"/>
                </a:solidFill>
                <a:latin typeface="Times New Roman"/>
                <a:cs typeface="Times New Roman"/>
              </a:rPr>
              <a:t> </a:t>
            </a:r>
            <a:r>
              <a:rPr sz="2400" dirty="0">
                <a:solidFill>
                  <a:srgbClr val="181818"/>
                </a:solidFill>
                <a:latin typeface="Arial"/>
                <a:cs typeface="Arial"/>
              </a:rPr>
              <a:t>a</a:t>
            </a:r>
            <a:endParaRPr sz="2400" dirty="0">
              <a:latin typeface="Arial"/>
              <a:cs typeface="Arial"/>
            </a:endParaRPr>
          </a:p>
          <a:p>
            <a:pPr marL="469900">
              <a:spcBef>
                <a:spcPts val="430"/>
              </a:spcBef>
            </a:pPr>
            <a:r>
              <a:rPr sz="2400" spc="-5" dirty="0">
                <a:solidFill>
                  <a:srgbClr val="181818"/>
                </a:solidFill>
                <a:latin typeface="Arial"/>
                <a:cs typeface="Arial"/>
              </a:rPr>
              <a:t>particul</a:t>
            </a:r>
            <a:r>
              <a:rPr sz="2400" spc="-10" dirty="0">
                <a:solidFill>
                  <a:srgbClr val="181818"/>
                </a:solidFill>
                <a:latin typeface="Arial"/>
                <a:cs typeface="Arial"/>
              </a:rPr>
              <a:t>a</a:t>
            </a:r>
            <a:r>
              <a:rPr sz="2400" dirty="0">
                <a:solidFill>
                  <a:srgbClr val="181818"/>
                </a:solidFill>
                <a:latin typeface="Arial"/>
                <a:cs typeface="Arial"/>
              </a:rPr>
              <a:t>r</a:t>
            </a:r>
            <a:r>
              <a:rPr sz="2400" spc="85" dirty="0">
                <a:solidFill>
                  <a:srgbClr val="181818"/>
                </a:solidFill>
                <a:latin typeface="Times New Roman"/>
                <a:cs typeface="Times New Roman"/>
              </a:rPr>
              <a:t> </a:t>
            </a:r>
            <a:r>
              <a:rPr sz="2400" dirty="0">
                <a:solidFill>
                  <a:srgbClr val="181818"/>
                </a:solidFill>
                <a:latin typeface="Arial"/>
                <a:cs typeface="Arial"/>
              </a:rPr>
              <a:t>type</a:t>
            </a:r>
            <a:endParaRPr sz="2400" dirty="0">
              <a:latin typeface="Arial"/>
              <a:cs typeface="Arial"/>
            </a:endParaRPr>
          </a:p>
          <a:p>
            <a:pPr marL="12700">
              <a:spcBef>
                <a:spcPts val="565"/>
              </a:spcBef>
            </a:pPr>
            <a:r>
              <a:rPr sz="2400" dirty="0">
                <a:latin typeface="Arial"/>
                <a:cs typeface="Arial"/>
              </a:rPr>
              <a:t>The</a:t>
            </a:r>
            <a:r>
              <a:rPr sz="2400" spc="55" dirty="0">
                <a:latin typeface="Times New Roman"/>
                <a:cs typeface="Times New Roman"/>
              </a:rPr>
              <a:t> </a:t>
            </a:r>
            <a:r>
              <a:rPr sz="2400" spc="-15" dirty="0">
                <a:latin typeface="Arial"/>
                <a:cs typeface="Arial"/>
              </a:rPr>
              <a:t>synt</a:t>
            </a:r>
            <a:r>
              <a:rPr sz="2400" spc="-5" dirty="0">
                <a:latin typeface="Arial"/>
                <a:cs typeface="Arial"/>
              </a:rPr>
              <a:t>a</a:t>
            </a:r>
            <a:r>
              <a:rPr sz="2400" spc="-15" dirty="0">
                <a:latin typeface="Arial"/>
                <a:cs typeface="Arial"/>
              </a:rPr>
              <a:t>x</a:t>
            </a:r>
            <a:r>
              <a:rPr sz="2400" spc="-10" dirty="0">
                <a:latin typeface="Arial"/>
                <a:cs typeface="Arial"/>
              </a:rPr>
              <a:t>:</a:t>
            </a:r>
            <a:r>
              <a:rPr sz="2400" spc="80" dirty="0">
                <a:latin typeface="Times New Roman"/>
                <a:cs typeface="Times New Roman"/>
              </a:rPr>
              <a:t> </a:t>
            </a:r>
            <a:r>
              <a:rPr sz="2400" b="1" spc="-5" dirty="0">
                <a:latin typeface="Arial"/>
                <a:cs typeface="Arial"/>
              </a:rPr>
              <a:t>C</a:t>
            </a:r>
            <a:r>
              <a:rPr sz="2400" b="1" spc="-10" dirty="0">
                <a:latin typeface="Arial"/>
                <a:cs typeface="Arial"/>
              </a:rPr>
              <a:t>o</a:t>
            </a:r>
            <a:r>
              <a:rPr sz="2400" b="1" spc="-15" dirty="0">
                <a:latin typeface="Arial"/>
                <a:cs typeface="Arial"/>
              </a:rPr>
              <a:t>ntainingT</a:t>
            </a:r>
            <a:r>
              <a:rPr sz="2400" b="1" spc="-50" dirty="0">
                <a:latin typeface="Arial"/>
                <a:cs typeface="Arial"/>
              </a:rPr>
              <a:t>y</a:t>
            </a:r>
            <a:r>
              <a:rPr sz="2400" b="1" dirty="0">
                <a:latin typeface="Arial"/>
                <a:cs typeface="Arial"/>
              </a:rPr>
              <a:t>pe::m</a:t>
            </a:r>
            <a:r>
              <a:rPr sz="2400" b="1" spc="-20" dirty="0">
                <a:latin typeface="Arial"/>
                <a:cs typeface="Arial"/>
              </a:rPr>
              <a:t>ethod</a:t>
            </a:r>
            <a:r>
              <a:rPr sz="2400" b="1" spc="-30" dirty="0">
                <a:latin typeface="Arial"/>
                <a:cs typeface="Arial"/>
              </a:rPr>
              <a:t>N</a:t>
            </a:r>
            <a:r>
              <a:rPr sz="2400" b="1" spc="-5" dirty="0">
                <a:latin typeface="Arial"/>
                <a:cs typeface="Arial"/>
              </a:rPr>
              <a:t>ame</a:t>
            </a:r>
            <a:endParaRPr sz="2400" dirty="0">
              <a:latin typeface="Arial"/>
              <a:cs typeface="Arial"/>
            </a:endParaRPr>
          </a:p>
        </p:txBody>
      </p:sp>
    </p:spTree>
    <p:extLst>
      <p:ext uri="{BB962C8B-B14F-4D97-AF65-F5344CB8AC3E}">
        <p14:creationId xmlns:p14="http://schemas.microsoft.com/office/powerpoint/2010/main" val="16849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84514"/>
            <a:ext cx="10972800" cy="73866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a:latin typeface="Times New Roman"/>
              <a:cs typeface="Times New Roman"/>
            </a:endParaRPr>
          </a:p>
        </p:txBody>
      </p:sp>
      <p:sp>
        <p:nvSpPr>
          <p:cNvPr id="4" name="object 4"/>
          <p:cNvSpPr txBox="1"/>
          <p:nvPr/>
        </p:nvSpPr>
        <p:spPr>
          <a:xfrm>
            <a:off x="1602741" y="1953270"/>
            <a:ext cx="4124325" cy="854080"/>
          </a:xfrm>
          <a:prstGeom prst="rect">
            <a:avLst/>
          </a:prstGeom>
        </p:spPr>
        <p:txBody>
          <a:bodyPr vert="horz" wrap="square" lIns="0" tIns="0" rIns="0" bIns="0" rtlCol="0">
            <a:spAutoFit/>
          </a:bodyPr>
          <a:lstStyle/>
          <a:p>
            <a:pPr marL="469900" indent="-419100">
              <a:buSzPct val="106250"/>
              <a:buFont typeface="Arial"/>
              <a:buChar char="●"/>
              <a:tabLst>
                <a:tab pos="469900" algn="l"/>
              </a:tabLst>
            </a:pPr>
            <a:r>
              <a:rPr sz="2400" spc="-5" dirty="0">
                <a:solidFill>
                  <a:srgbClr val="181818"/>
                </a:solidFill>
                <a:latin typeface="Arial"/>
                <a:cs typeface="Arial"/>
              </a:rPr>
              <a:t>R</a:t>
            </a:r>
            <a:r>
              <a:rPr sz="2400" spc="-10" dirty="0">
                <a:solidFill>
                  <a:srgbClr val="181818"/>
                </a:solidFill>
                <a:latin typeface="Arial"/>
                <a:cs typeface="Arial"/>
              </a:rPr>
              <a:t>efer</a:t>
            </a:r>
            <a:r>
              <a:rPr sz="2400" spc="-5" dirty="0">
                <a:solidFill>
                  <a:srgbClr val="181818"/>
                </a:solidFill>
                <a:latin typeface="Arial"/>
                <a:cs typeface="Arial"/>
              </a:rPr>
              <a:t>enc</a:t>
            </a:r>
            <a:r>
              <a:rPr sz="2400" dirty="0">
                <a:solidFill>
                  <a:srgbClr val="181818"/>
                </a:solidFill>
                <a:latin typeface="Arial"/>
                <a:cs typeface="Arial"/>
              </a:rPr>
              <a:t>e</a:t>
            </a:r>
            <a:r>
              <a:rPr sz="2400" spc="70" dirty="0">
                <a:solidFill>
                  <a:srgbClr val="181818"/>
                </a:solidFill>
                <a:latin typeface="Times New Roman"/>
                <a:cs typeface="Times New Roman"/>
              </a:rPr>
              <a:t> </a:t>
            </a:r>
            <a:r>
              <a:rPr sz="2400" spc="-10" dirty="0">
                <a:solidFill>
                  <a:srgbClr val="181818"/>
                </a:solidFill>
                <a:latin typeface="Arial"/>
                <a:cs typeface="Arial"/>
              </a:rPr>
              <a:t>to</a:t>
            </a:r>
            <a:r>
              <a:rPr sz="2400" spc="65" dirty="0">
                <a:solidFill>
                  <a:srgbClr val="181818"/>
                </a:solidFill>
                <a:latin typeface="Times New Roman"/>
                <a:cs typeface="Times New Roman"/>
              </a:rPr>
              <a:t> </a:t>
            </a:r>
            <a:r>
              <a:rPr sz="2400" dirty="0">
                <a:solidFill>
                  <a:srgbClr val="181818"/>
                </a:solidFill>
                <a:latin typeface="Arial"/>
                <a:cs typeface="Arial"/>
              </a:rPr>
              <a:t>a</a:t>
            </a:r>
            <a:r>
              <a:rPr sz="2400" spc="55" dirty="0">
                <a:solidFill>
                  <a:srgbClr val="181818"/>
                </a:solidFill>
                <a:latin typeface="Times New Roman"/>
                <a:cs typeface="Times New Roman"/>
              </a:rPr>
              <a:t> </a:t>
            </a:r>
            <a:r>
              <a:rPr sz="2400" dirty="0">
                <a:solidFill>
                  <a:srgbClr val="181818"/>
                </a:solidFill>
                <a:latin typeface="Arial"/>
                <a:cs typeface="Arial"/>
              </a:rPr>
              <a:t>const</a:t>
            </a:r>
            <a:r>
              <a:rPr sz="2400" spc="5" dirty="0">
                <a:solidFill>
                  <a:srgbClr val="181818"/>
                </a:solidFill>
                <a:latin typeface="Arial"/>
                <a:cs typeface="Arial"/>
              </a:rPr>
              <a:t>r</a:t>
            </a:r>
            <a:r>
              <a:rPr sz="2400" spc="-5" dirty="0">
                <a:solidFill>
                  <a:srgbClr val="181818"/>
                </a:solidFill>
                <a:latin typeface="Arial"/>
                <a:cs typeface="Arial"/>
              </a:rPr>
              <a:t>uctor</a:t>
            </a:r>
            <a:endParaRPr sz="2400">
              <a:latin typeface="Arial"/>
              <a:cs typeface="Arial"/>
            </a:endParaRPr>
          </a:p>
          <a:p>
            <a:pPr marL="12700">
              <a:spcBef>
                <a:spcPts val="940"/>
              </a:spcBef>
            </a:pPr>
            <a:r>
              <a:rPr sz="2400" dirty="0">
                <a:latin typeface="Arial"/>
                <a:cs typeface="Arial"/>
              </a:rPr>
              <a:t>T</a:t>
            </a:r>
            <a:r>
              <a:rPr sz="2400" spc="-10" dirty="0">
                <a:latin typeface="Arial"/>
                <a:cs typeface="Arial"/>
              </a:rPr>
              <a:t>h</a:t>
            </a:r>
            <a:r>
              <a:rPr sz="2400" dirty="0">
                <a:latin typeface="Arial"/>
                <a:cs typeface="Arial"/>
              </a:rPr>
              <a:t>e</a:t>
            </a:r>
            <a:r>
              <a:rPr sz="2400" spc="65" dirty="0">
                <a:latin typeface="Times New Roman"/>
                <a:cs typeface="Times New Roman"/>
              </a:rPr>
              <a:t> </a:t>
            </a:r>
            <a:r>
              <a:rPr sz="2400" dirty="0">
                <a:latin typeface="Arial"/>
                <a:cs typeface="Arial"/>
              </a:rPr>
              <a:t>synta</a:t>
            </a:r>
            <a:r>
              <a:rPr sz="2400" spc="-20" dirty="0">
                <a:latin typeface="Arial"/>
                <a:cs typeface="Arial"/>
              </a:rPr>
              <a:t>x</a:t>
            </a:r>
            <a:r>
              <a:rPr sz="2400" dirty="0">
                <a:latin typeface="Arial"/>
                <a:cs typeface="Arial"/>
              </a:rPr>
              <a:t>:</a:t>
            </a:r>
            <a:r>
              <a:rPr sz="2400" spc="75" dirty="0">
                <a:latin typeface="Times New Roman"/>
                <a:cs typeface="Times New Roman"/>
              </a:rPr>
              <a:t> </a:t>
            </a:r>
            <a:r>
              <a:rPr sz="2400" b="1" spc="-5" dirty="0">
                <a:latin typeface="Arial"/>
                <a:cs typeface="Arial"/>
              </a:rPr>
              <a:t>Cla</a:t>
            </a:r>
            <a:r>
              <a:rPr sz="2400" b="1" spc="-10" dirty="0">
                <a:latin typeface="Arial"/>
                <a:cs typeface="Arial"/>
              </a:rPr>
              <a:t>s</a:t>
            </a:r>
            <a:r>
              <a:rPr sz="2400" b="1" spc="-5" dirty="0">
                <a:latin typeface="Arial"/>
                <a:cs typeface="Arial"/>
              </a:rPr>
              <a:t>s</a:t>
            </a:r>
            <a:r>
              <a:rPr sz="2400" b="1" spc="-10" dirty="0">
                <a:latin typeface="Arial"/>
                <a:cs typeface="Arial"/>
              </a:rPr>
              <a:t>N</a:t>
            </a:r>
            <a:r>
              <a:rPr sz="2400" b="1" spc="-5" dirty="0">
                <a:latin typeface="Arial"/>
                <a:cs typeface="Arial"/>
              </a:rPr>
              <a:t>ame::new</a:t>
            </a:r>
            <a:endParaRPr sz="2400">
              <a:latin typeface="Arial"/>
              <a:cs typeface="Arial"/>
            </a:endParaRPr>
          </a:p>
        </p:txBody>
      </p:sp>
      <p:sp>
        <p:nvSpPr>
          <p:cNvPr id="5" name="object 5"/>
          <p:cNvSpPr/>
          <p:nvPr/>
        </p:nvSpPr>
        <p:spPr>
          <a:xfrm>
            <a:off x="1680971" y="2907792"/>
            <a:ext cx="5920740" cy="34899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82867" y="2907793"/>
            <a:ext cx="4485132" cy="69646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164329" y="5458206"/>
            <a:ext cx="2292350" cy="247015"/>
          </a:xfrm>
          <a:custGeom>
            <a:avLst/>
            <a:gdLst/>
            <a:ahLst/>
            <a:cxnLst/>
            <a:rect l="l" t="t" r="r" b="b"/>
            <a:pathLst>
              <a:path w="2292350" h="247014">
                <a:moveTo>
                  <a:pt x="0" y="246887"/>
                </a:moveTo>
                <a:lnTo>
                  <a:pt x="2292095" y="246887"/>
                </a:lnTo>
                <a:lnTo>
                  <a:pt x="2292095" y="0"/>
                </a:lnTo>
                <a:lnTo>
                  <a:pt x="0" y="0"/>
                </a:lnTo>
                <a:lnTo>
                  <a:pt x="0" y="246887"/>
                </a:lnTo>
                <a:close/>
              </a:path>
            </a:pathLst>
          </a:custGeom>
          <a:ln w="25907">
            <a:solidFill>
              <a:srgbClr val="C00000"/>
            </a:solidFill>
          </a:ln>
        </p:spPr>
        <p:txBody>
          <a:bodyPr wrap="square" lIns="0" tIns="0" rIns="0" bIns="0" rtlCol="0"/>
          <a:lstStyle/>
          <a:p>
            <a:endParaRPr/>
          </a:p>
        </p:txBody>
      </p:sp>
    </p:spTree>
    <p:extLst>
      <p:ext uri="{BB962C8B-B14F-4D97-AF65-F5344CB8AC3E}">
        <p14:creationId xmlns:p14="http://schemas.microsoft.com/office/powerpoint/2010/main" val="423951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 y="651747"/>
            <a:ext cx="10972800" cy="73866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spAutoFit/>
          </a:bodyPr>
          <a:lstStyle/>
          <a:p>
            <a:pPr marL="12700"/>
            <a:r>
              <a:rPr sz="4800" dirty="0">
                <a:solidFill>
                  <a:srgbClr val="F8F8F8"/>
                </a:solidFill>
              </a:rPr>
              <a:t>Met</a:t>
            </a:r>
            <a:r>
              <a:rPr sz="4800" spc="-15" dirty="0">
                <a:solidFill>
                  <a:srgbClr val="F8F8F8"/>
                </a:solidFill>
              </a:rPr>
              <a:t>h</a:t>
            </a:r>
            <a:r>
              <a:rPr sz="4800" spc="-5" dirty="0">
                <a:solidFill>
                  <a:srgbClr val="F8F8F8"/>
                </a:solidFill>
              </a:rPr>
              <a:t>o</a:t>
            </a:r>
            <a:r>
              <a:rPr sz="4800" dirty="0">
                <a:solidFill>
                  <a:srgbClr val="F8F8F8"/>
                </a:solidFill>
              </a:rPr>
              <a:t>d</a:t>
            </a:r>
            <a:r>
              <a:rPr sz="4800" spc="175" dirty="0">
                <a:solidFill>
                  <a:srgbClr val="F8F8F8"/>
                </a:solidFill>
                <a:latin typeface="Times New Roman"/>
                <a:cs typeface="Times New Roman"/>
              </a:rPr>
              <a:t> </a:t>
            </a:r>
            <a:r>
              <a:rPr sz="4800" spc="-5" dirty="0">
                <a:solidFill>
                  <a:srgbClr val="F8F8F8"/>
                </a:solidFill>
              </a:rPr>
              <a:t>Refer</a:t>
            </a:r>
            <a:r>
              <a:rPr sz="4800" spc="-15" dirty="0">
                <a:solidFill>
                  <a:srgbClr val="F8F8F8"/>
                </a:solidFill>
              </a:rPr>
              <a:t>e</a:t>
            </a:r>
            <a:r>
              <a:rPr sz="4800" spc="-5" dirty="0">
                <a:solidFill>
                  <a:srgbClr val="F8F8F8"/>
                </a:solidFill>
              </a:rPr>
              <a:t>nces</a:t>
            </a:r>
            <a:endParaRPr sz="4800">
              <a:latin typeface="Times New Roman"/>
              <a:cs typeface="Times New Roman"/>
            </a:endParaRPr>
          </a:p>
        </p:txBody>
      </p:sp>
      <p:sp>
        <p:nvSpPr>
          <p:cNvPr id="3" name="object 3"/>
          <p:cNvSpPr txBox="1"/>
          <p:nvPr/>
        </p:nvSpPr>
        <p:spPr>
          <a:xfrm>
            <a:off x="1640840" y="1953270"/>
            <a:ext cx="6474460" cy="369332"/>
          </a:xfrm>
          <a:prstGeom prst="rect">
            <a:avLst/>
          </a:prstGeom>
        </p:spPr>
        <p:txBody>
          <a:bodyPr vert="horz" wrap="square" lIns="0" tIns="0" rIns="0" bIns="0" rtlCol="0">
            <a:spAutoFit/>
          </a:bodyPr>
          <a:lstStyle/>
          <a:p>
            <a:pPr marL="431800" indent="-419100">
              <a:buSzPct val="106250"/>
              <a:buFont typeface="Arial"/>
              <a:buChar char="●"/>
              <a:tabLst>
                <a:tab pos="431800" algn="l"/>
              </a:tabLst>
            </a:pPr>
            <a:r>
              <a:rPr sz="2400" spc="-15" dirty="0">
                <a:solidFill>
                  <a:srgbClr val="181818"/>
                </a:solidFill>
                <a:latin typeface="Arial"/>
                <a:cs typeface="Arial"/>
              </a:rPr>
              <a:t>Met</a:t>
            </a:r>
            <a:r>
              <a:rPr sz="2400" spc="-5" dirty="0">
                <a:solidFill>
                  <a:srgbClr val="181818"/>
                </a:solidFill>
                <a:latin typeface="Arial"/>
                <a:cs typeface="Arial"/>
              </a:rPr>
              <a:t>ho</a:t>
            </a:r>
            <a:r>
              <a:rPr sz="2400" dirty="0">
                <a:solidFill>
                  <a:srgbClr val="181818"/>
                </a:solidFill>
                <a:latin typeface="Arial"/>
                <a:cs typeface="Arial"/>
              </a:rPr>
              <a:t>d</a:t>
            </a:r>
            <a:r>
              <a:rPr sz="2400" spc="55" dirty="0">
                <a:solidFill>
                  <a:srgbClr val="181818"/>
                </a:solidFill>
                <a:latin typeface="Times New Roman"/>
                <a:cs typeface="Times New Roman"/>
              </a:rPr>
              <a:t> </a:t>
            </a:r>
            <a:r>
              <a:rPr sz="2400" spc="5" dirty="0">
                <a:solidFill>
                  <a:srgbClr val="181818"/>
                </a:solidFill>
                <a:latin typeface="Arial"/>
                <a:cs typeface="Arial"/>
              </a:rPr>
              <a:t>r</a:t>
            </a:r>
            <a:r>
              <a:rPr sz="2400" spc="-5" dirty="0">
                <a:solidFill>
                  <a:srgbClr val="181818"/>
                </a:solidFill>
                <a:latin typeface="Arial"/>
                <a:cs typeface="Arial"/>
              </a:rPr>
              <a:t>eference</a:t>
            </a:r>
            <a:r>
              <a:rPr sz="2400" dirty="0">
                <a:solidFill>
                  <a:srgbClr val="181818"/>
                </a:solidFill>
                <a:latin typeface="Arial"/>
                <a:cs typeface="Arial"/>
              </a:rPr>
              <a:t>s</a:t>
            </a:r>
            <a:r>
              <a:rPr sz="2400" spc="70" dirty="0">
                <a:solidFill>
                  <a:srgbClr val="181818"/>
                </a:solidFill>
                <a:latin typeface="Times New Roman"/>
                <a:cs typeface="Times New Roman"/>
              </a:rPr>
              <a:t> </a:t>
            </a:r>
            <a:r>
              <a:rPr sz="2400" spc="-5" dirty="0">
                <a:solidFill>
                  <a:srgbClr val="181818"/>
                </a:solidFill>
                <a:latin typeface="Arial"/>
                <a:cs typeface="Arial"/>
              </a:rPr>
              <a:t>a</a:t>
            </a:r>
            <a:r>
              <a:rPr sz="2400" dirty="0">
                <a:solidFill>
                  <a:srgbClr val="181818"/>
                </a:solidFill>
                <a:latin typeface="Arial"/>
                <a:cs typeface="Arial"/>
              </a:rPr>
              <a:t>s</a:t>
            </a:r>
            <a:r>
              <a:rPr sz="2400" spc="65" dirty="0">
                <a:solidFill>
                  <a:srgbClr val="181818"/>
                </a:solidFill>
                <a:latin typeface="Times New Roman"/>
                <a:cs typeface="Times New Roman"/>
              </a:rPr>
              <a:t> </a:t>
            </a:r>
            <a:r>
              <a:rPr sz="2400" spc="-5" dirty="0">
                <a:solidFill>
                  <a:srgbClr val="181818"/>
                </a:solidFill>
                <a:latin typeface="Arial"/>
                <a:cs typeface="Arial"/>
              </a:rPr>
              <a:t>Lambda</a:t>
            </a:r>
            <a:r>
              <a:rPr sz="2400" dirty="0">
                <a:solidFill>
                  <a:srgbClr val="181818"/>
                </a:solidFill>
                <a:latin typeface="Arial"/>
                <a:cs typeface="Arial"/>
              </a:rPr>
              <a:t>s</a:t>
            </a:r>
            <a:r>
              <a:rPr sz="2400" spc="80" dirty="0">
                <a:solidFill>
                  <a:srgbClr val="181818"/>
                </a:solidFill>
                <a:latin typeface="Times New Roman"/>
                <a:cs typeface="Times New Roman"/>
              </a:rPr>
              <a:t> </a:t>
            </a:r>
            <a:r>
              <a:rPr sz="2400" spc="-20" dirty="0">
                <a:solidFill>
                  <a:srgbClr val="181818"/>
                </a:solidFill>
                <a:latin typeface="Arial"/>
                <a:cs typeface="Arial"/>
              </a:rPr>
              <a:t>E</a:t>
            </a:r>
            <a:r>
              <a:rPr sz="2400" spc="-35" dirty="0">
                <a:solidFill>
                  <a:srgbClr val="181818"/>
                </a:solidFill>
                <a:latin typeface="Arial"/>
                <a:cs typeface="Arial"/>
              </a:rPr>
              <a:t>x</a:t>
            </a:r>
            <a:r>
              <a:rPr sz="2400" spc="-5" dirty="0">
                <a:solidFill>
                  <a:srgbClr val="181818"/>
                </a:solidFill>
                <a:latin typeface="Arial"/>
                <a:cs typeface="Arial"/>
              </a:rPr>
              <a:t>pressio</a:t>
            </a:r>
            <a:r>
              <a:rPr sz="2400" spc="-10" dirty="0">
                <a:solidFill>
                  <a:srgbClr val="181818"/>
                </a:solidFill>
                <a:latin typeface="Arial"/>
                <a:cs typeface="Arial"/>
              </a:rPr>
              <a:t>n</a:t>
            </a:r>
            <a:r>
              <a:rPr sz="2400" dirty="0">
                <a:solidFill>
                  <a:srgbClr val="181818"/>
                </a:solidFill>
                <a:latin typeface="Arial"/>
                <a:cs typeface="Arial"/>
              </a:rPr>
              <a:t>s</a:t>
            </a:r>
            <a:endParaRPr sz="2400">
              <a:latin typeface="Arial"/>
              <a:cs typeface="Arial"/>
            </a:endParaRPr>
          </a:p>
        </p:txBody>
      </p:sp>
      <p:graphicFrame>
        <p:nvGraphicFramePr>
          <p:cNvPr id="4" name="object 4"/>
          <p:cNvGraphicFramePr>
            <a:graphicFrameLocks noGrp="1"/>
          </p:cNvGraphicFramePr>
          <p:nvPr/>
        </p:nvGraphicFramePr>
        <p:xfrm>
          <a:off x="1635189" y="2610877"/>
          <a:ext cx="8899327" cy="2501637"/>
        </p:xfrm>
        <a:graphic>
          <a:graphicData uri="http://schemas.openxmlformats.org/drawingml/2006/table">
            <a:tbl>
              <a:tblPr firstRow="1" bandRow="1">
                <a:tableStyleId>{2D5ABB26-0587-4C30-8999-92F81FD0307C}</a:tableStyleId>
              </a:tblPr>
              <a:tblGrid>
                <a:gridCol w="3580965"/>
                <a:gridCol w="2351897"/>
                <a:gridCol w="2966465"/>
              </a:tblGrid>
              <a:tr h="500237">
                <a:tc>
                  <a:txBody>
                    <a:bodyPr/>
                    <a:lstStyle/>
                    <a:p>
                      <a:pPr marL="85090">
                        <a:lnSpc>
                          <a:spcPct val="100000"/>
                        </a:lnSpc>
                      </a:pPr>
                      <a:r>
                        <a:rPr sz="2400" dirty="0">
                          <a:latin typeface="Arial"/>
                          <a:cs typeface="Arial"/>
                        </a:rPr>
                        <a:t>S</a:t>
                      </a:r>
                      <a:r>
                        <a:rPr sz="2400" spc="-10" dirty="0">
                          <a:latin typeface="Arial"/>
                          <a:cs typeface="Arial"/>
                        </a:rPr>
                        <a:t>y</a:t>
                      </a:r>
                      <a:r>
                        <a:rPr sz="2400" spc="-5" dirty="0">
                          <a:latin typeface="Arial"/>
                          <a:cs typeface="Arial"/>
                        </a:rPr>
                        <a:t>ntax</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tc>
                  <a:txBody>
                    <a:bodyPr/>
                    <a:lstStyle/>
                    <a:p>
                      <a:pPr marL="85725">
                        <a:lnSpc>
                          <a:spcPct val="100000"/>
                        </a:lnSpc>
                      </a:pPr>
                      <a:r>
                        <a:rPr sz="2400" dirty="0">
                          <a:latin typeface="Arial"/>
                          <a:cs typeface="Arial"/>
                        </a:rPr>
                        <a:t>E</a:t>
                      </a:r>
                      <a:r>
                        <a:rPr sz="2400" spc="-20" dirty="0">
                          <a:latin typeface="Arial"/>
                          <a:cs typeface="Arial"/>
                        </a:rPr>
                        <a:t>x</a:t>
                      </a:r>
                      <a:r>
                        <a:rPr sz="2400" spc="-5" dirty="0">
                          <a:latin typeface="Arial"/>
                          <a:cs typeface="Arial"/>
                        </a:rPr>
                        <a:t>amp</a:t>
                      </a:r>
                      <a:r>
                        <a:rPr sz="2400" spc="-10" dirty="0">
                          <a:latin typeface="Arial"/>
                          <a:cs typeface="Arial"/>
                        </a:rPr>
                        <a:t>l</a:t>
                      </a:r>
                      <a:r>
                        <a:rPr sz="2400" dirty="0">
                          <a:latin typeface="Arial"/>
                          <a:cs typeface="Arial"/>
                        </a:rPr>
                        <a:t>e</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tc>
                  <a:txBody>
                    <a:bodyPr/>
                    <a:lstStyle/>
                    <a:p>
                      <a:pPr marL="85725">
                        <a:lnSpc>
                          <a:spcPct val="100000"/>
                        </a:lnSpc>
                      </a:pPr>
                      <a:r>
                        <a:rPr sz="2400" dirty="0">
                          <a:latin typeface="Arial"/>
                          <a:cs typeface="Arial"/>
                        </a:rPr>
                        <a:t>As</a:t>
                      </a:r>
                      <a:r>
                        <a:rPr sz="2400" spc="60" dirty="0">
                          <a:latin typeface="Times New Roman"/>
                          <a:cs typeface="Times New Roman"/>
                        </a:rPr>
                        <a:t> </a:t>
                      </a:r>
                      <a:r>
                        <a:rPr sz="2400" spc="-5" dirty="0">
                          <a:latin typeface="Arial"/>
                          <a:cs typeface="Arial"/>
                        </a:rPr>
                        <a:t>Lamb</a:t>
                      </a:r>
                      <a:r>
                        <a:rPr sz="2400" spc="-10" dirty="0">
                          <a:latin typeface="Arial"/>
                          <a:cs typeface="Arial"/>
                        </a:rPr>
                        <a:t>d</a:t>
                      </a:r>
                      <a:r>
                        <a:rPr sz="2400" dirty="0">
                          <a:latin typeface="Arial"/>
                          <a:cs typeface="Arial"/>
                        </a:rPr>
                        <a:t>a</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tr>
              <a:tr h="500390">
                <a:tc>
                  <a:txBody>
                    <a:bodyPr/>
                    <a:lstStyle/>
                    <a:p>
                      <a:pPr marL="21590">
                        <a:lnSpc>
                          <a:spcPct val="100000"/>
                        </a:lnSpc>
                      </a:pPr>
                      <a:r>
                        <a:rPr sz="2000" spc="5" dirty="0">
                          <a:latin typeface="Arial"/>
                          <a:cs typeface="Arial"/>
                        </a:rPr>
                        <a:t>C</a:t>
                      </a:r>
                      <a:r>
                        <a:rPr sz="2000" spc="-5" dirty="0">
                          <a:latin typeface="Arial"/>
                          <a:cs typeface="Arial"/>
                        </a:rPr>
                        <a:t>la</a:t>
                      </a:r>
                      <a:r>
                        <a:rPr sz="2000" spc="10" dirty="0">
                          <a:latin typeface="Arial"/>
                          <a:cs typeface="Arial"/>
                        </a:rPr>
                        <a:t>s</a:t>
                      </a:r>
                      <a:r>
                        <a:rPr sz="2000" spc="5" dirty="0">
                          <a:latin typeface="Arial"/>
                          <a:cs typeface="Arial"/>
                        </a:rPr>
                        <a:t>sN</a:t>
                      </a:r>
                      <a:r>
                        <a:rPr sz="2000" spc="-5" dirty="0">
                          <a:latin typeface="Arial"/>
                          <a:cs typeface="Arial"/>
                        </a:rPr>
                        <a:t>am</a:t>
                      </a:r>
                      <a:r>
                        <a:rPr sz="2000" spc="5" dirty="0">
                          <a:latin typeface="Arial"/>
                          <a:cs typeface="Arial"/>
                        </a:rPr>
                        <a:t>e</a:t>
                      </a:r>
                      <a:r>
                        <a:rPr sz="2000" dirty="0">
                          <a:latin typeface="Arial"/>
                          <a:cs typeface="Arial"/>
                        </a:rPr>
                        <a:t>::new</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225">
                        <a:lnSpc>
                          <a:spcPct val="100000"/>
                        </a:lnSpc>
                      </a:pPr>
                      <a:r>
                        <a:rPr sz="2000" dirty="0">
                          <a:latin typeface="Arial"/>
                          <a:cs typeface="Arial"/>
                        </a:rPr>
                        <a:t>S</a:t>
                      </a:r>
                      <a:r>
                        <a:rPr sz="2000" spc="-10" dirty="0">
                          <a:latin typeface="Arial"/>
                          <a:cs typeface="Arial"/>
                        </a:rPr>
                        <a:t>t</a:t>
                      </a:r>
                      <a:r>
                        <a:rPr sz="2000" dirty="0">
                          <a:latin typeface="Arial"/>
                          <a:cs typeface="Arial"/>
                        </a:rPr>
                        <a:t>rin</a:t>
                      </a:r>
                      <a:r>
                        <a:rPr sz="2000" spc="5" dirty="0">
                          <a:latin typeface="Arial"/>
                          <a:cs typeface="Arial"/>
                        </a:rPr>
                        <a:t>g</a:t>
                      </a:r>
                      <a:r>
                        <a:rPr sz="2000" dirty="0">
                          <a:latin typeface="Arial"/>
                          <a:cs typeface="Arial"/>
                        </a:rPr>
                        <a:t>:</a:t>
                      </a:r>
                      <a:r>
                        <a:rPr sz="2000" spc="-10" dirty="0">
                          <a:latin typeface="Arial"/>
                          <a:cs typeface="Arial"/>
                        </a:rPr>
                        <a:t>:</a:t>
                      </a:r>
                      <a:r>
                        <a:rPr sz="2000" spc="-5" dirty="0">
                          <a:latin typeface="Arial"/>
                          <a:cs typeface="Arial"/>
                        </a:rPr>
                        <a:t>new</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a:t>
                      </a:r>
                      <a:r>
                        <a:rPr sz="2000" spc="30" dirty="0">
                          <a:latin typeface="Times New Roman"/>
                          <a:cs typeface="Times New Roman"/>
                        </a:rPr>
                        <a:t> </a:t>
                      </a:r>
                      <a:r>
                        <a:rPr sz="2000" dirty="0">
                          <a:latin typeface="Arial"/>
                          <a:cs typeface="Arial"/>
                        </a:rPr>
                        <a:t>-&gt;</a:t>
                      </a:r>
                      <a:r>
                        <a:rPr sz="2000" spc="30" dirty="0">
                          <a:latin typeface="Times New Roman"/>
                          <a:cs typeface="Times New Roman"/>
                        </a:rPr>
                        <a:t> </a:t>
                      </a:r>
                      <a:r>
                        <a:rPr sz="2000" spc="-5" dirty="0">
                          <a:latin typeface="Arial"/>
                          <a:cs typeface="Arial"/>
                        </a:rPr>
                        <a:t>ne</a:t>
                      </a:r>
                      <a:r>
                        <a:rPr sz="2000" dirty="0">
                          <a:latin typeface="Arial"/>
                          <a:cs typeface="Arial"/>
                        </a:rPr>
                        <a:t>w</a:t>
                      </a:r>
                      <a:r>
                        <a:rPr sz="2000" spc="40" dirty="0">
                          <a:latin typeface="Times New Roman"/>
                          <a:cs typeface="Times New Roman"/>
                        </a:rPr>
                        <a:t> </a:t>
                      </a:r>
                      <a:r>
                        <a:rPr sz="2000" spc="-10" dirty="0">
                          <a:latin typeface="Arial"/>
                          <a:cs typeface="Arial"/>
                        </a:rPr>
                        <a:t>S</a:t>
                      </a:r>
                      <a:r>
                        <a:rPr sz="2000" dirty="0">
                          <a:latin typeface="Arial"/>
                          <a:cs typeface="Arial"/>
                        </a:rPr>
                        <a:t>tring()</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00374">
                <a:tc>
                  <a:txBody>
                    <a:bodyPr/>
                    <a:lstStyle/>
                    <a:p>
                      <a:pPr marL="21590">
                        <a:lnSpc>
                          <a:spcPct val="100000"/>
                        </a:lnSpc>
                      </a:pPr>
                      <a:r>
                        <a:rPr sz="2000" spc="5" dirty="0">
                          <a:latin typeface="Arial"/>
                          <a:cs typeface="Arial"/>
                        </a:rPr>
                        <a:t>C</a:t>
                      </a:r>
                      <a:r>
                        <a:rPr sz="2000" spc="-5" dirty="0">
                          <a:latin typeface="Arial"/>
                          <a:cs typeface="Arial"/>
                        </a:rPr>
                        <a:t>la</a:t>
                      </a:r>
                      <a:r>
                        <a:rPr sz="2000" spc="10" dirty="0">
                          <a:latin typeface="Arial"/>
                          <a:cs typeface="Arial"/>
                        </a:rPr>
                        <a:t>s</a:t>
                      </a:r>
                      <a:r>
                        <a:rPr sz="2000" spc="5" dirty="0">
                          <a:latin typeface="Arial"/>
                          <a:cs typeface="Arial"/>
                        </a:rPr>
                        <a:t>s</a:t>
                      </a:r>
                      <a:r>
                        <a:rPr sz="2000" dirty="0">
                          <a:latin typeface="Arial"/>
                          <a:cs typeface="Arial"/>
                        </a:rPr>
                        <a:t>::stati</a:t>
                      </a:r>
                      <a:r>
                        <a:rPr sz="2000" spc="5" dirty="0">
                          <a:latin typeface="Arial"/>
                          <a:cs typeface="Arial"/>
                        </a:rPr>
                        <a:t>c</a:t>
                      </a:r>
                      <a:r>
                        <a:rPr sz="2000" spc="-10" dirty="0">
                          <a:latin typeface="Arial"/>
                          <a:cs typeface="Arial"/>
                        </a:rPr>
                        <a:t>M</a:t>
                      </a:r>
                      <a:r>
                        <a:rPr sz="2000" spc="-5" dirty="0">
                          <a:latin typeface="Arial"/>
                          <a:cs typeface="Arial"/>
                        </a:rPr>
                        <a:t>ethod</a:t>
                      </a:r>
                      <a:r>
                        <a:rPr sz="2000" spc="5" dirty="0">
                          <a:latin typeface="Arial"/>
                          <a:cs typeface="Arial"/>
                        </a:rPr>
                        <a:t>N</a:t>
                      </a:r>
                      <a:r>
                        <a:rPr sz="2000" spc="-5" dirty="0">
                          <a:latin typeface="Arial"/>
                          <a:cs typeface="Arial"/>
                        </a:rPr>
                        <a:t>a</a:t>
                      </a:r>
                      <a:r>
                        <a:rPr sz="2000" spc="-10" dirty="0">
                          <a:latin typeface="Arial"/>
                          <a:cs typeface="Arial"/>
                        </a:rPr>
                        <a:t>m</a:t>
                      </a:r>
                      <a:r>
                        <a:rPr sz="2000" dirty="0">
                          <a:latin typeface="Arial"/>
                          <a:cs typeface="Arial"/>
                        </a:rPr>
                        <a:t>e</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225">
                        <a:lnSpc>
                          <a:spcPct val="100000"/>
                        </a:lnSpc>
                      </a:pPr>
                      <a:r>
                        <a:rPr sz="2000" dirty="0">
                          <a:latin typeface="Arial"/>
                          <a:cs typeface="Arial"/>
                        </a:rPr>
                        <a:t>S</a:t>
                      </a:r>
                      <a:r>
                        <a:rPr sz="2000" spc="-10" dirty="0">
                          <a:latin typeface="Arial"/>
                          <a:cs typeface="Arial"/>
                        </a:rPr>
                        <a:t>t</a:t>
                      </a:r>
                      <a:r>
                        <a:rPr sz="2000" dirty="0">
                          <a:latin typeface="Arial"/>
                          <a:cs typeface="Arial"/>
                        </a:rPr>
                        <a:t>rin</a:t>
                      </a:r>
                      <a:r>
                        <a:rPr sz="2000" spc="5" dirty="0">
                          <a:latin typeface="Arial"/>
                          <a:cs typeface="Arial"/>
                        </a:rPr>
                        <a:t>g</a:t>
                      </a:r>
                      <a:r>
                        <a:rPr sz="2000" dirty="0">
                          <a:latin typeface="Arial"/>
                          <a:cs typeface="Arial"/>
                        </a:rPr>
                        <a:t>:</a:t>
                      </a:r>
                      <a:r>
                        <a:rPr sz="2000" spc="-10" dirty="0">
                          <a:latin typeface="Arial"/>
                          <a:cs typeface="Arial"/>
                        </a:rPr>
                        <a:t>:</a:t>
                      </a:r>
                      <a:r>
                        <a:rPr sz="2000" dirty="0">
                          <a:latin typeface="Arial"/>
                          <a:cs typeface="Arial"/>
                        </a:rPr>
                        <a:t>valueOf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a:t>
                      </a:r>
                      <a:r>
                        <a:rPr sz="2000" spc="5" dirty="0">
                          <a:latin typeface="Arial"/>
                          <a:cs typeface="Arial"/>
                        </a:rPr>
                        <a:t>s</a:t>
                      </a:r>
                      <a:r>
                        <a:rPr sz="2000" dirty="0">
                          <a:latin typeface="Arial"/>
                          <a:cs typeface="Arial"/>
                        </a:rPr>
                        <a:t>)</a:t>
                      </a:r>
                      <a:r>
                        <a:rPr sz="2000" spc="35" dirty="0">
                          <a:latin typeface="Times New Roman"/>
                          <a:cs typeface="Times New Roman"/>
                        </a:rPr>
                        <a:t> </a:t>
                      </a:r>
                      <a:r>
                        <a:rPr sz="2000" dirty="0">
                          <a:latin typeface="Arial"/>
                          <a:cs typeface="Arial"/>
                        </a:rPr>
                        <a:t>-&gt;</a:t>
                      </a:r>
                      <a:r>
                        <a:rPr sz="2000" spc="20" dirty="0">
                          <a:latin typeface="Times New Roman"/>
                          <a:cs typeface="Times New Roman"/>
                        </a:rPr>
                        <a:t> </a:t>
                      </a:r>
                      <a:r>
                        <a:rPr sz="2000" dirty="0">
                          <a:latin typeface="Arial"/>
                          <a:cs typeface="Arial"/>
                        </a:rPr>
                        <a:t>S</a:t>
                      </a:r>
                      <a:r>
                        <a:rPr sz="2000" spc="-10" dirty="0">
                          <a:latin typeface="Arial"/>
                          <a:cs typeface="Arial"/>
                        </a:rPr>
                        <a:t>t</a:t>
                      </a:r>
                      <a:r>
                        <a:rPr sz="2000" dirty="0">
                          <a:latin typeface="Arial"/>
                          <a:cs typeface="Arial"/>
                        </a:rPr>
                        <a:t>rin</a:t>
                      </a:r>
                      <a:r>
                        <a:rPr sz="2000" spc="5" dirty="0">
                          <a:latin typeface="Arial"/>
                          <a:cs typeface="Arial"/>
                        </a:rPr>
                        <a:t>g</a:t>
                      </a:r>
                      <a:r>
                        <a:rPr sz="2000" dirty="0">
                          <a:latin typeface="Arial"/>
                          <a:cs typeface="Arial"/>
                        </a:rPr>
                        <a:t>.</a:t>
                      </a:r>
                      <a:r>
                        <a:rPr sz="2000" spc="-15" dirty="0">
                          <a:latin typeface="Arial"/>
                          <a:cs typeface="Arial"/>
                        </a:rPr>
                        <a:t>v</a:t>
                      </a:r>
                      <a:r>
                        <a:rPr sz="2000" spc="-5" dirty="0">
                          <a:latin typeface="Arial"/>
                          <a:cs typeface="Arial"/>
                        </a:rPr>
                        <a:t>alueOf(</a:t>
                      </a:r>
                      <a:r>
                        <a:rPr sz="2000" spc="5" dirty="0">
                          <a:latin typeface="Arial"/>
                          <a:cs typeface="Arial"/>
                        </a:rPr>
                        <a:t>s</a:t>
                      </a:r>
                      <a:r>
                        <a:rPr sz="2000" dirty="0">
                          <a:latin typeface="Arial"/>
                          <a:cs typeface="Arial"/>
                        </a:rPr>
                        <a:t>)</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00252">
                <a:tc>
                  <a:txBody>
                    <a:bodyPr/>
                    <a:lstStyle/>
                    <a:p>
                      <a:pPr marL="21590">
                        <a:lnSpc>
                          <a:spcPct val="100000"/>
                        </a:lnSpc>
                      </a:pPr>
                      <a:r>
                        <a:rPr sz="2000" spc="-5" dirty="0">
                          <a:latin typeface="Arial"/>
                          <a:cs typeface="Arial"/>
                        </a:rPr>
                        <a:t>o</a:t>
                      </a:r>
                      <a:r>
                        <a:rPr sz="2000" spc="5" dirty="0">
                          <a:latin typeface="Arial"/>
                          <a:cs typeface="Arial"/>
                        </a:rPr>
                        <a:t>b</a:t>
                      </a:r>
                      <a:r>
                        <a:rPr sz="2000" spc="-5" dirty="0">
                          <a:latin typeface="Arial"/>
                          <a:cs typeface="Arial"/>
                        </a:rPr>
                        <a:t>je</a:t>
                      </a:r>
                      <a:r>
                        <a:rPr sz="2000" spc="10" dirty="0">
                          <a:latin typeface="Arial"/>
                          <a:cs typeface="Arial"/>
                        </a:rPr>
                        <a:t>c</a:t>
                      </a:r>
                      <a:r>
                        <a:rPr sz="2000" dirty="0">
                          <a:latin typeface="Arial"/>
                          <a:cs typeface="Arial"/>
                        </a:rPr>
                        <a:t>t:</a:t>
                      </a:r>
                      <a:r>
                        <a:rPr sz="2000" spc="-10" dirty="0">
                          <a:latin typeface="Arial"/>
                          <a:cs typeface="Arial"/>
                        </a:rPr>
                        <a:t>:</a:t>
                      </a:r>
                      <a:r>
                        <a:rPr sz="2000" spc="-5" dirty="0">
                          <a:latin typeface="Arial"/>
                          <a:cs typeface="Arial"/>
                        </a:rPr>
                        <a:t>in</a:t>
                      </a:r>
                      <a:r>
                        <a:rPr sz="2000" spc="10" dirty="0">
                          <a:latin typeface="Arial"/>
                          <a:cs typeface="Arial"/>
                        </a:rPr>
                        <a:t>s</a:t>
                      </a:r>
                      <a:r>
                        <a:rPr sz="2000" dirty="0">
                          <a:latin typeface="Arial"/>
                          <a:cs typeface="Arial"/>
                        </a:rPr>
                        <a:t>tan</a:t>
                      </a:r>
                      <a:r>
                        <a:rPr sz="2000" spc="10" dirty="0">
                          <a:latin typeface="Arial"/>
                          <a:cs typeface="Arial"/>
                        </a:rPr>
                        <a:t>c</a:t>
                      </a:r>
                      <a:r>
                        <a:rPr sz="2000" spc="-10" dirty="0">
                          <a:latin typeface="Arial"/>
                          <a:cs typeface="Arial"/>
                        </a:rPr>
                        <a:t>e</a:t>
                      </a:r>
                      <a:r>
                        <a:rPr sz="2000" dirty="0">
                          <a:latin typeface="Arial"/>
                          <a:cs typeface="Arial"/>
                        </a:rPr>
                        <a:t>Me</a:t>
                      </a:r>
                      <a:r>
                        <a:rPr sz="2000" spc="-10" dirty="0">
                          <a:latin typeface="Arial"/>
                          <a:cs typeface="Arial"/>
                        </a:rPr>
                        <a:t>t</a:t>
                      </a:r>
                      <a:r>
                        <a:rPr sz="2000" spc="-5" dirty="0">
                          <a:latin typeface="Arial"/>
                          <a:cs typeface="Arial"/>
                        </a:rPr>
                        <a:t>h</a:t>
                      </a:r>
                      <a:r>
                        <a:rPr sz="2000" spc="5" dirty="0">
                          <a:latin typeface="Arial"/>
                          <a:cs typeface="Arial"/>
                        </a:rPr>
                        <a:t>o</a:t>
                      </a:r>
                      <a:r>
                        <a:rPr sz="2000" spc="-5" dirty="0">
                          <a:latin typeface="Arial"/>
                          <a:cs typeface="Arial"/>
                        </a:rPr>
                        <a:t>dName</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225">
                        <a:lnSpc>
                          <a:spcPct val="100000"/>
                        </a:lnSpc>
                      </a:pPr>
                      <a:r>
                        <a:rPr sz="2000" dirty="0">
                          <a:latin typeface="Arial"/>
                          <a:cs typeface="Arial"/>
                        </a:rPr>
                        <a:t>x</a:t>
                      </a:r>
                      <a:r>
                        <a:rPr sz="2000" spc="-15" dirty="0">
                          <a:latin typeface="Arial"/>
                          <a:cs typeface="Arial"/>
                        </a:rPr>
                        <a:t>:</a:t>
                      </a:r>
                      <a:r>
                        <a:rPr sz="2000" dirty="0">
                          <a:latin typeface="Arial"/>
                          <a:cs typeface="Arial"/>
                        </a:rPr>
                        <a:t>:</a:t>
                      </a:r>
                      <a:r>
                        <a:rPr sz="2000" spc="-10" dirty="0">
                          <a:latin typeface="Arial"/>
                          <a:cs typeface="Arial"/>
                        </a:rPr>
                        <a:t>t</a:t>
                      </a:r>
                      <a:r>
                        <a:rPr sz="2000" spc="-5" dirty="0">
                          <a:latin typeface="Arial"/>
                          <a:cs typeface="Arial"/>
                        </a:rPr>
                        <a:t>oS</a:t>
                      </a:r>
                      <a:r>
                        <a:rPr sz="2000" spc="-10" dirty="0">
                          <a:latin typeface="Arial"/>
                          <a:cs typeface="Arial"/>
                        </a:rPr>
                        <a:t>t</a:t>
                      </a:r>
                      <a:r>
                        <a:rPr sz="2000" dirty="0">
                          <a:latin typeface="Arial"/>
                          <a:cs typeface="Arial"/>
                        </a:rPr>
                        <a:t>ring</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2000" dirty="0">
                          <a:latin typeface="Arial"/>
                          <a:cs typeface="Arial"/>
                        </a:rPr>
                        <a:t>()</a:t>
                      </a:r>
                      <a:r>
                        <a:rPr sz="2000" spc="30" dirty="0">
                          <a:latin typeface="Times New Roman"/>
                          <a:cs typeface="Times New Roman"/>
                        </a:rPr>
                        <a:t> </a:t>
                      </a:r>
                      <a:r>
                        <a:rPr sz="2000" dirty="0">
                          <a:latin typeface="Arial"/>
                          <a:cs typeface="Arial"/>
                        </a:rPr>
                        <a:t>-&gt;</a:t>
                      </a:r>
                      <a:r>
                        <a:rPr sz="2000" spc="30" dirty="0">
                          <a:latin typeface="Times New Roman"/>
                          <a:cs typeface="Times New Roman"/>
                        </a:rPr>
                        <a:t> </a:t>
                      </a:r>
                      <a:r>
                        <a:rPr sz="2000" dirty="0">
                          <a:latin typeface="Arial"/>
                          <a:cs typeface="Arial"/>
                        </a:rPr>
                        <a:t>"hello"</a:t>
                      </a:r>
                      <a:r>
                        <a:rPr sz="2000" spc="-10" dirty="0">
                          <a:latin typeface="Arial"/>
                          <a:cs typeface="Arial"/>
                        </a:rPr>
                        <a:t>.</a:t>
                      </a:r>
                      <a:r>
                        <a:rPr sz="2000" dirty="0">
                          <a:latin typeface="Arial"/>
                          <a:cs typeface="Arial"/>
                        </a:rPr>
                        <a:t>to</a:t>
                      </a:r>
                      <a:r>
                        <a:rPr sz="2000" spc="-10" dirty="0">
                          <a:latin typeface="Arial"/>
                          <a:cs typeface="Arial"/>
                        </a:rPr>
                        <a:t>S</a:t>
                      </a:r>
                      <a:r>
                        <a:rPr sz="2000" dirty="0">
                          <a:latin typeface="Arial"/>
                          <a:cs typeface="Arial"/>
                        </a:rPr>
                        <a:t>tring()</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00384">
                <a:tc>
                  <a:txBody>
                    <a:bodyPr/>
                    <a:lstStyle/>
                    <a:p>
                      <a:pPr marL="21590">
                        <a:lnSpc>
                          <a:spcPct val="100000"/>
                        </a:lnSpc>
                      </a:pPr>
                      <a:r>
                        <a:rPr sz="2000" spc="5" dirty="0">
                          <a:latin typeface="Arial"/>
                          <a:cs typeface="Arial"/>
                        </a:rPr>
                        <a:t>C</a:t>
                      </a:r>
                      <a:r>
                        <a:rPr sz="2000" spc="-5" dirty="0">
                          <a:latin typeface="Arial"/>
                          <a:cs typeface="Arial"/>
                        </a:rPr>
                        <a:t>la</a:t>
                      </a:r>
                      <a:r>
                        <a:rPr sz="2000" spc="10" dirty="0">
                          <a:latin typeface="Arial"/>
                          <a:cs typeface="Arial"/>
                        </a:rPr>
                        <a:t>s</a:t>
                      </a:r>
                      <a:r>
                        <a:rPr sz="2000" spc="5" dirty="0">
                          <a:latin typeface="Arial"/>
                          <a:cs typeface="Arial"/>
                        </a:rPr>
                        <a:t>s</a:t>
                      </a:r>
                      <a:r>
                        <a:rPr sz="2000" dirty="0">
                          <a:latin typeface="Arial"/>
                          <a:cs typeface="Arial"/>
                        </a:rPr>
                        <a:t>::instan</a:t>
                      </a:r>
                      <a:r>
                        <a:rPr sz="2000" spc="10" dirty="0">
                          <a:latin typeface="Arial"/>
                          <a:cs typeface="Arial"/>
                        </a:rPr>
                        <a:t>c</a:t>
                      </a:r>
                      <a:r>
                        <a:rPr sz="2000" spc="-10" dirty="0">
                          <a:latin typeface="Arial"/>
                          <a:cs typeface="Arial"/>
                        </a:rPr>
                        <a:t>e</a:t>
                      </a:r>
                      <a:r>
                        <a:rPr sz="2000" dirty="0">
                          <a:latin typeface="Arial"/>
                          <a:cs typeface="Arial"/>
                        </a:rPr>
                        <a:t>M</a:t>
                      </a:r>
                      <a:r>
                        <a:rPr sz="2000" spc="-10" dirty="0">
                          <a:latin typeface="Arial"/>
                          <a:cs typeface="Arial"/>
                        </a:rPr>
                        <a:t>e</a:t>
                      </a:r>
                      <a:r>
                        <a:rPr sz="2000" dirty="0">
                          <a:latin typeface="Arial"/>
                          <a:cs typeface="Arial"/>
                        </a:rPr>
                        <a:t>thodN</a:t>
                      </a:r>
                      <a:r>
                        <a:rPr sz="2000" spc="5" dirty="0">
                          <a:latin typeface="Arial"/>
                          <a:cs typeface="Arial"/>
                        </a:rPr>
                        <a:t>a</a:t>
                      </a:r>
                      <a:r>
                        <a:rPr sz="2000" dirty="0">
                          <a:latin typeface="Arial"/>
                          <a:cs typeface="Arial"/>
                        </a:rPr>
                        <a:t>me</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225">
                        <a:lnSpc>
                          <a:spcPct val="100000"/>
                        </a:lnSpc>
                      </a:pPr>
                      <a:r>
                        <a:rPr sz="2000" dirty="0">
                          <a:latin typeface="Arial"/>
                          <a:cs typeface="Arial"/>
                        </a:rPr>
                        <a:t>S</a:t>
                      </a:r>
                      <a:r>
                        <a:rPr sz="2000" spc="-10" dirty="0">
                          <a:latin typeface="Arial"/>
                          <a:cs typeface="Arial"/>
                        </a:rPr>
                        <a:t>t</a:t>
                      </a:r>
                      <a:r>
                        <a:rPr sz="2000" dirty="0">
                          <a:latin typeface="Arial"/>
                          <a:cs typeface="Arial"/>
                        </a:rPr>
                        <a:t>rin</a:t>
                      </a:r>
                      <a:r>
                        <a:rPr sz="2000" spc="5" dirty="0">
                          <a:latin typeface="Arial"/>
                          <a:cs typeface="Arial"/>
                        </a:rPr>
                        <a:t>g</a:t>
                      </a:r>
                      <a:r>
                        <a:rPr sz="2000" dirty="0">
                          <a:latin typeface="Arial"/>
                          <a:cs typeface="Arial"/>
                        </a:rPr>
                        <a:t>:</a:t>
                      </a:r>
                      <a:r>
                        <a:rPr sz="2000" spc="-10" dirty="0">
                          <a:latin typeface="Arial"/>
                          <a:cs typeface="Arial"/>
                        </a:rPr>
                        <a:t>:</a:t>
                      </a:r>
                      <a:r>
                        <a:rPr sz="2000" dirty="0">
                          <a:latin typeface="Arial"/>
                          <a:cs typeface="Arial"/>
                        </a:rPr>
                        <a:t>to</a:t>
                      </a:r>
                      <a:r>
                        <a:rPr sz="2000" spc="-10" dirty="0">
                          <a:latin typeface="Arial"/>
                          <a:cs typeface="Arial"/>
                        </a:rPr>
                        <a:t>S</a:t>
                      </a:r>
                      <a:r>
                        <a:rPr sz="2000" dirty="0">
                          <a:latin typeface="Arial"/>
                          <a:cs typeface="Arial"/>
                        </a:rPr>
                        <a:t>tring</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900" dirty="0">
                          <a:latin typeface="Arial"/>
                          <a:cs typeface="Arial"/>
                        </a:rPr>
                        <a:t>(</a:t>
                      </a:r>
                      <a:r>
                        <a:rPr sz="2000" dirty="0">
                          <a:latin typeface="Arial"/>
                          <a:cs typeface="Arial"/>
                        </a:rPr>
                        <a:t>s)</a:t>
                      </a:r>
                      <a:r>
                        <a:rPr sz="2000" spc="35" dirty="0">
                          <a:latin typeface="Times New Roman"/>
                          <a:cs typeface="Times New Roman"/>
                        </a:rPr>
                        <a:t> </a:t>
                      </a:r>
                      <a:r>
                        <a:rPr sz="2000" dirty="0">
                          <a:latin typeface="Arial"/>
                          <a:cs typeface="Arial"/>
                        </a:rPr>
                        <a:t>-&gt;</a:t>
                      </a:r>
                      <a:r>
                        <a:rPr sz="2000" spc="30" dirty="0">
                          <a:latin typeface="Times New Roman"/>
                          <a:cs typeface="Times New Roman"/>
                        </a:rPr>
                        <a:t> </a:t>
                      </a:r>
                      <a:r>
                        <a:rPr sz="2000" dirty="0">
                          <a:latin typeface="Arial"/>
                          <a:cs typeface="Arial"/>
                        </a:rPr>
                        <a:t>s.to</a:t>
                      </a:r>
                      <a:r>
                        <a:rPr sz="2000" spc="-10" dirty="0">
                          <a:latin typeface="Arial"/>
                          <a:cs typeface="Arial"/>
                        </a:rPr>
                        <a:t>S</a:t>
                      </a:r>
                      <a:r>
                        <a:rPr sz="2000" dirty="0">
                          <a:latin typeface="Arial"/>
                          <a:cs typeface="Arial"/>
                        </a:rPr>
                        <a:t>tring()</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extLst>
      <p:ext uri="{BB962C8B-B14F-4D97-AF65-F5344CB8AC3E}">
        <p14:creationId xmlns:p14="http://schemas.microsoft.com/office/powerpoint/2010/main" val="305071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Features of Java 8</a:t>
            </a:r>
            <a:endParaRPr lang="en-IN" dirty="0"/>
          </a:p>
        </p:txBody>
      </p:sp>
      <p:sp>
        <p:nvSpPr>
          <p:cNvPr id="3" name="Content Placeholder 2"/>
          <p:cNvSpPr>
            <a:spLocks noGrp="1"/>
          </p:cNvSpPr>
          <p:nvPr>
            <p:ph idx="1"/>
          </p:nvPr>
        </p:nvSpPr>
        <p:spPr/>
        <p:txBody>
          <a:bodyPr>
            <a:normAutofit lnSpcReduction="10000"/>
          </a:bodyPr>
          <a:lstStyle/>
          <a:p>
            <a:pPr marL="109728" indent="0">
              <a:buNone/>
            </a:pPr>
            <a:r>
              <a:rPr lang="en-IN" b="1" dirty="0">
                <a:solidFill>
                  <a:srgbClr val="C00000"/>
                </a:solidFill>
              </a:rPr>
              <a:t>New Features in Java language</a:t>
            </a:r>
          </a:p>
          <a:p>
            <a:r>
              <a:rPr lang="en-IN" dirty="0"/>
              <a:t>Lambda Expression</a:t>
            </a:r>
          </a:p>
          <a:p>
            <a:r>
              <a:rPr lang="en-IN" dirty="0"/>
              <a:t>Functional Interface</a:t>
            </a:r>
          </a:p>
          <a:p>
            <a:r>
              <a:rPr lang="en-IN" dirty="0"/>
              <a:t>Interface’s default and Static Methods</a:t>
            </a:r>
          </a:p>
          <a:p>
            <a:r>
              <a:rPr lang="en-IN" dirty="0"/>
              <a:t>Method References</a:t>
            </a:r>
          </a:p>
          <a:p>
            <a:pPr marL="109728" indent="0">
              <a:buNone/>
            </a:pPr>
            <a:r>
              <a:rPr lang="en-IN" b="1" dirty="0" smtClean="0">
                <a:solidFill>
                  <a:srgbClr val="C00000"/>
                </a:solidFill>
              </a:rPr>
              <a:t>New </a:t>
            </a:r>
            <a:r>
              <a:rPr lang="en-IN" b="1" dirty="0">
                <a:solidFill>
                  <a:srgbClr val="C00000"/>
                </a:solidFill>
              </a:rPr>
              <a:t>Features in Java libraries</a:t>
            </a:r>
          </a:p>
          <a:p>
            <a:r>
              <a:rPr lang="en-IN" dirty="0"/>
              <a:t>Stream API</a:t>
            </a:r>
          </a:p>
          <a:p>
            <a:r>
              <a:rPr lang="en-IN" dirty="0"/>
              <a:t>Date/Time </a:t>
            </a:r>
            <a:r>
              <a:rPr lang="en-IN" dirty="0" smtClean="0"/>
              <a:t>API</a:t>
            </a:r>
          </a:p>
          <a:p>
            <a:endParaRPr lang="en-IN" dirty="0"/>
          </a:p>
          <a:p>
            <a:r>
              <a:rPr lang="en-IN" b="1" dirty="0" err="1">
                <a:solidFill>
                  <a:srgbClr val="C00000"/>
                </a:solidFill>
              </a:rPr>
              <a:t>Nashorn</a:t>
            </a:r>
            <a:r>
              <a:rPr lang="en-IN" b="1" dirty="0">
                <a:solidFill>
                  <a:srgbClr val="C00000"/>
                </a:solidFill>
              </a:rPr>
              <a:t>, JavaScript Engine </a:t>
            </a:r>
            <a:r>
              <a:rPr lang="en-IN" dirty="0"/>
              <a:t>− A Java-based engine to execute JavaScript code.</a:t>
            </a:r>
          </a:p>
          <a:p>
            <a:endParaRPr lang="en-IN" dirty="0"/>
          </a:p>
        </p:txBody>
      </p:sp>
      <p:pic>
        <p:nvPicPr>
          <p:cNvPr id="4" name="Picture 3"/>
          <p:cNvPicPr>
            <a:picLocks noChangeAspect="1"/>
          </p:cNvPicPr>
          <p:nvPr/>
        </p:nvPicPr>
        <p:blipFill>
          <a:blip r:embed="rId2"/>
          <a:stretch>
            <a:fillRect/>
          </a:stretch>
        </p:blipFill>
        <p:spPr>
          <a:xfrm>
            <a:off x="7673340" y="2179326"/>
            <a:ext cx="3276600" cy="1990725"/>
          </a:xfrm>
          <a:prstGeom prst="rect">
            <a:avLst/>
          </a:prstGeom>
        </p:spPr>
      </p:pic>
    </p:spTree>
    <p:extLst>
      <p:ext uri="{BB962C8B-B14F-4D97-AF65-F5344CB8AC3E}">
        <p14:creationId xmlns:p14="http://schemas.microsoft.com/office/powerpoint/2010/main" val="131507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Predicate </a:t>
            </a:r>
            <a:r>
              <a:rPr lang="en-IN" dirty="0" smtClean="0"/>
              <a:t>Interface</a:t>
            </a:r>
            <a:endParaRPr lang="en-IN" dirty="0"/>
          </a:p>
        </p:txBody>
      </p:sp>
      <p:sp>
        <p:nvSpPr>
          <p:cNvPr id="3" name="Content Placeholder 2"/>
          <p:cNvSpPr>
            <a:spLocks noGrp="1"/>
          </p:cNvSpPr>
          <p:nvPr>
            <p:ph idx="1"/>
          </p:nvPr>
        </p:nvSpPr>
        <p:spPr/>
        <p:txBody>
          <a:bodyPr>
            <a:normAutofit/>
          </a:bodyPr>
          <a:lstStyle/>
          <a:p>
            <a:r>
              <a:rPr lang="en-IN" sz="4000" dirty="0"/>
              <a:t>It is a functional interface which represents a predicate (</a:t>
            </a:r>
            <a:r>
              <a:rPr lang="en-IN" sz="4000" dirty="0" err="1"/>
              <a:t>boolean</a:t>
            </a:r>
            <a:r>
              <a:rPr lang="en-IN" sz="4000" dirty="0"/>
              <a:t>-valued function) of one argument. </a:t>
            </a:r>
            <a:endParaRPr lang="en-IN" sz="4000" dirty="0" smtClean="0"/>
          </a:p>
          <a:p>
            <a:r>
              <a:rPr lang="en-IN" sz="4000" dirty="0" smtClean="0"/>
              <a:t>It </a:t>
            </a:r>
            <a:r>
              <a:rPr lang="en-IN" sz="4000" dirty="0"/>
              <a:t>is defined in the </a:t>
            </a:r>
            <a:r>
              <a:rPr lang="en-IN" sz="4000" dirty="0" err="1"/>
              <a:t>java.util.function</a:t>
            </a:r>
            <a:r>
              <a:rPr lang="en-IN" sz="4000" dirty="0"/>
              <a:t> </a:t>
            </a:r>
            <a:r>
              <a:rPr lang="en-IN" sz="4000" dirty="0" smtClean="0"/>
              <a:t>package.</a:t>
            </a:r>
          </a:p>
          <a:p>
            <a:r>
              <a:rPr lang="en-IN" sz="4000" dirty="0" smtClean="0"/>
              <a:t>It </a:t>
            </a:r>
            <a:r>
              <a:rPr lang="en-IN" sz="4000" dirty="0"/>
              <a:t>contains test() a functional method</a:t>
            </a:r>
            <a:r>
              <a:rPr lang="en-IN" sz="4000" dirty="0" smtClean="0"/>
              <a:t>.</a:t>
            </a:r>
          </a:p>
          <a:p>
            <a:r>
              <a:rPr lang="en-IN" sz="4000" dirty="0"/>
              <a:t>It improves manageability of code, helps in unit-testing them separately</a:t>
            </a:r>
            <a:endParaRPr lang="en-IN" sz="4000" dirty="0"/>
          </a:p>
        </p:txBody>
      </p:sp>
    </p:spTree>
    <p:extLst>
      <p:ext uri="{BB962C8B-B14F-4D97-AF65-F5344CB8AC3E}">
        <p14:creationId xmlns:p14="http://schemas.microsoft.com/office/powerpoint/2010/main" val="39657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Predicate Interface </a:t>
            </a:r>
            <a:r>
              <a:rPr lang="en-IN" dirty="0" smtClean="0"/>
              <a:t>Methods</a:t>
            </a:r>
            <a:endParaRPr lang="en-IN" dirty="0"/>
          </a:p>
        </p:txBody>
      </p:sp>
      <p:graphicFrame>
        <p:nvGraphicFramePr>
          <p:cNvPr id="4" name="Content Placeholder 3"/>
          <p:cNvGraphicFramePr>
            <a:graphicFrameLocks noGrp="1"/>
          </p:cNvGraphicFramePr>
          <p:nvPr>
            <p:ph idx="1"/>
          </p:nvPr>
        </p:nvGraphicFramePr>
        <p:xfrm>
          <a:off x="990600" y="1765300"/>
          <a:ext cx="10591800" cy="5026598"/>
        </p:xfrm>
        <a:graphic>
          <a:graphicData uri="http://schemas.openxmlformats.org/drawingml/2006/table">
            <a:tbl>
              <a:tblPr>
                <a:tableStyleId>{3C2FFA5D-87B4-456A-9821-1D502468CF0F}</a:tableStyleId>
              </a:tblPr>
              <a:tblGrid>
                <a:gridCol w="3764280"/>
                <a:gridCol w="6827520"/>
              </a:tblGrid>
              <a:tr h="319279">
                <a:tc>
                  <a:txBody>
                    <a:bodyPr/>
                    <a:lstStyle/>
                    <a:p>
                      <a:pPr algn="ctr" fontAlgn="t"/>
                      <a:r>
                        <a:rPr lang="en-IN" sz="2000" b="1" dirty="0">
                          <a:effectLst/>
                        </a:rPr>
                        <a:t>Methods</a:t>
                      </a:r>
                      <a:endParaRPr lang="en-IN" sz="2000" b="1" dirty="0">
                        <a:solidFill>
                          <a:srgbClr val="000000"/>
                        </a:solidFill>
                        <a:effectLst/>
                        <a:latin typeface="times new roman" panose="02020603050405020304" pitchFamily="18" charset="0"/>
                      </a:endParaRPr>
                    </a:p>
                  </a:txBody>
                  <a:tcPr marL="72563" marR="72563" marT="72563" marB="72563"/>
                </a:tc>
                <a:tc>
                  <a:txBody>
                    <a:bodyPr/>
                    <a:lstStyle/>
                    <a:p>
                      <a:pPr algn="ctr" fontAlgn="t"/>
                      <a:r>
                        <a:rPr lang="en-IN" sz="2000" b="1" dirty="0">
                          <a:effectLst/>
                        </a:rPr>
                        <a:t>Description</a:t>
                      </a:r>
                      <a:endParaRPr lang="en-IN" sz="2000" b="1" dirty="0">
                        <a:solidFill>
                          <a:srgbClr val="000000"/>
                        </a:solidFill>
                        <a:effectLst/>
                        <a:latin typeface="times new roman" panose="02020603050405020304" pitchFamily="18" charset="0"/>
                      </a:endParaRPr>
                    </a:p>
                  </a:txBody>
                  <a:tcPr marL="72563" marR="72563" marT="72563" marB="72563"/>
                </a:tc>
              </a:tr>
              <a:tr h="445056">
                <a:tc>
                  <a:txBody>
                    <a:bodyPr/>
                    <a:lstStyle/>
                    <a:p>
                      <a:pPr algn="l" fontAlgn="t"/>
                      <a:r>
                        <a:rPr lang="en-IN" sz="2000" dirty="0" err="1">
                          <a:effectLst/>
                        </a:rPr>
                        <a:t>boolean</a:t>
                      </a:r>
                      <a:r>
                        <a:rPr lang="en-IN" sz="2000" dirty="0">
                          <a:effectLst/>
                        </a:rPr>
                        <a:t> test(T t)</a:t>
                      </a:r>
                      <a:endParaRPr lang="en-IN" sz="2000" dirty="0">
                        <a:solidFill>
                          <a:srgbClr val="000000"/>
                        </a:solidFill>
                        <a:effectLst/>
                        <a:latin typeface="verdana" panose="020B0604030504040204" pitchFamily="34" charset="0"/>
                      </a:endParaRPr>
                    </a:p>
                  </a:txBody>
                  <a:tcPr marL="48376" marR="48376" marT="48376" marB="48376"/>
                </a:tc>
                <a:tc>
                  <a:txBody>
                    <a:bodyPr/>
                    <a:lstStyle/>
                    <a:p>
                      <a:pPr algn="l" fontAlgn="t"/>
                      <a:r>
                        <a:rPr lang="en-IN" sz="2000" dirty="0">
                          <a:effectLst/>
                        </a:rPr>
                        <a:t>It evaluates this predicate on the given argument.</a:t>
                      </a:r>
                      <a:endParaRPr lang="en-IN" sz="2000" dirty="0">
                        <a:solidFill>
                          <a:srgbClr val="000000"/>
                        </a:solidFill>
                        <a:effectLst/>
                        <a:latin typeface="verdana" panose="020B0604030504040204" pitchFamily="34" charset="0"/>
                      </a:endParaRPr>
                    </a:p>
                  </a:txBody>
                  <a:tcPr marL="48376" marR="48376" marT="48376" marB="48376"/>
                </a:tc>
              </a:tr>
              <a:tr h="1315817">
                <a:tc>
                  <a:txBody>
                    <a:bodyPr/>
                    <a:lstStyle/>
                    <a:p>
                      <a:pPr algn="l" fontAlgn="t"/>
                      <a:r>
                        <a:rPr lang="en-IN" sz="2000">
                          <a:effectLst/>
                        </a:rPr>
                        <a:t>default Predicate&lt;T&gt; and(Predicate&lt;? super T&gt; other)</a:t>
                      </a:r>
                      <a:endParaRPr lang="en-IN" sz="2000">
                        <a:solidFill>
                          <a:srgbClr val="000000"/>
                        </a:solidFill>
                        <a:effectLst/>
                        <a:latin typeface="verdana" panose="020B0604030504040204" pitchFamily="34" charset="0"/>
                      </a:endParaRPr>
                    </a:p>
                  </a:txBody>
                  <a:tcPr marL="48376" marR="48376" marT="48376" marB="48376"/>
                </a:tc>
                <a:tc>
                  <a:txBody>
                    <a:bodyPr/>
                    <a:lstStyle/>
                    <a:p>
                      <a:pPr algn="l" fontAlgn="t"/>
                      <a:r>
                        <a:rPr lang="en-IN" sz="2000" dirty="0">
                          <a:effectLst/>
                        </a:rPr>
                        <a:t>It returns a composed predicate that represents a short-circuiting logical AND of this predicate and another. When evaluating the composed predicate, if this predicate is false, then the other predicate is not evaluated.</a:t>
                      </a:r>
                      <a:endParaRPr lang="en-IN" sz="2000" dirty="0">
                        <a:solidFill>
                          <a:srgbClr val="000000"/>
                        </a:solidFill>
                        <a:effectLst/>
                        <a:latin typeface="verdana" panose="020B0604030504040204" pitchFamily="34" charset="0"/>
                      </a:endParaRPr>
                    </a:p>
                  </a:txBody>
                  <a:tcPr marL="48376" marR="48376" marT="48376" marB="48376"/>
                </a:tc>
              </a:tr>
              <a:tr h="619208">
                <a:tc>
                  <a:txBody>
                    <a:bodyPr/>
                    <a:lstStyle/>
                    <a:p>
                      <a:pPr algn="l" fontAlgn="t"/>
                      <a:r>
                        <a:rPr lang="en-IN" sz="2000">
                          <a:effectLst/>
                        </a:rPr>
                        <a:t>default Predicate&lt;T&gt; negate()</a:t>
                      </a:r>
                      <a:endParaRPr lang="en-IN" sz="2000">
                        <a:solidFill>
                          <a:srgbClr val="000000"/>
                        </a:solidFill>
                        <a:effectLst/>
                        <a:latin typeface="verdana" panose="020B0604030504040204" pitchFamily="34" charset="0"/>
                      </a:endParaRPr>
                    </a:p>
                  </a:txBody>
                  <a:tcPr marL="48376" marR="48376" marT="48376" marB="48376"/>
                </a:tc>
                <a:tc>
                  <a:txBody>
                    <a:bodyPr/>
                    <a:lstStyle/>
                    <a:p>
                      <a:pPr algn="l" fontAlgn="t"/>
                      <a:r>
                        <a:rPr lang="en-IN" sz="2000" dirty="0">
                          <a:effectLst/>
                        </a:rPr>
                        <a:t>It returns a predicate that represents the logical negation of this predicate.</a:t>
                      </a:r>
                      <a:endParaRPr lang="en-IN" sz="2000" dirty="0">
                        <a:solidFill>
                          <a:srgbClr val="000000"/>
                        </a:solidFill>
                        <a:effectLst/>
                        <a:latin typeface="verdana" panose="020B0604030504040204" pitchFamily="34" charset="0"/>
                      </a:endParaRPr>
                    </a:p>
                  </a:txBody>
                  <a:tcPr marL="48376" marR="48376" marT="48376" marB="48376"/>
                </a:tc>
              </a:tr>
              <a:tr h="1315817">
                <a:tc>
                  <a:txBody>
                    <a:bodyPr/>
                    <a:lstStyle/>
                    <a:p>
                      <a:pPr algn="l" fontAlgn="t"/>
                      <a:r>
                        <a:rPr lang="en-IN" sz="2000">
                          <a:effectLst/>
                        </a:rPr>
                        <a:t>default Predicate&lt;T&gt; or(Predicate&lt;? super T&gt; other)</a:t>
                      </a:r>
                      <a:endParaRPr lang="en-IN" sz="2000">
                        <a:solidFill>
                          <a:srgbClr val="000000"/>
                        </a:solidFill>
                        <a:effectLst/>
                        <a:latin typeface="verdana" panose="020B0604030504040204" pitchFamily="34" charset="0"/>
                      </a:endParaRPr>
                    </a:p>
                  </a:txBody>
                  <a:tcPr marL="48376" marR="48376" marT="48376" marB="48376"/>
                </a:tc>
                <a:tc>
                  <a:txBody>
                    <a:bodyPr/>
                    <a:lstStyle/>
                    <a:p>
                      <a:pPr algn="l" fontAlgn="t"/>
                      <a:r>
                        <a:rPr lang="en-IN" sz="2000" dirty="0">
                          <a:effectLst/>
                        </a:rPr>
                        <a:t>It returns a composed predicate that represents a short-circuiting logical OR of this predicate and another. When evaluating the composed predicate, if this predicate is true, then the other predicate is not evaluated.</a:t>
                      </a:r>
                      <a:endParaRPr lang="en-IN" sz="2000" dirty="0">
                        <a:solidFill>
                          <a:srgbClr val="000000"/>
                        </a:solidFill>
                        <a:effectLst/>
                        <a:latin typeface="verdana" panose="020B0604030504040204" pitchFamily="34" charset="0"/>
                      </a:endParaRPr>
                    </a:p>
                  </a:txBody>
                  <a:tcPr marL="48376" marR="48376" marT="48376" marB="48376"/>
                </a:tc>
              </a:tr>
              <a:tr h="793360">
                <a:tc>
                  <a:txBody>
                    <a:bodyPr/>
                    <a:lstStyle/>
                    <a:p>
                      <a:pPr algn="l" fontAlgn="t"/>
                      <a:r>
                        <a:rPr lang="en-IN" sz="2000">
                          <a:effectLst/>
                        </a:rPr>
                        <a:t>static &lt;T&gt; Predicate&lt;T&gt; isEqual(Object targetRef)</a:t>
                      </a:r>
                      <a:endParaRPr lang="en-IN" sz="2000">
                        <a:solidFill>
                          <a:srgbClr val="000000"/>
                        </a:solidFill>
                        <a:effectLst/>
                        <a:latin typeface="verdana" panose="020B0604030504040204" pitchFamily="34" charset="0"/>
                      </a:endParaRPr>
                    </a:p>
                  </a:txBody>
                  <a:tcPr marL="48376" marR="48376" marT="48376" marB="48376"/>
                </a:tc>
                <a:tc>
                  <a:txBody>
                    <a:bodyPr/>
                    <a:lstStyle/>
                    <a:p>
                      <a:pPr algn="l" fontAlgn="t"/>
                      <a:r>
                        <a:rPr lang="en-IN" sz="2000" dirty="0">
                          <a:effectLst/>
                        </a:rPr>
                        <a:t>It returns a predicate that tests if two arguments are equal according to </a:t>
                      </a:r>
                      <a:r>
                        <a:rPr lang="en-IN" sz="2000" dirty="0" err="1">
                          <a:effectLst/>
                        </a:rPr>
                        <a:t>Objects.equals</a:t>
                      </a:r>
                      <a:r>
                        <a:rPr lang="en-IN" sz="2000" dirty="0">
                          <a:effectLst/>
                        </a:rPr>
                        <a:t>(Object, Object).</a:t>
                      </a:r>
                      <a:endParaRPr lang="en-IN" sz="2000" dirty="0">
                        <a:solidFill>
                          <a:srgbClr val="000000"/>
                        </a:solidFill>
                        <a:effectLst/>
                        <a:latin typeface="verdana" panose="020B0604030504040204" pitchFamily="34" charset="0"/>
                      </a:endParaRPr>
                    </a:p>
                  </a:txBody>
                  <a:tcPr marL="48376" marR="48376" marT="48376" marB="48376"/>
                </a:tc>
              </a:tr>
            </a:tbl>
          </a:graphicData>
        </a:graphic>
      </p:graphicFrame>
    </p:spTree>
    <p:extLst>
      <p:ext uri="{BB962C8B-B14F-4D97-AF65-F5344CB8AC3E}">
        <p14:creationId xmlns:p14="http://schemas.microsoft.com/office/powerpoint/2010/main" val="280164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Predicate Interface Example </a:t>
            </a:r>
            <a:endParaRPr lang="en-IN" dirty="0"/>
          </a:p>
        </p:txBody>
      </p:sp>
      <p:sp>
        <p:nvSpPr>
          <p:cNvPr id="3" name="Content Placeholder 2"/>
          <p:cNvSpPr>
            <a:spLocks noGrp="1"/>
          </p:cNvSpPr>
          <p:nvPr>
            <p:ph idx="1"/>
          </p:nvPr>
        </p:nvSpPr>
        <p:spPr/>
        <p:txBody>
          <a:bodyPr/>
          <a:lstStyle/>
          <a:p>
            <a:pPr marL="109728" indent="0">
              <a:buNone/>
            </a:pPr>
            <a:r>
              <a:rPr lang="en-IN" dirty="0"/>
              <a:t>import </a:t>
            </a:r>
            <a:r>
              <a:rPr lang="en-IN" dirty="0" err="1"/>
              <a:t>java.util.function.Predicate</a:t>
            </a:r>
            <a:r>
              <a:rPr lang="en-IN" dirty="0"/>
              <a:t>;  </a:t>
            </a:r>
            <a:endParaRPr lang="en-IN" dirty="0" smtClean="0"/>
          </a:p>
          <a:p>
            <a:pPr marL="109728" indent="0">
              <a:buNone/>
            </a:pPr>
            <a:endParaRPr lang="en-IN" dirty="0"/>
          </a:p>
          <a:p>
            <a:pPr marL="109728" indent="0">
              <a:buNone/>
            </a:pPr>
            <a:r>
              <a:rPr lang="en-IN" dirty="0"/>
              <a:t>public class </a:t>
            </a:r>
            <a:r>
              <a:rPr lang="en-IN" dirty="0" err="1"/>
              <a:t>PredicateInterfaceExample</a:t>
            </a:r>
            <a:r>
              <a:rPr lang="en-IN" dirty="0"/>
              <a:t> {  </a:t>
            </a:r>
          </a:p>
          <a:p>
            <a:pPr marL="109728" indent="0">
              <a:buNone/>
            </a:pPr>
            <a:r>
              <a:rPr lang="en-IN" dirty="0"/>
              <a:t>    public static void main(String[] </a:t>
            </a:r>
            <a:r>
              <a:rPr lang="en-IN" dirty="0" err="1"/>
              <a:t>args</a:t>
            </a:r>
            <a:r>
              <a:rPr lang="en-IN" dirty="0"/>
              <a:t>) {  </a:t>
            </a:r>
            <a:endParaRPr lang="en-IN" dirty="0" smtClean="0"/>
          </a:p>
          <a:p>
            <a:pPr marL="109728" indent="0">
              <a:buNone/>
            </a:pPr>
            <a:endParaRPr lang="en-IN" dirty="0"/>
          </a:p>
          <a:p>
            <a:pPr marL="109728" indent="0">
              <a:buNone/>
            </a:pPr>
            <a:r>
              <a:rPr lang="en-IN" dirty="0"/>
              <a:t>        Predicate&lt;Integer&gt; </a:t>
            </a:r>
            <a:r>
              <a:rPr lang="en-IN" dirty="0" err="1"/>
              <a:t>pr</a:t>
            </a:r>
            <a:r>
              <a:rPr lang="en-IN" dirty="0"/>
              <a:t> = a -&gt; (a &gt; 18); // Creating predicate  </a:t>
            </a:r>
          </a:p>
          <a:p>
            <a:pPr marL="109728" indent="0">
              <a:buNone/>
            </a:pPr>
            <a:r>
              <a:rPr lang="en-IN" dirty="0"/>
              <a:t>        </a:t>
            </a:r>
            <a:r>
              <a:rPr lang="en-IN" dirty="0" err="1"/>
              <a:t>System.out.println</a:t>
            </a:r>
            <a:r>
              <a:rPr lang="en-IN" dirty="0"/>
              <a:t>(</a:t>
            </a:r>
            <a:r>
              <a:rPr lang="en-IN" dirty="0" err="1"/>
              <a:t>pr.test</a:t>
            </a:r>
            <a:r>
              <a:rPr lang="en-IN" dirty="0"/>
              <a:t>(10));    // Calling Predicate method    </a:t>
            </a:r>
          </a:p>
          <a:p>
            <a:pPr marL="109728" indent="0">
              <a:buNone/>
            </a:pPr>
            <a:r>
              <a:rPr lang="en-IN" dirty="0"/>
              <a:t>    }  </a:t>
            </a:r>
          </a:p>
          <a:p>
            <a:pPr marL="109728" indent="0">
              <a:buNone/>
            </a:pPr>
            <a:r>
              <a:rPr lang="en-IN" dirty="0"/>
              <a:t>} </a:t>
            </a:r>
          </a:p>
        </p:txBody>
      </p:sp>
    </p:spTree>
    <p:extLst>
      <p:ext uri="{BB962C8B-B14F-4D97-AF65-F5344CB8AC3E}">
        <p14:creationId xmlns:p14="http://schemas.microsoft.com/office/powerpoint/2010/main" val="283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 Default Methods</a:t>
            </a:r>
          </a:p>
        </p:txBody>
      </p:sp>
      <p:sp>
        <p:nvSpPr>
          <p:cNvPr id="3" name="Content Placeholder 2"/>
          <p:cNvSpPr>
            <a:spLocks noGrp="1"/>
          </p:cNvSpPr>
          <p:nvPr>
            <p:ph idx="1"/>
          </p:nvPr>
        </p:nvSpPr>
        <p:spPr/>
        <p:txBody>
          <a:bodyPr>
            <a:normAutofit/>
          </a:bodyPr>
          <a:lstStyle/>
          <a:p>
            <a:r>
              <a:rPr lang="en-IN" sz="3200" dirty="0"/>
              <a:t>Java provides a facility to create default methods inside the interface</a:t>
            </a:r>
            <a:r>
              <a:rPr lang="en-IN" sz="3200" dirty="0" smtClean="0"/>
              <a:t>.</a:t>
            </a:r>
          </a:p>
          <a:p>
            <a:r>
              <a:rPr lang="en-IN" sz="3200" dirty="0"/>
              <a:t>Java 8 allows you to add non-abstract methods in interfaces. </a:t>
            </a:r>
            <a:endParaRPr lang="en-IN" sz="3200" dirty="0" smtClean="0"/>
          </a:p>
          <a:p>
            <a:r>
              <a:rPr lang="en-IN" sz="3200" dirty="0" smtClean="0"/>
              <a:t>These </a:t>
            </a:r>
            <a:r>
              <a:rPr lang="en-IN" sz="3200" dirty="0"/>
              <a:t>methods must be declared default methods</a:t>
            </a:r>
            <a:r>
              <a:rPr lang="en-IN" sz="3200" dirty="0" smtClean="0"/>
              <a:t>.</a:t>
            </a:r>
          </a:p>
          <a:p>
            <a:r>
              <a:rPr lang="en-IN" sz="3200" dirty="0" smtClean="0"/>
              <a:t>Default </a:t>
            </a:r>
            <a:r>
              <a:rPr lang="en-IN" sz="3200" dirty="0"/>
              <a:t>methods were introduces in java 8 to enable the functionality of lambda expression.</a:t>
            </a:r>
            <a:r>
              <a:rPr lang="en-IN" sz="3200" dirty="0" smtClean="0"/>
              <a:t> </a:t>
            </a:r>
          </a:p>
          <a:p>
            <a:r>
              <a:rPr lang="en-IN" sz="3200" dirty="0" smtClean="0"/>
              <a:t>Methods </a:t>
            </a:r>
            <a:r>
              <a:rPr lang="en-IN" sz="3200" dirty="0"/>
              <a:t>which are defined inside the interface and tagged with default are known as default methods. </a:t>
            </a:r>
            <a:endParaRPr lang="en-IN" sz="3200" dirty="0" smtClean="0"/>
          </a:p>
        </p:txBody>
      </p:sp>
    </p:spTree>
    <p:extLst>
      <p:ext uri="{BB962C8B-B14F-4D97-AF65-F5344CB8AC3E}">
        <p14:creationId xmlns:p14="http://schemas.microsoft.com/office/powerpoint/2010/main" val="31790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Methods</a:t>
            </a:r>
            <a:endParaRPr lang="en-IN" dirty="0"/>
          </a:p>
        </p:txBody>
      </p:sp>
      <p:sp>
        <p:nvSpPr>
          <p:cNvPr id="3" name="Content Placeholder 2"/>
          <p:cNvSpPr>
            <a:spLocks noGrp="1"/>
          </p:cNvSpPr>
          <p:nvPr>
            <p:ph idx="1"/>
          </p:nvPr>
        </p:nvSpPr>
        <p:spPr/>
        <p:txBody>
          <a:bodyPr>
            <a:normAutofit/>
          </a:bodyPr>
          <a:lstStyle/>
          <a:p>
            <a:r>
              <a:rPr lang="en-IN" sz="3200" dirty="0"/>
              <a:t>These methods are non-abstract methods.</a:t>
            </a:r>
          </a:p>
          <a:p>
            <a:r>
              <a:rPr lang="en-IN" sz="3200" dirty="0"/>
              <a:t>This capability is added for backward compatibility so that old interfaces can be used to leverage the lambda expression capability of Java 8.</a:t>
            </a:r>
          </a:p>
          <a:p>
            <a:r>
              <a:rPr lang="en-IN" sz="3200" dirty="0" smtClean="0"/>
              <a:t>Default </a:t>
            </a:r>
            <a:r>
              <a:rPr lang="en-IN" sz="3200" dirty="0"/>
              <a:t>methods enable you to add new functionality to the interfaces of your libraries and ensure binary compatibility with code written for older versions of those interfaces.</a:t>
            </a:r>
          </a:p>
        </p:txBody>
      </p:sp>
    </p:spTree>
    <p:extLst>
      <p:ext uri="{BB962C8B-B14F-4D97-AF65-F5344CB8AC3E}">
        <p14:creationId xmlns:p14="http://schemas.microsoft.com/office/powerpoint/2010/main" val="9358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Methods - Example</a:t>
            </a:r>
            <a:endParaRPr lang="en-IN" dirty="0"/>
          </a:p>
        </p:txBody>
      </p:sp>
      <p:sp>
        <p:nvSpPr>
          <p:cNvPr id="3" name="Content Placeholder 2"/>
          <p:cNvSpPr>
            <a:spLocks noGrp="1"/>
          </p:cNvSpPr>
          <p:nvPr>
            <p:ph idx="1"/>
          </p:nvPr>
        </p:nvSpPr>
        <p:spPr>
          <a:xfrm>
            <a:off x="609600" y="1765566"/>
            <a:ext cx="10972800" cy="2455914"/>
          </a:xfrm>
        </p:spPr>
        <p:style>
          <a:lnRef idx="0">
            <a:schemeClr val="accent3"/>
          </a:lnRef>
          <a:fillRef idx="3">
            <a:schemeClr val="accent3"/>
          </a:fillRef>
          <a:effectRef idx="3">
            <a:schemeClr val="accent3"/>
          </a:effectRef>
          <a:fontRef idx="minor">
            <a:schemeClr val="lt1"/>
          </a:fontRef>
        </p:style>
        <p:txBody>
          <a:bodyPr/>
          <a:lstStyle/>
          <a:p>
            <a:pPr marL="109728" indent="0">
              <a:buNone/>
            </a:pPr>
            <a:r>
              <a:rPr lang="en-IN" dirty="0"/>
              <a:t>public interface Moveable {</a:t>
            </a:r>
          </a:p>
          <a:p>
            <a:pPr marL="109728" indent="0">
              <a:buNone/>
            </a:pPr>
            <a:r>
              <a:rPr lang="en-IN" dirty="0"/>
              <a:t>    </a:t>
            </a:r>
            <a:r>
              <a:rPr lang="en-IN" dirty="0">
                <a:solidFill>
                  <a:srgbClr val="FFFF00"/>
                </a:solidFill>
              </a:rPr>
              <a:t>default </a:t>
            </a:r>
            <a:r>
              <a:rPr lang="en-IN" dirty="0"/>
              <a:t>void move(){</a:t>
            </a:r>
          </a:p>
          <a:p>
            <a:pPr marL="109728" indent="0">
              <a:buNone/>
            </a:pPr>
            <a:r>
              <a:rPr lang="en-IN" dirty="0"/>
              <a:t>        </a:t>
            </a:r>
            <a:r>
              <a:rPr lang="en-IN" dirty="0" err="1"/>
              <a:t>System.out.println</a:t>
            </a:r>
            <a:r>
              <a:rPr lang="en-IN" dirty="0"/>
              <a:t>("I am moving");</a:t>
            </a:r>
          </a:p>
          <a:p>
            <a:pPr marL="109728" indent="0">
              <a:buNone/>
            </a:pPr>
            <a:r>
              <a:rPr lang="en-IN" dirty="0"/>
              <a:t>    }</a:t>
            </a:r>
          </a:p>
          <a:p>
            <a:pPr marL="109728" indent="0">
              <a:buNone/>
            </a:pPr>
            <a:r>
              <a:rPr lang="en-IN" dirty="0"/>
              <a:t>}</a:t>
            </a:r>
          </a:p>
        </p:txBody>
      </p:sp>
      <p:sp>
        <p:nvSpPr>
          <p:cNvPr id="4" name="Rectangle 3"/>
          <p:cNvSpPr/>
          <p:nvPr/>
        </p:nvSpPr>
        <p:spPr>
          <a:xfrm>
            <a:off x="609600" y="4386847"/>
            <a:ext cx="10972800" cy="1815882"/>
          </a:xfrm>
          <a:prstGeom prst="rect">
            <a:avLst/>
          </a:prstGeom>
        </p:spPr>
        <p:txBody>
          <a:bodyPr wrap="square">
            <a:spAutoFit/>
          </a:bodyPr>
          <a:lstStyle/>
          <a:p>
            <a:pPr marL="457200" indent="-457200">
              <a:buFont typeface="Arial" panose="020B0604020202020204" pitchFamily="34" charset="0"/>
              <a:buChar char="•"/>
            </a:pPr>
            <a:r>
              <a:rPr lang="en-IN" sz="2800" dirty="0">
                <a:solidFill>
                  <a:schemeClr val="tx2"/>
                </a:solidFill>
              </a:rPr>
              <a:t>Moveable interface defines a method move() and provided a default implementation as well. </a:t>
            </a:r>
            <a:endParaRPr lang="en-IN" sz="2800" dirty="0" smtClean="0">
              <a:solidFill>
                <a:schemeClr val="tx2"/>
              </a:solidFill>
            </a:endParaRPr>
          </a:p>
          <a:p>
            <a:pPr marL="457200" indent="-457200">
              <a:buFont typeface="Arial" panose="020B0604020202020204" pitchFamily="34" charset="0"/>
              <a:buChar char="•"/>
            </a:pPr>
            <a:r>
              <a:rPr lang="en-IN" sz="2800" dirty="0" smtClean="0">
                <a:solidFill>
                  <a:schemeClr val="tx2"/>
                </a:solidFill>
              </a:rPr>
              <a:t>If </a:t>
            </a:r>
            <a:r>
              <a:rPr lang="en-IN" sz="2800" dirty="0">
                <a:solidFill>
                  <a:schemeClr val="tx2"/>
                </a:solidFill>
              </a:rPr>
              <a:t>any class implements this interface then it need not to implement it’s own version of move() method. It can directly call </a:t>
            </a:r>
            <a:r>
              <a:rPr lang="en-IN" sz="2800" dirty="0" err="1">
                <a:solidFill>
                  <a:schemeClr val="tx2"/>
                </a:solidFill>
              </a:rPr>
              <a:t>instance.move</a:t>
            </a:r>
            <a:r>
              <a:rPr lang="en-IN" sz="2800" dirty="0">
                <a:solidFill>
                  <a:schemeClr val="tx2"/>
                </a:solidFill>
              </a:rPr>
              <a:t>()</a:t>
            </a:r>
          </a:p>
        </p:txBody>
      </p:sp>
    </p:spTree>
    <p:extLst>
      <p:ext uri="{BB962C8B-B14F-4D97-AF65-F5344CB8AC3E}">
        <p14:creationId xmlns:p14="http://schemas.microsoft.com/office/powerpoint/2010/main" val="216055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Methods - Example</a:t>
            </a:r>
          </a:p>
        </p:txBody>
      </p:sp>
      <p:sp>
        <p:nvSpPr>
          <p:cNvPr id="3" name="Content Placeholder 2"/>
          <p:cNvSpPr>
            <a:spLocks noGrp="1"/>
          </p:cNvSpPr>
          <p:nvPr>
            <p:ph idx="1"/>
          </p:nvPr>
        </p:nvSpPr>
        <p:spPr>
          <a:xfrm>
            <a:off x="609600" y="1765566"/>
            <a:ext cx="10972800" cy="2958834"/>
          </a:xfrm>
        </p:spPr>
        <p:style>
          <a:lnRef idx="1">
            <a:schemeClr val="accent3"/>
          </a:lnRef>
          <a:fillRef idx="3">
            <a:schemeClr val="accent3"/>
          </a:fillRef>
          <a:effectRef idx="2">
            <a:schemeClr val="accent3"/>
          </a:effectRef>
          <a:fontRef idx="minor">
            <a:schemeClr val="lt1"/>
          </a:fontRef>
        </p:style>
        <p:txBody>
          <a:bodyPr/>
          <a:lstStyle/>
          <a:p>
            <a:pPr marL="109728" indent="0">
              <a:buNone/>
            </a:pPr>
            <a:r>
              <a:rPr lang="en-IN" dirty="0"/>
              <a:t>public class Animal implements Moveable{</a:t>
            </a:r>
          </a:p>
          <a:p>
            <a:pPr marL="109728" indent="0">
              <a:buNone/>
            </a:pPr>
            <a:r>
              <a:rPr lang="en-IN" dirty="0"/>
              <a:t>    public static void main(String[] </a:t>
            </a:r>
            <a:r>
              <a:rPr lang="en-IN" dirty="0" err="1"/>
              <a:t>args</a:t>
            </a:r>
            <a:r>
              <a:rPr lang="en-IN" dirty="0"/>
              <a:t>){</a:t>
            </a:r>
          </a:p>
          <a:p>
            <a:pPr marL="109728" indent="0">
              <a:buNone/>
            </a:pPr>
            <a:r>
              <a:rPr lang="en-IN" dirty="0"/>
              <a:t>        Animal tiger = new Animal();</a:t>
            </a:r>
          </a:p>
          <a:p>
            <a:pPr marL="109728" indent="0">
              <a:buNone/>
            </a:pPr>
            <a:r>
              <a:rPr lang="en-IN" dirty="0"/>
              <a:t>        </a:t>
            </a:r>
            <a:r>
              <a:rPr lang="en-IN" dirty="0" err="1"/>
              <a:t>tiger.move</a:t>
            </a:r>
            <a:r>
              <a:rPr lang="en-IN" dirty="0"/>
              <a:t>();</a:t>
            </a:r>
          </a:p>
          <a:p>
            <a:pPr marL="109728" indent="0">
              <a:buNone/>
            </a:pPr>
            <a:r>
              <a:rPr lang="en-IN" dirty="0"/>
              <a:t>    }</a:t>
            </a:r>
          </a:p>
          <a:p>
            <a:pPr marL="109728" indent="0">
              <a:buNone/>
            </a:pPr>
            <a:r>
              <a:rPr lang="en-IN" dirty="0"/>
              <a:t>}</a:t>
            </a:r>
          </a:p>
        </p:txBody>
      </p:sp>
      <p:sp>
        <p:nvSpPr>
          <p:cNvPr id="4" name="Rectangle 3"/>
          <p:cNvSpPr/>
          <p:nvPr/>
        </p:nvSpPr>
        <p:spPr>
          <a:xfrm>
            <a:off x="609600" y="5177135"/>
            <a:ext cx="10972800" cy="1384995"/>
          </a:xfrm>
          <a:prstGeom prst="rect">
            <a:avLst/>
          </a:prstGeom>
        </p:spPr>
        <p:txBody>
          <a:bodyPr wrap="square">
            <a:spAutoFit/>
          </a:bodyPr>
          <a:lstStyle/>
          <a:p>
            <a:pPr marL="457200" indent="-457200">
              <a:buFont typeface="Arial" panose="020B0604020202020204" pitchFamily="34" charset="0"/>
              <a:buChar char="•"/>
            </a:pPr>
            <a:r>
              <a:rPr lang="en-IN" sz="2800" dirty="0">
                <a:solidFill>
                  <a:schemeClr val="tx2"/>
                </a:solidFill>
              </a:rPr>
              <a:t>If class willingly wants to customize the </a:t>
            </a:r>
            <a:r>
              <a:rPr lang="en-IN" sz="2800" dirty="0" err="1">
                <a:solidFill>
                  <a:schemeClr val="tx2"/>
                </a:solidFill>
              </a:rPr>
              <a:t>behavior</a:t>
            </a:r>
            <a:r>
              <a:rPr lang="en-IN" sz="2800" dirty="0">
                <a:solidFill>
                  <a:schemeClr val="tx2"/>
                </a:solidFill>
              </a:rPr>
              <a:t> of move() method then it can provide it’s own custom implementation and override the method.</a:t>
            </a:r>
          </a:p>
        </p:txBody>
      </p:sp>
    </p:spTree>
    <p:extLst>
      <p:ext uri="{BB962C8B-B14F-4D97-AF65-F5344CB8AC3E}">
        <p14:creationId xmlns:p14="http://schemas.microsoft.com/office/powerpoint/2010/main" val="53186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Static </a:t>
            </a:r>
            <a:r>
              <a:rPr lang="en-IN" dirty="0" smtClean="0"/>
              <a:t>Methods</a:t>
            </a:r>
            <a:endParaRPr lang="en-IN" dirty="0"/>
          </a:p>
        </p:txBody>
      </p:sp>
      <p:sp>
        <p:nvSpPr>
          <p:cNvPr id="3" name="Content Placeholder 2"/>
          <p:cNvSpPr>
            <a:spLocks noGrp="1"/>
          </p:cNvSpPr>
          <p:nvPr>
            <p:ph idx="1"/>
          </p:nvPr>
        </p:nvSpPr>
        <p:spPr/>
        <p:txBody>
          <a:bodyPr/>
          <a:lstStyle/>
          <a:p>
            <a:r>
              <a:rPr lang="en-IN" dirty="0" smtClean="0"/>
              <a:t>The </a:t>
            </a:r>
            <a:r>
              <a:rPr lang="en-IN" dirty="0"/>
              <a:t>interfaces can have static methods as well which is similar to static method of classes.</a:t>
            </a:r>
          </a:p>
        </p:txBody>
      </p:sp>
    </p:spTree>
    <p:extLst>
      <p:ext uri="{BB962C8B-B14F-4D97-AF65-F5344CB8AC3E}">
        <p14:creationId xmlns:p14="http://schemas.microsoft.com/office/powerpoint/2010/main" val="351097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a:t>
            </a:r>
            <a:r>
              <a:rPr lang="en-IN" b="0" dirty="0"/>
              <a:t>– </a:t>
            </a:r>
            <a:r>
              <a:rPr lang="en-IN" dirty="0"/>
              <a:t>Streams API</a:t>
            </a:r>
          </a:p>
        </p:txBody>
      </p:sp>
      <p:sp>
        <p:nvSpPr>
          <p:cNvPr id="3" name="Content Placeholder 2"/>
          <p:cNvSpPr>
            <a:spLocks noGrp="1"/>
          </p:cNvSpPr>
          <p:nvPr>
            <p:ph idx="1"/>
          </p:nvPr>
        </p:nvSpPr>
        <p:spPr/>
        <p:txBody>
          <a:bodyPr/>
          <a:lstStyle/>
          <a:p>
            <a:r>
              <a:rPr lang="en-IN" sz="3200" dirty="0"/>
              <a:t>A </a:t>
            </a:r>
            <a:r>
              <a:rPr lang="en-IN" sz="3200" b="1" dirty="0"/>
              <a:t>Stream in Java</a:t>
            </a:r>
            <a:r>
              <a:rPr lang="en-IN" sz="3200" dirty="0"/>
              <a:t> can be defined as a sequence of elements from a source that supports aggregate operations on them. </a:t>
            </a:r>
            <a:endParaRPr lang="en-IN" sz="3200" dirty="0" smtClean="0"/>
          </a:p>
          <a:p>
            <a:r>
              <a:rPr lang="en-IN" sz="3200" dirty="0" smtClean="0"/>
              <a:t>The </a:t>
            </a:r>
            <a:r>
              <a:rPr lang="en-IN" sz="3200" dirty="0"/>
              <a:t>source here refers to a Collections or Arrays who provides data to a Stream.</a:t>
            </a:r>
          </a:p>
          <a:p>
            <a:r>
              <a:rPr lang="en-IN" sz="3200" dirty="0"/>
              <a:t>Stream keeps the ordering of the data as it is in the source. </a:t>
            </a:r>
            <a:endParaRPr lang="en-IN" sz="3200" dirty="0" smtClean="0"/>
          </a:p>
          <a:p>
            <a:r>
              <a:rPr lang="en-IN" sz="3200" dirty="0" smtClean="0"/>
              <a:t>The</a:t>
            </a:r>
            <a:r>
              <a:rPr lang="en-IN" sz="3200" dirty="0"/>
              <a:t> </a:t>
            </a:r>
            <a:r>
              <a:rPr lang="en-IN" sz="3200" b="1" dirty="0"/>
              <a:t>aggregate operations</a:t>
            </a:r>
            <a:r>
              <a:rPr lang="en-IN" sz="3200" dirty="0"/>
              <a:t> or </a:t>
            </a:r>
            <a:r>
              <a:rPr lang="en-IN" sz="3200" b="1" dirty="0"/>
              <a:t>bulk operations</a:t>
            </a:r>
            <a:r>
              <a:rPr lang="en-IN" sz="3200" dirty="0"/>
              <a:t> are operations which allow us to express common manipulations on stream elements easily and clearly.</a:t>
            </a:r>
          </a:p>
          <a:p>
            <a:endParaRPr lang="en-IN" dirty="0"/>
          </a:p>
        </p:txBody>
      </p:sp>
      <p:pic>
        <p:nvPicPr>
          <p:cNvPr id="4" name="Picture 3"/>
          <p:cNvPicPr>
            <a:picLocks noChangeAspect="1"/>
          </p:cNvPicPr>
          <p:nvPr/>
        </p:nvPicPr>
        <p:blipFill>
          <a:blip r:embed="rId2"/>
          <a:stretch>
            <a:fillRect/>
          </a:stretch>
        </p:blipFill>
        <p:spPr>
          <a:xfrm>
            <a:off x="10347960" y="566241"/>
            <a:ext cx="942974" cy="1001115"/>
          </a:xfrm>
          <a:prstGeom prst="rect">
            <a:avLst/>
          </a:prstGeom>
        </p:spPr>
      </p:pic>
    </p:spTree>
    <p:extLst>
      <p:ext uri="{BB962C8B-B14F-4D97-AF65-F5344CB8AC3E}">
        <p14:creationId xmlns:p14="http://schemas.microsoft.com/office/powerpoint/2010/main" val="1208308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a:t>
            </a:r>
            <a:r>
              <a:rPr lang="en-IN" dirty="0" smtClean="0"/>
              <a:t>8 </a:t>
            </a:r>
            <a:r>
              <a:rPr lang="en-IN" b="0" dirty="0" smtClean="0"/>
              <a:t>– </a:t>
            </a:r>
            <a:r>
              <a:rPr lang="en-IN" dirty="0" smtClean="0"/>
              <a:t>Streams API</a:t>
            </a:r>
            <a:endParaRPr lang="en-IN" dirty="0"/>
          </a:p>
        </p:txBody>
      </p:sp>
      <p:sp>
        <p:nvSpPr>
          <p:cNvPr id="3" name="Content Placeholder 2"/>
          <p:cNvSpPr>
            <a:spLocks noGrp="1"/>
          </p:cNvSpPr>
          <p:nvPr>
            <p:ph idx="1"/>
          </p:nvPr>
        </p:nvSpPr>
        <p:spPr/>
        <p:txBody>
          <a:bodyPr/>
          <a:lstStyle/>
          <a:p>
            <a:r>
              <a:rPr lang="en-IN" dirty="0"/>
              <a:t>Java provides a new additional package in Java 8 called </a:t>
            </a:r>
            <a:r>
              <a:rPr lang="en-IN" b="1" dirty="0" err="1">
                <a:solidFill>
                  <a:srgbClr val="C00000"/>
                </a:solidFill>
              </a:rPr>
              <a:t>java.util.stream</a:t>
            </a:r>
            <a:r>
              <a:rPr lang="en-IN" dirty="0"/>
              <a:t>.</a:t>
            </a:r>
          </a:p>
          <a:p>
            <a:r>
              <a:rPr lang="en-IN" dirty="0" smtClean="0"/>
              <a:t>Another </a:t>
            </a:r>
            <a:r>
              <a:rPr lang="en-IN" dirty="0"/>
              <a:t>major change introduced Java 8 </a:t>
            </a:r>
            <a:r>
              <a:rPr lang="en-IN" dirty="0" smtClean="0"/>
              <a:t>is Streams API.</a:t>
            </a:r>
          </a:p>
          <a:p>
            <a:r>
              <a:rPr lang="en-IN" dirty="0" smtClean="0"/>
              <a:t>It </a:t>
            </a:r>
            <a:r>
              <a:rPr lang="en-IN" dirty="0"/>
              <a:t>provides a mechanism for processing a set of data in various </a:t>
            </a:r>
            <a:r>
              <a:rPr lang="en-IN" dirty="0" smtClean="0"/>
              <a:t>ways.</a:t>
            </a:r>
          </a:p>
          <a:p>
            <a:r>
              <a:rPr lang="en-IN" dirty="0" smtClean="0"/>
              <a:t>It </a:t>
            </a:r>
            <a:r>
              <a:rPr lang="en-IN" dirty="0"/>
              <a:t>include filtering, transformation, or any other way that may be useful to an application</a:t>
            </a:r>
            <a:r>
              <a:rPr lang="en-IN" dirty="0" smtClean="0"/>
              <a:t>.</a:t>
            </a:r>
            <a:endParaRPr lang="en-IN" dirty="0"/>
          </a:p>
          <a:p>
            <a:r>
              <a:rPr lang="en-IN" dirty="0"/>
              <a:t>Streams API in Java 8 supports a different type of </a:t>
            </a:r>
            <a:r>
              <a:rPr lang="en-IN" dirty="0" smtClean="0"/>
              <a:t>iteration.</a:t>
            </a:r>
          </a:p>
          <a:p>
            <a:r>
              <a:rPr lang="en-IN" dirty="0"/>
              <a:t>Stream does not store </a:t>
            </a:r>
            <a:r>
              <a:rPr lang="en-IN" dirty="0" smtClean="0"/>
              <a:t>elements.</a:t>
            </a:r>
          </a:p>
          <a:p>
            <a:r>
              <a:rPr lang="en-IN" dirty="0" smtClean="0"/>
              <a:t>It defines methods for the </a:t>
            </a:r>
            <a:r>
              <a:rPr lang="en-IN" dirty="0"/>
              <a:t>set of items to be processed, the operation(s) to be performed on each item, and where the output of those operations is to be stored</a:t>
            </a:r>
            <a:r>
              <a:rPr lang="en-IN" dirty="0" smtClean="0"/>
              <a:t>.</a:t>
            </a:r>
          </a:p>
        </p:txBody>
      </p:sp>
    </p:spTree>
    <p:extLst>
      <p:ext uri="{BB962C8B-B14F-4D97-AF65-F5344CB8AC3E}">
        <p14:creationId xmlns:p14="http://schemas.microsoft.com/office/powerpoint/2010/main" val="37941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Expressions</a:t>
            </a:r>
            <a:endParaRPr lang="en-IN" dirty="0"/>
          </a:p>
        </p:txBody>
      </p:sp>
      <p:sp>
        <p:nvSpPr>
          <p:cNvPr id="3" name="Content Placeholder 2"/>
          <p:cNvSpPr>
            <a:spLocks noGrp="1"/>
          </p:cNvSpPr>
          <p:nvPr>
            <p:ph idx="1"/>
          </p:nvPr>
        </p:nvSpPr>
        <p:spPr>
          <a:xfrm>
            <a:off x="609600" y="1765566"/>
            <a:ext cx="11247120" cy="4808970"/>
          </a:xfrm>
        </p:spPr>
        <p:txBody>
          <a:bodyPr>
            <a:normAutofit/>
          </a:bodyPr>
          <a:lstStyle/>
          <a:p>
            <a:r>
              <a:rPr lang="en-IN" dirty="0"/>
              <a:t> In programming, a Lambda expression (or function) is just an anonymous </a:t>
            </a:r>
            <a:r>
              <a:rPr lang="en-IN" dirty="0" smtClean="0"/>
              <a:t>function.</a:t>
            </a:r>
          </a:p>
          <a:p>
            <a:r>
              <a:rPr lang="en-IN" dirty="0" smtClean="0"/>
              <a:t> </a:t>
            </a:r>
            <a:r>
              <a:rPr lang="en-IN" dirty="0"/>
              <a:t>i.e., a function with no name and without being bounded to an identifier. </a:t>
            </a:r>
            <a:endParaRPr lang="en-IN" dirty="0" smtClean="0"/>
          </a:p>
          <a:p>
            <a:r>
              <a:rPr lang="en-IN" dirty="0" smtClean="0"/>
              <a:t>They </a:t>
            </a:r>
            <a:r>
              <a:rPr lang="en-IN" dirty="0"/>
              <a:t>are written exactly in the place where it’s needed, typically as a parameter to some other function</a:t>
            </a:r>
            <a:r>
              <a:rPr lang="en-IN" dirty="0" smtClean="0"/>
              <a:t>.</a:t>
            </a:r>
          </a:p>
          <a:p>
            <a:r>
              <a:rPr lang="en-IN" dirty="0"/>
              <a:t>Unnamed block of code (or an unnamed function) with a list of formal parameters and a body.</a:t>
            </a:r>
          </a:p>
          <a:p>
            <a:r>
              <a:rPr lang="en-IN" dirty="0"/>
              <a:t>Lambda expression facilitates functional programming, and simplifies the development a lot</a:t>
            </a:r>
            <a:r>
              <a:rPr lang="en-IN" dirty="0" smtClean="0"/>
              <a:t>.</a:t>
            </a:r>
          </a:p>
          <a:p>
            <a:r>
              <a:rPr lang="en-IN" dirty="0" smtClean="0"/>
              <a:t>Its helpful in Collections, to iterate, filter &amp; extract data.</a:t>
            </a:r>
            <a:endParaRPr lang="en-IN" dirty="0"/>
          </a:p>
        </p:txBody>
      </p:sp>
    </p:spTree>
    <p:extLst>
      <p:ext uri="{BB962C8B-B14F-4D97-AF65-F5344CB8AC3E}">
        <p14:creationId xmlns:p14="http://schemas.microsoft.com/office/powerpoint/2010/main" val="10896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Stream vs. </a:t>
            </a:r>
            <a:r>
              <a:rPr lang="en-IN" dirty="0" smtClean="0"/>
              <a:t>Collection</a:t>
            </a:r>
            <a:endParaRPr lang="en-IN" dirty="0"/>
          </a:p>
        </p:txBody>
      </p:sp>
      <p:sp>
        <p:nvSpPr>
          <p:cNvPr id="3" name="Content Placeholder 2"/>
          <p:cNvSpPr>
            <a:spLocks noGrp="1"/>
          </p:cNvSpPr>
          <p:nvPr>
            <p:ph idx="1"/>
          </p:nvPr>
        </p:nvSpPr>
        <p:spPr/>
        <p:txBody>
          <a:bodyPr/>
          <a:lstStyle/>
          <a:p>
            <a:r>
              <a:rPr lang="en-IN" dirty="0"/>
              <a:t>A </a:t>
            </a:r>
            <a:r>
              <a:rPr lang="en-IN" b="1" dirty="0"/>
              <a:t>Collection is an in-memory data structure</a:t>
            </a:r>
            <a:r>
              <a:rPr lang="en-IN" dirty="0"/>
              <a:t>, which holds all the values that the data structure currently has—every element in the Collection has to be computed before it can be added to the Collection. </a:t>
            </a:r>
            <a:endParaRPr lang="en-IN" dirty="0" smtClean="0"/>
          </a:p>
          <a:p>
            <a:r>
              <a:rPr lang="en-IN" dirty="0"/>
              <a:t>A </a:t>
            </a:r>
            <a:r>
              <a:rPr lang="en-IN" b="1" dirty="0"/>
              <a:t>Stream is a conceptually fixed data structure, in which elements are computed on demand</a:t>
            </a:r>
            <a:r>
              <a:rPr lang="en-IN" dirty="0"/>
              <a:t>. </a:t>
            </a:r>
            <a:endParaRPr lang="en-IN" dirty="0" smtClean="0"/>
          </a:p>
          <a:p>
            <a:r>
              <a:rPr lang="en-IN" dirty="0" smtClean="0"/>
              <a:t>This </a:t>
            </a:r>
            <a:r>
              <a:rPr lang="en-IN" dirty="0"/>
              <a:t>gives rise to significant programming benefits. </a:t>
            </a:r>
            <a:endParaRPr lang="en-IN" dirty="0" smtClean="0"/>
          </a:p>
          <a:p>
            <a:r>
              <a:rPr lang="en-IN" dirty="0" smtClean="0"/>
              <a:t>The </a:t>
            </a:r>
            <a:r>
              <a:rPr lang="en-IN" dirty="0"/>
              <a:t>idea is that a user will extract only the values they require from a Stream, and these elements are only produced—invisibly to the user—as and when required. </a:t>
            </a:r>
            <a:endParaRPr lang="en-IN" dirty="0"/>
          </a:p>
        </p:txBody>
      </p:sp>
    </p:spTree>
    <p:extLst>
      <p:ext uri="{BB962C8B-B14F-4D97-AF65-F5344CB8AC3E}">
        <p14:creationId xmlns:p14="http://schemas.microsoft.com/office/powerpoint/2010/main" val="1260591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a:t>
            </a:r>
            <a:r>
              <a:rPr lang="en-IN" dirty="0"/>
              <a:t>of Stream</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5435076"/>
              </p:ext>
            </p:extLst>
          </p:nvPr>
        </p:nvGraphicFramePr>
        <p:xfrm>
          <a:off x="609600" y="1765566"/>
          <a:ext cx="10972800" cy="4808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520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Lazy Access </a:t>
            </a:r>
            <a:endParaRPr lang="en-IN" dirty="0"/>
          </a:p>
        </p:txBody>
      </p:sp>
      <p:sp>
        <p:nvSpPr>
          <p:cNvPr id="3" name="Content Placeholder 2"/>
          <p:cNvSpPr>
            <a:spLocks noGrp="1"/>
          </p:cNvSpPr>
          <p:nvPr>
            <p:ph idx="1"/>
          </p:nvPr>
        </p:nvSpPr>
        <p:spPr/>
        <p:txBody>
          <a:bodyPr/>
          <a:lstStyle/>
          <a:p>
            <a:r>
              <a:rPr lang="en-IN" dirty="0" smtClean="0"/>
              <a:t>Lazy Class Loading</a:t>
            </a:r>
          </a:p>
          <a:p>
            <a:pPr lvl="1"/>
            <a:r>
              <a:rPr lang="en-IN" dirty="0" smtClean="0"/>
              <a:t>JRE has built-in lazy initialisation of classes.</a:t>
            </a:r>
          </a:p>
          <a:p>
            <a:pPr lvl="1"/>
            <a:r>
              <a:rPr lang="en-IN" dirty="0" smtClean="0"/>
              <a:t>Classes load into memory only when they are first referenced.</a:t>
            </a:r>
          </a:p>
          <a:p>
            <a:pPr lvl="1"/>
            <a:r>
              <a:rPr lang="en-IN" dirty="0" smtClean="0"/>
              <a:t>It reduces memory usage</a:t>
            </a:r>
          </a:p>
          <a:p>
            <a:r>
              <a:rPr lang="en-IN" dirty="0" smtClean="0"/>
              <a:t>Lazy Object Creation</a:t>
            </a:r>
          </a:p>
          <a:p>
            <a:pPr lvl="1"/>
            <a:r>
              <a:rPr lang="en-IN" dirty="0" smtClean="0"/>
              <a:t>Objects are created at run time whenever it is required.</a:t>
            </a:r>
            <a:endParaRPr lang="en-IN" dirty="0"/>
          </a:p>
        </p:txBody>
      </p:sp>
    </p:spTree>
    <p:extLst>
      <p:ext uri="{BB962C8B-B14F-4D97-AF65-F5344CB8AC3E}">
        <p14:creationId xmlns:p14="http://schemas.microsoft.com/office/powerpoint/2010/main" val="4139991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IN" dirty="0" smtClean="0"/>
              <a:t> </a:t>
            </a:r>
            <a:endParaRPr lang="en-IN" dirty="0"/>
          </a:p>
        </p:txBody>
      </p:sp>
      <p:pic>
        <p:nvPicPr>
          <p:cNvPr id="4" name="Picture 3"/>
          <p:cNvPicPr>
            <a:picLocks noChangeAspect="1"/>
          </p:cNvPicPr>
          <p:nvPr/>
        </p:nvPicPr>
        <p:blipFill>
          <a:blip r:embed="rId2"/>
          <a:stretch>
            <a:fillRect/>
          </a:stretch>
        </p:blipFill>
        <p:spPr>
          <a:xfrm>
            <a:off x="1950345" y="487679"/>
            <a:ext cx="8657070" cy="5227523"/>
          </a:xfrm>
          <a:prstGeom prst="rect">
            <a:avLst/>
          </a:prstGeom>
        </p:spPr>
      </p:pic>
    </p:spTree>
    <p:extLst>
      <p:ext uri="{BB962C8B-B14F-4D97-AF65-F5344CB8AC3E}">
        <p14:creationId xmlns:p14="http://schemas.microsoft.com/office/powerpoint/2010/main" val="319083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1" y="2101194"/>
            <a:ext cx="4548505" cy="1764586"/>
          </a:xfrm>
          <a:prstGeom prst="rect">
            <a:avLst/>
          </a:prstGeom>
        </p:spPr>
        <p:txBody>
          <a:bodyPr vert="horz" wrap="square" lIns="0" tIns="0" rIns="0" bIns="0" rtlCol="0">
            <a:spAutoFit/>
          </a:bodyPr>
          <a:lstStyle/>
          <a:p>
            <a:pPr marL="927100" indent="-914400">
              <a:buFont typeface="Arial"/>
              <a:buAutoNum type="arabicPeriod"/>
              <a:tabLst>
                <a:tab pos="927735" algn="l"/>
              </a:tabLst>
            </a:pPr>
            <a:r>
              <a:rPr sz="3600" dirty="0">
                <a:latin typeface="Arial"/>
                <a:cs typeface="Arial"/>
              </a:rPr>
              <a:t>Bui</a:t>
            </a:r>
            <a:r>
              <a:rPr sz="3600" spc="5" dirty="0">
                <a:latin typeface="Arial"/>
                <a:cs typeface="Arial"/>
              </a:rPr>
              <a:t>l</a:t>
            </a:r>
            <a:r>
              <a:rPr sz="3600" dirty="0">
                <a:latin typeface="Arial"/>
                <a:cs typeface="Arial"/>
              </a:rPr>
              <a:t>d</a:t>
            </a:r>
            <a:r>
              <a:rPr sz="3600" spc="85" dirty="0">
                <a:latin typeface="Times New Roman"/>
                <a:cs typeface="Times New Roman"/>
              </a:rPr>
              <a:t> </a:t>
            </a:r>
            <a:r>
              <a:rPr sz="3600" dirty="0">
                <a:latin typeface="Arial"/>
                <a:cs typeface="Arial"/>
              </a:rPr>
              <a:t>a</a:t>
            </a:r>
            <a:r>
              <a:rPr sz="3600" spc="100" dirty="0">
                <a:latin typeface="Times New Roman"/>
                <a:cs typeface="Times New Roman"/>
              </a:rPr>
              <a:t> </a:t>
            </a:r>
            <a:r>
              <a:rPr sz="3600" dirty="0">
                <a:latin typeface="Arial"/>
                <a:cs typeface="Arial"/>
              </a:rPr>
              <a:t>stream</a:t>
            </a:r>
            <a:endParaRPr sz="3600">
              <a:latin typeface="Arial"/>
              <a:cs typeface="Arial"/>
            </a:endParaRPr>
          </a:p>
          <a:p>
            <a:pPr marL="927100" indent="-914400">
              <a:spcBef>
                <a:spcPts val="200"/>
              </a:spcBef>
              <a:buFont typeface="Arial"/>
              <a:buAutoNum type="arabicPeriod"/>
              <a:tabLst>
                <a:tab pos="927735" algn="l"/>
              </a:tabLst>
            </a:pPr>
            <a:r>
              <a:rPr sz="3600" dirty="0">
                <a:latin typeface="Arial"/>
                <a:cs typeface="Arial"/>
              </a:rPr>
              <a:t>Transform</a:t>
            </a:r>
            <a:r>
              <a:rPr sz="3600" spc="75" dirty="0">
                <a:latin typeface="Times New Roman"/>
                <a:cs typeface="Times New Roman"/>
              </a:rPr>
              <a:t> </a:t>
            </a:r>
            <a:r>
              <a:rPr sz="3600" dirty="0">
                <a:latin typeface="Arial"/>
                <a:cs typeface="Arial"/>
              </a:rPr>
              <a:t>stream</a:t>
            </a:r>
            <a:endParaRPr sz="3600">
              <a:latin typeface="Arial"/>
              <a:cs typeface="Arial"/>
            </a:endParaRPr>
          </a:p>
          <a:p>
            <a:pPr marL="927100" indent="-914400">
              <a:spcBef>
                <a:spcPts val="635"/>
              </a:spcBef>
              <a:buFont typeface="Arial"/>
              <a:buAutoNum type="arabicPeriod"/>
              <a:tabLst>
                <a:tab pos="927735" algn="l"/>
              </a:tabLst>
            </a:pPr>
            <a:r>
              <a:rPr sz="3600" spc="-5" dirty="0">
                <a:latin typeface="Arial"/>
                <a:cs typeface="Arial"/>
              </a:rPr>
              <a:t>Col</a:t>
            </a:r>
            <a:r>
              <a:rPr sz="3600" spc="10" dirty="0">
                <a:latin typeface="Arial"/>
                <a:cs typeface="Arial"/>
              </a:rPr>
              <a:t>l</a:t>
            </a:r>
            <a:r>
              <a:rPr sz="3600" spc="-5" dirty="0">
                <a:latin typeface="Arial"/>
                <a:cs typeface="Arial"/>
              </a:rPr>
              <a:t>ec</a:t>
            </a:r>
            <a:r>
              <a:rPr sz="3600" dirty="0">
                <a:latin typeface="Arial"/>
                <a:cs typeface="Arial"/>
              </a:rPr>
              <a:t>t</a:t>
            </a:r>
            <a:r>
              <a:rPr sz="3600" spc="80" dirty="0">
                <a:latin typeface="Times New Roman"/>
                <a:cs typeface="Times New Roman"/>
              </a:rPr>
              <a:t> </a:t>
            </a:r>
            <a:r>
              <a:rPr sz="3600" dirty="0">
                <a:latin typeface="Arial"/>
                <a:cs typeface="Arial"/>
              </a:rPr>
              <a:t>result</a:t>
            </a:r>
            <a:endParaRPr sz="3600">
              <a:latin typeface="Arial"/>
              <a:cs typeface="Arial"/>
            </a:endParaRPr>
          </a:p>
        </p:txBody>
      </p:sp>
      <p:sp>
        <p:nvSpPr>
          <p:cNvPr id="4" name="object 4"/>
          <p:cNvSpPr txBox="1">
            <a:spLocks noGrp="1"/>
          </p:cNvSpPr>
          <p:nvPr>
            <p:ph type="title"/>
          </p:nvPr>
        </p:nvSpPr>
        <p:spPr>
          <a:xfrm>
            <a:off x="594360" y="773667"/>
            <a:ext cx="10972800" cy="7386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0" rIns="0" bIns="0" rtlCol="0" anchor="ctr">
            <a:spAutoFit/>
          </a:bodyPr>
          <a:lstStyle/>
          <a:p>
            <a:pPr marL="241300"/>
            <a:r>
              <a:rPr sz="4800" spc="-3204" dirty="0">
                <a:solidFill>
                  <a:srgbClr val="FFFFFF"/>
                </a:solidFill>
                <a:latin typeface="Arial"/>
                <a:cs typeface="Arial"/>
              </a:rPr>
              <a:t>S</a:t>
            </a:r>
            <a:r>
              <a:rPr sz="2100" baseline="85317" dirty="0"/>
              <a:t>Add</a:t>
            </a:r>
            <a:r>
              <a:rPr sz="2100" spc="44" baseline="85317" dirty="0">
                <a:latin typeface="Times New Roman"/>
                <a:cs typeface="Times New Roman"/>
              </a:rPr>
              <a:t> </a:t>
            </a:r>
            <a:r>
              <a:rPr sz="2100" spc="-104" baseline="85317" dirty="0"/>
              <a:t>t</a:t>
            </a:r>
            <a:r>
              <a:rPr sz="4800" spc="-1530" dirty="0">
                <a:solidFill>
                  <a:srgbClr val="FFFFFF"/>
                </a:solidFill>
                <a:latin typeface="Arial"/>
                <a:cs typeface="Arial"/>
              </a:rPr>
              <a:t>t</a:t>
            </a:r>
            <a:r>
              <a:rPr sz="2100" baseline="85317" dirty="0"/>
              <a:t>e</a:t>
            </a:r>
            <a:r>
              <a:rPr sz="2100" spc="-30" baseline="85317" dirty="0"/>
              <a:t>x</a:t>
            </a:r>
            <a:r>
              <a:rPr sz="2100" spc="-494" baseline="85317" dirty="0"/>
              <a:t>t</a:t>
            </a:r>
            <a:r>
              <a:rPr sz="4800" spc="-1165" dirty="0">
                <a:solidFill>
                  <a:srgbClr val="FFFFFF"/>
                </a:solidFill>
                <a:latin typeface="Arial"/>
                <a:cs typeface="Arial"/>
              </a:rPr>
              <a:t>r</a:t>
            </a:r>
            <a:r>
              <a:rPr sz="2100" spc="-7" baseline="85317" dirty="0"/>
              <a:t>h</a:t>
            </a:r>
            <a:r>
              <a:rPr sz="2100" spc="-600" baseline="85317" dirty="0"/>
              <a:t>e</a:t>
            </a:r>
            <a:r>
              <a:rPr sz="4800" spc="-2275" dirty="0">
                <a:solidFill>
                  <a:srgbClr val="FFFFFF"/>
                </a:solidFill>
                <a:latin typeface="Arial"/>
                <a:cs typeface="Arial"/>
              </a:rPr>
              <a:t>e</a:t>
            </a:r>
            <a:r>
              <a:rPr sz="2100" baseline="85317" dirty="0"/>
              <a:t>re..</a:t>
            </a:r>
            <a:r>
              <a:rPr sz="2100" spc="-232" baseline="85317" dirty="0"/>
              <a:t>.</a:t>
            </a:r>
            <a:r>
              <a:rPr sz="4800" dirty="0">
                <a:solidFill>
                  <a:srgbClr val="FFFFFF"/>
                </a:solidFill>
                <a:latin typeface="Arial"/>
                <a:cs typeface="Arial"/>
              </a:rPr>
              <a:t>am</a:t>
            </a:r>
            <a:r>
              <a:rPr sz="4800" spc="135" dirty="0">
                <a:solidFill>
                  <a:srgbClr val="FFFFFF"/>
                </a:solidFill>
                <a:latin typeface="Times New Roman"/>
                <a:cs typeface="Times New Roman"/>
              </a:rPr>
              <a:t> </a:t>
            </a:r>
            <a:r>
              <a:rPr sz="4800" dirty="0">
                <a:solidFill>
                  <a:srgbClr val="FFFFFF"/>
                </a:solidFill>
                <a:latin typeface="Arial"/>
                <a:cs typeface="Arial"/>
              </a:rPr>
              <a:t>-</a:t>
            </a:r>
            <a:r>
              <a:rPr sz="4800" spc="140" dirty="0">
                <a:solidFill>
                  <a:srgbClr val="FFFFFF"/>
                </a:solidFill>
                <a:latin typeface="Times New Roman"/>
                <a:cs typeface="Times New Roman"/>
              </a:rPr>
              <a:t> </a:t>
            </a:r>
            <a:r>
              <a:rPr sz="4800" spc="-5" dirty="0">
                <a:solidFill>
                  <a:srgbClr val="FFFFFF"/>
                </a:solidFill>
                <a:latin typeface="Arial"/>
                <a:cs typeface="Arial"/>
              </a:rPr>
              <a:t>Ho</a:t>
            </a:r>
            <a:r>
              <a:rPr sz="4800" dirty="0">
                <a:solidFill>
                  <a:srgbClr val="FFFFFF"/>
                </a:solidFill>
                <a:latin typeface="Arial"/>
                <a:cs typeface="Arial"/>
              </a:rPr>
              <a:t>w</a:t>
            </a:r>
            <a:r>
              <a:rPr sz="4800" spc="135" dirty="0">
                <a:solidFill>
                  <a:srgbClr val="FFFFFF"/>
                </a:solidFill>
                <a:latin typeface="Times New Roman"/>
                <a:cs typeface="Times New Roman"/>
              </a:rPr>
              <a:t> </a:t>
            </a:r>
            <a:r>
              <a:rPr sz="4800" dirty="0">
                <a:solidFill>
                  <a:srgbClr val="FFFFFF"/>
                </a:solidFill>
                <a:latin typeface="Arial"/>
                <a:cs typeface="Arial"/>
              </a:rPr>
              <a:t>to</a:t>
            </a:r>
            <a:r>
              <a:rPr sz="4800" spc="135" dirty="0">
                <a:solidFill>
                  <a:srgbClr val="FFFFFF"/>
                </a:solidFill>
                <a:latin typeface="Times New Roman"/>
                <a:cs typeface="Times New Roman"/>
              </a:rPr>
              <a:t> </a:t>
            </a:r>
            <a:r>
              <a:rPr sz="4800" dirty="0">
                <a:solidFill>
                  <a:srgbClr val="FFFFFF"/>
                </a:solidFill>
                <a:latin typeface="Arial"/>
                <a:cs typeface="Arial"/>
              </a:rPr>
              <a:t>use</a:t>
            </a:r>
            <a:endParaRPr sz="4800" dirty="0">
              <a:latin typeface="Arial"/>
              <a:cs typeface="Arial"/>
            </a:endParaRPr>
          </a:p>
        </p:txBody>
      </p:sp>
    </p:spTree>
    <p:extLst>
      <p:ext uri="{BB962C8B-B14F-4D97-AF65-F5344CB8AC3E}">
        <p14:creationId xmlns:p14="http://schemas.microsoft.com/office/powerpoint/2010/main" val="160027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1" y="2101195"/>
            <a:ext cx="7088505" cy="1890261"/>
          </a:xfrm>
          <a:prstGeom prst="rect">
            <a:avLst/>
          </a:prstGeom>
        </p:spPr>
        <p:txBody>
          <a:bodyPr vert="horz" wrap="square" lIns="0" tIns="0" rIns="0" bIns="0" rtlCol="0">
            <a:spAutoFit/>
          </a:bodyPr>
          <a:lstStyle/>
          <a:p>
            <a:pPr marL="12700"/>
            <a:r>
              <a:rPr sz="3600" dirty="0">
                <a:latin typeface="Arial"/>
                <a:cs typeface="Arial"/>
              </a:rPr>
              <a:t>Bui</a:t>
            </a:r>
            <a:r>
              <a:rPr sz="3600" spc="5" dirty="0">
                <a:latin typeface="Arial"/>
                <a:cs typeface="Arial"/>
              </a:rPr>
              <a:t>l</a:t>
            </a:r>
            <a:r>
              <a:rPr sz="3600" dirty="0">
                <a:latin typeface="Arial"/>
                <a:cs typeface="Arial"/>
              </a:rPr>
              <a:t>d</a:t>
            </a:r>
            <a:r>
              <a:rPr sz="3600" spc="85" dirty="0">
                <a:latin typeface="Times New Roman"/>
                <a:cs typeface="Times New Roman"/>
              </a:rPr>
              <a:t> </a:t>
            </a:r>
            <a:r>
              <a:rPr sz="3600" dirty="0">
                <a:latin typeface="Arial"/>
                <a:cs typeface="Arial"/>
              </a:rPr>
              <a:t>streams</a:t>
            </a:r>
            <a:r>
              <a:rPr sz="3600" spc="100" dirty="0">
                <a:latin typeface="Times New Roman"/>
                <a:cs typeface="Times New Roman"/>
              </a:rPr>
              <a:t> </a:t>
            </a:r>
            <a:r>
              <a:rPr sz="3600" dirty="0">
                <a:latin typeface="Arial"/>
                <a:cs typeface="Arial"/>
              </a:rPr>
              <a:t>from</a:t>
            </a:r>
            <a:r>
              <a:rPr sz="3600" spc="95" dirty="0">
                <a:latin typeface="Times New Roman"/>
                <a:cs typeface="Times New Roman"/>
              </a:rPr>
              <a:t> </a:t>
            </a:r>
            <a:r>
              <a:rPr sz="3600" dirty="0">
                <a:latin typeface="Arial"/>
                <a:cs typeface="Arial"/>
              </a:rPr>
              <a:t>collections</a:t>
            </a:r>
            <a:endParaRPr sz="3600">
              <a:latin typeface="Arial"/>
              <a:cs typeface="Arial"/>
            </a:endParaRPr>
          </a:p>
          <a:p>
            <a:pPr marL="12700">
              <a:spcBef>
                <a:spcPts val="2480"/>
              </a:spcBef>
              <a:tabLst>
                <a:tab pos="1861185" algn="l"/>
                <a:tab pos="3040380" algn="l"/>
                <a:tab pos="3375025" algn="l"/>
                <a:tab pos="4048760" algn="l"/>
              </a:tabLst>
            </a:pPr>
            <a:r>
              <a:rPr sz="2200" b="1" spc="-20" dirty="0">
                <a:latin typeface="Courier New"/>
                <a:cs typeface="Courier New"/>
              </a:rPr>
              <a:t>Li</a:t>
            </a:r>
            <a:r>
              <a:rPr sz="2200" b="1" dirty="0">
                <a:latin typeface="Courier New"/>
                <a:cs typeface="Courier New"/>
              </a:rPr>
              <a:t>s</a:t>
            </a:r>
            <a:r>
              <a:rPr sz="2200" b="1" spc="-20" dirty="0">
                <a:latin typeface="Courier New"/>
                <a:cs typeface="Courier New"/>
              </a:rPr>
              <a:t>t&lt;</a:t>
            </a:r>
            <a:r>
              <a:rPr sz="2200" b="1" dirty="0">
                <a:latin typeface="Courier New"/>
                <a:cs typeface="Courier New"/>
              </a:rPr>
              <a:t>D</a:t>
            </a:r>
            <a:r>
              <a:rPr sz="2200" b="1" spc="-20" dirty="0">
                <a:latin typeface="Courier New"/>
                <a:cs typeface="Courier New"/>
              </a:rPr>
              <a:t>i</a:t>
            </a:r>
            <a:r>
              <a:rPr sz="2200" b="1" dirty="0">
                <a:latin typeface="Courier New"/>
                <a:cs typeface="Courier New"/>
              </a:rPr>
              <a:t>s</a:t>
            </a:r>
            <a:r>
              <a:rPr sz="2200" b="1" spc="-5" dirty="0">
                <a:latin typeface="Courier New"/>
                <a:cs typeface="Courier New"/>
              </a:rPr>
              <a:t>h</a:t>
            </a:r>
            <a:r>
              <a:rPr sz="2200" b="1" spc="-15" dirty="0">
                <a:latin typeface="Courier New"/>
                <a:cs typeface="Courier New"/>
              </a:rPr>
              <a:t>&gt;</a:t>
            </a:r>
            <a:r>
              <a:rPr sz="2200" b="1" dirty="0">
                <a:latin typeface="Times New Roman"/>
                <a:cs typeface="Times New Roman"/>
              </a:rPr>
              <a:t>	</a:t>
            </a:r>
            <a:r>
              <a:rPr sz="2200" b="1" dirty="0">
                <a:latin typeface="Courier New"/>
                <a:cs typeface="Courier New"/>
              </a:rPr>
              <a:t>d</a:t>
            </a:r>
            <a:r>
              <a:rPr sz="2200" b="1" spc="-20" dirty="0">
                <a:latin typeface="Courier New"/>
                <a:cs typeface="Courier New"/>
              </a:rPr>
              <a:t>is</a:t>
            </a:r>
            <a:r>
              <a:rPr sz="2200" b="1" dirty="0">
                <a:latin typeface="Courier New"/>
                <a:cs typeface="Courier New"/>
              </a:rPr>
              <a:t>h</a:t>
            </a:r>
            <a:r>
              <a:rPr sz="2200" b="1" spc="-20" dirty="0">
                <a:latin typeface="Courier New"/>
                <a:cs typeface="Courier New"/>
              </a:rPr>
              <a:t>e</a:t>
            </a:r>
            <a:r>
              <a:rPr sz="2200" b="1" spc="-15" dirty="0">
                <a:latin typeface="Courier New"/>
                <a:cs typeface="Courier New"/>
              </a:rPr>
              <a:t>s</a:t>
            </a:r>
            <a:r>
              <a:rPr sz="2200" b="1" dirty="0">
                <a:latin typeface="Times New Roman"/>
                <a:cs typeface="Times New Roman"/>
              </a:rPr>
              <a:t>	</a:t>
            </a:r>
            <a:r>
              <a:rPr sz="2200" b="1" spc="-15" dirty="0">
                <a:latin typeface="Courier New"/>
                <a:cs typeface="Courier New"/>
              </a:rPr>
              <a:t>=</a:t>
            </a:r>
            <a:r>
              <a:rPr sz="2200" b="1" dirty="0">
                <a:latin typeface="Times New Roman"/>
                <a:cs typeface="Times New Roman"/>
              </a:rPr>
              <a:t>	</a:t>
            </a:r>
            <a:r>
              <a:rPr sz="2200" b="1" dirty="0">
                <a:latin typeface="Courier New"/>
                <a:cs typeface="Courier New"/>
              </a:rPr>
              <a:t>n</a:t>
            </a:r>
            <a:r>
              <a:rPr sz="2200" b="1" spc="-20" dirty="0">
                <a:latin typeface="Courier New"/>
                <a:cs typeface="Courier New"/>
              </a:rPr>
              <a:t>e</a:t>
            </a:r>
            <a:r>
              <a:rPr sz="2200" b="1" spc="-15" dirty="0">
                <a:latin typeface="Courier New"/>
                <a:cs typeface="Courier New"/>
              </a:rPr>
              <a:t>w</a:t>
            </a:r>
            <a:r>
              <a:rPr sz="2200" b="1" dirty="0">
                <a:latin typeface="Times New Roman"/>
                <a:cs typeface="Times New Roman"/>
              </a:rPr>
              <a:t>	</a:t>
            </a:r>
            <a:r>
              <a:rPr sz="2200" b="1" spc="-20" dirty="0">
                <a:latin typeface="Courier New"/>
                <a:cs typeface="Courier New"/>
              </a:rPr>
              <a:t>A</a:t>
            </a:r>
            <a:r>
              <a:rPr sz="2200" b="1" dirty="0">
                <a:latin typeface="Courier New"/>
                <a:cs typeface="Courier New"/>
              </a:rPr>
              <a:t>r</a:t>
            </a:r>
            <a:r>
              <a:rPr sz="2200" b="1" spc="-5" dirty="0">
                <a:latin typeface="Courier New"/>
                <a:cs typeface="Courier New"/>
              </a:rPr>
              <a:t>r</a:t>
            </a:r>
            <a:r>
              <a:rPr sz="2200" b="1" spc="-20" dirty="0">
                <a:latin typeface="Courier New"/>
                <a:cs typeface="Courier New"/>
              </a:rPr>
              <a:t>ay</a:t>
            </a:r>
            <a:r>
              <a:rPr sz="2200" b="1" dirty="0">
                <a:latin typeface="Courier New"/>
                <a:cs typeface="Courier New"/>
              </a:rPr>
              <a:t>L</a:t>
            </a:r>
            <a:r>
              <a:rPr sz="2200" b="1" spc="-20" dirty="0">
                <a:latin typeface="Courier New"/>
                <a:cs typeface="Courier New"/>
              </a:rPr>
              <a:t>is</a:t>
            </a:r>
            <a:r>
              <a:rPr sz="2200" b="1" dirty="0">
                <a:latin typeface="Courier New"/>
                <a:cs typeface="Courier New"/>
              </a:rPr>
              <a:t>t</a:t>
            </a:r>
            <a:r>
              <a:rPr sz="2200" b="1" spc="-20" dirty="0">
                <a:latin typeface="Courier New"/>
                <a:cs typeface="Courier New"/>
              </a:rPr>
              <a:t>&lt;</a:t>
            </a:r>
            <a:r>
              <a:rPr sz="2200" b="1" dirty="0">
                <a:latin typeface="Courier New"/>
                <a:cs typeface="Courier New"/>
              </a:rPr>
              <a:t>D</a:t>
            </a:r>
            <a:r>
              <a:rPr sz="2200" b="1" spc="-5" dirty="0">
                <a:latin typeface="Courier New"/>
                <a:cs typeface="Courier New"/>
              </a:rPr>
              <a:t>i</a:t>
            </a:r>
            <a:r>
              <a:rPr sz="2200" b="1" spc="-20" dirty="0">
                <a:latin typeface="Courier New"/>
                <a:cs typeface="Courier New"/>
              </a:rPr>
              <a:t>sh</a:t>
            </a:r>
            <a:r>
              <a:rPr sz="2200" b="1" dirty="0">
                <a:latin typeface="Courier New"/>
                <a:cs typeface="Courier New"/>
              </a:rPr>
              <a:t>&gt;</a:t>
            </a:r>
            <a:r>
              <a:rPr sz="2200" b="1" spc="-20" dirty="0">
                <a:latin typeface="Courier New"/>
                <a:cs typeface="Courier New"/>
              </a:rPr>
              <a:t>();</a:t>
            </a:r>
            <a:endParaRPr sz="2200">
              <a:latin typeface="Courier New"/>
              <a:cs typeface="Courier New"/>
            </a:endParaRPr>
          </a:p>
          <a:p>
            <a:pPr marL="12700">
              <a:tabLst>
                <a:tab pos="1526540" algn="l"/>
                <a:tab pos="2365375" algn="l"/>
              </a:tabLst>
            </a:pPr>
            <a:r>
              <a:rPr sz="2200" b="1" spc="-20" dirty="0">
                <a:latin typeface="Courier New"/>
                <a:cs typeface="Courier New"/>
              </a:rPr>
              <a:t>..</a:t>
            </a:r>
            <a:r>
              <a:rPr sz="2200" b="1" dirty="0">
                <a:latin typeface="Courier New"/>
                <a:cs typeface="Courier New"/>
              </a:rPr>
              <a:t>.</a:t>
            </a:r>
            <a:r>
              <a:rPr sz="2200" b="1" spc="-20" dirty="0">
                <a:latin typeface="Courier New"/>
                <a:cs typeface="Courier New"/>
              </a:rPr>
              <a:t>.(</a:t>
            </a:r>
            <a:r>
              <a:rPr sz="2200" b="1" dirty="0">
                <a:latin typeface="Courier New"/>
                <a:cs typeface="Courier New"/>
              </a:rPr>
              <a:t>a</a:t>
            </a:r>
            <a:r>
              <a:rPr sz="2200" b="1" spc="-20" dirty="0">
                <a:latin typeface="Courier New"/>
                <a:cs typeface="Courier New"/>
              </a:rPr>
              <a:t>d</a:t>
            </a:r>
            <a:r>
              <a:rPr sz="2200" b="1" spc="-15" dirty="0">
                <a:latin typeface="Courier New"/>
                <a:cs typeface="Courier New"/>
              </a:rPr>
              <a:t>d</a:t>
            </a:r>
            <a:r>
              <a:rPr sz="2200" b="1" dirty="0">
                <a:latin typeface="Times New Roman"/>
                <a:cs typeface="Times New Roman"/>
              </a:rPr>
              <a:t>	</a:t>
            </a:r>
            <a:r>
              <a:rPr sz="2200" b="1" spc="-20" dirty="0">
                <a:latin typeface="Courier New"/>
                <a:cs typeface="Courier New"/>
              </a:rPr>
              <a:t>so</a:t>
            </a:r>
            <a:r>
              <a:rPr sz="2200" b="1" dirty="0">
                <a:latin typeface="Courier New"/>
                <a:cs typeface="Courier New"/>
              </a:rPr>
              <a:t>m</a:t>
            </a:r>
            <a:r>
              <a:rPr sz="2200" b="1" spc="-15" dirty="0">
                <a:latin typeface="Courier New"/>
                <a:cs typeface="Courier New"/>
              </a:rPr>
              <a:t>e</a:t>
            </a:r>
            <a:r>
              <a:rPr sz="2200" b="1" dirty="0">
                <a:latin typeface="Times New Roman"/>
                <a:cs typeface="Times New Roman"/>
              </a:rPr>
              <a:t>	</a:t>
            </a:r>
            <a:r>
              <a:rPr sz="2200" b="1" dirty="0">
                <a:latin typeface="Courier New"/>
                <a:cs typeface="Courier New"/>
              </a:rPr>
              <a:t>D</a:t>
            </a:r>
            <a:r>
              <a:rPr sz="2200" b="1" spc="-20" dirty="0">
                <a:latin typeface="Courier New"/>
                <a:cs typeface="Courier New"/>
              </a:rPr>
              <a:t>i</a:t>
            </a:r>
            <a:r>
              <a:rPr sz="2200" b="1" dirty="0">
                <a:latin typeface="Courier New"/>
                <a:cs typeface="Courier New"/>
              </a:rPr>
              <a:t>s</a:t>
            </a:r>
            <a:r>
              <a:rPr sz="2200" b="1" spc="-5" dirty="0">
                <a:latin typeface="Courier New"/>
                <a:cs typeface="Courier New"/>
              </a:rPr>
              <a:t>h</a:t>
            </a:r>
            <a:r>
              <a:rPr sz="2200" b="1" spc="-20" dirty="0">
                <a:latin typeface="Courier New"/>
                <a:cs typeface="Courier New"/>
              </a:rPr>
              <a:t>es</a:t>
            </a:r>
            <a:r>
              <a:rPr sz="2200" b="1" dirty="0">
                <a:latin typeface="Courier New"/>
                <a:cs typeface="Courier New"/>
              </a:rPr>
              <a:t>)</a:t>
            </a:r>
            <a:r>
              <a:rPr sz="2200" b="1" spc="-20" dirty="0">
                <a:latin typeface="Courier New"/>
                <a:cs typeface="Courier New"/>
              </a:rPr>
              <a:t>..</a:t>
            </a:r>
            <a:r>
              <a:rPr sz="2200" b="1" dirty="0">
                <a:latin typeface="Courier New"/>
                <a:cs typeface="Courier New"/>
              </a:rPr>
              <a:t>.</a:t>
            </a:r>
            <a:r>
              <a:rPr sz="2200" b="1" spc="-15" dirty="0">
                <a:latin typeface="Courier New"/>
                <a:cs typeface="Courier New"/>
              </a:rPr>
              <a:t>.</a:t>
            </a:r>
            <a:endParaRPr sz="2200">
              <a:latin typeface="Courier New"/>
              <a:cs typeface="Courier New"/>
            </a:endParaRPr>
          </a:p>
          <a:p>
            <a:pPr marL="12700">
              <a:tabLst>
                <a:tab pos="2197735" algn="l"/>
                <a:tab pos="3375025" algn="l"/>
                <a:tab pos="3712210" algn="l"/>
              </a:tabLst>
            </a:pPr>
            <a:r>
              <a:rPr sz="2200" b="1" spc="-20" dirty="0">
                <a:latin typeface="Courier New"/>
                <a:cs typeface="Courier New"/>
              </a:rPr>
              <a:t>St</a:t>
            </a:r>
            <a:r>
              <a:rPr sz="2200" b="1" dirty="0">
                <a:latin typeface="Courier New"/>
                <a:cs typeface="Courier New"/>
              </a:rPr>
              <a:t>r</a:t>
            </a:r>
            <a:r>
              <a:rPr sz="2200" b="1" spc="-20" dirty="0">
                <a:latin typeface="Courier New"/>
                <a:cs typeface="Courier New"/>
              </a:rPr>
              <a:t>ea</a:t>
            </a:r>
            <a:r>
              <a:rPr sz="2200" b="1" dirty="0">
                <a:latin typeface="Courier New"/>
                <a:cs typeface="Courier New"/>
              </a:rPr>
              <a:t>m</a:t>
            </a:r>
            <a:r>
              <a:rPr sz="2200" b="1" spc="-20" dirty="0">
                <a:latin typeface="Courier New"/>
                <a:cs typeface="Courier New"/>
              </a:rPr>
              <a:t>&lt;</a:t>
            </a:r>
            <a:r>
              <a:rPr sz="2200" b="1" dirty="0">
                <a:latin typeface="Courier New"/>
                <a:cs typeface="Courier New"/>
              </a:rPr>
              <a:t>D</a:t>
            </a:r>
            <a:r>
              <a:rPr sz="2200" b="1" spc="-5" dirty="0">
                <a:latin typeface="Courier New"/>
                <a:cs typeface="Courier New"/>
              </a:rPr>
              <a:t>i</a:t>
            </a:r>
            <a:r>
              <a:rPr sz="2200" b="1" spc="-20" dirty="0">
                <a:latin typeface="Courier New"/>
                <a:cs typeface="Courier New"/>
              </a:rPr>
              <a:t>sh</a:t>
            </a:r>
            <a:r>
              <a:rPr sz="2200" b="1" spc="-15" dirty="0">
                <a:latin typeface="Courier New"/>
                <a:cs typeface="Courier New"/>
              </a:rPr>
              <a:t>&gt;</a:t>
            </a:r>
            <a:r>
              <a:rPr sz="2200" b="1" dirty="0">
                <a:latin typeface="Times New Roman"/>
                <a:cs typeface="Times New Roman"/>
              </a:rPr>
              <a:t>	</a:t>
            </a:r>
            <a:r>
              <a:rPr sz="2200" b="1" spc="-20" dirty="0">
                <a:latin typeface="Courier New"/>
                <a:cs typeface="Courier New"/>
              </a:rPr>
              <a:t>s</a:t>
            </a:r>
            <a:r>
              <a:rPr sz="2200" b="1" dirty="0">
                <a:latin typeface="Courier New"/>
                <a:cs typeface="Courier New"/>
              </a:rPr>
              <a:t>t</a:t>
            </a:r>
            <a:r>
              <a:rPr sz="2200" b="1" spc="-20" dirty="0">
                <a:latin typeface="Courier New"/>
                <a:cs typeface="Courier New"/>
              </a:rPr>
              <a:t>r</a:t>
            </a:r>
            <a:r>
              <a:rPr sz="2200" b="1" dirty="0">
                <a:latin typeface="Courier New"/>
                <a:cs typeface="Courier New"/>
              </a:rPr>
              <a:t>e</a:t>
            </a:r>
            <a:r>
              <a:rPr sz="2200" b="1" spc="-5" dirty="0">
                <a:latin typeface="Courier New"/>
                <a:cs typeface="Courier New"/>
              </a:rPr>
              <a:t>a</a:t>
            </a:r>
            <a:r>
              <a:rPr sz="2200" b="1" spc="-15" dirty="0">
                <a:latin typeface="Courier New"/>
                <a:cs typeface="Courier New"/>
              </a:rPr>
              <a:t>m</a:t>
            </a:r>
            <a:r>
              <a:rPr sz="2200" b="1" dirty="0">
                <a:latin typeface="Times New Roman"/>
                <a:cs typeface="Times New Roman"/>
              </a:rPr>
              <a:t>	</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d</a:t>
            </a:r>
            <a:r>
              <a:rPr sz="2200" b="1" dirty="0">
                <a:latin typeface="Courier New"/>
                <a:cs typeface="Courier New"/>
              </a:rPr>
              <a:t>i</a:t>
            </a:r>
            <a:r>
              <a:rPr sz="2200" b="1" spc="-20" dirty="0">
                <a:latin typeface="Courier New"/>
                <a:cs typeface="Courier New"/>
              </a:rPr>
              <a:t>s</a:t>
            </a:r>
            <a:r>
              <a:rPr sz="2200" b="1" dirty="0">
                <a:latin typeface="Courier New"/>
                <a:cs typeface="Courier New"/>
              </a:rPr>
              <a:t>h</a:t>
            </a:r>
            <a:r>
              <a:rPr sz="2200" b="1" spc="-5" dirty="0">
                <a:latin typeface="Courier New"/>
                <a:cs typeface="Courier New"/>
              </a:rPr>
              <a:t>e</a:t>
            </a:r>
            <a:r>
              <a:rPr sz="2200" b="1" spc="-20" dirty="0">
                <a:latin typeface="Courier New"/>
                <a:cs typeface="Courier New"/>
              </a:rPr>
              <a:t>s.</a:t>
            </a:r>
            <a:r>
              <a:rPr sz="2200" b="1" dirty="0">
                <a:latin typeface="Courier New"/>
                <a:cs typeface="Courier New"/>
              </a:rPr>
              <a:t>s</a:t>
            </a:r>
            <a:r>
              <a:rPr sz="2200" b="1" spc="-20" dirty="0">
                <a:latin typeface="Courier New"/>
                <a:cs typeface="Courier New"/>
              </a:rPr>
              <a:t>tr</a:t>
            </a:r>
            <a:r>
              <a:rPr sz="2200" b="1" dirty="0">
                <a:latin typeface="Courier New"/>
                <a:cs typeface="Courier New"/>
              </a:rPr>
              <a:t>e</a:t>
            </a:r>
            <a:r>
              <a:rPr sz="2200" b="1" spc="-20" dirty="0">
                <a:latin typeface="Courier New"/>
                <a:cs typeface="Courier New"/>
              </a:rPr>
              <a:t>a</a:t>
            </a:r>
            <a:r>
              <a:rPr sz="2200" b="1" dirty="0">
                <a:latin typeface="Courier New"/>
                <a:cs typeface="Courier New"/>
              </a:rPr>
              <a:t>m</a:t>
            </a:r>
            <a:r>
              <a:rPr sz="2200" b="1" spc="-5" dirty="0">
                <a:latin typeface="Courier New"/>
                <a:cs typeface="Courier New"/>
              </a:rPr>
              <a:t>(</a:t>
            </a:r>
            <a:r>
              <a:rPr sz="2200" b="1" spc="-20" dirty="0">
                <a:latin typeface="Courier New"/>
                <a:cs typeface="Courier New"/>
              </a:rPr>
              <a:t>);</a:t>
            </a:r>
            <a:endParaRPr sz="2200">
              <a:latin typeface="Courier New"/>
              <a:cs typeface="Courier New"/>
            </a:endParaRPr>
          </a:p>
        </p:txBody>
      </p:sp>
      <p:sp>
        <p:nvSpPr>
          <p:cNvPr id="3" name="object 3"/>
          <p:cNvSpPr txBox="1">
            <a:spLocks noGrp="1"/>
          </p:cNvSpPr>
          <p:nvPr>
            <p:ph type="title"/>
          </p:nvPr>
        </p:nvSpPr>
        <p:spPr>
          <a:xfrm>
            <a:off x="228600" y="727947"/>
            <a:ext cx="10972800" cy="7386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0" rIns="0" bIns="0" rtlCol="0" anchor="ctr">
            <a:spAutoFit/>
          </a:bodyPr>
          <a:lstStyle/>
          <a:p>
            <a:pPr marL="241300"/>
            <a:r>
              <a:rPr sz="4800" spc="-3204" dirty="0">
                <a:solidFill>
                  <a:srgbClr val="FFFFFF"/>
                </a:solidFill>
                <a:latin typeface="Arial"/>
                <a:cs typeface="Arial"/>
              </a:rPr>
              <a:t>S</a:t>
            </a:r>
            <a:r>
              <a:rPr sz="2100" baseline="85317" dirty="0"/>
              <a:t>Add</a:t>
            </a:r>
            <a:r>
              <a:rPr sz="2100" spc="44" baseline="85317" dirty="0">
                <a:latin typeface="Times New Roman"/>
                <a:cs typeface="Times New Roman"/>
              </a:rPr>
              <a:t> </a:t>
            </a:r>
            <a:r>
              <a:rPr sz="2100" spc="-104" baseline="85317" dirty="0"/>
              <a:t>t</a:t>
            </a:r>
            <a:r>
              <a:rPr sz="4800" spc="-1530" dirty="0">
                <a:solidFill>
                  <a:srgbClr val="FFFFFF"/>
                </a:solidFill>
                <a:latin typeface="Arial"/>
                <a:cs typeface="Arial"/>
              </a:rPr>
              <a:t>t</a:t>
            </a:r>
            <a:r>
              <a:rPr sz="2100" baseline="85317" dirty="0"/>
              <a:t>e</a:t>
            </a:r>
            <a:r>
              <a:rPr sz="2100" spc="-30" baseline="85317" dirty="0"/>
              <a:t>x</a:t>
            </a:r>
            <a:r>
              <a:rPr sz="2100" spc="-494" baseline="85317" dirty="0"/>
              <a:t>t</a:t>
            </a:r>
            <a:r>
              <a:rPr sz="4800" spc="-1165" dirty="0">
                <a:solidFill>
                  <a:srgbClr val="FFFFFF"/>
                </a:solidFill>
                <a:latin typeface="Arial"/>
                <a:cs typeface="Arial"/>
              </a:rPr>
              <a:t>r</a:t>
            </a:r>
            <a:r>
              <a:rPr sz="2100" spc="-7" baseline="85317" dirty="0"/>
              <a:t>h</a:t>
            </a:r>
            <a:r>
              <a:rPr sz="2100" spc="-600" baseline="85317" dirty="0"/>
              <a:t>e</a:t>
            </a:r>
            <a:r>
              <a:rPr sz="4800" spc="-2275" dirty="0">
                <a:solidFill>
                  <a:srgbClr val="FFFFFF"/>
                </a:solidFill>
                <a:latin typeface="Arial"/>
                <a:cs typeface="Arial"/>
              </a:rPr>
              <a:t>e</a:t>
            </a:r>
            <a:r>
              <a:rPr sz="2100" baseline="85317" dirty="0"/>
              <a:t>re..</a:t>
            </a:r>
            <a:r>
              <a:rPr sz="2100" spc="-232" baseline="85317" dirty="0"/>
              <a:t>.</a:t>
            </a:r>
            <a:r>
              <a:rPr sz="4800" dirty="0">
                <a:solidFill>
                  <a:srgbClr val="FFFFFF"/>
                </a:solidFill>
                <a:latin typeface="Arial"/>
                <a:cs typeface="Arial"/>
              </a:rPr>
              <a:t>am</a:t>
            </a:r>
            <a:r>
              <a:rPr sz="4800" spc="135" dirty="0">
                <a:solidFill>
                  <a:srgbClr val="FFFFFF"/>
                </a:solidFill>
                <a:latin typeface="Times New Roman"/>
                <a:cs typeface="Times New Roman"/>
              </a:rPr>
              <a:t> </a:t>
            </a:r>
            <a:r>
              <a:rPr sz="4800" dirty="0">
                <a:solidFill>
                  <a:srgbClr val="FFFFFF"/>
                </a:solidFill>
                <a:latin typeface="Arial"/>
                <a:cs typeface="Arial"/>
              </a:rPr>
              <a:t>-</a:t>
            </a:r>
            <a:r>
              <a:rPr sz="4800" spc="140" dirty="0">
                <a:solidFill>
                  <a:srgbClr val="FFFFFF"/>
                </a:solidFill>
                <a:latin typeface="Times New Roman"/>
                <a:cs typeface="Times New Roman"/>
              </a:rPr>
              <a:t> </a:t>
            </a:r>
            <a:r>
              <a:rPr sz="4800" dirty="0">
                <a:solidFill>
                  <a:srgbClr val="FFFFFF"/>
                </a:solidFill>
                <a:latin typeface="Arial"/>
                <a:cs typeface="Arial"/>
              </a:rPr>
              <a:t>bu</a:t>
            </a:r>
            <a:r>
              <a:rPr sz="4800" spc="-15" dirty="0">
                <a:solidFill>
                  <a:srgbClr val="FFFFFF"/>
                </a:solidFill>
                <a:latin typeface="Arial"/>
                <a:cs typeface="Arial"/>
              </a:rPr>
              <a:t>i</a:t>
            </a:r>
            <a:r>
              <a:rPr sz="4800" dirty="0">
                <a:solidFill>
                  <a:srgbClr val="FFFFFF"/>
                </a:solidFill>
                <a:latin typeface="Arial"/>
                <a:cs typeface="Arial"/>
              </a:rPr>
              <a:t>ld</a:t>
            </a:r>
            <a:r>
              <a:rPr sz="4800" spc="150" dirty="0">
                <a:solidFill>
                  <a:srgbClr val="FFFFFF"/>
                </a:solidFill>
                <a:latin typeface="Times New Roman"/>
                <a:cs typeface="Times New Roman"/>
              </a:rPr>
              <a:t> </a:t>
            </a:r>
            <a:r>
              <a:rPr sz="4800" spc="-5" dirty="0">
                <a:solidFill>
                  <a:srgbClr val="FFFFFF"/>
                </a:solidFill>
                <a:latin typeface="Arial"/>
                <a:cs typeface="Arial"/>
              </a:rPr>
              <a:t>stre</a:t>
            </a:r>
            <a:r>
              <a:rPr sz="4800" spc="-20" dirty="0">
                <a:solidFill>
                  <a:srgbClr val="FFFFFF"/>
                </a:solidFill>
                <a:latin typeface="Arial"/>
                <a:cs typeface="Arial"/>
              </a:rPr>
              <a:t>a</a:t>
            </a:r>
            <a:r>
              <a:rPr sz="4800" spc="-5" dirty="0">
                <a:solidFill>
                  <a:srgbClr val="FFFFFF"/>
                </a:solidFill>
                <a:latin typeface="Arial"/>
                <a:cs typeface="Arial"/>
              </a:rPr>
              <a:t>ms</a:t>
            </a:r>
            <a:endParaRPr sz="4800" dirty="0">
              <a:latin typeface="Arial"/>
              <a:cs typeface="Arial"/>
            </a:endParaRPr>
          </a:p>
        </p:txBody>
      </p:sp>
      <p:sp>
        <p:nvSpPr>
          <p:cNvPr id="5" name="Rectangle 4"/>
          <p:cNvSpPr/>
          <p:nvPr/>
        </p:nvSpPr>
        <p:spPr>
          <a:xfrm>
            <a:off x="1082040" y="4626040"/>
            <a:ext cx="9037320" cy="892552"/>
          </a:xfrm>
          <a:prstGeom prst="rect">
            <a:avLst/>
          </a:prstGeom>
        </p:spPr>
        <p:txBody>
          <a:bodyPr wrap="square">
            <a:spAutoFit/>
          </a:bodyPr>
          <a:lstStyle/>
          <a:p>
            <a:r>
              <a:rPr lang="en-IN" sz="2800" b="1" dirty="0">
                <a:solidFill>
                  <a:srgbClr val="C00000"/>
                </a:solidFill>
              </a:rPr>
              <a:t>stream() </a:t>
            </a:r>
            <a:r>
              <a:rPr lang="en-IN" sz="2400" dirty="0"/>
              <a:t>− Returns a sequential stream considering collection as its source.</a:t>
            </a:r>
          </a:p>
        </p:txBody>
      </p:sp>
    </p:spTree>
    <p:extLst>
      <p:ext uri="{BB962C8B-B14F-4D97-AF65-F5344CB8AC3E}">
        <p14:creationId xmlns:p14="http://schemas.microsoft.com/office/powerpoint/2010/main" val="413186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0" y="2101195"/>
            <a:ext cx="7594600" cy="1890261"/>
          </a:xfrm>
          <a:prstGeom prst="rect">
            <a:avLst/>
          </a:prstGeom>
        </p:spPr>
        <p:txBody>
          <a:bodyPr vert="horz" wrap="square" lIns="0" tIns="0" rIns="0" bIns="0" rtlCol="0">
            <a:spAutoFit/>
          </a:bodyPr>
          <a:lstStyle/>
          <a:p>
            <a:pPr marL="12700"/>
            <a:r>
              <a:rPr sz="3600" dirty="0">
                <a:latin typeface="Arial"/>
                <a:cs typeface="Arial"/>
              </a:rPr>
              <a:t>Bui</a:t>
            </a:r>
            <a:r>
              <a:rPr sz="3600" spc="5" dirty="0">
                <a:latin typeface="Arial"/>
                <a:cs typeface="Arial"/>
              </a:rPr>
              <a:t>l</a:t>
            </a:r>
            <a:r>
              <a:rPr sz="3600" dirty="0">
                <a:latin typeface="Arial"/>
                <a:cs typeface="Arial"/>
              </a:rPr>
              <a:t>d</a:t>
            </a:r>
            <a:r>
              <a:rPr sz="3600" spc="85" dirty="0">
                <a:latin typeface="Times New Roman"/>
                <a:cs typeface="Times New Roman"/>
              </a:rPr>
              <a:t> </a:t>
            </a:r>
            <a:r>
              <a:rPr sz="3600" dirty="0">
                <a:latin typeface="Arial"/>
                <a:cs typeface="Arial"/>
              </a:rPr>
              <a:t>streams</a:t>
            </a:r>
            <a:r>
              <a:rPr sz="3600" spc="100" dirty="0">
                <a:latin typeface="Times New Roman"/>
                <a:cs typeface="Times New Roman"/>
              </a:rPr>
              <a:t> </a:t>
            </a:r>
            <a:r>
              <a:rPr sz="3600" dirty="0">
                <a:latin typeface="Arial"/>
                <a:cs typeface="Arial"/>
              </a:rPr>
              <a:t>from</a:t>
            </a:r>
            <a:r>
              <a:rPr sz="3600" spc="95" dirty="0">
                <a:latin typeface="Times New Roman"/>
                <a:cs typeface="Times New Roman"/>
              </a:rPr>
              <a:t> </a:t>
            </a:r>
            <a:r>
              <a:rPr sz="3600" spc="-5" dirty="0">
                <a:latin typeface="Arial"/>
                <a:cs typeface="Arial"/>
              </a:rPr>
              <a:t>arrays</a:t>
            </a:r>
            <a:endParaRPr sz="3600">
              <a:latin typeface="Arial"/>
              <a:cs typeface="Arial"/>
            </a:endParaRPr>
          </a:p>
          <a:p>
            <a:pPr marL="12700">
              <a:spcBef>
                <a:spcPts val="2480"/>
              </a:spcBef>
              <a:tabLst>
                <a:tab pos="1693545" algn="l"/>
                <a:tab pos="3208020" algn="l"/>
              </a:tabLst>
            </a:pPr>
            <a:r>
              <a:rPr sz="2200" b="1" spc="-20" dirty="0">
                <a:latin typeface="Courier New"/>
                <a:cs typeface="Courier New"/>
              </a:rPr>
              <a:t>In</a:t>
            </a:r>
            <a:r>
              <a:rPr sz="2200" b="1" dirty="0">
                <a:latin typeface="Courier New"/>
                <a:cs typeface="Courier New"/>
              </a:rPr>
              <a:t>t</a:t>
            </a:r>
            <a:r>
              <a:rPr sz="2200" b="1" spc="-20" dirty="0">
                <a:latin typeface="Courier New"/>
                <a:cs typeface="Courier New"/>
              </a:rPr>
              <a:t>eg</a:t>
            </a:r>
            <a:r>
              <a:rPr sz="2200" b="1" dirty="0">
                <a:latin typeface="Courier New"/>
                <a:cs typeface="Courier New"/>
              </a:rPr>
              <a:t>e</a:t>
            </a:r>
            <a:r>
              <a:rPr sz="2200" b="1" spc="-20" dirty="0">
                <a:latin typeface="Courier New"/>
                <a:cs typeface="Courier New"/>
              </a:rPr>
              <a:t>r</a:t>
            </a:r>
            <a:r>
              <a:rPr sz="2200" b="1" dirty="0">
                <a:latin typeface="Courier New"/>
                <a:cs typeface="Courier New"/>
              </a:rPr>
              <a:t>[</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i</a:t>
            </a:r>
            <a:r>
              <a:rPr sz="2200" b="1" dirty="0">
                <a:latin typeface="Courier New"/>
                <a:cs typeface="Courier New"/>
              </a:rPr>
              <a:t>n</a:t>
            </a:r>
            <a:r>
              <a:rPr sz="2200" b="1" spc="-20" dirty="0">
                <a:latin typeface="Courier New"/>
                <a:cs typeface="Courier New"/>
              </a:rPr>
              <a:t>te</a:t>
            </a:r>
            <a:r>
              <a:rPr sz="2200" b="1" dirty="0">
                <a:latin typeface="Courier New"/>
                <a:cs typeface="Courier New"/>
              </a:rPr>
              <a:t>g</a:t>
            </a:r>
            <a:r>
              <a:rPr sz="2200" b="1" spc="-20" dirty="0">
                <a:latin typeface="Courier New"/>
                <a:cs typeface="Courier New"/>
              </a:rPr>
              <a:t>e</a:t>
            </a:r>
            <a:r>
              <a:rPr sz="2200" b="1" dirty="0">
                <a:latin typeface="Courier New"/>
                <a:cs typeface="Courier New"/>
              </a:rPr>
              <a:t>r</a:t>
            </a:r>
            <a:r>
              <a:rPr sz="2200" b="1" spc="-15" dirty="0">
                <a:latin typeface="Courier New"/>
                <a:cs typeface="Courier New"/>
              </a:rPr>
              <a:t>s</a:t>
            </a:r>
            <a:r>
              <a:rPr sz="2200" b="1" dirty="0">
                <a:latin typeface="Times New Roman"/>
                <a:cs typeface="Times New Roman"/>
              </a:rPr>
              <a:t>	</a:t>
            </a:r>
            <a:r>
              <a:rPr sz="2200" b="1" spc="-15" dirty="0">
                <a:latin typeface="Courier New"/>
                <a:cs typeface="Courier New"/>
              </a:rPr>
              <a:t>=</a:t>
            </a:r>
            <a:endParaRPr sz="2200">
              <a:latin typeface="Courier New"/>
              <a:cs typeface="Courier New"/>
            </a:endParaRPr>
          </a:p>
          <a:p>
            <a:pPr marL="469900">
              <a:tabLst>
                <a:tab pos="1141730" algn="l"/>
                <a:tab pos="1645920" algn="l"/>
                <a:tab pos="2151380" algn="l"/>
                <a:tab pos="2655570" algn="l"/>
                <a:tab pos="3159760" algn="l"/>
                <a:tab pos="3665220" algn="l"/>
                <a:tab pos="4169410" algn="l"/>
                <a:tab pos="4673600" algn="l"/>
              </a:tabLst>
            </a:pPr>
            <a:r>
              <a:rPr sz="2200" b="1" spc="-20" dirty="0">
                <a:latin typeface="Courier New"/>
                <a:cs typeface="Courier New"/>
              </a:rPr>
              <a:t>{1</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2</a:t>
            </a:r>
            <a:r>
              <a:rPr sz="2200" b="1" spc="-15" dirty="0">
                <a:latin typeface="Courier New"/>
                <a:cs typeface="Courier New"/>
              </a:rPr>
              <a:t>,</a:t>
            </a:r>
            <a:r>
              <a:rPr sz="2200" b="1" dirty="0">
                <a:latin typeface="Times New Roman"/>
                <a:cs typeface="Times New Roman"/>
              </a:rPr>
              <a:t>	</a:t>
            </a:r>
            <a:r>
              <a:rPr sz="2200" b="1" dirty="0">
                <a:latin typeface="Courier New"/>
                <a:cs typeface="Courier New"/>
              </a:rPr>
              <a:t>3</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4</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5</a:t>
            </a:r>
            <a:r>
              <a:rPr sz="2200" b="1" spc="-15" dirty="0">
                <a:latin typeface="Courier New"/>
                <a:cs typeface="Courier New"/>
              </a:rPr>
              <a:t>,</a:t>
            </a:r>
            <a:r>
              <a:rPr sz="2200" b="1" dirty="0">
                <a:latin typeface="Times New Roman"/>
                <a:cs typeface="Times New Roman"/>
              </a:rPr>
              <a:t>	</a:t>
            </a:r>
            <a:r>
              <a:rPr sz="2200" b="1" dirty="0">
                <a:latin typeface="Courier New"/>
                <a:cs typeface="Courier New"/>
              </a:rPr>
              <a:t>6</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7</a:t>
            </a:r>
            <a:r>
              <a:rPr sz="2200" b="1" spc="-15" dirty="0">
                <a:latin typeface="Courier New"/>
                <a:cs typeface="Courier New"/>
              </a:rPr>
              <a:t>,</a:t>
            </a:r>
            <a:r>
              <a:rPr sz="2200" b="1" dirty="0">
                <a:latin typeface="Times New Roman"/>
                <a:cs typeface="Times New Roman"/>
              </a:rPr>
              <a:t>	</a:t>
            </a:r>
            <a:r>
              <a:rPr sz="2200" b="1" spc="-20" dirty="0">
                <a:latin typeface="Courier New"/>
                <a:cs typeface="Courier New"/>
              </a:rPr>
              <a:t>8</a:t>
            </a:r>
            <a:r>
              <a:rPr sz="2200" b="1" spc="-15" dirty="0">
                <a:latin typeface="Courier New"/>
                <a:cs typeface="Courier New"/>
              </a:rPr>
              <a:t>,</a:t>
            </a:r>
            <a:r>
              <a:rPr sz="2200" b="1" dirty="0">
                <a:latin typeface="Times New Roman"/>
                <a:cs typeface="Times New Roman"/>
              </a:rPr>
              <a:t>	</a:t>
            </a:r>
            <a:r>
              <a:rPr sz="2200" b="1" dirty="0">
                <a:latin typeface="Courier New"/>
                <a:cs typeface="Courier New"/>
              </a:rPr>
              <a:t>9</a:t>
            </a:r>
            <a:r>
              <a:rPr sz="2200" b="1" spc="-5" dirty="0">
                <a:latin typeface="Courier New"/>
                <a:cs typeface="Courier New"/>
              </a:rPr>
              <a:t>}</a:t>
            </a:r>
            <a:r>
              <a:rPr sz="2200" b="1" spc="-15" dirty="0">
                <a:latin typeface="Courier New"/>
                <a:cs typeface="Courier New"/>
              </a:rPr>
              <a:t>;</a:t>
            </a:r>
            <a:endParaRPr sz="2200">
              <a:latin typeface="Courier New"/>
              <a:cs typeface="Courier New"/>
            </a:endParaRPr>
          </a:p>
          <a:p>
            <a:pPr marL="12700">
              <a:tabLst>
                <a:tab pos="2702560" algn="l"/>
                <a:tab pos="3879215" algn="l"/>
                <a:tab pos="4216400" algn="l"/>
              </a:tabLst>
            </a:pPr>
            <a:r>
              <a:rPr sz="2200" b="1" spc="-20" dirty="0">
                <a:latin typeface="Courier New"/>
                <a:cs typeface="Courier New"/>
              </a:rPr>
              <a:t>St</a:t>
            </a:r>
            <a:r>
              <a:rPr sz="2200" b="1" dirty="0">
                <a:latin typeface="Courier New"/>
                <a:cs typeface="Courier New"/>
              </a:rPr>
              <a:t>r</a:t>
            </a:r>
            <a:r>
              <a:rPr sz="2200" b="1" spc="-20" dirty="0">
                <a:latin typeface="Courier New"/>
                <a:cs typeface="Courier New"/>
              </a:rPr>
              <a:t>ea</a:t>
            </a:r>
            <a:r>
              <a:rPr sz="2200" b="1" dirty="0">
                <a:latin typeface="Courier New"/>
                <a:cs typeface="Courier New"/>
              </a:rPr>
              <a:t>m</a:t>
            </a:r>
            <a:r>
              <a:rPr sz="2200" b="1" spc="-20" dirty="0">
                <a:latin typeface="Courier New"/>
                <a:cs typeface="Courier New"/>
              </a:rPr>
              <a:t>&lt;</a:t>
            </a:r>
            <a:r>
              <a:rPr sz="2200" b="1" dirty="0">
                <a:latin typeface="Courier New"/>
                <a:cs typeface="Courier New"/>
              </a:rPr>
              <a:t>I</a:t>
            </a:r>
            <a:r>
              <a:rPr sz="2200" b="1" spc="-5" dirty="0">
                <a:latin typeface="Courier New"/>
                <a:cs typeface="Courier New"/>
              </a:rPr>
              <a:t>n</a:t>
            </a:r>
            <a:r>
              <a:rPr sz="2200" b="1" spc="-20" dirty="0">
                <a:latin typeface="Courier New"/>
                <a:cs typeface="Courier New"/>
              </a:rPr>
              <a:t>te</a:t>
            </a:r>
            <a:r>
              <a:rPr sz="2200" b="1" dirty="0">
                <a:latin typeface="Courier New"/>
                <a:cs typeface="Courier New"/>
              </a:rPr>
              <a:t>g</a:t>
            </a:r>
            <a:r>
              <a:rPr sz="2200" b="1" spc="-20" dirty="0">
                <a:latin typeface="Courier New"/>
                <a:cs typeface="Courier New"/>
              </a:rPr>
              <a:t>er</a:t>
            </a:r>
            <a:r>
              <a:rPr sz="2200" b="1" spc="-15" dirty="0">
                <a:latin typeface="Courier New"/>
                <a:cs typeface="Courier New"/>
              </a:rPr>
              <a:t>&gt;</a:t>
            </a:r>
            <a:r>
              <a:rPr sz="2200" b="1" dirty="0">
                <a:latin typeface="Times New Roman"/>
                <a:cs typeface="Times New Roman"/>
              </a:rPr>
              <a:t>	</a:t>
            </a:r>
            <a:r>
              <a:rPr sz="2200" b="1" dirty="0">
                <a:latin typeface="Courier New"/>
                <a:cs typeface="Courier New"/>
              </a:rPr>
              <a:t>s</a:t>
            </a:r>
            <a:r>
              <a:rPr sz="2200" b="1" spc="-5" dirty="0">
                <a:latin typeface="Courier New"/>
                <a:cs typeface="Courier New"/>
              </a:rPr>
              <a:t>t</a:t>
            </a:r>
            <a:r>
              <a:rPr sz="2200" b="1" spc="-20" dirty="0">
                <a:latin typeface="Courier New"/>
                <a:cs typeface="Courier New"/>
              </a:rPr>
              <a:t>re</a:t>
            </a:r>
            <a:r>
              <a:rPr sz="2200" b="1" dirty="0">
                <a:latin typeface="Courier New"/>
                <a:cs typeface="Courier New"/>
              </a:rPr>
              <a:t>a</a:t>
            </a:r>
            <a:r>
              <a:rPr sz="2200" b="1" spc="-15" dirty="0">
                <a:latin typeface="Courier New"/>
                <a:cs typeface="Courier New"/>
              </a:rPr>
              <a:t>m</a:t>
            </a:r>
            <a:r>
              <a:rPr sz="2200" b="1" dirty="0">
                <a:latin typeface="Times New Roman"/>
                <a:cs typeface="Times New Roman"/>
              </a:rPr>
              <a:t>	</a:t>
            </a:r>
            <a:r>
              <a:rPr sz="2200" b="1" spc="-15" dirty="0">
                <a:latin typeface="Courier New"/>
                <a:cs typeface="Courier New"/>
              </a:rPr>
              <a:t>=</a:t>
            </a:r>
            <a:r>
              <a:rPr sz="2200" b="1" dirty="0">
                <a:latin typeface="Times New Roman"/>
                <a:cs typeface="Times New Roman"/>
              </a:rPr>
              <a:t>	</a:t>
            </a:r>
            <a:r>
              <a:rPr sz="2200" b="1" dirty="0">
                <a:latin typeface="Courier New"/>
                <a:cs typeface="Courier New"/>
              </a:rPr>
              <a:t>S</a:t>
            </a:r>
            <a:r>
              <a:rPr sz="2200" b="1" spc="-5" dirty="0">
                <a:latin typeface="Courier New"/>
                <a:cs typeface="Courier New"/>
              </a:rPr>
              <a:t>t</a:t>
            </a:r>
            <a:r>
              <a:rPr sz="2200" b="1" spc="-20" dirty="0">
                <a:latin typeface="Courier New"/>
                <a:cs typeface="Courier New"/>
              </a:rPr>
              <a:t>re</a:t>
            </a:r>
            <a:r>
              <a:rPr sz="2200" b="1" dirty="0">
                <a:latin typeface="Courier New"/>
                <a:cs typeface="Courier New"/>
              </a:rPr>
              <a:t>a</a:t>
            </a:r>
            <a:r>
              <a:rPr sz="2200" b="1" spc="-20" dirty="0">
                <a:latin typeface="Courier New"/>
                <a:cs typeface="Courier New"/>
              </a:rPr>
              <a:t>m.</a:t>
            </a:r>
            <a:r>
              <a:rPr sz="2200" b="1" dirty="0">
                <a:latin typeface="Courier New"/>
                <a:cs typeface="Courier New"/>
              </a:rPr>
              <a:t>o</a:t>
            </a:r>
            <a:r>
              <a:rPr sz="2200" b="1" spc="-20" dirty="0">
                <a:latin typeface="Courier New"/>
                <a:cs typeface="Courier New"/>
              </a:rPr>
              <a:t>f</a:t>
            </a:r>
            <a:r>
              <a:rPr sz="2200" b="1" dirty="0">
                <a:latin typeface="Courier New"/>
                <a:cs typeface="Courier New"/>
              </a:rPr>
              <a:t>(</a:t>
            </a:r>
            <a:r>
              <a:rPr sz="2200" b="1" spc="-5" dirty="0">
                <a:latin typeface="Courier New"/>
                <a:cs typeface="Courier New"/>
              </a:rPr>
              <a:t>i</a:t>
            </a:r>
            <a:r>
              <a:rPr sz="2200" b="1" spc="-20" dirty="0">
                <a:latin typeface="Courier New"/>
                <a:cs typeface="Courier New"/>
              </a:rPr>
              <a:t>nt</a:t>
            </a:r>
            <a:r>
              <a:rPr sz="2200" b="1" dirty="0">
                <a:latin typeface="Courier New"/>
                <a:cs typeface="Courier New"/>
              </a:rPr>
              <a:t>e</a:t>
            </a:r>
            <a:r>
              <a:rPr sz="2200" b="1" spc="-20" dirty="0">
                <a:latin typeface="Courier New"/>
                <a:cs typeface="Courier New"/>
              </a:rPr>
              <a:t>ge</a:t>
            </a:r>
            <a:r>
              <a:rPr sz="2200" b="1" dirty="0">
                <a:latin typeface="Courier New"/>
                <a:cs typeface="Courier New"/>
              </a:rPr>
              <a:t>r</a:t>
            </a:r>
            <a:r>
              <a:rPr sz="2200" b="1" spc="-20" dirty="0">
                <a:latin typeface="Courier New"/>
                <a:cs typeface="Courier New"/>
              </a:rPr>
              <a:t>s</a:t>
            </a:r>
            <a:r>
              <a:rPr sz="2200" b="1" dirty="0">
                <a:latin typeface="Courier New"/>
                <a:cs typeface="Courier New"/>
              </a:rPr>
              <a:t>)</a:t>
            </a:r>
            <a:r>
              <a:rPr sz="2200" b="1" spc="-15" dirty="0">
                <a:latin typeface="Courier New"/>
                <a:cs typeface="Courier New"/>
              </a:rPr>
              <a:t>;</a:t>
            </a:r>
            <a:endParaRPr sz="2200">
              <a:latin typeface="Courier New"/>
              <a:cs typeface="Courier New"/>
            </a:endParaRPr>
          </a:p>
        </p:txBody>
      </p:sp>
      <p:sp>
        <p:nvSpPr>
          <p:cNvPr id="3" name="object 3"/>
          <p:cNvSpPr txBox="1">
            <a:spLocks noGrp="1"/>
          </p:cNvSpPr>
          <p:nvPr>
            <p:ph type="title"/>
          </p:nvPr>
        </p:nvSpPr>
        <p:spPr>
          <a:xfrm>
            <a:off x="487680" y="575547"/>
            <a:ext cx="10972800" cy="7386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0" rIns="0" bIns="0" rtlCol="0" anchor="ctr">
            <a:spAutoFit/>
          </a:bodyPr>
          <a:lstStyle/>
          <a:p>
            <a:pPr marL="241300"/>
            <a:r>
              <a:rPr sz="4800" spc="-3204" dirty="0">
                <a:solidFill>
                  <a:srgbClr val="FFFFFF"/>
                </a:solidFill>
                <a:latin typeface="Arial"/>
                <a:cs typeface="Arial"/>
              </a:rPr>
              <a:t>S</a:t>
            </a:r>
            <a:r>
              <a:rPr sz="2100" baseline="85317" dirty="0"/>
              <a:t>Add</a:t>
            </a:r>
            <a:r>
              <a:rPr sz="2100" spc="44" baseline="85317" dirty="0">
                <a:latin typeface="Times New Roman"/>
                <a:cs typeface="Times New Roman"/>
              </a:rPr>
              <a:t> </a:t>
            </a:r>
            <a:r>
              <a:rPr sz="2100" spc="-104" baseline="85317" dirty="0"/>
              <a:t>t</a:t>
            </a:r>
            <a:r>
              <a:rPr sz="4800" spc="-1530" dirty="0">
                <a:solidFill>
                  <a:srgbClr val="FFFFFF"/>
                </a:solidFill>
                <a:latin typeface="Arial"/>
                <a:cs typeface="Arial"/>
              </a:rPr>
              <a:t>t</a:t>
            </a:r>
            <a:r>
              <a:rPr sz="2100" baseline="85317" dirty="0"/>
              <a:t>e</a:t>
            </a:r>
            <a:r>
              <a:rPr sz="2100" spc="-30" baseline="85317" dirty="0"/>
              <a:t>x</a:t>
            </a:r>
            <a:r>
              <a:rPr sz="2100" spc="-494" baseline="85317" dirty="0"/>
              <a:t>t</a:t>
            </a:r>
            <a:r>
              <a:rPr sz="4800" spc="-1165" dirty="0">
                <a:solidFill>
                  <a:srgbClr val="FFFFFF"/>
                </a:solidFill>
                <a:latin typeface="Arial"/>
                <a:cs typeface="Arial"/>
              </a:rPr>
              <a:t>r</a:t>
            </a:r>
            <a:r>
              <a:rPr sz="2100" spc="-7" baseline="85317" dirty="0"/>
              <a:t>h</a:t>
            </a:r>
            <a:r>
              <a:rPr sz="2100" spc="-600" baseline="85317" dirty="0"/>
              <a:t>e</a:t>
            </a:r>
            <a:r>
              <a:rPr sz="4800" spc="-2275" dirty="0">
                <a:solidFill>
                  <a:srgbClr val="FFFFFF"/>
                </a:solidFill>
                <a:latin typeface="Arial"/>
                <a:cs typeface="Arial"/>
              </a:rPr>
              <a:t>e</a:t>
            </a:r>
            <a:r>
              <a:rPr sz="2100" baseline="85317" dirty="0"/>
              <a:t>re..</a:t>
            </a:r>
            <a:r>
              <a:rPr sz="2100" spc="-232" baseline="85317" dirty="0"/>
              <a:t>.</a:t>
            </a:r>
            <a:r>
              <a:rPr sz="4800" dirty="0">
                <a:solidFill>
                  <a:srgbClr val="FFFFFF"/>
                </a:solidFill>
                <a:latin typeface="Arial"/>
                <a:cs typeface="Arial"/>
              </a:rPr>
              <a:t>am</a:t>
            </a:r>
            <a:r>
              <a:rPr sz="4800" spc="135" dirty="0">
                <a:solidFill>
                  <a:srgbClr val="FFFFFF"/>
                </a:solidFill>
                <a:latin typeface="Times New Roman"/>
                <a:cs typeface="Times New Roman"/>
              </a:rPr>
              <a:t> </a:t>
            </a:r>
            <a:r>
              <a:rPr sz="4800" dirty="0">
                <a:solidFill>
                  <a:srgbClr val="FFFFFF"/>
                </a:solidFill>
                <a:latin typeface="Arial"/>
                <a:cs typeface="Arial"/>
              </a:rPr>
              <a:t>-</a:t>
            </a:r>
            <a:r>
              <a:rPr sz="4800" spc="140" dirty="0">
                <a:solidFill>
                  <a:srgbClr val="FFFFFF"/>
                </a:solidFill>
                <a:latin typeface="Times New Roman"/>
                <a:cs typeface="Times New Roman"/>
              </a:rPr>
              <a:t> </a:t>
            </a:r>
            <a:r>
              <a:rPr sz="4800" dirty="0">
                <a:solidFill>
                  <a:srgbClr val="FFFFFF"/>
                </a:solidFill>
                <a:latin typeface="Arial"/>
                <a:cs typeface="Arial"/>
              </a:rPr>
              <a:t>bu</a:t>
            </a:r>
            <a:r>
              <a:rPr sz="4800" spc="-15" dirty="0">
                <a:solidFill>
                  <a:srgbClr val="FFFFFF"/>
                </a:solidFill>
                <a:latin typeface="Arial"/>
                <a:cs typeface="Arial"/>
              </a:rPr>
              <a:t>i</a:t>
            </a:r>
            <a:r>
              <a:rPr sz="4800" dirty="0">
                <a:solidFill>
                  <a:srgbClr val="FFFFFF"/>
                </a:solidFill>
                <a:latin typeface="Arial"/>
                <a:cs typeface="Arial"/>
              </a:rPr>
              <a:t>ld</a:t>
            </a:r>
            <a:r>
              <a:rPr sz="4800" spc="150" dirty="0">
                <a:solidFill>
                  <a:srgbClr val="FFFFFF"/>
                </a:solidFill>
                <a:latin typeface="Times New Roman"/>
                <a:cs typeface="Times New Roman"/>
              </a:rPr>
              <a:t> </a:t>
            </a:r>
            <a:r>
              <a:rPr sz="4800" spc="-5" dirty="0">
                <a:solidFill>
                  <a:srgbClr val="FFFFFF"/>
                </a:solidFill>
                <a:latin typeface="Arial"/>
                <a:cs typeface="Arial"/>
              </a:rPr>
              <a:t>stre</a:t>
            </a:r>
            <a:r>
              <a:rPr sz="4800" spc="-20" dirty="0">
                <a:solidFill>
                  <a:srgbClr val="FFFFFF"/>
                </a:solidFill>
                <a:latin typeface="Arial"/>
                <a:cs typeface="Arial"/>
              </a:rPr>
              <a:t>a</a:t>
            </a:r>
            <a:r>
              <a:rPr sz="4800" spc="-5" dirty="0">
                <a:solidFill>
                  <a:srgbClr val="FFFFFF"/>
                </a:solidFill>
                <a:latin typeface="Arial"/>
                <a:cs typeface="Arial"/>
              </a:rPr>
              <a:t>ms</a:t>
            </a:r>
            <a:endParaRPr sz="4800">
              <a:latin typeface="Arial"/>
              <a:cs typeface="Arial"/>
            </a:endParaRPr>
          </a:p>
        </p:txBody>
      </p:sp>
    </p:spTree>
    <p:extLst>
      <p:ext uri="{BB962C8B-B14F-4D97-AF65-F5344CB8AC3E}">
        <p14:creationId xmlns:p14="http://schemas.microsoft.com/office/powerpoint/2010/main" val="24729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19"/>
            <a:ext cx="10972800" cy="1066800"/>
          </a:xfrm>
        </p:spPr>
        <p:txBody>
          <a:bodyPr/>
          <a:lstStyle/>
          <a:p>
            <a:r>
              <a:rPr lang="en-IN" dirty="0"/>
              <a:t>Different Operations On Streams</a:t>
            </a:r>
          </a:p>
        </p:txBody>
      </p:sp>
      <p:sp>
        <p:nvSpPr>
          <p:cNvPr id="3" name="Content Placeholder 2"/>
          <p:cNvSpPr>
            <a:spLocks noGrp="1"/>
          </p:cNvSpPr>
          <p:nvPr>
            <p:ph idx="1"/>
          </p:nvPr>
        </p:nvSpPr>
        <p:spPr/>
        <p:txBody>
          <a:bodyPr/>
          <a:lstStyle/>
          <a:p>
            <a:r>
              <a:rPr lang="en-IN" sz="3200" b="1" dirty="0" smtClean="0"/>
              <a:t>Intermediate Operations</a:t>
            </a:r>
          </a:p>
          <a:p>
            <a:pPr lvl="1"/>
            <a:r>
              <a:rPr lang="en-IN" sz="2800" dirty="0"/>
              <a:t>Each intermediate operation is lazily executed and returns a stream as a </a:t>
            </a:r>
            <a:r>
              <a:rPr lang="en-IN" sz="2800" dirty="0" smtClean="0"/>
              <a:t>result.</a:t>
            </a:r>
          </a:p>
          <a:p>
            <a:pPr lvl="1"/>
            <a:r>
              <a:rPr lang="en-IN" sz="2800" dirty="0" smtClean="0"/>
              <a:t>Hence </a:t>
            </a:r>
            <a:r>
              <a:rPr lang="en-IN" sz="2800" dirty="0"/>
              <a:t>various intermediate operations can be pipelined. </a:t>
            </a:r>
            <a:endParaRPr lang="en-IN" sz="2800" dirty="0" smtClean="0"/>
          </a:p>
          <a:p>
            <a:pPr lvl="1"/>
            <a:endParaRPr lang="en-IN" sz="2800" dirty="0" smtClean="0"/>
          </a:p>
          <a:p>
            <a:r>
              <a:rPr lang="en-IN" sz="3200" b="1" dirty="0"/>
              <a:t>Terminal </a:t>
            </a:r>
            <a:r>
              <a:rPr lang="en-IN" sz="3200" b="1" dirty="0" smtClean="0"/>
              <a:t>Operations</a:t>
            </a:r>
          </a:p>
          <a:p>
            <a:pPr lvl="1"/>
            <a:r>
              <a:rPr lang="en-IN" sz="2800" dirty="0"/>
              <a:t>Terminal operations mark the end of the stream and return the result.</a:t>
            </a:r>
            <a:endParaRPr lang="en-IN" sz="2800" dirty="0" smtClean="0"/>
          </a:p>
          <a:p>
            <a:pPr lvl="1"/>
            <a:endParaRPr lang="en-IN" dirty="0"/>
          </a:p>
        </p:txBody>
      </p:sp>
    </p:spTree>
    <p:extLst>
      <p:ext uri="{BB962C8B-B14F-4D97-AF65-F5344CB8AC3E}">
        <p14:creationId xmlns:p14="http://schemas.microsoft.com/office/powerpoint/2010/main" val="1046524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 </a:t>
            </a:r>
            <a:r>
              <a:rPr lang="en-IN" dirty="0" smtClean="0"/>
              <a:t>Methods -</a:t>
            </a:r>
            <a:r>
              <a:rPr lang="en-IN" dirty="0"/>
              <a:t>Intermediate </a:t>
            </a:r>
            <a:r>
              <a:rPr lang="en-IN" dirty="0" smtClean="0"/>
              <a:t>Operations</a:t>
            </a:r>
            <a:endParaRPr lang="en-IN" dirty="0"/>
          </a:p>
        </p:txBody>
      </p:sp>
      <p:sp>
        <p:nvSpPr>
          <p:cNvPr id="5" name="Rectangle 1"/>
          <p:cNvSpPr>
            <a:spLocks noGrp="1" noChangeArrowheads="1"/>
          </p:cNvSpPr>
          <p:nvPr>
            <p:ph idx="1"/>
          </p:nvPr>
        </p:nvSpPr>
        <p:spPr bwMode="auto">
          <a:xfrm>
            <a:off x="609600" y="1677072"/>
            <a:ext cx="10972800"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smtClean="0">
                <a:ln>
                  <a:noFill/>
                </a:ln>
                <a:solidFill>
                  <a:srgbClr val="FF0000"/>
                </a:solidFill>
                <a:effectLst/>
                <a:latin typeface="Roboto"/>
              </a:rPr>
              <a:t>map:</a:t>
            </a:r>
            <a:r>
              <a:rPr kumimoji="0" lang="en-US" altLang="en-US" sz="3200" b="1" i="0" u="none" strike="noStrike" cap="none" normalizeH="0" baseline="0" dirty="0" smtClean="0">
                <a:ln>
                  <a:noFill/>
                </a:ln>
                <a:solidFill>
                  <a:schemeClr val="tx1"/>
                </a:solidFill>
                <a:effectLst/>
                <a:latin typeface="Roboto"/>
              </a:rPr>
              <a:t> </a:t>
            </a:r>
            <a:r>
              <a:rPr kumimoji="0" lang="en-US" altLang="en-US" sz="3200" b="0" i="0" u="none" strike="noStrike" cap="none" normalizeH="0" baseline="0" dirty="0" smtClean="0">
                <a:ln>
                  <a:noFill/>
                </a:ln>
                <a:solidFill>
                  <a:schemeClr val="tx1"/>
                </a:solidFill>
                <a:effectLst/>
                <a:latin typeface="Roboto"/>
              </a:rPr>
              <a:t>The map method is used to map the items in the collection to other objects according to the Predicate passed as argument.</a:t>
            </a:r>
            <a:br>
              <a:rPr kumimoji="0" lang="en-US" altLang="en-US" sz="3200" b="0" i="0" u="none" strike="noStrike" cap="none" normalizeH="0" baseline="0" dirty="0" smtClean="0">
                <a:ln>
                  <a:noFill/>
                </a:ln>
                <a:solidFill>
                  <a:schemeClr val="tx1"/>
                </a:solidFill>
                <a:effectLst/>
                <a:latin typeface="Roboto"/>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number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800" b="0" i="0" u="none" strike="noStrike" cap="none" normalizeH="0" baseline="0" dirty="0" smtClean="0">
                <a:ln>
                  <a:noFill/>
                </a:ln>
                <a:solidFill>
                  <a:schemeClr val="tx1"/>
                </a:solidFill>
                <a:effectLst/>
                <a:latin typeface="Consolas" panose="020B0609020204030204" pitchFamily="49" charset="0"/>
              </a:rPr>
              <a:t>(2,3,4,5);</a:t>
            </a:r>
            <a:br>
              <a:rPr kumimoji="0" lang="en-US" altLang="en-US" sz="1800" b="0" i="0" u="none" strike="noStrike" cap="none" normalizeH="0" baseline="0" dirty="0" smtClean="0">
                <a:ln>
                  <a:noFill/>
                </a:ln>
                <a:solidFill>
                  <a:schemeClr val="tx1"/>
                </a:solidFill>
                <a:effectLst/>
                <a:latin typeface="Consolas" panose="020B0609020204030204" pitchFamily="49" charset="0"/>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square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number.stream</a:t>
            </a:r>
            <a:r>
              <a:rPr kumimoji="0" lang="en-US" altLang="en-US" sz="1800" b="0" i="0" u="none" strike="noStrike" cap="none" normalizeH="0" baseline="0" dirty="0" smtClean="0">
                <a:ln>
                  <a:noFill/>
                </a:ln>
                <a:solidFill>
                  <a:schemeClr val="tx1"/>
                </a:solidFill>
                <a:effectLst/>
                <a:latin typeface="Consolas" panose="020B0609020204030204" pitchFamily="49" charset="0"/>
              </a:rPr>
              <a:t>().map(x-&gt;x*x).collect(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Collectors.toList</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smtClean="0">
                <a:ln>
                  <a:noFill/>
                </a:ln>
                <a:solidFill>
                  <a:srgbClr val="FF0000"/>
                </a:solidFill>
                <a:effectLst/>
                <a:latin typeface="Roboto"/>
              </a:rPr>
              <a:t>filter:</a:t>
            </a:r>
            <a:r>
              <a:rPr kumimoji="0" lang="en-US" altLang="en-US" sz="3200" b="0" i="0" u="none" strike="noStrike" cap="none" normalizeH="0" baseline="0" dirty="0" smtClean="0">
                <a:ln>
                  <a:noFill/>
                </a:ln>
                <a:solidFill>
                  <a:srgbClr val="FF0000"/>
                </a:solidFill>
                <a:effectLst/>
                <a:latin typeface="Roboto"/>
              </a:rPr>
              <a:t> </a:t>
            </a:r>
            <a:r>
              <a:rPr kumimoji="0" lang="en-US" altLang="en-US" sz="3200" b="0" i="0" u="none" strike="noStrike" cap="none" normalizeH="0" baseline="0" dirty="0" smtClean="0">
                <a:ln>
                  <a:noFill/>
                </a:ln>
                <a:solidFill>
                  <a:schemeClr val="tx1"/>
                </a:solidFill>
                <a:effectLst/>
                <a:latin typeface="Roboto"/>
              </a:rPr>
              <a:t>The filter method is used to select elements as per the Predicate passed as argument.</a:t>
            </a:r>
            <a:br>
              <a:rPr kumimoji="0" lang="en-US" altLang="en-US" sz="3200" b="0" i="0" u="none" strike="noStrike" cap="none" normalizeH="0" baseline="0" dirty="0" smtClean="0">
                <a:ln>
                  <a:noFill/>
                </a:ln>
                <a:solidFill>
                  <a:schemeClr val="tx1"/>
                </a:solidFill>
                <a:effectLst/>
                <a:latin typeface="Roboto"/>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names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Reflection","Collection","Stream</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br>
              <a:rPr kumimoji="0" lang="en-US" altLang="en-US" sz="1800" b="0" i="0" u="none" strike="noStrike" cap="none" normalizeH="0" baseline="0" dirty="0" smtClean="0">
                <a:ln>
                  <a:noFill/>
                </a:ln>
                <a:solidFill>
                  <a:schemeClr val="tx1"/>
                </a:solidFill>
                <a:effectLst/>
                <a:latin typeface="Consolas" panose="020B0609020204030204" pitchFamily="49" charset="0"/>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result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names.stream</a:t>
            </a:r>
            <a:r>
              <a:rPr kumimoji="0" lang="en-US" altLang="en-US" sz="1800" b="0" i="0" u="none" strike="noStrike" cap="none" normalizeH="0" baseline="0" dirty="0" smtClean="0">
                <a:ln>
                  <a:noFill/>
                </a:ln>
                <a:solidFill>
                  <a:schemeClr val="tx1"/>
                </a:solidFill>
                <a:effectLst/>
                <a:latin typeface="Consolas" panose="020B0609020204030204" pitchFamily="49" charset="0"/>
              </a:rPr>
              <a:t>().filter(s-&gt;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s.startsWith</a:t>
            </a:r>
            <a:r>
              <a:rPr kumimoji="0" lang="en-US" altLang="en-US" sz="1800" b="0" i="0" u="none" strike="noStrike" cap="none" normalizeH="0" baseline="0" dirty="0" smtClean="0">
                <a:ln>
                  <a:noFill/>
                </a:ln>
                <a:solidFill>
                  <a:schemeClr val="tx1"/>
                </a:solidFill>
                <a:effectLst/>
                <a:latin typeface="Consolas" panose="020B0609020204030204" pitchFamily="49" charset="0"/>
              </a:rPr>
              <a:t>("S")).collect(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Collectors.toList</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smtClean="0">
                <a:ln>
                  <a:noFill/>
                </a:ln>
                <a:solidFill>
                  <a:srgbClr val="FF0000"/>
                </a:solidFill>
                <a:effectLst/>
                <a:latin typeface="Roboto"/>
              </a:rPr>
              <a:t>sorted:</a:t>
            </a:r>
            <a:r>
              <a:rPr kumimoji="0" lang="en-US" altLang="en-US" sz="3200" b="0" i="0" u="none" strike="noStrike" cap="none" normalizeH="0" baseline="0" dirty="0" smtClean="0">
                <a:ln>
                  <a:noFill/>
                </a:ln>
                <a:solidFill>
                  <a:schemeClr val="tx1"/>
                </a:solidFill>
                <a:effectLst/>
                <a:latin typeface="Roboto"/>
              </a:rPr>
              <a:t> The sorted method is used to sort the stream.</a:t>
            </a:r>
            <a:br>
              <a:rPr kumimoji="0" lang="en-US" altLang="en-US" sz="3200" b="0" i="0" u="none" strike="noStrike" cap="none" normalizeH="0" baseline="0" dirty="0" smtClean="0">
                <a:ln>
                  <a:noFill/>
                </a:ln>
                <a:solidFill>
                  <a:schemeClr val="tx1"/>
                </a:solidFill>
                <a:effectLst/>
                <a:latin typeface="Roboto"/>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names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Reflection","Collection","Stream</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br>
              <a:rPr kumimoji="0" lang="en-US" altLang="en-US" sz="1800" b="0" i="0" u="none" strike="noStrike" cap="none" normalizeH="0" baseline="0" dirty="0" smtClean="0">
                <a:ln>
                  <a:noFill/>
                </a:ln>
                <a:solidFill>
                  <a:schemeClr val="tx1"/>
                </a:solidFill>
                <a:effectLst/>
                <a:latin typeface="Consolas" panose="020B0609020204030204" pitchFamily="49" charset="0"/>
              </a:rPr>
            </a:br>
            <a:r>
              <a:rPr kumimoji="0" lang="en-US" altLang="en-US" sz="1800" b="0" i="0" u="none" strike="noStrike" cap="none" normalizeH="0" baseline="0" dirty="0" smtClean="0">
                <a:ln>
                  <a:noFill/>
                </a:ln>
                <a:solidFill>
                  <a:schemeClr val="tx1"/>
                </a:solidFill>
                <a:effectLst/>
                <a:latin typeface="Consolas" panose="020B0609020204030204" pitchFamily="49" charset="0"/>
              </a:rPr>
              <a:t>List result = </a:t>
            </a:r>
            <a:r>
              <a:rPr kumimoji="0" lang="en-US" altLang="en-US" sz="1800" b="0" i="0" u="none" strike="noStrike" cap="none" normalizeH="0" baseline="0" dirty="0" err="1" smtClean="0">
                <a:ln>
                  <a:noFill/>
                </a:ln>
                <a:solidFill>
                  <a:schemeClr val="tx1"/>
                </a:solidFill>
                <a:effectLst/>
                <a:latin typeface="Consolas" panose="020B0609020204030204" pitchFamily="49" charset="0"/>
              </a:rPr>
              <a:t>names.stream</a:t>
            </a:r>
            <a:r>
              <a:rPr kumimoji="0" lang="en-US" altLang="en-US" sz="1800" b="0" i="0" u="none" strike="noStrike" cap="none" normalizeH="0" baseline="0" dirty="0" smtClean="0">
                <a:ln>
                  <a:noFill/>
                </a:ln>
                <a:solidFill>
                  <a:schemeClr val="tx1"/>
                </a:solidFill>
                <a:effectLst/>
                <a:latin typeface="Consolas" panose="020B0609020204030204" pitchFamily="49" charset="0"/>
              </a:rPr>
              <a:t>().sorted().collect(</a:t>
            </a:r>
            <a:r>
              <a:rPr kumimoji="0" lang="en-US" altLang="en-US" sz="1800" b="0" i="0" u="none" strike="noStrike" cap="none" normalizeH="0" baseline="0" dirty="0" err="1" smtClean="0">
                <a:ln>
                  <a:noFill/>
                </a:ln>
                <a:solidFill>
                  <a:schemeClr val="tx1"/>
                </a:solidFill>
                <a:effectLst/>
                <a:latin typeface="Consolas" panose="020B0609020204030204" pitchFamily="49" charset="0"/>
              </a:rPr>
              <a:t>Collectors.toList</a:t>
            </a:r>
            <a:r>
              <a:rPr kumimoji="0" lang="en-US" altLang="en-US" sz="1800" b="0" i="0" u="none" strike="noStrike" cap="none" normalizeH="0" baseline="0" dirty="0" smtClean="0">
                <a:ln>
                  <a:noFill/>
                </a:ln>
                <a:solidFill>
                  <a:schemeClr val="tx1"/>
                </a:solidFill>
                <a:effectLst/>
                <a:latin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Stream </a:t>
            </a:r>
            <a:r>
              <a:rPr lang="en-IN" dirty="0" smtClean="0"/>
              <a:t>Methods -</a:t>
            </a:r>
            <a:r>
              <a:rPr lang="en-IN" dirty="0"/>
              <a:t> Terminal Operations</a:t>
            </a:r>
            <a:endParaRPr lang="en-IN" dirty="0"/>
          </a:p>
        </p:txBody>
      </p:sp>
      <p:sp>
        <p:nvSpPr>
          <p:cNvPr id="4" name="Rectangle 1"/>
          <p:cNvSpPr>
            <a:spLocks noGrp="1" noChangeArrowheads="1"/>
          </p:cNvSpPr>
          <p:nvPr>
            <p:ph idx="1"/>
          </p:nvPr>
        </p:nvSpPr>
        <p:spPr bwMode="auto">
          <a:xfrm>
            <a:off x="609601" y="1507791"/>
            <a:ext cx="1097280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smtClean="0">
                <a:ln>
                  <a:noFill/>
                </a:ln>
                <a:solidFill>
                  <a:srgbClr val="FF0000"/>
                </a:solidFill>
                <a:effectLst/>
                <a:latin typeface="Roboto"/>
              </a:rPr>
              <a:t>collect:</a:t>
            </a:r>
            <a:r>
              <a:rPr kumimoji="0" lang="en-US" altLang="en-US" b="0" i="0" u="none" strike="noStrike" cap="none" normalizeH="0" baseline="0" dirty="0" smtClean="0">
                <a:ln>
                  <a:noFill/>
                </a:ln>
                <a:solidFill>
                  <a:srgbClr val="FF0000"/>
                </a:solidFill>
                <a:effectLst/>
                <a:latin typeface="Roboto"/>
              </a:rPr>
              <a:t> </a:t>
            </a:r>
            <a:r>
              <a:rPr kumimoji="0" lang="en-US" altLang="en-US" b="0" i="0" u="none" strike="noStrike" cap="none" normalizeH="0" baseline="0" dirty="0" smtClean="0">
                <a:ln>
                  <a:noFill/>
                </a:ln>
                <a:solidFill>
                  <a:schemeClr val="tx1"/>
                </a:solidFill>
                <a:effectLst/>
                <a:latin typeface="Roboto"/>
              </a:rPr>
              <a:t>The collect method is used to return the result of the intermediate operations performed on the stream.</a:t>
            </a:r>
            <a:br>
              <a:rPr kumimoji="0" lang="en-US" altLang="en-US" b="0" i="0" u="none" strike="noStrike" cap="none" normalizeH="0" baseline="0" dirty="0" smtClean="0">
                <a:ln>
                  <a:noFill/>
                </a:ln>
                <a:solidFill>
                  <a:schemeClr val="tx1"/>
                </a:solidFill>
                <a:effectLst/>
                <a:latin typeface="Roboto"/>
              </a:rPr>
            </a:br>
            <a:r>
              <a:rPr kumimoji="0" lang="en-US" altLang="en-US" sz="1600" b="0" i="0" u="none" strike="noStrike" cap="none" normalizeH="0" baseline="0" dirty="0" smtClean="0">
                <a:ln>
                  <a:noFill/>
                </a:ln>
                <a:solidFill>
                  <a:schemeClr val="tx1"/>
                </a:solidFill>
                <a:effectLst/>
                <a:latin typeface="Consolas" panose="020B0609020204030204" pitchFamily="49" charset="0"/>
              </a:rPr>
              <a:t>List number =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600" b="0" i="0" u="none" strike="noStrike" cap="none" normalizeH="0" baseline="0" dirty="0" smtClean="0">
                <a:ln>
                  <a:noFill/>
                </a:ln>
                <a:solidFill>
                  <a:schemeClr val="tx1"/>
                </a:solidFill>
                <a:effectLst/>
                <a:latin typeface="Consolas" panose="020B0609020204030204" pitchFamily="49" charset="0"/>
              </a:rPr>
              <a:t>(2,3,4,5,3);</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smtClean="0">
                <a:ln>
                  <a:noFill/>
                </a:ln>
                <a:solidFill>
                  <a:schemeClr val="tx1"/>
                </a:solidFill>
                <a:effectLst/>
                <a:latin typeface="Consolas" panose="020B0609020204030204" pitchFamily="49" charset="0"/>
              </a:rPr>
              <a:t>Set square =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number.stream</a:t>
            </a:r>
            <a:r>
              <a:rPr kumimoji="0" lang="en-US" altLang="en-US" sz="1600" b="0" i="0" u="none" strike="noStrike" cap="none" normalizeH="0" baseline="0" dirty="0" smtClean="0">
                <a:ln>
                  <a:noFill/>
                </a:ln>
                <a:solidFill>
                  <a:schemeClr val="tx1"/>
                </a:solidFill>
                <a:effectLst/>
                <a:latin typeface="Consolas" panose="020B0609020204030204" pitchFamily="49" charset="0"/>
              </a:rPr>
              <a:t>().map(x-&gt;x*x).collect(</a:t>
            </a:r>
            <a:r>
              <a:rPr kumimoji="0" lang="en-US" altLang="en-US" sz="1600" b="0" i="0" u="none" strike="noStrike" cap="none" normalizeH="0" baseline="0" dirty="0" err="1" smtClean="0">
                <a:ln>
                  <a:noFill/>
                </a:ln>
                <a:solidFill>
                  <a:schemeClr val="tx1"/>
                </a:solidFill>
                <a:effectLst/>
                <a:latin typeface="Consolas" panose="020B0609020204030204" pitchFamily="49" charset="0"/>
              </a:rPr>
              <a:t>Collectors.toSet</a:t>
            </a:r>
            <a:r>
              <a:rPr kumimoji="0" lang="en-US" altLang="en-US" sz="1600" b="0" i="0" u="none" strike="noStrike" cap="none" normalizeH="0" baseline="0" dirty="0" smtClean="0">
                <a:ln>
                  <a:noFill/>
                </a:ln>
                <a:solidFill>
                  <a:schemeClr val="tx1"/>
                </a:solidFill>
                <a:effectLst/>
                <a:latin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err="1" smtClean="0">
                <a:ln>
                  <a:noFill/>
                </a:ln>
                <a:solidFill>
                  <a:srgbClr val="FF0000"/>
                </a:solidFill>
                <a:effectLst/>
                <a:latin typeface="Roboto"/>
              </a:rPr>
              <a:t>forEach</a:t>
            </a:r>
            <a:r>
              <a:rPr kumimoji="0" lang="en-US" altLang="en-US" b="1" i="0" u="none" strike="noStrike" cap="none" normalizeH="0" baseline="0" dirty="0" smtClean="0">
                <a:ln>
                  <a:noFill/>
                </a:ln>
                <a:solidFill>
                  <a:srgbClr val="FF0000"/>
                </a:solidFill>
                <a:effectLst/>
                <a:latin typeface="Roboto"/>
              </a:rPr>
              <a:t>:</a:t>
            </a:r>
            <a:r>
              <a:rPr kumimoji="0" lang="en-US" altLang="en-US" b="0" i="0" u="none" strike="noStrike" cap="none" normalizeH="0" baseline="0" dirty="0" smtClean="0">
                <a:ln>
                  <a:noFill/>
                </a:ln>
                <a:solidFill>
                  <a:schemeClr val="tx1"/>
                </a:solidFill>
                <a:effectLst/>
                <a:latin typeface="Roboto"/>
              </a:rPr>
              <a:t> The </a:t>
            </a:r>
            <a:r>
              <a:rPr kumimoji="0" lang="en-US" altLang="en-US" b="0" i="0" u="none" strike="noStrike" cap="none" normalizeH="0" baseline="0" dirty="0" err="1" smtClean="0">
                <a:ln>
                  <a:noFill/>
                </a:ln>
                <a:solidFill>
                  <a:schemeClr val="tx1"/>
                </a:solidFill>
                <a:effectLst/>
                <a:latin typeface="Roboto"/>
              </a:rPr>
              <a:t>forEach</a:t>
            </a:r>
            <a:r>
              <a:rPr kumimoji="0" lang="en-US" altLang="en-US" b="0" i="0" u="none" strike="noStrike" cap="none" normalizeH="0" baseline="0" dirty="0" smtClean="0">
                <a:ln>
                  <a:noFill/>
                </a:ln>
                <a:solidFill>
                  <a:schemeClr val="tx1"/>
                </a:solidFill>
                <a:effectLst/>
                <a:latin typeface="Roboto"/>
              </a:rPr>
              <a:t> method is used to iterate through every element of the stream.</a:t>
            </a:r>
            <a:br>
              <a:rPr kumimoji="0" lang="en-US" altLang="en-US" b="0" i="0" u="none" strike="noStrike" cap="none" normalizeH="0" baseline="0" dirty="0" smtClean="0">
                <a:ln>
                  <a:noFill/>
                </a:ln>
                <a:solidFill>
                  <a:schemeClr val="tx1"/>
                </a:solidFill>
                <a:effectLst/>
                <a:latin typeface="Roboto"/>
              </a:rPr>
            </a:br>
            <a:r>
              <a:rPr kumimoji="0" lang="en-US" altLang="en-US" sz="1600" b="0" i="0" u="none" strike="noStrike" cap="none" normalizeH="0" baseline="0" dirty="0" smtClean="0">
                <a:ln>
                  <a:noFill/>
                </a:ln>
                <a:solidFill>
                  <a:schemeClr val="tx1"/>
                </a:solidFill>
                <a:effectLst/>
                <a:latin typeface="Consolas" panose="020B0609020204030204" pitchFamily="49" charset="0"/>
              </a:rPr>
              <a:t>List number =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600" b="0" i="0" u="none" strike="noStrike" cap="none" normalizeH="0" baseline="0" dirty="0" smtClean="0">
                <a:ln>
                  <a:noFill/>
                </a:ln>
                <a:solidFill>
                  <a:schemeClr val="tx1"/>
                </a:solidFill>
                <a:effectLst/>
                <a:latin typeface="Consolas" panose="020B0609020204030204" pitchFamily="49" charset="0"/>
              </a:rPr>
              <a:t>(2,3,4,5);</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err="1" smtClean="0">
                <a:ln>
                  <a:noFill/>
                </a:ln>
                <a:solidFill>
                  <a:schemeClr val="tx1"/>
                </a:solidFill>
                <a:effectLst/>
                <a:latin typeface="Consolas" panose="020B0609020204030204" pitchFamily="49" charset="0"/>
              </a:rPr>
              <a:t>number.stream</a:t>
            </a:r>
            <a:r>
              <a:rPr kumimoji="0" lang="en-US" altLang="en-US" sz="1600" b="0" i="0" u="none" strike="noStrike" cap="none" normalizeH="0" baseline="0" dirty="0" smtClean="0">
                <a:ln>
                  <a:noFill/>
                </a:ln>
                <a:solidFill>
                  <a:schemeClr val="tx1"/>
                </a:solidFill>
                <a:effectLst/>
                <a:latin typeface="Consolas" panose="020B0609020204030204" pitchFamily="49" charset="0"/>
              </a:rPr>
              <a:t>().map(x-&gt;x*x).</a:t>
            </a:r>
            <a:r>
              <a:rPr kumimoji="0" lang="en-US" altLang="en-US" sz="1600" b="0" i="0" u="none" strike="noStrike" cap="none" normalizeH="0" baseline="0" dirty="0" err="1" smtClean="0">
                <a:ln>
                  <a:noFill/>
                </a:ln>
                <a:solidFill>
                  <a:schemeClr val="tx1"/>
                </a:solidFill>
                <a:effectLst/>
                <a:latin typeface="Consolas" panose="020B0609020204030204" pitchFamily="49" charset="0"/>
              </a:rPr>
              <a:t>forEach</a:t>
            </a:r>
            <a:r>
              <a:rPr kumimoji="0" lang="en-US" altLang="en-US" sz="1600" b="0" i="0" u="none" strike="noStrike" cap="none" normalizeH="0" baseline="0" dirty="0" smtClean="0">
                <a:ln>
                  <a:noFill/>
                </a:ln>
                <a:solidFill>
                  <a:schemeClr val="tx1"/>
                </a:solidFill>
                <a:effectLst/>
                <a:latin typeface="Consolas" panose="020B0609020204030204" pitchFamily="49" charset="0"/>
              </a:rPr>
              <a:t>(y-&gt;</a:t>
            </a:r>
            <a:r>
              <a:rPr kumimoji="0" lang="en-US" altLang="en-US" sz="1600" b="0" i="0" u="none" strike="noStrike" cap="none" normalizeH="0" baseline="0" dirty="0" err="1" smtClean="0">
                <a:ln>
                  <a:noFill/>
                </a:ln>
                <a:solidFill>
                  <a:schemeClr val="tx1"/>
                </a:solidFill>
                <a:effectLst/>
                <a:latin typeface="Consolas" panose="020B0609020204030204" pitchFamily="49" charset="0"/>
              </a:rPr>
              <a:t>System.out.println</a:t>
            </a:r>
            <a:r>
              <a:rPr kumimoji="0" lang="en-US" altLang="en-US" sz="1600" b="0" i="0" u="none" strike="noStrike" cap="none" normalizeH="0" baseline="0" dirty="0" smtClean="0">
                <a:ln>
                  <a:noFill/>
                </a:ln>
                <a:solidFill>
                  <a:schemeClr val="tx1"/>
                </a:solidFill>
                <a:effectLst/>
                <a:latin typeface="Consolas" panose="020B0609020204030204" pitchFamily="49" charset="0"/>
              </a:rPr>
              <a:t>(y));</a:t>
            </a:r>
            <a:endParaRPr kumimoji="0" lang="en-US" altLang="en-US"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smtClean="0">
                <a:ln>
                  <a:noFill/>
                </a:ln>
                <a:solidFill>
                  <a:srgbClr val="FF0000"/>
                </a:solidFill>
                <a:effectLst/>
                <a:latin typeface="Roboto"/>
              </a:rPr>
              <a:t>reduce:</a:t>
            </a:r>
            <a:r>
              <a:rPr kumimoji="0" lang="en-US" altLang="en-US" b="0" i="0" u="none" strike="noStrike" cap="none" normalizeH="0" baseline="0" dirty="0" smtClean="0">
                <a:ln>
                  <a:noFill/>
                </a:ln>
                <a:solidFill>
                  <a:schemeClr val="tx1"/>
                </a:solidFill>
                <a:effectLst/>
                <a:latin typeface="Roboto"/>
              </a:rPr>
              <a:t> The reduce method is used to reduce the elements of a stream to a single value.</a:t>
            </a:r>
            <a:br>
              <a:rPr kumimoji="0" lang="en-US" altLang="en-US" b="0" i="0" u="none" strike="noStrike" cap="none" normalizeH="0" baseline="0" dirty="0" smtClean="0">
                <a:ln>
                  <a:noFill/>
                </a:ln>
                <a:solidFill>
                  <a:schemeClr val="tx1"/>
                </a:solidFill>
                <a:effectLst/>
                <a:latin typeface="Roboto"/>
              </a:rPr>
            </a:br>
            <a:r>
              <a:rPr kumimoji="0" lang="en-US" altLang="en-US" b="0" i="0" u="none" strike="noStrike" cap="none" normalizeH="0" baseline="0" dirty="0" smtClean="0">
                <a:ln>
                  <a:noFill/>
                </a:ln>
                <a:solidFill>
                  <a:schemeClr val="tx1"/>
                </a:solidFill>
                <a:effectLst/>
                <a:latin typeface="Roboto"/>
              </a:rPr>
              <a:t>The reduce method takes a </a:t>
            </a:r>
            <a:r>
              <a:rPr kumimoji="0" lang="en-US" altLang="en-US" b="0" i="0" u="none" strike="noStrike" cap="none" normalizeH="0" baseline="0" dirty="0" err="1" smtClean="0">
                <a:ln>
                  <a:noFill/>
                </a:ln>
                <a:solidFill>
                  <a:schemeClr val="tx1"/>
                </a:solidFill>
                <a:effectLst/>
                <a:latin typeface="Roboto"/>
              </a:rPr>
              <a:t>BinaryOperator</a:t>
            </a:r>
            <a:r>
              <a:rPr kumimoji="0" lang="en-US" altLang="en-US" b="0" i="0" u="none" strike="noStrike" cap="none" normalizeH="0" baseline="0" dirty="0" smtClean="0">
                <a:ln>
                  <a:noFill/>
                </a:ln>
                <a:solidFill>
                  <a:schemeClr val="tx1"/>
                </a:solidFill>
                <a:effectLst/>
                <a:latin typeface="Roboto"/>
              </a:rPr>
              <a:t> as a parameter.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List number =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Arrays.asList</a:t>
            </a:r>
            <a:r>
              <a:rPr kumimoji="0" lang="en-US" altLang="en-US" sz="1600" b="0" i="0" u="none" strike="noStrike" cap="none" normalizeH="0" baseline="0" dirty="0" smtClean="0">
                <a:ln>
                  <a:noFill/>
                </a:ln>
                <a:solidFill>
                  <a:schemeClr val="tx1"/>
                </a:solidFill>
                <a:effectLst/>
                <a:latin typeface="Consolas" panose="020B0609020204030204" pitchFamily="49" charset="0"/>
              </a:rPr>
              <a:t>(2,3,4,5);</a:t>
            </a:r>
            <a:br>
              <a:rPr kumimoji="0" lang="en-US" altLang="en-US" sz="1600" b="0" i="0" u="none" strike="noStrike" cap="none" normalizeH="0" baseline="0" dirty="0" smtClean="0">
                <a:ln>
                  <a:noFill/>
                </a:ln>
                <a:solidFill>
                  <a:schemeClr val="tx1"/>
                </a:solidFill>
                <a:effectLst/>
                <a:latin typeface="Consolas" panose="020B0609020204030204" pitchFamily="49" charset="0"/>
              </a:rPr>
            </a:br>
            <a:r>
              <a:rPr kumimoji="0" lang="en-US" altLang="en-US" sz="1600" b="0" i="0" u="none" strike="noStrike" cap="none" normalizeH="0" baseline="0" dirty="0" err="1" smtClean="0">
                <a:ln>
                  <a:noFill/>
                </a:ln>
                <a:solidFill>
                  <a:schemeClr val="tx1"/>
                </a:solidFill>
                <a:effectLst/>
                <a:latin typeface="Consolas" panose="020B0609020204030204" pitchFamily="49" charset="0"/>
              </a:rPr>
              <a:t>int</a:t>
            </a:r>
            <a:r>
              <a:rPr kumimoji="0" lang="en-US" altLang="en-US" sz="1600" b="0" i="0" u="none" strike="noStrike" cap="none" normalizeH="0" baseline="0" dirty="0" smtClean="0">
                <a:ln>
                  <a:noFill/>
                </a:ln>
                <a:solidFill>
                  <a:schemeClr val="tx1"/>
                </a:solidFill>
                <a:effectLst/>
                <a:latin typeface="Consolas" panose="020B0609020204030204" pitchFamily="49" charset="0"/>
              </a:rPr>
              <a:t> even =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number.stream</a:t>
            </a:r>
            <a:r>
              <a:rPr kumimoji="0" lang="en-US" altLang="en-US" sz="1600" b="0" i="0" u="none" strike="noStrike" cap="none" normalizeH="0" baseline="0" dirty="0" smtClean="0">
                <a:ln>
                  <a:noFill/>
                </a:ln>
                <a:solidFill>
                  <a:schemeClr val="tx1"/>
                </a:solidFill>
                <a:effectLst/>
                <a:latin typeface="Consolas" panose="020B0609020204030204" pitchFamily="49" charset="0"/>
              </a:rPr>
              <a:t>().filter(x-&gt;x%2==0).reduce(0,(</a:t>
            </a:r>
            <a:r>
              <a:rPr kumimoji="0" lang="en-US" altLang="en-US" sz="1600" b="0" i="0" u="none" strike="noStrike" cap="none" normalizeH="0" baseline="0" dirty="0" err="1" smtClean="0">
                <a:ln>
                  <a:noFill/>
                </a:ln>
                <a:solidFill>
                  <a:schemeClr val="tx1"/>
                </a:solidFill>
                <a:effectLst/>
                <a:latin typeface="Consolas" panose="020B0609020204030204" pitchFamily="49" charset="0"/>
              </a:rPr>
              <a:t>ans,i</a:t>
            </a:r>
            <a:r>
              <a:rPr kumimoji="0" lang="en-US" altLang="en-US" sz="1600" b="0" i="0" u="none" strike="noStrike" cap="none" normalizeH="0" baseline="0" dirty="0" smtClean="0">
                <a:ln>
                  <a:noFill/>
                </a:ln>
                <a:solidFill>
                  <a:schemeClr val="tx1"/>
                </a:solidFill>
                <a:effectLst/>
                <a:latin typeface="Consolas" panose="020B0609020204030204" pitchFamily="49" charset="0"/>
              </a:rPr>
              <a:t>)-&gt; </a:t>
            </a:r>
            <a:r>
              <a:rPr kumimoji="0" lang="en-US" altLang="en-US" sz="1600" b="0" i="0" u="none" strike="noStrike" cap="none" normalizeH="0" baseline="0" dirty="0" err="1" smtClean="0">
                <a:ln>
                  <a:noFill/>
                </a:ln>
                <a:solidFill>
                  <a:schemeClr val="tx1"/>
                </a:solidFill>
                <a:effectLst/>
                <a:latin typeface="Consolas" panose="020B0609020204030204" pitchFamily="49" charset="0"/>
              </a:rPr>
              <a:t>ans+i</a:t>
            </a:r>
            <a:r>
              <a:rPr kumimoji="0" lang="en-US" altLang="en-US" sz="1600" b="0" i="0" u="none" strike="noStrike" cap="none" normalizeH="0" baseline="0" dirty="0" smtClean="0">
                <a:ln>
                  <a:noFill/>
                </a:ln>
                <a:solidFill>
                  <a:schemeClr val="tx1"/>
                </a:solidFill>
                <a:effectLst/>
                <a:latin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209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basic syntax of a lambda expression </a:t>
            </a:r>
          </a:p>
        </p:txBody>
      </p:sp>
      <p:sp>
        <p:nvSpPr>
          <p:cNvPr id="4" name="Rectangle 1"/>
          <p:cNvSpPr>
            <a:spLocks noGrp="1" noChangeArrowheads="1"/>
          </p:cNvSpPr>
          <p:nvPr>
            <p:ph idx="1"/>
          </p:nvPr>
        </p:nvSpPr>
        <p:spPr bwMode="auto">
          <a:xfrm>
            <a:off x="609600" y="1827926"/>
            <a:ext cx="6112251" cy="21544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(parameters) -&gt; expression</a:t>
            </a:r>
            <a:endParaRPr kumimoji="0" lang="en-US" alt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or</a:t>
            </a:r>
            <a:endParaRPr kumimoji="0" lang="en-US" alt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(parameters) -&gt; { statements; }</a:t>
            </a:r>
            <a:endParaRPr kumimoji="0" lang="en-US" alt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or</a:t>
            </a:r>
            <a:endParaRPr kumimoji="0" lang="en-US" alt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-&gt; expression</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6964681" y="1997203"/>
            <a:ext cx="4815839"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tx2"/>
                </a:solidFill>
              </a:rPr>
              <a:t>Optional type declaration</a:t>
            </a:r>
          </a:p>
          <a:p>
            <a:pPr marL="285750" indent="-285750">
              <a:buFont typeface="Arial" panose="020B0604020202020204" pitchFamily="34" charset="0"/>
              <a:buChar char="•"/>
            </a:pPr>
            <a:r>
              <a:rPr lang="en-IN" sz="2800" dirty="0">
                <a:solidFill>
                  <a:schemeClr val="tx2"/>
                </a:solidFill>
              </a:rPr>
              <a:t>Optional parenthesis around parameter</a:t>
            </a:r>
          </a:p>
          <a:p>
            <a:pPr marL="285750" indent="-285750">
              <a:buFont typeface="Arial" panose="020B0604020202020204" pitchFamily="34" charset="0"/>
              <a:buChar char="•"/>
            </a:pPr>
            <a:r>
              <a:rPr lang="en-IN" sz="2800" dirty="0">
                <a:solidFill>
                  <a:schemeClr val="tx2"/>
                </a:solidFill>
              </a:rPr>
              <a:t>Optional curly braces</a:t>
            </a:r>
          </a:p>
          <a:p>
            <a:pPr marL="285750" indent="-285750">
              <a:buFont typeface="Arial" panose="020B0604020202020204" pitchFamily="34" charset="0"/>
              <a:buChar char="•"/>
            </a:pPr>
            <a:r>
              <a:rPr lang="en-IN" sz="2800" dirty="0">
                <a:solidFill>
                  <a:schemeClr val="tx2"/>
                </a:solidFill>
              </a:rPr>
              <a:t>Optional return keyword</a:t>
            </a:r>
          </a:p>
        </p:txBody>
      </p:sp>
      <p:sp>
        <p:nvSpPr>
          <p:cNvPr id="28" name="object 3"/>
          <p:cNvSpPr/>
          <p:nvPr/>
        </p:nvSpPr>
        <p:spPr>
          <a:xfrm>
            <a:off x="1701546" y="5513162"/>
            <a:ext cx="2894330" cy="3175"/>
          </a:xfrm>
          <a:custGeom>
            <a:avLst/>
            <a:gdLst/>
            <a:ahLst/>
            <a:cxnLst/>
            <a:rect l="l" t="t" r="r" b="b"/>
            <a:pathLst>
              <a:path w="2894329" h="3175">
                <a:moveTo>
                  <a:pt x="0" y="0"/>
                </a:moveTo>
                <a:lnTo>
                  <a:pt x="2893832" y="2651"/>
                </a:lnTo>
              </a:path>
            </a:pathLst>
          </a:custGeom>
          <a:ln w="19811">
            <a:solidFill>
              <a:srgbClr val="181818"/>
            </a:solidFill>
          </a:ln>
        </p:spPr>
        <p:txBody>
          <a:bodyPr wrap="square" lIns="0" tIns="0" rIns="0" bIns="0" rtlCol="0"/>
          <a:lstStyle/>
          <a:p>
            <a:endParaRPr/>
          </a:p>
        </p:txBody>
      </p:sp>
      <p:sp>
        <p:nvSpPr>
          <p:cNvPr id="29" name="object 4"/>
          <p:cNvSpPr/>
          <p:nvPr/>
        </p:nvSpPr>
        <p:spPr>
          <a:xfrm>
            <a:off x="3050285" y="5546690"/>
            <a:ext cx="0" cy="300355"/>
          </a:xfrm>
          <a:custGeom>
            <a:avLst/>
            <a:gdLst/>
            <a:ahLst/>
            <a:cxnLst/>
            <a:rect l="l" t="t" r="r" b="b"/>
            <a:pathLst>
              <a:path h="300354">
                <a:moveTo>
                  <a:pt x="0" y="0"/>
                </a:moveTo>
                <a:lnTo>
                  <a:pt x="0" y="300349"/>
                </a:lnTo>
              </a:path>
            </a:pathLst>
          </a:custGeom>
          <a:ln w="19811">
            <a:solidFill>
              <a:srgbClr val="181818"/>
            </a:solidFill>
          </a:ln>
        </p:spPr>
        <p:txBody>
          <a:bodyPr wrap="square" lIns="0" tIns="0" rIns="0" bIns="0" rtlCol="0"/>
          <a:lstStyle/>
          <a:p>
            <a:endParaRPr/>
          </a:p>
        </p:txBody>
      </p:sp>
      <p:sp>
        <p:nvSpPr>
          <p:cNvPr id="30" name="object 5"/>
          <p:cNvSpPr/>
          <p:nvPr/>
        </p:nvSpPr>
        <p:spPr>
          <a:xfrm>
            <a:off x="5171693" y="5513162"/>
            <a:ext cx="4692650" cy="3175"/>
          </a:xfrm>
          <a:custGeom>
            <a:avLst/>
            <a:gdLst/>
            <a:ahLst/>
            <a:cxnLst/>
            <a:rect l="l" t="t" r="r" b="b"/>
            <a:pathLst>
              <a:path w="4692650" h="3175">
                <a:moveTo>
                  <a:pt x="0" y="0"/>
                </a:moveTo>
                <a:lnTo>
                  <a:pt x="4692273" y="2651"/>
                </a:lnTo>
              </a:path>
            </a:pathLst>
          </a:custGeom>
          <a:ln w="19811">
            <a:solidFill>
              <a:srgbClr val="181818"/>
            </a:solidFill>
          </a:ln>
        </p:spPr>
        <p:txBody>
          <a:bodyPr wrap="square" lIns="0" tIns="0" rIns="0" bIns="0" rtlCol="0"/>
          <a:lstStyle/>
          <a:p>
            <a:endParaRPr/>
          </a:p>
        </p:txBody>
      </p:sp>
      <p:sp>
        <p:nvSpPr>
          <p:cNvPr id="31" name="object 6"/>
          <p:cNvSpPr/>
          <p:nvPr/>
        </p:nvSpPr>
        <p:spPr>
          <a:xfrm>
            <a:off x="7357110" y="5546690"/>
            <a:ext cx="0" cy="300355"/>
          </a:xfrm>
          <a:custGeom>
            <a:avLst/>
            <a:gdLst/>
            <a:ahLst/>
            <a:cxnLst/>
            <a:rect l="l" t="t" r="r" b="b"/>
            <a:pathLst>
              <a:path h="300354">
                <a:moveTo>
                  <a:pt x="0" y="0"/>
                </a:moveTo>
                <a:lnTo>
                  <a:pt x="0" y="300349"/>
                </a:lnTo>
              </a:path>
            </a:pathLst>
          </a:custGeom>
          <a:ln w="19811">
            <a:solidFill>
              <a:srgbClr val="181818"/>
            </a:solidFill>
          </a:ln>
        </p:spPr>
        <p:txBody>
          <a:bodyPr wrap="square" lIns="0" tIns="0" rIns="0" bIns="0" rtlCol="0"/>
          <a:lstStyle/>
          <a:p>
            <a:endParaRPr/>
          </a:p>
        </p:txBody>
      </p:sp>
      <p:sp>
        <p:nvSpPr>
          <p:cNvPr id="32" name="object 7"/>
          <p:cNvSpPr/>
          <p:nvPr/>
        </p:nvSpPr>
        <p:spPr>
          <a:xfrm>
            <a:off x="4728210" y="5135210"/>
            <a:ext cx="499745" cy="3175"/>
          </a:xfrm>
          <a:custGeom>
            <a:avLst/>
            <a:gdLst/>
            <a:ahLst/>
            <a:cxnLst/>
            <a:rect l="l" t="t" r="r" b="b"/>
            <a:pathLst>
              <a:path w="499745" h="3175">
                <a:moveTo>
                  <a:pt x="0" y="2651"/>
                </a:moveTo>
                <a:lnTo>
                  <a:pt x="499750" y="0"/>
                </a:lnTo>
              </a:path>
            </a:pathLst>
          </a:custGeom>
          <a:ln w="19811">
            <a:solidFill>
              <a:srgbClr val="181818"/>
            </a:solidFill>
          </a:ln>
        </p:spPr>
        <p:txBody>
          <a:bodyPr wrap="square" lIns="0" tIns="0" rIns="0" bIns="0" rtlCol="0"/>
          <a:lstStyle/>
          <a:p>
            <a:endParaRPr/>
          </a:p>
        </p:txBody>
      </p:sp>
      <p:sp>
        <p:nvSpPr>
          <p:cNvPr id="33" name="object 8"/>
          <p:cNvSpPr/>
          <p:nvPr/>
        </p:nvSpPr>
        <p:spPr>
          <a:xfrm>
            <a:off x="4961381" y="4806026"/>
            <a:ext cx="0" cy="300355"/>
          </a:xfrm>
          <a:custGeom>
            <a:avLst/>
            <a:gdLst/>
            <a:ahLst/>
            <a:cxnLst/>
            <a:rect l="l" t="t" r="r" b="b"/>
            <a:pathLst>
              <a:path h="300355">
                <a:moveTo>
                  <a:pt x="0" y="300349"/>
                </a:moveTo>
                <a:lnTo>
                  <a:pt x="0" y="0"/>
                </a:lnTo>
              </a:path>
            </a:pathLst>
          </a:custGeom>
          <a:ln w="19811">
            <a:solidFill>
              <a:srgbClr val="181818"/>
            </a:solidFill>
          </a:ln>
        </p:spPr>
        <p:txBody>
          <a:bodyPr wrap="square" lIns="0" tIns="0" rIns="0" bIns="0" rtlCol="0"/>
          <a:lstStyle/>
          <a:p>
            <a:endParaRPr/>
          </a:p>
        </p:txBody>
      </p:sp>
      <p:sp>
        <p:nvSpPr>
          <p:cNvPr id="34" name="object 9"/>
          <p:cNvSpPr txBox="1"/>
          <p:nvPr/>
        </p:nvSpPr>
        <p:spPr>
          <a:xfrm>
            <a:off x="1628041" y="4550299"/>
            <a:ext cx="8352790" cy="899160"/>
          </a:xfrm>
          <a:prstGeom prst="rect">
            <a:avLst/>
          </a:prstGeom>
        </p:spPr>
        <p:txBody>
          <a:bodyPr vert="horz" wrap="square" lIns="0" tIns="0" rIns="0" bIns="0" rtlCol="0">
            <a:spAutoFit/>
          </a:bodyPr>
          <a:lstStyle/>
          <a:p>
            <a:pPr marR="1630045" algn="ctr">
              <a:lnSpc>
                <a:spcPct val="100000"/>
              </a:lnSpc>
            </a:pPr>
            <a:r>
              <a:rPr sz="1800" dirty="0">
                <a:latin typeface="Arial"/>
                <a:cs typeface="Arial"/>
              </a:rPr>
              <a:t>Arrow</a:t>
            </a:r>
          </a:p>
          <a:p>
            <a:pPr>
              <a:lnSpc>
                <a:spcPct val="100000"/>
              </a:lnSpc>
              <a:spcBef>
                <a:spcPts val="19"/>
              </a:spcBef>
            </a:pPr>
            <a:endParaRPr sz="2400" dirty="0">
              <a:latin typeface="Times New Roman"/>
              <a:cs typeface="Times New Roman"/>
            </a:endParaRPr>
          </a:p>
          <a:p>
            <a:pPr marL="12700">
              <a:lnSpc>
                <a:spcPct val="100000"/>
              </a:lnSpc>
              <a:tabLst>
                <a:tab pos="1104900" algn="l"/>
                <a:tab pos="1651000" algn="l"/>
                <a:tab pos="2606675" algn="l"/>
                <a:tab pos="3152140" algn="l"/>
                <a:tab pos="3562350" algn="l"/>
              </a:tabLst>
            </a:pPr>
            <a:r>
              <a:rPr sz="1800" spc="-5" dirty="0">
                <a:latin typeface="Courier New"/>
                <a:cs typeface="Courier New"/>
              </a:rPr>
              <a:t>(P</a:t>
            </a:r>
            <a:r>
              <a:rPr sz="1800" spc="-20" dirty="0">
                <a:latin typeface="Courier New"/>
                <a:cs typeface="Courier New"/>
              </a:rPr>
              <a:t>e</a:t>
            </a:r>
            <a:r>
              <a:rPr sz="1800" spc="-5" dirty="0">
                <a:latin typeface="Courier New"/>
                <a:cs typeface="Courier New"/>
              </a:rPr>
              <a:t>r</a:t>
            </a:r>
            <a:r>
              <a:rPr sz="1800" spc="-15" dirty="0">
                <a:latin typeface="Courier New"/>
                <a:cs typeface="Courier New"/>
              </a:rPr>
              <a:t>s</a:t>
            </a:r>
            <a:r>
              <a:rPr sz="1800" spc="-5" dirty="0">
                <a:latin typeface="Courier New"/>
                <a:cs typeface="Courier New"/>
              </a:rPr>
              <a:t>o</a:t>
            </a:r>
            <a:r>
              <a:rPr sz="1800" dirty="0">
                <a:latin typeface="Courier New"/>
                <a:cs typeface="Courier New"/>
              </a:rPr>
              <a:t>n</a:t>
            </a:r>
            <a:r>
              <a:rPr sz="1800" dirty="0">
                <a:latin typeface="Times New Roman"/>
                <a:cs typeface="Times New Roman"/>
              </a:rPr>
              <a:t>	</a:t>
            </a:r>
            <a:r>
              <a:rPr sz="1800" spc="-5" dirty="0">
                <a:latin typeface="Courier New"/>
                <a:cs typeface="Courier New"/>
              </a:rPr>
              <a:t>p</a:t>
            </a:r>
            <a:r>
              <a:rPr sz="1800" spc="-15" dirty="0">
                <a:latin typeface="Courier New"/>
                <a:cs typeface="Courier New"/>
              </a:rPr>
              <a:t>1</a:t>
            </a:r>
            <a:r>
              <a:rPr sz="1800" dirty="0">
                <a:latin typeface="Courier New"/>
                <a:cs typeface="Courier New"/>
              </a:rPr>
              <a:t>,</a:t>
            </a:r>
            <a:r>
              <a:rPr sz="1800" dirty="0">
                <a:latin typeface="Times New Roman"/>
                <a:cs typeface="Times New Roman"/>
              </a:rPr>
              <a:t>	</a:t>
            </a:r>
            <a:r>
              <a:rPr sz="1800" spc="-5" dirty="0">
                <a:latin typeface="Courier New"/>
                <a:cs typeface="Courier New"/>
              </a:rPr>
              <a:t>P</a:t>
            </a:r>
            <a:r>
              <a:rPr sz="1800" spc="-20" dirty="0">
                <a:latin typeface="Courier New"/>
                <a:cs typeface="Courier New"/>
              </a:rPr>
              <a:t>e</a:t>
            </a:r>
            <a:r>
              <a:rPr sz="1800" spc="-5" dirty="0">
                <a:latin typeface="Courier New"/>
                <a:cs typeface="Courier New"/>
              </a:rPr>
              <a:t>r</a:t>
            </a:r>
            <a:r>
              <a:rPr sz="1800" spc="-15" dirty="0">
                <a:latin typeface="Courier New"/>
                <a:cs typeface="Courier New"/>
              </a:rPr>
              <a:t>s</a:t>
            </a:r>
            <a:r>
              <a:rPr sz="1800" spc="-5" dirty="0">
                <a:latin typeface="Courier New"/>
                <a:cs typeface="Courier New"/>
              </a:rPr>
              <a:t>o</a:t>
            </a:r>
            <a:r>
              <a:rPr sz="1800" dirty="0">
                <a:latin typeface="Courier New"/>
                <a:cs typeface="Courier New"/>
              </a:rPr>
              <a:t>n</a:t>
            </a:r>
            <a:r>
              <a:rPr sz="1800" dirty="0">
                <a:latin typeface="Times New Roman"/>
                <a:cs typeface="Times New Roman"/>
              </a:rPr>
              <a:t>	</a:t>
            </a:r>
            <a:r>
              <a:rPr sz="1800" spc="-5" dirty="0">
                <a:latin typeface="Courier New"/>
                <a:cs typeface="Courier New"/>
              </a:rPr>
              <a:t>p</a:t>
            </a:r>
            <a:r>
              <a:rPr sz="1800" spc="-15" dirty="0">
                <a:latin typeface="Courier New"/>
                <a:cs typeface="Courier New"/>
              </a:rPr>
              <a:t>2</a:t>
            </a:r>
            <a:r>
              <a:rPr sz="1800" dirty="0">
                <a:latin typeface="Courier New"/>
                <a:cs typeface="Courier New"/>
              </a:rPr>
              <a:t>)</a:t>
            </a:r>
            <a:r>
              <a:rPr sz="1800" dirty="0">
                <a:latin typeface="Times New Roman"/>
                <a:cs typeface="Times New Roman"/>
              </a:rPr>
              <a:t>	</a:t>
            </a:r>
            <a:r>
              <a:rPr sz="1800" dirty="0">
                <a:latin typeface="Courier New"/>
                <a:cs typeface="Courier New"/>
              </a:rPr>
              <a:t>-&gt;</a:t>
            </a:r>
            <a:r>
              <a:rPr sz="1800" dirty="0">
                <a:latin typeface="Times New Roman"/>
                <a:cs typeface="Times New Roman"/>
              </a:rPr>
              <a:t>	</a:t>
            </a:r>
            <a:r>
              <a:rPr sz="1800" spc="-15" dirty="0">
                <a:latin typeface="Courier New"/>
                <a:cs typeface="Courier New"/>
              </a:rPr>
              <a:t>p</a:t>
            </a:r>
            <a:r>
              <a:rPr sz="1800" spc="-5" dirty="0">
                <a:latin typeface="Courier New"/>
                <a:cs typeface="Courier New"/>
              </a:rPr>
              <a:t>1.</a:t>
            </a:r>
            <a:r>
              <a:rPr sz="1800" spc="-15" dirty="0">
                <a:solidFill>
                  <a:srgbClr val="0000CC"/>
                </a:solidFill>
                <a:latin typeface="Courier New"/>
                <a:cs typeface="Courier New"/>
              </a:rPr>
              <a:t>g</a:t>
            </a:r>
            <a:r>
              <a:rPr sz="1800" spc="-5" dirty="0">
                <a:solidFill>
                  <a:srgbClr val="0000CC"/>
                </a:solidFill>
                <a:latin typeface="Courier New"/>
                <a:cs typeface="Courier New"/>
              </a:rPr>
              <a:t>e</a:t>
            </a:r>
            <a:r>
              <a:rPr sz="1800" spc="-15" dirty="0">
                <a:solidFill>
                  <a:srgbClr val="0000CC"/>
                </a:solidFill>
                <a:latin typeface="Courier New"/>
                <a:cs typeface="Courier New"/>
              </a:rPr>
              <a:t>tA</a:t>
            </a:r>
            <a:r>
              <a:rPr sz="1800" spc="-5" dirty="0">
                <a:solidFill>
                  <a:srgbClr val="0000CC"/>
                </a:solidFill>
                <a:latin typeface="Courier New"/>
                <a:cs typeface="Courier New"/>
              </a:rPr>
              <a:t>g</a:t>
            </a:r>
            <a:r>
              <a:rPr sz="1800" spc="-10" dirty="0">
                <a:solidFill>
                  <a:srgbClr val="0000CC"/>
                </a:solidFill>
                <a:latin typeface="Courier New"/>
                <a:cs typeface="Courier New"/>
              </a:rPr>
              <a:t>e</a:t>
            </a:r>
            <a:r>
              <a:rPr sz="1800" b="1" spc="-15" dirty="0">
                <a:latin typeface="Courier New"/>
                <a:cs typeface="Courier New"/>
              </a:rPr>
              <a:t>(</a:t>
            </a:r>
            <a:r>
              <a:rPr sz="1800" b="1" dirty="0">
                <a:latin typeface="Courier New"/>
                <a:cs typeface="Courier New"/>
              </a:rPr>
              <a:t>)</a:t>
            </a:r>
            <a:r>
              <a:rPr sz="1800" spc="-15" dirty="0">
                <a:latin typeface="Courier New"/>
                <a:cs typeface="Courier New"/>
              </a:rPr>
              <a:t>.</a:t>
            </a:r>
            <a:r>
              <a:rPr sz="1800" spc="-5" dirty="0">
                <a:solidFill>
                  <a:srgbClr val="0000CC"/>
                </a:solidFill>
                <a:latin typeface="Courier New"/>
                <a:cs typeface="Courier New"/>
              </a:rPr>
              <a:t>co</a:t>
            </a:r>
            <a:r>
              <a:rPr sz="1800" spc="-20" dirty="0">
                <a:solidFill>
                  <a:srgbClr val="0000CC"/>
                </a:solidFill>
                <a:latin typeface="Courier New"/>
                <a:cs typeface="Courier New"/>
              </a:rPr>
              <a:t>m</a:t>
            </a:r>
            <a:r>
              <a:rPr sz="1800" spc="-5" dirty="0">
                <a:solidFill>
                  <a:srgbClr val="0000CC"/>
                </a:solidFill>
                <a:latin typeface="Courier New"/>
                <a:cs typeface="Courier New"/>
              </a:rPr>
              <a:t>p</a:t>
            </a:r>
            <a:r>
              <a:rPr sz="1800" spc="-15" dirty="0">
                <a:solidFill>
                  <a:srgbClr val="0000CC"/>
                </a:solidFill>
                <a:latin typeface="Courier New"/>
                <a:cs typeface="Courier New"/>
              </a:rPr>
              <a:t>ar</a:t>
            </a:r>
            <a:r>
              <a:rPr sz="1800" spc="-5" dirty="0">
                <a:solidFill>
                  <a:srgbClr val="0000CC"/>
                </a:solidFill>
                <a:latin typeface="Courier New"/>
                <a:cs typeface="Courier New"/>
              </a:rPr>
              <a:t>eT</a:t>
            </a:r>
            <a:r>
              <a:rPr sz="1800" spc="-20" dirty="0">
                <a:solidFill>
                  <a:srgbClr val="0000CC"/>
                </a:solidFill>
                <a:latin typeface="Courier New"/>
                <a:cs typeface="Courier New"/>
              </a:rPr>
              <a:t>o</a:t>
            </a:r>
            <a:r>
              <a:rPr sz="1800" b="1" spc="-5" dirty="0">
                <a:latin typeface="Courier New"/>
                <a:cs typeface="Courier New"/>
              </a:rPr>
              <a:t>(</a:t>
            </a:r>
            <a:r>
              <a:rPr sz="1800" spc="-15" dirty="0">
                <a:latin typeface="Courier New"/>
                <a:cs typeface="Courier New"/>
              </a:rPr>
              <a:t>p</a:t>
            </a:r>
            <a:r>
              <a:rPr sz="1800" spc="-5" dirty="0">
                <a:latin typeface="Courier New"/>
                <a:cs typeface="Courier New"/>
              </a:rPr>
              <a:t>2.</a:t>
            </a:r>
            <a:r>
              <a:rPr sz="1800" spc="-15" dirty="0">
                <a:solidFill>
                  <a:srgbClr val="0000CC"/>
                </a:solidFill>
                <a:latin typeface="Courier New"/>
                <a:cs typeface="Courier New"/>
              </a:rPr>
              <a:t>g</a:t>
            </a:r>
            <a:r>
              <a:rPr sz="1800" spc="-5" dirty="0">
                <a:solidFill>
                  <a:srgbClr val="0000CC"/>
                </a:solidFill>
                <a:latin typeface="Courier New"/>
                <a:cs typeface="Courier New"/>
              </a:rPr>
              <a:t>e</a:t>
            </a:r>
            <a:r>
              <a:rPr sz="1800" spc="-15" dirty="0">
                <a:solidFill>
                  <a:srgbClr val="0000CC"/>
                </a:solidFill>
                <a:latin typeface="Courier New"/>
                <a:cs typeface="Courier New"/>
              </a:rPr>
              <a:t>tA</a:t>
            </a:r>
            <a:r>
              <a:rPr sz="1800" spc="-5" dirty="0">
                <a:solidFill>
                  <a:srgbClr val="0000CC"/>
                </a:solidFill>
                <a:latin typeface="Courier New"/>
                <a:cs typeface="Courier New"/>
              </a:rPr>
              <a:t>g</a:t>
            </a:r>
            <a:r>
              <a:rPr sz="1800" spc="-10" dirty="0">
                <a:solidFill>
                  <a:srgbClr val="0000CC"/>
                </a:solidFill>
                <a:latin typeface="Courier New"/>
                <a:cs typeface="Courier New"/>
              </a:rPr>
              <a:t>e</a:t>
            </a:r>
            <a:r>
              <a:rPr sz="1800" b="1" spc="-15" dirty="0">
                <a:latin typeface="Courier New"/>
                <a:cs typeface="Courier New"/>
              </a:rPr>
              <a:t>(</a:t>
            </a:r>
            <a:r>
              <a:rPr sz="1800" b="1" spc="-5" dirty="0">
                <a:latin typeface="Courier New"/>
                <a:cs typeface="Courier New"/>
              </a:rPr>
              <a:t>)</a:t>
            </a:r>
            <a:r>
              <a:rPr sz="1800" b="1" spc="-20" dirty="0">
                <a:latin typeface="Courier New"/>
                <a:cs typeface="Courier New"/>
              </a:rPr>
              <a:t>)</a:t>
            </a:r>
            <a:r>
              <a:rPr sz="1800" dirty="0">
                <a:latin typeface="Courier New"/>
                <a:cs typeface="Courier New"/>
              </a:rPr>
              <a:t>;</a:t>
            </a:r>
          </a:p>
        </p:txBody>
      </p:sp>
      <p:sp>
        <p:nvSpPr>
          <p:cNvPr id="35" name="object 11"/>
          <p:cNvSpPr txBox="1"/>
          <p:nvPr/>
        </p:nvSpPr>
        <p:spPr>
          <a:xfrm>
            <a:off x="2161738" y="5886594"/>
            <a:ext cx="2068830" cy="254000"/>
          </a:xfrm>
          <a:prstGeom prst="rect">
            <a:avLst/>
          </a:prstGeom>
        </p:spPr>
        <p:txBody>
          <a:bodyPr vert="horz" wrap="square" lIns="0" tIns="0" rIns="0" bIns="0" rtlCol="0">
            <a:spAutoFit/>
          </a:bodyPr>
          <a:lstStyle/>
          <a:p>
            <a:pPr marL="12700">
              <a:lnSpc>
                <a:spcPct val="100000"/>
              </a:lnSpc>
            </a:pPr>
            <a:r>
              <a:rPr sz="1800" spc="-5" dirty="0">
                <a:latin typeface="Arial"/>
                <a:cs typeface="Arial"/>
              </a:rPr>
              <a:t>L</a:t>
            </a:r>
            <a:r>
              <a:rPr sz="1800" spc="-10" dirty="0">
                <a:latin typeface="Arial"/>
                <a:cs typeface="Arial"/>
              </a:rPr>
              <a:t>a</a:t>
            </a:r>
            <a:r>
              <a:rPr sz="1800" dirty="0">
                <a:latin typeface="Arial"/>
                <a:cs typeface="Arial"/>
              </a:rPr>
              <a:t>mb</a:t>
            </a:r>
            <a:r>
              <a:rPr sz="1800" spc="-10" dirty="0">
                <a:latin typeface="Arial"/>
                <a:cs typeface="Arial"/>
              </a:rPr>
              <a:t>d</a:t>
            </a:r>
            <a:r>
              <a:rPr sz="1800" dirty="0">
                <a:latin typeface="Arial"/>
                <a:cs typeface="Arial"/>
              </a:rPr>
              <a:t>a</a:t>
            </a:r>
            <a:r>
              <a:rPr sz="1800" spc="55" dirty="0">
                <a:latin typeface="Times New Roman"/>
                <a:cs typeface="Times New Roman"/>
              </a:rPr>
              <a:t> </a:t>
            </a:r>
            <a:r>
              <a:rPr sz="1800" spc="-5" dirty="0">
                <a:latin typeface="Arial"/>
                <a:cs typeface="Arial"/>
              </a:rPr>
              <a:t>p</a:t>
            </a:r>
            <a:r>
              <a:rPr sz="1800" spc="-10" dirty="0">
                <a:latin typeface="Arial"/>
                <a:cs typeface="Arial"/>
              </a:rPr>
              <a:t>a</a:t>
            </a:r>
            <a:r>
              <a:rPr sz="1800" dirty="0">
                <a:latin typeface="Arial"/>
                <a:cs typeface="Arial"/>
              </a:rPr>
              <a:t>ram</a:t>
            </a:r>
            <a:r>
              <a:rPr sz="1800" spc="-10" dirty="0">
                <a:latin typeface="Arial"/>
                <a:cs typeface="Arial"/>
              </a:rPr>
              <a:t>eters</a:t>
            </a:r>
            <a:endParaRPr sz="1800">
              <a:latin typeface="Arial"/>
              <a:cs typeface="Arial"/>
            </a:endParaRPr>
          </a:p>
        </p:txBody>
      </p:sp>
      <p:sp>
        <p:nvSpPr>
          <p:cNvPr id="36" name="object 12"/>
          <p:cNvSpPr txBox="1"/>
          <p:nvPr/>
        </p:nvSpPr>
        <p:spPr>
          <a:xfrm>
            <a:off x="6639818" y="5886594"/>
            <a:ext cx="1410970" cy="254000"/>
          </a:xfrm>
          <a:prstGeom prst="rect">
            <a:avLst/>
          </a:prstGeom>
        </p:spPr>
        <p:txBody>
          <a:bodyPr vert="horz" wrap="square" lIns="0" tIns="0" rIns="0" bIns="0" rtlCol="0">
            <a:spAutoFit/>
          </a:bodyPr>
          <a:lstStyle/>
          <a:p>
            <a:pPr marL="12700">
              <a:lnSpc>
                <a:spcPct val="100000"/>
              </a:lnSpc>
            </a:pPr>
            <a:r>
              <a:rPr sz="1800" spc="-5" dirty="0">
                <a:latin typeface="Arial"/>
                <a:cs typeface="Arial"/>
              </a:rPr>
              <a:t>Lamb</a:t>
            </a:r>
            <a:r>
              <a:rPr sz="1800" spc="-10" dirty="0">
                <a:latin typeface="Arial"/>
                <a:cs typeface="Arial"/>
              </a:rPr>
              <a:t>d</a:t>
            </a:r>
            <a:r>
              <a:rPr sz="1800" dirty="0">
                <a:latin typeface="Arial"/>
                <a:cs typeface="Arial"/>
              </a:rPr>
              <a:t>a</a:t>
            </a:r>
            <a:r>
              <a:rPr sz="1800" spc="60" dirty="0">
                <a:latin typeface="Times New Roman"/>
                <a:cs typeface="Times New Roman"/>
              </a:rPr>
              <a:t> </a:t>
            </a:r>
            <a:r>
              <a:rPr sz="1800" spc="-5" dirty="0">
                <a:latin typeface="Arial"/>
                <a:cs typeface="Arial"/>
              </a:rPr>
              <a:t>bo</a:t>
            </a:r>
            <a:r>
              <a:rPr sz="1800" spc="-10" dirty="0">
                <a:latin typeface="Arial"/>
                <a:cs typeface="Arial"/>
              </a:rPr>
              <a:t>d</a:t>
            </a:r>
            <a:r>
              <a:rPr sz="1800" dirty="0">
                <a:latin typeface="Arial"/>
                <a:cs typeface="Arial"/>
              </a:rPr>
              <a:t>y</a:t>
            </a:r>
            <a:endParaRPr sz="1800">
              <a:latin typeface="Arial"/>
              <a:cs typeface="Arial"/>
            </a:endParaRPr>
          </a:p>
        </p:txBody>
      </p:sp>
    </p:spTree>
    <p:extLst>
      <p:ext uri="{BB962C8B-B14F-4D97-AF65-F5344CB8AC3E}">
        <p14:creationId xmlns:p14="http://schemas.microsoft.com/office/powerpoint/2010/main" val="34839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8 – Date &amp; Time API</a:t>
            </a:r>
            <a:endParaRPr lang="en-IN" dirty="0"/>
          </a:p>
        </p:txBody>
      </p:sp>
      <p:sp>
        <p:nvSpPr>
          <p:cNvPr id="3" name="Content Placeholder 2"/>
          <p:cNvSpPr>
            <a:spLocks noGrp="1"/>
          </p:cNvSpPr>
          <p:nvPr>
            <p:ph idx="1"/>
          </p:nvPr>
        </p:nvSpPr>
        <p:spPr/>
        <p:txBody>
          <a:bodyPr/>
          <a:lstStyle/>
          <a:p>
            <a:r>
              <a:rPr lang="en-IN" dirty="0"/>
              <a:t>Java 8 introduces a new date-time API under the package </a:t>
            </a:r>
            <a:r>
              <a:rPr lang="en-IN" b="1" dirty="0" err="1">
                <a:solidFill>
                  <a:srgbClr val="C00000"/>
                </a:solidFill>
              </a:rPr>
              <a:t>java.time</a:t>
            </a:r>
            <a:r>
              <a:rPr lang="en-IN" b="1" dirty="0">
                <a:solidFill>
                  <a:srgbClr val="C00000"/>
                </a:solidFill>
              </a:rPr>
              <a:t>. </a:t>
            </a:r>
            <a:endParaRPr lang="en-IN" b="1" dirty="0" smtClean="0">
              <a:solidFill>
                <a:srgbClr val="C00000"/>
              </a:solidFill>
            </a:endParaRPr>
          </a:p>
          <a:p>
            <a:r>
              <a:rPr lang="en-IN" dirty="0"/>
              <a:t>It simply change the way </a:t>
            </a:r>
            <a:r>
              <a:rPr lang="en-IN" dirty="0" smtClean="0"/>
              <a:t>we </a:t>
            </a:r>
            <a:r>
              <a:rPr lang="en-IN" dirty="0"/>
              <a:t>have been handling dates in java applications</a:t>
            </a:r>
            <a:r>
              <a:rPr lang="en-IN" dirty="0" smtClean="0"/>
              <a:t>.</a:t>
            </a:r>
          </a:p>
          <a:p>
            <a:endParaRPr lang="en-IN" dirty="0" smtClean="0"/>
          </a:p>
          <a:p>
            <a:r>
              <a:rPr lang="en-IN" dirty="0" smtClean="0"/>
              <a:t>Important </a:t>
            </a:r>
            <a:r>
              <a:rPr lang="en-IN" dirty="0"/>
              <a:t>classes introduced in </a:t>
            </a:r>
            <a:r>
              <a:rPr lang="en-IN" dirty="0" err="1"/>
              <a:t>java.time</a:t>
            </a:r>
            <a:r>
              <a:rPr lang="en-IN" dirty="0"/>
              <a:t> </a:t>
            </a:r>
            <a:r>
              <a:rPr lang="en-IN" dirty="0" smtClean="0"/>
              <a:t>package</a:t>
            </a:r>
          </a:p>
          <a:p>
            <a:endParaRPr lang="en-IN" dirty="0" smtClean="0"/>
          </a:p>
          <a:p>
            <a:pPr lvl="1"/>
            <a:r>
              <a:rPr lang="en-IN" b="1" dirty="0">
                <a:solidFill>
                  <a:srgbClr val="C00000"/>
                </a:solidFill>
              </a:rPr>
              <a:t>Local − </a:t>
            </a:r>
            <a:r>
              <a:rPr lang="en-IN" dirty="0"/>
              <a:t>Simplified date-time API with no complexity of </a:t>
            </a:r>
            <a:r>
              <a:rPr lang="en-IN" dirty="0" err="1"/>
              <a:t>timezone</a:t>
            </a:r>
            <a:r>
              <a:rPr lang="en-IN" dirty="0"/>
              <a:t> handling.</a:t>
            </a:r>
          </a:p>
          <a:p>
            <a:endParaRPr lang="en-IN" b="1" dirty="0">
              <a:solidFill>
                <a:srgbClr val="C00000"/>
              </a:solidFill>
            </a:endParaRPr>
          </a:p>
          <a:p>
            <a:pPr lvl="1"/>
            <a:r>
              <a:rPr lang="en-IN" b="1" dirty="0">
                <a:solidFill>
                  <a:srgbClr val="C00000"/>
                </a:solidFill>
              </a:rPr>
              <a:t>Zoned − </a:t>
            </a:r>
            <a:r>
              <a:rPr lang="en-IN" dirty="0"/>
              <a:t>Specialized date-time API to deal with various </a:t>
            </a:r>
            <a:r>
              <a:rPr lang="en-IN" dirty="0" err="1"/>
              <a:t>timezones</a:t>
            </a:r>
            <a:r>
              <a:rPr lang="en-IN" dirty="0"/>
              <a:t>.</a:t>
            </a:r>
          </a:p>
        </p:txBody>
      </p:sp>
    </p:spTree>
    <p:extLst>
      <p:ext uri="{BB962C8B-B14F-4D97-AF65-F5344CB8AC3E}">
        <p14:creationId xmlns:p14="http://schemas.microsoft.com/office/powerpoint/2010/main" val="30470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Date &amp; Time API</a:t>
            </a:r>
          </a:p>
        </p:txBody>
      </p:sp>
      <p:sp>
        <p:nvSpPr>
          <p:cNvPr id="3" name="Content Placeholder 2"/>
          <p:cNvSpPr>
            <a:spLocks noGrp="1"/>
          </p:cNvSpPr>
          <p:nvPr>
            <p:ph idx="1"/>
          </p:nvPr>
        </p:nvSpPr>
        <p:spPr>
          <a:xfrm>
            <a:off x="609600" y="1765566"/>
            <a:ext cx="10972800" cy="977634"/>
          </a:xfrm>
        </p:spPr>
        <p:txBody>
          <a:bodyPr/>
          <a:lstStyle/>
          <a:p>
            <a:r>
              <a:rPr lang="en-IN" dirty="0"/>
              <a:t>Date class has even become obsolete. </a:t>
            </a:r>
            <a:r>
              <a:rPr lang="en-IN" dirty="0" smtClean="0"/>
              <a:t>The </a:t>
            </a:r>
            <a:r>
              <a:rPr lang="en-IN" dirty="0"/>
              <a:t>new classes intended to replace Date class </a:t>
            </a:r>
            <a:r>
              <a:rPr lang="en-IN" dirty="0" smtClean="0"/>
              <a:t>are :</a:t>
            </a:r>
          </a:p>
          <a:p>
            <a:endParaRPr lang="en-IN" dirty="0" smtClean="0"/>
          </a:p>
        </p:txBody>
      </p:sp>
      <p:graphicFrame>
        <p:nvGraphicFramePr>
          <p:cNvPr id="5" name="Diagram 4"/>
          <p:cNvGraphicFramePr/>
          <p:nvPr>
            <p:extLst>
              <p:ext uri="{D42A27DB-BD31-4B8C-83A1-F6EECF244321}">
                <p14:modId xmlns:p14="http://schemas.microsoft.com/office/powerpoint/2010/main" val="2511525503"/>
              </p:ext>
            </p:extLst>
          </p:nvPr>
        </p:nvGraphicFramePr>
        <p:xfrm>
          <a:off x="1249680" y="2908567"/>
          <a:ext cx="9433560" cy="3781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46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&amp; Time Example</a:t>
            </a:r>
            <a:endParaRPr lang="en-IN" dirty="0"/>
          </a:p>
        </p:txBody>
      </p:sp>
      <p:sp>
        <p:nvSpPr>
          <p:cNvPr id="3" name="Content Placeholder 2"/>
          <p:cNvSpPr>
            <a:spLocks noGrp="1"/>
          </p:cNvSpPr>
          <p:nvPr>
            <p:ph idx="1"/>
          </p:nvPr>
        </p:nvSpPr>
        <p:spPr>
          <a:xfrm>
            <a:off x="609600" y="1765566"/>
            <a:ext cx="10972800" cy="2928354"/>
          </a:xfrm>
        </p:spPr>
        <p:txBody>
          <a:bodyPr/>
          <a:lstStyle/>
          <a:p>
            <a:pPr marL="109728" indent="0">
              <a:buNone/>
            </a:pPr>
            <a:r>
              <a:rPr lang="en-IN" dirty="0" err="1">
                <a:solidFill>
                  <a:srgbClr val="C00000"/>
                </a:solidFill>
              </a:rPr>
              <a:t>LocalDate</a:t>
            </a:r>
            <a:r>
              <a:rPr lang="en-IN" dirty="0">
                <a:solidFill>
                  <a:srgbClr val="C00000"/>
                </a:solidFill>
              </a:rPr>
              <a:t> </a:t>
            </a:r>
            <a:r>
              <a:rPr lang="en-IN" dirty="0" err="1">
                <a:solidFill>
                  <a:srgbClr val="C00000"/>
                </a:solidFill>
              </a:rPr>
              <a:t>localDate</a:t>
            </a:r>
            <a:r>
              <a:rPr lang="en-IN" dirty="0">
                <a:solidFill>
                  <a:srgbClr val="C00000"/>
                </a:solidFill>
              </a:rPr>
              <a:t> = </a:t>
            </a:r>
            <a:r>
              <a:rPr lang="en-IN" dirty="0" err="1">
                <a:solidFill>
                  <a:srgbClr val="C00000"/>
                </a:solidFill>
              </a:rPr>
              <a:t>LocalDate.now</a:t>
            </a:r>
            <a:r>
              <a:rPr lang="en-IN" dirty="0">
                <a:solidFill>
                  <a:srgbClr val="C00000"/>
                </a:solidFill>
              </a:rPr>
              <a:t>();</a:t>
            </a:r>
          </a:p>
          <a:p>
            <a:pPr marL="109728" indent="0">
              <a:buNone/>
            </a:pPr>
            <a:r>
              <a:rPr lang="en-IN" dirty="0" err="1">
                <a:solidFill>
                  <a:srgbClr val="C00000"/>
                </a:solidFill>
              </a:rPr>
              <a:t>LocalTime</a:t>
            </a:r>
            <a:r>
              <a:rPr lang="en-IN" dirty="0">
                <a:solidFill>
                  <a:srgbClr val="C00000"/>
                </a:solidFill>
              </a:rPr>
              <a:t> </a:t>
            </a:r>
            <a:r>
              <a:rPr lang="en-IN" dirty="0" err="1">
                <a:solidFill>
                  <a:srgbClr val="C00000"/>
                </a:solidFill>
              </a:rPr>
              <a:t>localTime</a:t>
            </a:r>
            <a:r>
              <a:rPr lang="en-IN" dirty="0">
                <a:solidFill>
                  <a:srgbClr val="C00000"/>
                </a:solidFill>
              </a:rPr>
              <a:t> = </a:t>
            </a:r>
            <a:r>
              <a:rPr lang="en-IN" dirty="0" err="1">
                <a:solidFill>
                  <a:srgbClr val="C00000"/>
                </a:solidFill>
              </a:rPr>
              <a:t>LocalTime.of</a:t>
            </a:r>
            <a:r>
              <a:rPr lang="en-IN" dirty="0">
                <a:solidFill>
                  <a:srgbClr val="C00000"/>
                </a:solidFill>
              </a:rPr>
              <a:t>(12, 20);</a:t>
            </a:r>
          </a:p>
          <a:p>
            <a:pPr marL="109728" indent="0">
              <a:buNone/>
            </a:pPr>
            <a:r>
              <a:rPr lang="en-IN" dirty="0" err="1">
                <a:solidFill>
                  <a:srgbClr val="C00000"/>
                </a:solidFill>
              </a:rPr>
              <a:t>LocalDateTime</a:t>
            </a:r>
            <a:r>
              <a:rPr lang="en-IN" dirty="0">
                <a:solidFill>
                  <a:srgbClr val="C00000"/>
                </a:solidFill>
              </a:rPr>
              <a:t> </a:t>
            </a:r>
            <a:r>
              <a:rPr lang="en-IN" dirty="0" err="1">
                <a:solidFill>
                  <a:srgbClr val="C00000"/>
                </a:solidFill>
              </a:rPr>
              <a:t>localDateTime</a:t>
            </a:r>
            <a:r>
              <a:rPr lang="en-IN" dirty="0">
                <a:solidFill>
                  <a:srgbClr val="C00000"/>
                </a:solidFill>
              </a:rPr>
              <a:t> = </a:t>
            </a:r>
            <a:r>
              <a:rPr lang="en-IN" dirty="0" err="1">
                <a:solidFill>
                  <a:srgbClr val="C00000"/>
                </a:solidFill>
              </a:rPr>
              <a:t>LocalDateTime.now</a:t>
            </a:r>
            <a:r>
              <a:rPr lang="en-IN" dirty="0">
                <a:solidFill>
                  <a:srgbClr val="C00000"/>
                </a:solidFill>
              </a:rPr>
              <a:t>();</a:t>
            </a:r>
          </a:p>
          <a:p>
            <a:pPr marL="109728" indent="0">
              <a:buNone/>
            </a:pPr>
            <a:r>
              <a:rPr lang="en-IN" dirty="0" err="1">
                <a:solidFill>
                  <a:srgbClr val="C00000"/>
                </a:solidFill>
              </a:rPr>
              <a:t>OffsetDateTime</a:t>
            </a:r>
            <a:r>
              <a:rPr lang="en-IN" dirty="0">
                <a:solidFill>
                  <a:srgbClr val="C00000"/>
                </a:solidFill>
              </a:rPr>
              <a:t> </a:t>
            </a:r>
            <a:r>
              <a:rPr lang="en-IN" dirty="0" err="1">
                <a:solidFill>
                  <a:srgbClr val="C00000"/>
                </a:solidFill>
              </a:rPr>
              <a:t>offsetDateTime</a:t>
            </a:r>
            <a:r>
              <a:rPr lang="en-IN" dirty="0">
                <a:solidFill>
                  <a:srgbClr val="C00000"/>
                </a:solidFill>
              </a:rPr>
              <a:t> = </a:t>
            </a:r>
            <a:r>
              <a:rPr lang="en-IN" dirty="0" err="1">
                <a:solidFill>
                  <a:srgbClr val="C00000"/>
                </a:solidFill>
              </a:rPr>
              <a:t>OffsetDateTime.now</a:t>
            </a:r>
            <a:r>
              <a:rPr lang="en-IN" dirty="0">
                <a:solidFill>
                  <a:srgbClr val="C00000"/>
                </a:solidFill>
              </a:rPr>
              <a:t>();</a:t>
            </a:r>
          </a:p>
          <a:p>
            <a:pPr marL="109728" indent="0">
              <a:buNone/>
            </a:pPr>
            <a:r>
              <a:rPr lang="en-IN" dirty="0" err="1">
                <a:solidFill>
                  <a:srgbClr val="C00000"/>
                </a:solidFill>
              </a:rPr>
              <a:t>ZonedDateTime</a:t>
            </a:r>
            <a:r>
              <a:rPr lang="en-IN" dirty="0">
                <a:solidFill>
                  <a:srgbClr val="C00000"/>
                </a:solidFill>
              </a:rPr>
              <a:t> </a:t>
            </a:r>
            <a:r>
              <a:rPr lang="en-IN" dirty="0" err="1">
                <a:solidFill>
                  <a:srgbClr val="C00000"/>
                </a:solidFill>
              </a:rPr>
              <a:t>zonedDateTime</a:t>
            </a:r>
            <a:r>
              <a:rPr lang="en-IN" dirty="0">
                <a:solidFill>
                  <a:srgbClr val="C00000"/>
                </a:solidFill>
              </a:rPr>
              <a:t> = </a:t>
            </a:r>
            <a:r>
              <a:rPr lang="en-IN" dirty="0" err="1">
                <a:solidFill>
                  <a:srgbClr val="C00000"/>
                </a:solidFill>
              </a:rPr>
              <a:t>ZonedDateTime.now</a:t>
            </a:r>
            <a:r>
              <a:rPr lang="en-IN" dirty="0">
                <a:solidFill>
                  <a:srgbClr val="C00000"/>
                </a:solidFill>
              </a:rPr>
              <a:t>(</a:t>
            </a:r>
            <a:r>
              <a:rPr lang="en-IN" dirty="0" err="1">
                <a:solidFill>
                  <a:srgbClr val="C00000"/>
                </a:solidFill>
              </a:rPr>
              <a:t>ZoneId.of</a:t>
            </a:r>
            <a:r>
              <a:rPr lang="en-IN" dirty="0">
                <a:solidFill>
                  <a:srgbClr val="C00000"/>
                </a:solidFill>
              </a:rPr>
              <a:t>("Europe/Paris"));</a:t>
            </a:r>
          </a:p>
        </p:txBody>
      </p:sp>
      <p:sp>
        <p:nvSpPr>
          <p:cNvPr id="4" name="Rectangle 3"/>
          <p:cNvSpPr/>
          <p:nvPr/>
        </p:nvSpPr>
        <p:spPr>
          <a:xfrm>
            <a:off x="1203960" y="5210294"/>
            <a:ext cx="9777573" cy="40011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sz="2000" b="1" dirty="0" smtClean="0"/>
              <a:t>For date functionality with Zone information, </a:t>
            </a:r>
            <a:r>
              <a:rPr lang="en-IN" sz="2000" b="1" dirty="0" err="1"/>
              <a:t>Timezone</a:t>
            </a:r>
            <a:r>
              <a:rPr lang="en-IN" sz="2000" b="1" dirty="0"/>
              <a:t> offset can be represented </a:t>
            </a:r>
            <a:r>
              <a:rPr lang="en-IN" sz="2000" b="1" dirty="0" smtClean="0"/>
              <a:t> </a:t>
            </a:r>
            <a:endParaRPr lang="en-IN" sz="2000" b="1" dirty="0"/>
          </a:p>
        </p:txBody>
      </p:sp>
    </p:spTree>
    <p:extLst>
      <p:ext uri="{BB962C8B-B14F-4D97-AF65-F5344CB8AC3E}">
        <p14:creationId xmlns:p14="http://schemas.microsoft.com/office/powerpoint/2010/main" val="30926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Picture 3"/>
          <p:cNvPicPr>
            <a:picLocks noChangeAspect="1"/>
          </p:cNvPicPr>
          <p:nvPr/>
        </p:nvPicPr>
        <p:blipFill>
          <a:blip r:embed="rId2"/>
          <a:stretch>
            <a:fillRect/>
          </a:stretch>
        </p:blipFill>
        <p:spPr>
          <a:xfrm>
            <a:off x="1203961" y="533398"/>
            <a:ext cx="8613586" cy="6041137"/>
          </a:xfrm>
          <a:prstGeom prst="rect">
            <a:avLst/>
          </a:prstGeom>
        </p:spPr>
      </p:pic>
    </p:spTree>
    <p:extLst>
      <p:ext uri="{BB962C8B-B14F-4D97-AF65-F5344CB8AC3E}">
        <p14:creationId xmlns:p14="http://schemas.microsoft.com/office/powerpoint/2010/main" val="70175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 Optional Class</a:t>
            </a:r>
          </a:p>
        </p:txBody>
      </p:sp>
      <p:sp>
        <p:nvSpPr>
          <p:cNvPr id="3" name="Content Placeholder 2"/>
          <p:cNvSpPr>
            <a:spLocks noGrp="1"/>
          </p:cNvSpPr>
          <p:nvPr>
            <p:ph idx="1"/>
          </p:nvPr>
        </p:nvSpPr>
        <p:spPr/>
        <p:txBody>
          <a:bodyPr/>
          <a:lstStyle/>
          <a:p>
            <a:r>
              <a:rPr lang="en-IN" dirty="0"/>
              <a:t>Java introduced a new class Optional in jdk8. </a:t>
            </a:r>
            <a:endParaRPr lang="en-IN" dirty="0" smtClean="0"/>
          </a:p>
          <a:p>
            <a:r>
              <a:rPr lang="en-IN" dirty="0"/>
              <a:t>Optional is a container object used to contain not-null objects.</a:t>
            </a:r>
            <a:endParaRPr lang="en-IN" dirty="0" smtClean="0"/>
          </a:p>
          <a:p>
            <a:r>
              <a:rPr lang="en-IN" dirty="0" smtClean="0"/>
              <a:t>It </a:t>
            </a:r>
            <a:r>
              <a:rPr lang="en-IN" dirty="0"/>
              <a:t>is a public final class and used to deal with </a:t>
            </a:r>
            <a:r>
              <a:rPr lang="en-IN" dirty="0" err="1"/>
              <a:t>NullPointerException</a:t>
            </a:r>
            <a:r>
              <a:rPr lang="en-IN" dirty="0"/>
              <a:t> in Java application. </a:t>
            </a:r>
            <a:endParaRPr lang="en-IN" dirty="0" smtClean="0"/>
          </a:p>
          <a:p>
            <a:r>
              <a:rPr lang="en-IN" dirty="0" smtClean="0"/>
              <a:t>You </a:t>
            </a:r>
            <a:r>
              <a:rPr lang="en-IN" dirty="0"/>
              <a:t>must import </a:t>
            </a:r>
            <a:r>
              <a:rPr lang="en-IN" dirty="0" err="1"/>
              <a:t>java.util</a:t>
            </a:r>
            <a:r>
              <a:rPr lang="en-IN" dirty="0"/>
              <a:t> package to use this class. </a:t>
            </a:r>
            <a:endParaRPr lang="en-IN" dirty="0" smtClean="0"/>
          </a:p>
          <a:p>
            <a:r>
              <a:rPr lang="en-IN" dirty="0" smtClean="0"/>
              <a:t>It </a:t>
            </a:r>
            <a:r>
              <a:rPr lang="en-IN" dirty="0"/>
              <a:t>provides methods which are used to check the presence of value for particular variable</a:t>
            </a:r>
            <a:r>
              <a:rPr lang="en-IN" dirty="0" smtClean="0"/>
              <a:t>.</a:t>
            </a:r>
          </a:p>
          <a:p>
            <a:r>
              <a:rPr lang="en-IN" dirty="0"/>
              <a:t>It avoids any runtime </a:t>
            </a:r>
            <a:r>
              <a:rPr lang="en-IN" dirty="0" err="1"/>
              <a:t>NullPointerExceptions</a:t>
            </a:r>
            <a:r>
              <a:rPr lang="en-IN" dirty="0"/>
              <a:t> and supports us in developing clean and neat Java APIs or Applications.</a:t>
            </a:r>
          </a:p>
        </p:txBody>
      </p:sp>
    </p:spTree>
    <p:extLst>
      <p:ext uri="{BB962C8B-B14F-4D97-AF65-F5344CB8AC3E}">
        <p14:creationId xmlns:p14="http://schemas.microsoft.com/office/powerpoint/2010/main" val="247277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Java 8 </a:t>
            </a:r>
            <a:r>
              <a:rPr lang="en-IN" dirty="0" smtClean="0"/>
              <a:t>Optional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7583680"/>
              </p:ext>
            </p:extLst>
          </p:nvPr>
        </p:nvGraphicFramePr>
        <p:xfrm>
          <a:off x="609600" y="1765566"/>
          <a:ext cx="10972800" cy="4808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Optional Class Methods</a:t>
            </a:r>
            <a:endParaRPr lang="en-IN" dirty="0"/>
          </a:p>
        </p:txBody>
      </p:sp>
      <p:sp>
        <p:nvSpPr>
          <p:cNvPr id="3" name="Content Placeholder 2"/>
          <p:cNvSpPr>
            <a:spLocks noGrp="1"/>
          </p:cNvSpPr>
          <p:nvPr>
            <p:ph idx="1"/>
          </p:nvPr>
        </p:nvSpPr>
        <p:spPr>
          <a:xfrm>
            <a:off x="609600" y="1765566"/>
            <a:ext cx="11201400" cy="4808970"/>
          </a:xfrm>
        </p:spPr>
        <p:txBody>
          <a:bodyPr>
            <a:normAutofit fontScale="92500"/>
          </a:bodyPr>
          <a:lstStyle/>
          <a:p>
            <a:r>
              <a:rPr lang="en-IN" b="1" dirty="0" err="1">
                <a:solidFill>
                  <a:srgbClr val="C00000"/>
                </a:solidFill>
              </a:rPr>
              <a:t>Optional.ofNullable</a:t>
            </a:r>
            <a:r>
              <a:rPr lang="en-IN" b="1" dirty="0">
                <a:solidFill>
                  <a:srgbClr val="C00000"/>
                </a:solidFill>
              </a:rPr>
              <a:t>() </a:t>
            </a:r>
            <a:r>
              <a:rPr lang="en-IN" dirty="0"/>
              <a:t>method returns a Non-empty Optional if a value present in the given object. Otherwise returns empty Optional.</a:t>
            </a:r>
          </a:p>
          <a:p>
            <a:r>
              <a:rPr lang="en-IN" b="1" dirty="0" err="1" smtClean="0">
                <a:solidFill>
                  <a:srgbClr val="C00000"/>
                </a:solidFill>
              </a:rPr>
              <a:t>Optionaal.empty</a:t>
            </a:r>
            <a:r>
              <a:rPr lang="en-IN" b="1" dirty="0">
                <a:solidFill>
                  <a:srgbClr val="C00000"/>
                </a:solidFill>
              </a:rPr>
              <a:t>() </a:t>
            </a:r>
            <a:r>
              <a:rPr lang="en-IN" dirty="0"/>
              <a:t>method is useful to create an empty Optional object</a:t>
            </a:r>
            <a:r>
              <a:rPr lang="en-IN" dirty="0" smtClean="0"/>
              <a:t>.</a:t>
            </a:r>
          </a:p>
          <a:p>
            <a:r>
              <a:rPr lang="en-IN" b="1" dirty="0" err="1" smtClean="0">
                <a:solidFill>
                  <a:srgbClr val="C00000"/>
                </a:solidFill>
              </a:rPr>
              <a:t>Optional.filter</a:t>
            </a:r>
            <a:r>
              <a:rPr lang="en-IN" b="1" dirty="0" smtClean="0">
                <a:solidFill>
                  <a:srgbClr val="C00000"/>
                </a:solidFill>
              </a:rPr>
              <a:t>() </a:t>
            </a:r>
            <a:r>
              <a:rPr lang="en-IN" dirty="0"/>
              <a:t>If a value is present and the value matches a given predicate, it returns an Optional describing the value, otherwise returns an empty Optional</a:t>
            </a:r>
            <a:r>
              <a:rPr lang="en-IN" dirty="0" smtClean="0"/>
              <a:t>.</a:t>
            </a:r>
          </a:p>
          <a:p>
            <a:r>
              <a:rPr lang="en-IN" b="1" dirty="0" err="1" smtClean="0">
                <a:solidFill>
                  <a:srgbClr val="C00000"/>
                </a:solidFill>
              </a:rPr>
              <a:t>Optional.isPresent</a:t>
            </a:r>
            <a:r>
              <a:rPr lang="en-IN" b="1" dirty="0">
                <a:solidFill>
                  <a:srgbClr val="C00000"/>
                </a:solidFill>
              </a:rPr>
              <a:t>() </a:t>
            </a:r>
            <a:r>
              <a:rPr lang="en-IN" dirty="0"/>
              <a:t>returns true if the given Optional object is non-empty. Otherwise it returns false.</a:t>
            </a:r>
          </a:p>
          <a:p>
            <a:r>
              <a:rPr lang="en-IN" b="1" dirty="0" err="1" smtClean="0">
                <a:solidFill>
                  <a:srgbClr val="C00000"/>
                </a:solidFill>
              </a:rPr>
              <a:t>Optional.ifPresent</a:t>
            </a:r>
            <a:r>
              <a:rPr lang="en-IN" b="1" dirty="0">
                <a:solidFill>
                  <a:srgbClr val="C00000"/>
                </a:solidFill>
              </a:rPr>
              <a:t>() </a:t>
            </a:r>
            <a:r>
              <a:rPr lang="en-IN" dirty="0"/>
              <a:t>performs given action if the given Optional object is non-empty. Otherwise it returns false</a:t>
            </a:r>
            <a:r>
              <a:rPr lang="en-IN" dirty="0" smtClean="0"/>
              <a:t>.</a:t>
            </a:r>
          </a:p>
          <a:p>
            <a:r>
              <a:rPr lang="en-IN" b="1" dirty="0" err="1" smtClean="0">
                <a:solidFill>
                  <a:srgbClr val="C00000"/>
                </a:solidFill>
              </a:rPr>
              <a:t>Optional.orElse</a:t>
            </a:r>
            <a:r>
              <a:rPr lang="en-IN" b="1" dirty="0" smtClean="0">
                <a:solidFill>
                  <a:srgbClr val="C00000"/>
                </a:solidFill>
              </a:rPr>
              <a:t>() </a:t>
            </a:r>
            <a:r>
              <a:rPr lang="en-IN" dirty="0"/>
              <a:t>r</a:t>
            </a:r>
            <a:r>
              <a:rPr lang="en-IN" dirty="0" smtClean="0"/>
              <a:t>eturns </a:t>
            </a:r>
            <a:r>
              <a:rPr lang="en-IN" dirty="0"/>
              <a:t>the value if present in Optional Container. Otherwise returns given default value.</a:t>
            </a:r>
          </a:p>
          <a:p>
            <a:endParaRPr lang="en-IN" dirty="0"/>
          </a:p>
        </p:txBody>
      </p:sp>
    </p:spTree>
    <p:extLst>
      <p:ext uri="{BB962C8B-B14F-4D97-AF65-F5344CB8AC3E}">
        <p14:creationId xmlns:p14="http://schemas.microsoft.com/office/powerpoint/2010/main" val="407049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 </a:t>
            </a:r>
            <a:r>
              <a:rPr lang="en-IN" dirty="0" err="1"/>
              <a:t>Nashorn</a:t>
            </a:r>
            <a:r>
              <a:rPr lang="en-IN" dirty="0"/>
              <a:t> JavaScript</a:t>
            </a:r>
          </a:p>
        </p:txBody>
      </p:sp>
      <p:sp>
        <p:nvSpPr>
          <p:cNvPr id="3" name="Content Placeholder 2"/>
          <p:cNvSpPr>
            <a:spLocks noGrp="1"/>
          </p:cNvSpPr>
          <p:nvPr>
            <p:ph idx="1"/>
          </p:nvPr>
        </p:nvSpPr>
        <p:spPr/>
        <p:txBody>
          <a:bodyPr/>
          <a:lstStyle/>
          <a:p>
            <a:r>
              <a:rPr lang="en-IN" dirty="0"/>
              <a:t>With Java 8, </a:t>
            </a:r>
            <a:r>
              <a:rPr lang="en-IN" dirty="0" err="1"/>
              <a:t>Nashorn</a:t>
            </a:r>
            <a:r>
              <a:rPr lang="en-IN" dirty="0"/>
              <a:t>, a much improved </a:t>
            </a:r>
            <a:r>
              <a:rPr lang="en-IN" dirty="0" err="1"/>
              <a:t>javascript</a:t>
            </a:r>
            <a:r>
              <a:rPr lang="en-IN" dirty="0"/>
              <a:t> engine is introduced, to replace the existing Rhino. </a:t>
            </a:r>
            <a:endParaRPr lang="en-IN" dirty="0" smtClean="0"/>
          </a:p>
          <a:p>
            <a:r>
              <a:rPr lang="en-IN" dirty="0" err="1"/>
              <a:t>Nashorn</a:t>
            </a:r>
            <a:r>
              <a:rPr lang="en-IN" dirty="0"/>
              <a:t> is a JavaScript engine developed in </a:t>
            </a:r>
            <a:r>
              <a:rPr lang="en-IN" dirty="0" smtClean="0"/>
              <a:t>the Java language.</a:t>
            </a:r>
          </a:p>
          <a:p>
            <a:r>
              <a:rPr lang="en-IN" dirty="0" err="1" smtClean="0"/>
              <a:t>Nashorn</a:t>
            </a:r>
            <a:r>
              <a:rPr lang="en-IN" dirty="0" smtClean="0"/>
              <a:t> </a:t>
            </a:r>
            <a:r>
              <a:rPr lang="en-IN" dirty="0"/>
              <a:t>provides 2 to 10 times better performance, as it directly compiles the code in memory and passes the </a:t>
            </a:r>
            <a:r>
              <a:rPr lang="en-IN" dirty="0" err="1"/>
              <a:t>bytecode</a:t>
            </a:r>
            <a:r>
              <a:rPr lang="en-IN" dirty="0"/>
              <a:t> to JVM. </a:t>
            </a:r>
            <a:endParaRPr lang="en-IN" dirty="0" smtClean="0"/>
          </a:p>
          <a:p>
            <a:r>
              <a:rPr lang="en-IN" dirty="0" err="1" smtClean="0"/>
              <a:t>Nashorn</a:t>
            </a:r>
            <a:r>
              <a:rPr lang="en-IN" dirty="0" smtClean="0"/>
              <a:t> </a:t>
            </a:r>
            <a:r>
              <a:rPr lang="en-IN" dirty="0"/>
              <a:t>uses invoke dynamics feature, introduced in Java 7 to improve performance</a:t>
            </a:r>
            <a:r>
              <a:rPr lang="en-IN" dirty="0" smtClean="0"/>
              <a:t>.</a:t>
            </a:r>
          </a:p>
          <a:p>
            <a:r>
              <a:rPr lang="en-IN" dirty="0"/>
              <a:t>A command line tool (</a:t>
            </a:r>
            <a:r>
              <a:rPr lang="en-IN" b="1" dirty="0" err="1"/>
              <a:t>jjs</a:t>
            </a:r>
            <a:r>
              <a:rPr lang="en-IN" dirty="0"/>
              <a:t>) for running </a:t>
            </a:r>
            <a:r>
              <a:rPr lang="en-IN" dirty="0" err="1" smtClean="0"/>
              <a:t>javascript</a:t>
            </a:r>
            <a:r>
              <a:rPr lang="en-IN" dirty="0" smtClean="0"/>
              <a:t> without </a:t>
            </a:r>
            <a:r>
              <a:rPr lang="en-IN" dirty="0"/>
              <a:t>using Java is also </a:t>
            </a:r>
            <a:r>
              <a:rPr lang="en-IN" dirty="0" smtClean="0"/>
              <a:t>provided .</a:t>
            </a:r>
            <a:endParaRPr lang="en-IN" dirty="0"/>
          </a:p>
        </p:txBody>
      </p:sp>
    </p:spTree>
    <p:extLst>
      <p:ext uri="{BB962C8B-B14F-4D97-AF65-F5344CB8AC3E}">
        <p14:creationId xmlns:p14="http://schemas.microsoft.com/office/powerpoint/2010/main" val="35686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Calling JavaScript from Java</a:t>
            </a:r>
          </a:p>
        </p:txBody>
      </p:sp>
      <p:sp>
        <p:nvSpPr>
          <p:cNvPr id="3" name="Content Placeholder 2"/>
          <p:cNvSpPr>
            <a:spLocks noGrp="1"/>
          </p:cNvSpPr>
          <p:nvPr>
            <p:ph idx="1"/>
          </p:nvPr>
        </p:nvSpPr>
        <p:spPr/>
        <p:txBody>
          <a:bodyPr/>
          <a:lstStyle/>
          <a:p>
            <a:r>
              <a:rPr lang="en-IN" dirty="0"/>
              <a:t>Using </a:t>
            </a:r>
            <a:r>
              <a:rPr lang="en-IN" dirty="0" err="1"/>
              <a:t>ScriptEngineManager</a:t>
            </a:r>
            <a:r>
              <a:rPr lang="en-IN" dirty="0"/>
              <a:t>, JavaScript code can be called and interpreted in Java</a:t>
            </a:r>
            <a:r>
              <a:rPr lang="en-IN" dirty="0" smtClean="0"/>
              <a:t>.</a:t>
            </a:r>
          </a:p>
          <a:p>
            <a:r>
              <a:rPr lang="en-IN" dirty="0" smtClean="0"/>
              <a:t>It is implemented by importing following </a:t>
            </a:r>
            <a:r>
              <a:rPr lang="en-IN" dirty="0" err="1" smtClean="0"/>
              <a:t>packages,constructors</a:t>
            </a:r>
            <a:r>
              <a:rPr lang="en-IN" dirty="0" smtClean="0"/>
              <a:t>:</a:t>
            </a:r>
          </a:p>
          <a:p>
            <a:endParaRPr lang="en-IN" dirty="0" smtClean="0"/>
          </a:p>
        </p:txBody>
      </p:sp>
      <p:sp>
        <p:nvSpPr>
          <p:cNvPr id="4" name="Rectangle 1"/>
          <p:cNvSpPr>
            <a:spLocks noChangeArrowheads="1"/>
          </p:cNvSpPr>
          <p:nvPr/>
        </p:nvSpPr>
        <p:spPr bwMode="auto">
          <a:xfrm>
            <a:off x="1752600" y="3095333"/>
            <a:ext cx="7787640" cy="13323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88"/>
                </a:solidFill>
                <a:effectLst/>
                <a:latin typeface="Menlo"/>
              </a:rPr>
              <a:t>import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javax</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script</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7F0055"/>
                </a:solidFill>
                <a:effectLst/>
                <a:latin typeface="Menlo"/>
              </a:rPr>
              <a:t>ScriptEngineManager</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88"/>
                </a:solidFill>
                <a:effectLst/>
                <a:latin typeface="Menlo"/>
              </a:rPr>
              <a:t>import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javax</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script</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7F0055"/>
                </a:solidFill>
                <a:effectLst/>
                <a:latin typeface="Menlo"/>
              </a:rPr>
              <a:t>ScriptEngine</a:t>
            </a:r>
            <a:r>
              <a:rPr kumimoji="0" lang="en-US" altLang="en-US" sz="2000" b="1" i="0" u="none" strike="noStrike" cap="none" normalizeH="0" baseline="0" dirty="0" smtClean="0">
                <a:ln>
                  <a:noFill/>
                </a:ln>
                <a:solidFill>
                  <a:srgbClr val="666600"/>
                </a:solidFill>
                <a:effectLst/>
                <a:latin typeface="Menlo"/>
              </a:rPr>
              <a:t>;</a:t>
            </a:r>
            <a:r>
              <a:rPr kumimoji="0" lang="en-US" altLang="en-US" sz="3200" b="1" i="0" u="none" strike="noStrike" cap="none" normalizeH="0" baseline="0" dirty="0" smtClean="0">
                <a:ln>
                  <a:noFill/>
                </a:ln>
                <a:solidFill>
                  <a:schemeClr val="tx1"/>
                </a:solidFill>
                <a:effectLst/>
              </a:rPr>
              <a:t> </a:t>
            </a:r>
          </a:p>
          <a:p>
            <a:pPr eaLnBrk="0" fontAlgn="base" hangingPunct="0">
              <a:spcBef>
                <a:spcPct val="0"/>
              </a:spcBef>
              <a:spcAft>
                <a:spcPct val="0"/>
              </a:spcAft>
            </a:pPr>
            <a:r>
              <a:rPr lang="en-IN" sz="2000" b="1" dirty="0">
                <a:solidFill>
                  <a:srgbClr val="000088"/>
                </a:solidFill>
                <a:latin typeface="Menlo"/>
              </a:rPr>
              <a:t>import </a:t>
            </a:r>
            <a:r>
              <a:rPr lang="en-IN" sz="2000" b="1" dirty="0" err="1">
                <a:solidFill>
                  <a:srgbClr val="000088"/>
                </a:solidFill>
                <a:latin typeface="Menlo"/>
              </a:rPr>
              <a:t>javax.script.Invocable</a:t>
            </a:r>
            <a:r>
              <a:rPr lang="en-IN" sz="2000" b="1" dirty="0">
                <a:solidFill>
                  <a:srgbClr val="000088"/>
                </a:solidFill>
                <a:latin typeface="Menlo"/>
              </a:rPr>
              <a:t>;</a:t>
            </a:r>
            <a:endParaRPr lang="en-US" altLang="en-US" sz="2000" b="1" dirty="0">
              <a:solidFill>
                <a:srgbClr val="000088"/>
              </a:solidFill>
              <a:latin typeface="Menlo"/>
            </a:endParaRPr>
          </a:p>
        </p:txBody>
      </p:sp>
      <p:sp>
        <p:nvSpPr>
          <p:cNvPr id="5" name="Rectangle 2"/>
          <p:cNvSpPr>
            <a:spLocks noChangeArrowheads="1"/>
          </p:cNvSpPr>
          <p:nvPr/>
        </p:nvSpPr>
        <p:spPr bwMode="auto">
          <a:xfrm>
            <a:off x="1152204" y="4643122"/>
            <a:ext cx="10572446" cy="11476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7F0055"/>
                </a:solidFill>
                <a:effectLst/>
                <a:latin typeface="Menlo"/>
              </a:rPr>
              <a:t>ScriptEngineManager</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scriptEngineManager</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000088"/>
                </a:solidFill>
                <a:effectLst/>
                <a:latin typeface="Menlo"/>
              </a:rPr>
              <a:t>new</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7F0055"/>
                </a:solidFill>
                <a:effectLst/>
                <a:latin typeface="Menlo"/>
              </a:rPr>
              <a:t>ScriptEngineManager</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7F0055"/>
                </a:solidFill>
                <a:effectLst/>
                <a:latin typeface="Menlo"/>
              </a:rPr>
              <a:t>ScriptEngine</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nashorn</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scriptEngineManager</a:t>
            </a:r>
            <a:r>
              <a:rPr kumimoji="0" lang="en-US" altLang="en-US" sz="2400" b="0" i="0" u="none" strike="noStrike" cap="none" normalizeH="0" baseline="0" dirty="0" err="1" smtClean="0">
                <a:ln>
                  <a:noFill/>
                </a:ln>
                <a:solidFill>
                  <a:srgbClr val="666600"/>
                </a:solidFill>
                <a:effectLst/>
                <a:latin typeface="Menlo"/>
              </a:rPr>
              <a:t>.</a:t>
            </a:r>
            <a:r>
              <a:rPr kumimoji="0" lang="en-US" altLang="en-US" sz="2400" b="0" i="0" u="none" strike="noStrike" cap="none" normalizeH="0" baseline="0" dirty="0" err="1" smtClean="0">
                <a:ln>
                  <a:noFill/>
                </a:ln>
                <a:solidFill>
                  <a:srgbClr val="313131"/>
                </a:solidFill>
                <a:effectLst/>
                <a:latin typeface="Menlo"/>
              </a:rPr>
              <a:t>getEngineByName</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008800"/>
                </a:solidFill>
                <a:effectLst/>
                <a:latin typeface="Menlo"/>
              </a:rPr>
              <a:t>"</a:t>
            </a:r>
            <a:r>
              <a:rPr kumimoji="0" lang="en-US" altLang="en-US" sz="2400" b="0" i="0" u="none" strike="noStrike" cap="none" normalizeH="0" baseline="0" dirty="0" err="1" smtClean="0">
                <a:ln>
                  <a:noFill/>
                </a:ln>
                <a:solidFill>
                  <a:srgbClr val="008800"/>
                </a:solidFill>
                <a:effectLst/>
                <a:latin typeface="Menlo"/>
              </a:rPr>
              <a:t>nashorn</a:t>
            </a:r>
            <a:r>
              <a:rPr kumimoji="0" lang="en-US" altLang="en-US" sz="2400" b="0" i="0" u="none" strike="noStrike" cap="none" normalizeH="0" baseline="0" dirty="0" smtClean="0">
                <a:ln>
                  <a:noFill/>
                </a:ln>
                <a:solidFill>
                  <a:srgbClr val="008800"/>
                </a:solidFill>
                <a:effectLst/>
                <a:latin typeface="Menlo"/>
              </a:rPr>
              <a:t>"</a:t>
            </a:r>
            <a:r>
              <a:rPr kumimoji="0" lang="en-US" altLang="en-US" sz="2400" b="0" i="0" u="none" strike="noStrike" cap="none" normalizeH="0" baseline="0" dirty="0" smtClean="0">
                <a:ln>
                  <a:noFill/>
                </a:ln>
                <a:solidFill>
                  <a:srgbClr val="666600"/>
                </a:solidFill>
                <a:effectLst/>
                <a:latin typeface="Menlo"/>
              </a:rPr>
              <a:t>);</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5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8 - Base64</a:t>
            </a:r>
          </a:p>
        </p:txBody>
      </p:sp>
      <p:sp>
        <p:nvSpPr>
          <p:cNvPr id="3" name="Content Placeholder 2"/>
          <p:cNvSpPr>
            <a:spLocks noGrp="1"/>
          </p:cNvSpPr>
          <p:nvPr>
            <p:ph idx="1"/>
          </p:nvPr>
        </p:nvSpPr>
        <p:spPr/>
        <p:txBody>
          <a:bodyPr/>
          <a:lstStyle/>
          <a:p>
            <a:r>
              <a:rPr lang="en-IN" dirty="0"/>
              <a:t>The lack of Base64 encoding API in Java </a:t>
            </a:r>
            <a:r>
              <a:rPr lang="en-IN" dirty="0" smtClean="0"/>
              <a:t>is, included </a:t>
            </a:r>
            <a:r>
              <a:rPr lang="en-IN" dirty="0"/>
              <a:t>a decent API for it in the </a:t>
            </a:r>
            <a:r>
              <a:rPr lang="en-IN" dirty="0" err="1"/>
              <a:t>java.util</a:t>
            </a:r>
            <a:r>
              <a:rPr lang="en-IN" dirty="0"/>
              <a:t> package. </a:t>
            </a:r>
            <a:r>
              <a:rPr lang="en-IN" dirty="0" smtClean="0"/>
              <a:t>. </a:t>
            </a:r>
          </a:p>
          <a:p>
            <a:r>
              <a:rPr lang="en-IN" dirty="0" smtClean="0"/>
              <a:t>Java </a:t>
            </a:r>
            <a:r>
              <a:rPr lang="en-IN" dirty="0"/>
              <a:t>8 now has inbuilt encoder and decoder for Base64 encoding. </a:t>
            </a:r>
            <a:endParaRPr lang="en-IN" dirty="0" smtClean="0"/>
          </a:p>
          <a:p>
            <a:r>
              <a:rPr lang="en-IN" dirty="0" smtClean="0"/>
              <a:t>In </a:t>
            </a:r>
            <a:r>
              <a:rPr lang="en-IN" dirty="0"/>
              <a:t>Java 8, we can use </a:t>
            </a:r>
            <a:r>
              <a:rPr lang="en-IN" dirty="0" smtClean="0"/>
              <a:t>three </a:t>
            </a:r>
            <a:r>
              <a:rPr lang="en-IN" dirty="0"/>
              <a:t>types of Base64 encoding</a:t>
            </a:r>
            <a:r>
              <a:rPr lang="en-IN" dirty="0" smtClean="0"/>
              <a:t>.</a:t>
            </a:r>
          </a:p>
          <a:p>
            <a:r>
              <a:rPr lang="en-IN" i="1" dirty="0"/>
              <a:t>Base64</a:t>
            </a:r>
            <a:r>
              <a:rPr lang="en-IN" dirty="0"/>
              <a:t> is a binary-to-text encoding scheme that represents binary data in a printable </a:t>
            </a:r>
            <a:r>
              <a:rPr lang="en-IN" dirty="0">
                <a:hlinkClick r:id="rId2"/>
              </a:rPr>
              <a:t>ASCII</a:t>
            </a:r>
            <a:r>
              <a:rPr lang="en-IN" dirty="0"/>
              <a:t> string </a:t>
            </a:r>
            <a:r>
              <a:rPr lang="en-IN" dirty="0" smtClean="0"/>
              <a:t>format.</a:t>
            </a:r>
          </a:p>
          <a:p>
            <a:r>
              <a:rPr lang="en-IN" dirty="0" smtClean="0"/>
              <a:t>Each </a:t>
            </a:r>
            <a:r>
              <a:rPr lang="en-IN" dirty="0"/>
              <a:t>Base64 digit represents exactly 6 bits of binary data</a:t>
            </a:r>
            <a:r>
              <a:rPr lang="en-IN" dirty="0" smtClean="0"/>
              <a:t>.</a:t>
            </a:r>
          </a:p>
          <a:p>
            <a:r>
              <a:rPr lang="en-IN" dirty="0"/>
              <a:t>Base64 is used to prevent data from being modified while in transit through information systems, such as email, that might not be </a:t>
            </a:r>
            <a:r>
              <a:rPr lang="en-IN" dirty="0">
                <a:hlinkClick r:id="rId3"/>
              </a:rPr>
              <a:t>8-bit clean</a:t>
            </a:r>
            <a:r>
              <a:rPr lang="en-IN" dirty="0"/>
              <a:t> (they might garble 8-bit values).</a:t>
            </a:r>
          </a:p>
        </p:txBody>
      </p:sp>
    </p:spTree>
    <p:extLst>
      <p:ext uri="{BB962C8B-B14F-4D97-AF65-F5344CB8AC3E}">
        <p14:creationId xmlns:p14="http://schemas.microsoft.com/office/powerpoint/2010/main" val="152908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 Examples</a:t>
            </a:r>
            <a:endParaRPr lang="en-IN" dirty="0"/>
          </a:p>
        </p:txBody>
      </p:sp>
      <p:sp>
        <p:nvSpPr>
          <p:cNvPr id="4" name="Rectangle 1"/>
          <p:cNvSpPr>
            <a:spLocks noGrp="1" noChangeArrowheads="1"/>
          </p:cNvSpPr>
          <p:nvPr>
            <p:ph idx="1"/>
          </p:nvPr>
        </p:nvSpPr>
        <p:spPr bwMode="auto">
          <a:xfrm>
            <a:off x="609601" y="2138738"/>
            <a:ext cx="10850880"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rPr>
              <a:t>a, </a:t>
            </a:r>
            <a:r>
              <a:rPr kumimoji="0" lang="en-US" altLang="en-US" sz="24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rPr>
              <a:t>b) -&gt;    a * b      </a:t>
            </a:r>
            <a:r>
              <a:rPr kumimoji="0" lang="en-US" altLang="en-US" sz="2400" b="0" i="0" u="none" strike="noStrike" cap="none" normalizeH="0" baseline="0" dirty="0" smtClean="0">
                <a:ln>
                  <a:noFill/>
                </a:ln>
                <a:solidFill>
                  <a:srgbClr val="008200"/>
                </a:solidFill>
                <a:effectLst/>
                <a:latin typeface="Consolas" panose="020B0609020204030204" pitchFamily="49" charset="0"/>
              </a:rPr>
              <a:t>// takes two integers and 							returns their multiplication</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(a, b)</a:t>
            </a: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rPr>
              <a:t>-&gt;   a - b              </a:t>
            </a:r>
            <a:r>
              <a:rPr kumimoji="0" lang="en-US" altLang="en-US" sz="2400" b="0" i="0" u="none" strike="noStrike" cap="none" normalizeH="0" baseline="0" dirty="0" smtClean="0">
                <a:ln>
                  <a:noFill/>
                </a:ln>
                <a:solidFill>
                  <a:srgbClr val="008200"/>
                </a:solidFill>
                <a:effectLst/>
                <a:latin typeface="Consolas" panose="020B0609020204030204" pitchFamily="49" charset="0"/>
              </a:rPr>
              <a:t>// takes two numbers and returns 							their difference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 -&gt; </a:t>
            </a:r>
            <a:r>
              <a:rPr lang="en-US" altLang="en-US" sz="2400" dirty="0">
                <a:solidFill>
                  <a:srgbClr val="000000"/>
                </a:solidFill>
                <a:latin typeface="Consolas" panose="020B0609020204030204" pitchFamily="49" charset="0"/>
              </a:rPr>
              <a:t>99 </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2400" b="0" i="0" u="none" strike="noStrike" cap="none" normalizeH="0" baseline="0" dirty="0" smtClean="0">
                <a:ln>
                  <a:noFill/>
                </a:ln>
                <a:solidFill>
                  <a:srgbClr val="008200"/>
                </a:solidFill>
                <a:effectLst/>
                <a:latin typeface="Consolas" panose="020B0609020204030204" pitchFamily="49" charset="0"/>
              </a:rPr>
              <a:t>// takes no values and returns 99</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(String a) -&gt; System.out.println(a)   </a:t>
            </a:r>
            <a:r>
              <a:rPr kumimoji="0" lang="en-US" altLang="en-US" sz="2400" b="0" i="0" u="none" strike="noStrike" cap="none" normalizeH="0" baseline="0" dirty="0" smtClean="0">
                <a:ln>
                  <a:noFill/>
                </a:ln>
                <a:solidFill>
                  <a:srgbClr val="008200"/>
                </a:solidFill>
                <a:effectLst/>
                <a:latin typeface="Consolas" panose="020B0609020204030204" pitchFamily="49" charset="0"/>
              </a:rPr>
              <a:t>// takes a string, prints  			  its value to the console, and returns nothing</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a -&gt; </a:t>
            </a:r>
            <a:r>
              <a:rPr lang="en-US" altLang="en-US" sz="2400" dirty="0">
                <a:solidFill>
                  <a:srgbClr val="000000"/>
                </a:solidFill>
                <a:latin typeface="Consolas" panose="020B0609020204030204" pitchFamily="49" charset="0"/>
              </a:rPr>
              <a:t>2</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rPr>
              <a:t>* a         </a:t>
            </a:r>
            <a:r>
              <a:rPr kumimoji="0" lang="en-US" altLang="en-US" sz="2400" b="0" i="0" u="none" strike="noStrike" cap="none" normalizeH="0" baseline="0" dirty="0" smtClean="0">
                <a:ln>
                  <a:noFill/>
                </a:ln>
                <a:solidFill>
                  <a:srgbClr val="008200"/>
                </a:solidFill>
                <a:effectLst/>
                <a:latin typeface="Consolas" panose="020B0609020204030204" pitchFamily="49" charset="0"/>
              </a:rPr>
              <a:t>// takes a number and returns the result of 				doubling it</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rPr>
              <a:t>c -&gt; {</a:t>
            </a:r>
            <a:r>
              <a:rPr lang="en-US" altLang="en-US" sz="2400" dirty="0">
                <a:solidFill>
                  <a:srgbClr val="000000"/>
                </a:solidFill>
                <a:latin typeface="Consolas" panose="020B0609020204030204" pitchFamily="49" charset="0"/>
              </a:rPr>
              <a:t> //some complex statements }</a:t>
            </a:r>
            <a:r>
              <a:rPr kumimoji="0" lang="en-US" altLang="en-US" sz="2400" b="0" i="0" u="none" strike="noStrike" cap="none" normalizeH="0" baseline="0" dirty="0" smtClean="0">
                <a:ln>
                  <a:noFill/>
                </a:ln>
                <a:solidFill>
                  <a:srgbClr val="008200"/>
                </a:solidFill>
                <a:effectLst/>
                <a:latin typeface="Consolas" panose="020B0609020204030204" pitchFamily="49" charset="0"/>
              </a:rPr>
              <a:t> // takes a collection and do 							some processing</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2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sp>
        <p:nvSpPr>
          <p:cNvPr id="3" name="Content Placeholder 2"/>
          <p:cNvSpPr>
            <a:spLocks noGrp="1"/>
          </p:cNvSpPr>
          <p:nvPr>
            <p:ph idx="1"/>
          </p:nvPr>
        </p:nvSpPr>
        <p:spPr/>
        <p:txBody>
          <a:bodyPr/>
          <a:lstStyle/>
          <a:p>
            <a:r>
              <a:rPr lang="en-IN" b="1" dirty="0">
                <a:solidFill>
                  <a:srgbClr val="C00000"/>
                </a:solidFill>
              </a:rPr>
              <a:t>static Base64.Decoder </a:t>
            </a:r>
            <a:r>
              <a:rPr lang="en-IN" b="1" dirty="0" err="1">
                <a:solidFill>
                  <a:srgbClr val="C00000"/>
                </a:solidFill>
              </a:rPr>
              <a:t>getDecoder</a:t>
            </a:r>
            <a:r>
              <a:rPr lang="en-IN" b="1" dirty="0" smtClean="0">
                <a:solidFill>
                  <a:srgbClr val="C00000"/>
                </a:solidFill>
              </a:rPr>
              <a:t>()  - </a:t>
            </a:r>
            <a:r>
              <a:rPr lang="en-IN" dirty="0" smtClean="0"/>
              <a:t>Returns </a:t>
            </a:r>
            <a:r>
              <a:rPr lang="en-IN" dirty="0"/>
              <a:t>a Base64.Decoder that decodes using the Basic type base64 encoding scheme.</a:t>
            </a:r>
          </a:p>
          <a:p>
            <a:pPr marL="109728" indent="0">
              <a:buNone/>
            </a:pPr>
            <a:r>
              <a:rPr lang="en-IN" dirty="0"/>
              <a:t>	</a:t>
            </a:r>
          </a:p>
          <a:p>
            <a:r>
              <a:rPr lang="en-IN" b="1" dirty="0">
                <a:solidFill>
                  <a:srgbClr val="C00000"/>
                </a:solidFill>
              </a:rPr>
              <a:t>static Base64.Encoder </a:t>
            </a:r>
            <a:r>
              <a:rPr lang="en-IN" b="1" dirty="0" err="1">
                <a:solidFill>
                  <a:srgbClr val="C00000"/>
                </a:solidFill>
              </a:rPr>
              <a:t>getEncoder</a:t>
            </a:r>
            <a:r>
              <a:rPr lang="en-IN" b="1" dirty="0" smtClean="0">
                <a:solidFill>
                  <a:srgbClr val="C00000"/>
                </a:solidFill>
              </a:rPr>
              <a:t>() - </a:t>
            </a:r>
            <a:r>
              <a:rPr lang="en-IN" dirty="0" smtClean="0"/>
              <a:t>Returns </a:t>
            </a:r>
            <a:r>
              <a:rPr lang="en-IN" dirty="0"/>
              <a:t>a Base64.Encoder that encodes using the Basic type base64 encoding scheme.</a:t>
            </a:r>
          </a:p>
        </p:txBody>
      </p:sp>
    </p:spTree>
    <p:extLst>
      <p:ext uri="{BB962C8B-B14F-4D97-AF65-F5344CB8AC3E}">
        <p14:creationId xmlns:p14="http://schemas.microsoft.com/office/powerpoint/2010/main" val="40723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Volatile </a:t>
            </a:r>
            <a:r>
              <a:rPr lang="en-IN" dirty="0" smtClean="0"/>
              <a:t>Keyword</a:t>
            </a:r>
            <a:endParaRPr lang="en-IN" dirty="0"/>
          </a:p>
        </p:txBody>
      </p:sp>
      <p:sp>
        <p:nvSpPr>
          <p:cNvPr id="3" name="Content Placeholder 2"/>
          <p:cNvSpPr>
            <a:spLocks noGrp="1"/>
          </p:cNvSpPr>
          <p:nvPr>
            <p:ph idx="1"/>
          </p:nvPr>
        </p:nvSpPr>
        <p:spPr/>
        <p:txBody>
          <a:bodyPr>
            <a:normAutofit/>
          </a:bodyPr>
          <a:lstStyle/>
          <a:p>
            <a:r>
              <a:rPr lang="en-IN" sz="3200" dirty="0"/>
              <a:t>The Java volatile keyword is used to mark a Java variable as "being stored in main memory". </a:t>
            </a:r>
            <a:endParaRPr lang="en-IN" sz="3200" dirty="0" smtClean="0"/>
          </a:p>
          <a:p>
            <a:r>
              <a:rPr lang="en-IN" sz="3200" dirty="0" smtClean="0"/>
              <a:t>Every </a:t>
            </a:r>
            <a:r>
              <a:rPr lang="en-IN" sz="3200" dirty="0"/>
              <a:t>read of a volatile variable will be read from the computer's main memory, and not from the CPU </a:t>
            </a:r>
            <a:r>
              <a:rPr lang="en-IN" sz="3200" dirty="0" smtClean="0"/>
              <a:t>cache.</a:t>
            </a:r>
          </a:p>
          <a:p>
            <a:r>
              <a:rPr lang="en-IN" sz="3200" dirty="0" smtClean="0"/>
              <a:t>Every </a:t>
            </a:r>
            <a:r>
              <a:rPr lang="en-IN" sz="3200" dirty="0"/>
              <a:t>write to a volatile variable will be written to main memory, and not just to the CPU cache</a:t>
            </a:r>
            <a:r>
              <a:rPr lang="en-IN" sz="3200" dirty="0" smtClean="0"/>
              <a:t>.</a:t>
            </a:r>
          </a:p>
          <a:p>
            <a:r>
              <a:rPr lang="en-IN" sz="3200" dirty="0" smtClean="0"/>
              <a:t>Since </a:t>
            </a:r>
            <a:r>
              <a:rPr lang="en-IN" sz="3200" dirty="0"/>
              <a:t>Java 5 the volatile keyword guarantees more than just that volatile variables are written to and read from main memory.</a:t>
            </a:r>
          </a:p>
        </p:txBody>
      </p:sp>
    </p:spTree>
    <p:extLst>
      <p:ext uri="{BB962C8B-B14F-4D97-AF65-F5344CB8AC3E}">
        <p14:creationId xmlns:p14="http://schemas.microsoft.com/office/powerpoint/2010/main" val="3603571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Volatile</a:t>
            </a:r>
            <a:endParaRPr lang="en-IN" dirty="0"/>
          </a:p>
        </p:txBody>
      </p:sp>
      <p:sp>
        <p:nvSpPr>
          <p:cNvPr id="3" name="Content Placeholder 2"/>
          <p:cNvSpPr>
            <a:spLocks noGrp="1"/>
          </p:cNvSpPr>
          <p:nvPr>
            <p:ph idx="1"/>
          </p:nvPr>
        </p:nvSpPr>
        <p:spPr/>
        <p:txBody>
          <a:bodyPr/>
          <a:lstStyle/>
          <a:p>
            <a:r>
              <a:rPr lang="en-IN" dirty="0"/>
              <a:t>The volatile modifier is used to let the JVM know that a thread accessing the variable must always merge its own private copy of the variable with the master copy in the memory.</a:t>
            </a:r>
          </a:p>
          <a:p>
            <a:endParaRPr lang="en-IN" dirty="0"/>
          </a:p>
          <a:p>
            <a:r>
              <a:rPr lang="en-IN" dirty="0"/>
              <a:t>Accessing a volatile variable synchronizes all the cached copied of the variables in the main memory. Volatile can only be applied to instance variables, which are of type object or private. A volatile object reference can be null.</a:t>
            </a:r>
          </a:p>
        </p:txBody>
      </p:sp>
    </p:spTree>
    <p:extLst>
      <p:ext uri="{BB962C8B-B14F-4D97-AF65-F5344CB8AC3E}">
        <p14:creationId xmlns:p14="http://schemas.microsoft.com/office/powerpoint/2010/main" val="2667794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Volatile</a:t>
            </a:r>
            <a:endParaRPr lang="en-IN" dirty="0"/>
          </a:p>
        </p:txBody>
      </p:sp>
      <p:sp>
        <p:nvSpPr>
          <p:cNvPr id="3" name="Content Placeholder 2"/>
          <p:cNvSpPr>
            <a:spLocks noGrp="1"/>
          </p:cNvSpPr>
          <p:nvPr>
            <p:ph idx="1"/>
          </p:nvPr>
        </p:nvSpPr>
        <p:spPr>
          <a:xfrm>
            <a:off x="5212080" y="1765566"/>
            <a:ext cx="6370320" cy="4808970"/>
          </a:xfrm>
        </p:spPr>
        <p:txBody>
          <a:bodyPr>
            <a:normAutofit fontScale="92500" lnSpcReduction="10000"/>
          </a:bodyPr>
          <a:lstStyle/>
          <a:p>
            <a:r>
              <a:rPr lang="en-IN" dirty="0"/>
              <a:t>With non-volatile variables there are no guarantees about when the Java Virtual Machine (JVM) reads data from main memory into CPU caches, or writes data from CPU caches to main memory. This can cause several problems </a:t>
            </a:r>
            <a:r>
              <a:rPr lang="en-IN" dirty="0" smtClean="0"/>
              <a:t>.</a:t>
            </a:r>
          </a:p>
          <a:p>
            <a:endParaRPr lang="en-IN" dirty="0" smtClean="0"/>
          </a:p>
          <a:p>
            <a:pPr marL="109728" indent="0">
              <a:buNone/>
            </a:pPr>
            <a:r>
              <a:rPr lang="en-IN" dirty="0">
                <a:solidFill>
                  <a:srgbClr val="FF0000"/>
                </a:solidFill>
              </a:rPr>
              <a:t>public class </a:t>
            </a:r>
            <a:r>
              <a:rPr lang="en-IN" dirty="0" err="1">
                <a:solidFill>
                  <a:srgbClr val="FF0000"/>
                </a:solidFill>
              </a:rPr>
              <a:t>SharedObject</a:t>
            </a:r>
            <a:r>
              <a:rPr lang="en-IN" dirty="0">
                <a:solidFill>
                  <a:srgbClr val="FF0000"/>
                </a:solidFill>
              </a:rPr>
              <a:t> {</a:t>
            </a:r>
          </a:p>
          <a:p>
            <a:pPr marL="109728" indent="0">
              <a:buNone/>
            </a:pPr>
            <a:endParaRPr lang="en-IN" dirty="0">
              <a:solidFill>
                <a:srgbClr val="FF0000"/>
              </a:solidFill>
            </a:endParaRPr>
          </a:p>
          <a:p>
            <a:pPr marL="109728" indent="0">
              <a:buNone/>
            </a:pPr>
            <a:r>
              <a:rPr lang="en-IN" dirty="0">
                <a:solidFill>
                  <a:srgbClr val="FF0000"/>
                </a:solidFill>
              </a:rPr>
              <a:t>    public </a:t>
            </a:r>
            <a:r>
              <a:rPr lang="en-IN" dirty="0" err="1">
                <a:solidFill>
                  <a:srgbClr val="FF0000"/>
                </a:solidFill>
              </a:rPr>
              <a:t>int</a:t>
            </a:r>
            <a:r>
              <a:rPr lang="en-IN" dirty="0">
                <a:solidFill>
                  <a:srgbClr val="FF0000"/>
                </a:solidFill>
              </a:rPr>
              <a:t> counter = 0;</a:t>
            </a:r>
          </a:p>
          <a:p>
            <a:pPr marL="109728" indent="0">
              <a:buNone/>
            </a:pPr>
            <a:endParaRPr lang="en-IN" dirty="0">
              <a:solidFill>
                <a:srgbClr val="FF0000"/>
              </a:solidFill>
            </a:endParaRPr>
          </a:p>
          <a:p>
            <a:pPr marL="109728" indent="0">
              <a:buNone/>
            </a:pPr>
            <a:r>
              <a:rPr lang="en-IN" dirty="0">
                <a:solidFill>
                  <a:srgbClr val="FF0000"/>
                </a:solidFill>
              </a:rPr>
              <a:t>}</a:t>
            </a:r>
          </a:p>
        </p:txBody>
      </p:sp>
      <p:pic>
        <p:nvPicPr>
          <p:cNvPr id="4" name="Picture 3"/>
          <p:cNvPicPr>
            <a:picLocks noChangeAspect="1"/>
          </p:cNvPicPr>
          <p:nvPr/>
        </p:nvPicPr>
        <p:blipFill>
          <a:blip r:embed="rId2"/>
          <a:stretch>
            <a:fillRect/>
          </a:stretch>
        </p:blipFill>
        <p:spPr>
          <a:xfrm>
            <a:off x="609600" y="2241238"/>
            <a:ext cx="4457700" cy="3857625"/>
          </a:xfrm>
          <a:prstGeom prst="rect">
            <a:avLst/>
          </a:prstGeom>
        </p:spPr>
      </p:pic>
    </p:spTree>
    <p:extLst>
      <p:ext uri="{BB962C8B-B14F-4D97-AF65-F5344CB8AC3E}">
        <p14:creationId xmlns:p14="http://schemas.microsoft.com/office/powerpoint/2010/main" val="3760905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Volatile </a:t>
            </a:r>
            <a:r>
              <a:rPr lang="en-IN" dirty="0"/>
              <a:t>Visibility </a:t>
            </a:r>
            <a:r>
              <a:rPr lang="en-IN" dirty="0" smtClean="0"/>
              <a:t>Guarantee</a:t>
            </a:r>
            <a:endParaRPr lang="en-IN" dirty="0"/>
          </a:p>
        </p:txBody>
      </p:sp>
      <p:sp>
        <p:nvSpPr>
          <p:cNvPr id="3" name="Content Placeholder 2"/>
          <p:cNvSpPr>
            <a:spLocks noGrp="1"/>
          </p:cNvSpPr>
          <p:nvPr>
            <p:ph idx="1"/>
          </p:nvPr>
        </p:nvSpPr>
        <p:spPr>
          <a:xfrm>
            <a:off x="609600" y="1765566"/>
            <a:ext cx="10972800" cy="5092434"/>
          </a:xfrm>
        </p:spPr>
        <p:txBody>
          <a:bodyPr>
            <a:normAutofit fontScale="92500" lnSpcReduction="20000"/>
          </a:bodyPr>
          <a:lstStyle/>
          <a:p>
            <a:r>
              <a:rPr lang="en-IN" sz="3500" dirty="0"/>
              <a:t>The Java volatile keyword is intended to address variable visibility problems. </a:t>
            </a:r>
            <a:endParaRPr lang="en-IN" sz="3500" dirty="0" smtClean="0"/>
          </a:p>
          <a:p>
            <a:r>
              <a:rPr lang="en-IN" sz="3500" dirty="0" smtClean="0"/>
              <a:t>By </a:t>
            </a:r>
            <a:r>
              <a:rPr lang="en-IN" sz="3500" dirty="0"/>
              <a:t>declaring the counter variable volatile all writes to the counter variable will be written back to main memory immediately. </a:t>
            </a:r>
            <a:endParaRPr lang="en-IN" sz="3500" dirty="0" smtClean="0"/>
          </a:p>
          <a:p>
            <a:r>
              <a:rPr lang="en-IN" sz="3500" dirty="0" smtClean="0"/>
              <a:t>Also</a:t>
            </a:r>
            <a:r>
              <a:rPr lang="en-IN" sz="3500" dirty="0"/>
              <a:t>, all reads of the counter variable will be read directly from main memory</a:t>
            </a:r>
            <a:r>
              <a:rPr lang="en-IN" sz="3500" dirty="0" smtClean="0"/>
              <a:t>.</a:t>
            </a:r>
          </a:p>
          <a:p>
            <a:r>
              <a:rPr lang="en-IN" sz="3500" dirty="0"/>
              <a:t>Declaring a variable volatile thus guarantees the visibility for other threads of writes to that variable.</a:t>
            </a:r>
            <a:r>
              <a:rPr lang="en-IN" sz="3000" dirty="0" smtClean="0"/>
              <a:t/>
            </a:r>
            <a:br>
              <a:rPr lang="en-IN" sz="3000" dirty="0" smtClean="0"/>
            </a:br>
            <a:endParaRPr lang="en-IN" dirty="0" smtClean="0"/>
          </a:p>
          <a:p>
            <a:pPr marL="109728" indent="0">
              <a:buNone/>
            </a:pPr>
            <a:r>
              <a:rPr lang="en-IN" dirty="0" smtClean="0">
                <a:solidFill>
                  <a:srgbClr val="FF0000"/>
                </a:solidFill>
              </a:rPr>
              <a:t>		public </a:t>
            </a:r>
            <a:r>
              <a:rPr lang="en-IN" dirty="0">
                <a:solidFill>
                  <a:srgbClr val="FF0000"/>
                </a:solidFill>
              </a:rPr>
              <a:t>class </a:t>
            </a:r>
            <a:r>
              <a:rPr lang="en-IN" dirty="0" err="1">
                <a:solidFill>
                  <a:srgbClr val="FF0000"/>
                </a:solidFill>
              </a:rPr>
              <a:t>SharedObject</a:t>
            </a:r>
            <a:r>
              <a:rPr lang="en-IN" dirty="0">
                <a:solidFill>
                  <a:srgbClr val="FF0000"/>
                </a:solidFill>
              </a:rPr>
              <a:t> {</a:t>
            </a:r>
          </a:p>
          <a:p>
            <a:pPr marL="109728" indent="0">
              <a:buNone/>
            </a:pPr>
            <a:r>
              <a:rPr lang="en-IN" dirty="0" smtClean="0">
                <a:solidFill>
                  <a:srgbClr val="FF0000"/>
                </a:solidFill>
              </a:rPr>
              <a:t>  		  </a:t>
            </a:r>
            <a:r>
              <a:rPr lang="en-IN" dirty="0">
                <a:solidFill>
                  <a:srgbClr val="FF0000"/>
                </a:solidFill>
              </a:rPr>
              <a:t>public volatile </a:t>
            </a:r>
            <a:r>
              <a:rPr lang="en-IN" dirty="0" err="1">
                <a:solidFill>
                  <a:srgbClr val="FF0000"/>
                </a:solidFill>
              </a:rPr>
              <a:t>int</a:t>
            </a:r>
            <a:r>
              <a:rPr lang="en-IN" dirty="0">
                <a:solidFill>
                  <a:srgbClr val="FF0000"/>
                </a:solidFill>
              </a:rPr>
              <a:t> counter = 0</a:t>
            </a:r>
            <a:r>
              <a:rPr lang="en-IN" dirty="0" smtClean="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189617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2636520"/>
            <a:ext cx="10972800" cy="1069848"/>
          </a:xfrm>
        </p:spPr>
        <p:txBody>
          <a:bodyPr/>
          <a:lstStyle/>
          <a:p>
            <a:pPr algn="ctr"/>
            <a:r>
              <a:rPr lang="en-IN" b="1" dirty="0" smtClean="0"/>
              <a:t>END</a:t>
            </a:r>
            <a:endParaRPr lang="en-IN" b="1" dirty="0"/>
          </a:p>
        </p:txBody>
      </p:sp>
    </p:spTree>
    <p:extLst>
      <p:ext uri="{BB962C8B-B14F-4D97-AF65-F5344CB8AC3E}">
        <p14:creationId xmlns:p14="http://schemas.microsoft.com/office/powerpoint/2010/main" val="106598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dirty="0" smtClean="0"/>
              <a:t>Rules for writing </a:t>
            </a:r>
            <a:r>
              <a:rPr lang="en-IN" dirty="0"/>
              <a:t>lambda </a:t>
            </a:r>
            <a:r>
              <a:rPr lang="en-IN" dirty="0" smtClean="0"/>
              <a:t>expressions</a:t>
            </a:r>
            <a:endParaRPr lang="en-IN" dirty="0"/>
          </a:p>
        </p:txBody>
      </p:sp>
      <p:sp>
        <p:nvSpPr>
          <p:cNvPr id="3" name="Content Placeholder 2"/>
          <p:cNvSpPr>
            <a:spLocks noGrp="1"/>
          </p:cNvSpPr>
          <p:nvPr>
            <p:ph idx="1"/>
          </p:nvPr>
        </p:nvSpPr>
        <p:spPr/>
        <p:txBody>
          <a:bodyPr>
            <a:normAutofit/>
          </a:bodyPr>
          <a:lstStyle/>
          <a:p>
            <a:r>
              <a:rPr lang="en-IN" dirty="0"/>
              <a:t>A lambda expression can have zero, one or more parameters.</a:t>
            </a:r>
          </a:p>
          <a:p>
            <a:r>
              <a:rPr lang="en-IN" dirty="0"/>
              <a:t>The type of the parameters can be explicitly declared or it can be inferred from the context.</a:t>
            </a:r>
          </a:p>
          <a:p>
            <a:r>
              <a:rPr lang="en-IN" dirty="0"/>
              <a:t>Multiple parameters are enclosed in mandatory parentheses and separated by commas. </a:t>
            </a:r>
            <a:endParaRPr lang="en-IN" dirty="0" smtClean="0"/>
          </a:p>
          <a:p>
            <a:r>
              <a:rPr lang="en-IN" dirty="0" smtClean="0"/>
              <a:t>Empty </a:t>
            </a:r>
            <a:r>
              <a:rPr lang="en-IN" dirty="0"/>
              <a:t>parentheses are used to represent an empty set of parameters.</a:t>
            </a:r>
          </a:p>
          <a:p>
            <a:r>
              <a:rPr lang="en-IN" dirty="0"/>
              <a:t>When there is a single parameter, if its type is inferred, it is not mandatory to use parentheses. e.g. a -&gt; return a*a</a:t>
            </a:r>
            <a:r>
              <a:rPr lang="en-IN" dirty="0" smtClean="0"/>
              <a:t>.</a:t>
            </a:r>
            <a:endParaRPr lang="en-IN" dirty="0"/>
          </a:p>
        </p:txBody>
      </p:sp>
    </p:spTree>
    <p:extLst>
      <p:ext uri="{BB962C8B-B14F-4D97-AF65-F5344CB8AC3E}">
        <p14:creationId xmlns:p14="http://schemas.microsoft.com/office/powerpoint/2010/main" val="285498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for writing lambda expressions</a:t>
            </a:r>
          </a:p>
        </p:txBody>
      </p:sp>
      <p:sp>
        <p:nvSpPr>
          <p:cNvPr id="3" name="Content Placeholder 2"/>
          <p:cNvSpPr>
            <a:spLocks noGrp="1"/>
          </p:cNvSpPr>
          <p:nvPr>
            <p:ph idx="1"/>
          </p:nvPr>
        </p:nvSpPr>
        <p:spPr/>
        <p:txBody>
          <a:bodyPr/>
          <a:lstStyle/>
          <a:p>
            <a:r>
              <a:rPr lang="en-IN" dirty="0"/>
              <a:t>The body of the lambda expressions can contain zero, one or more statements.</a:t>
            </a:r>
          </a:p>
          <a:p>
            <a:r>
              <a:rPr lang="en-IN" dirty="0"/>
              <a:t>If body of lambda expression has single statement curly brackets are not mandatory and the return type of the anonymous function is the same as that of the body expression. </a:t>
            </a:r>
            <a:endParaRPr lang="en-IN" dirty="0" smtClean="0"/>
          </a:p>
          <a:p>
            <a:r>
              <a:rPr lang="en-IN" dirty="0" smtClean="0"/>
              <a:t>When </a:t>
            </a:r>
            <a:r>
              <a:rPr lang="en-IN" dirty="0"/>
              <a:t>there is more than one statement in body than these must be enclosed in curly brackets.</a:t>
            </a:r>
          </a:p>
        </p:txBody>
      </p:sp>
    </p:spTree>
    <p:extLst>
      <p:ext uri="{BB962C8B-B14F-4D97-AF65-F5344CB8AC3E}">
        <p14:creationId xmlns:p14="http://schemas.microsoft.com/office/powerpoint/2010/main" val="37338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Expressions</a:t>
            </a:r>
            <a:endParaRPr lang="en-IN" dirty="0"/>
          </a:p>
        </p:txBody>
      </p:sp>
      <p:pic>
        <p:nvPicPr>
          <p:cNvPr id="4" name="Content Placeholder 3"/>
          <p:cNvPicPr>
            <a:picLocks noGrp="1" noChangeAspect="1"/>
          </p:cNvPicPr>
          <p:nvPr>
            <p:ph idx="1"/>
          </p:nvPr>
        </p:nvPicPr>
        <p:blipFill>
          <a:blip r:embed="rId2"/>
          <a:stretch>
            <a:fillRect/>
          </a:stretch>
        </p:blipFill>
        <p:spPr>
          <a:xfrm>
            <a:off x="1219200" y="1828800"/>
            <a:ext cx="10043160" cy="4617720"/>
          </a:xfrm>
          <a:prstGeom prst="rect">
            <a:avLst/>
          </a:prstGeom>
        </p:spPr>
      </p:pic>
    </p:spTree>
    <p:extLst>
      <p:ext uri="{BB962C8B-B14F-4D97-AF65-F5344CB8AC3E}">
        <p14:creationId xmlns:p14="http://schemas.microsoft.com/office/powerpoint/2010/main" val="269681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1400</TotalTime>
  <Words>2999</Words>
  <Application>Microsoft Office PowerPoint</Application>
  <PresentationFormat>Widescreen</PresentationFormat>
  <Paragraphs>370</Paragraphs>
  <Slides>65</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Arial</vt:lpstr>
      <vt:lpstr>Calibri</vt:lpstr>
      <vt:lpstr>Consolas</vt:lpstr>
      <vt:lpstr>Courier New</vt:lpstr>
      <vt:lpstr>Georgia</vt:lpstr>
      <vt:lpstr>Menlo</vt:lpstr>
      <vt:lpstr>Roboto</vt:lpstr>
      <vt:lpstr>Times New Roman</vt:lpstr>
      <vt:lpstr>Times New Roman</vt:lpstr>
      <vt:lpstr>varela round</vt:lpstr>
      <vt:lpstr>Verdana</vt:lpstr>
      <vt:lpstr>Wingdings 2</vt:lpstr>
      <vt:lpstr>Training presentation</vt:lpstr>
      <vt:lpstr>Java 8 - Features</vt:lpstr>
      <vt:lpstr>Introduction to Java 8</vt:lpstr>
      <vt:lpstr>New Features of Java 8</vt:lpstr>
      <vt:lpstr>Lambda Expressions</vt:lpstr>
      <vt:lpstr>The basic syntax of a lambda expression </vt:lpstr>
      <vt:lpstr>Lambda - Examples</vt:lpstr>
      <vt:lpstr> Rules for writing lambda expressions</vt:lpstr>
      <vt:lpstr>Rules for writing lambda expressions</vt:lpstr>
      <vt:lpstr>Lambda Expressions</vt:lpstr>
      <vt:lpstr>What is a Functional interface?</vt:lpstr>
      <vt:lpstr>Functional Interface</vt:lpstr>
      <vt:lpstr>Functional Interface</vt:lpstr>
      <vt:lpstr>Annotation in Functional Interface</vt:lpstr>
      <vt:lpstr>Functional Interface</vt:lpstr>
      <vt:lpstr>Lambda vs Functional Interface</vt:lpstr>
      <vt:lpstr>Where should we use Lambda?</vt:lpstr>
      <vt:lpstr>Lambda vs FI</vt:lpstr>
      <vt:lpstr> </vt:lpstr>
      <vt:lpstr> </vt:lpstr>
      <vt:lpstr>Why Lambda Expressions ?</vt:lpstr>
      <vt:lpstr>Java 8 Method Reference</vt:lpstr>
      <vt:lpstr>Java 8 Method Reference Operator - ::</vt:lpstr>
      <vt:lpstr>Method Reference</vt:lpstr>
      <vt:lpstr>Method References</vt:lpstr>
      <vt:lpstr>Method References</vt:lpstr>
      <vt:lpstr>Method References</vt:lpstr>
      <vt:lpstr>Method References</vt:lpstr>
      <vt:lpstr>Method References</vt:lpstr>
      <vt:lpstr>Method References</vt:lpstr>
      <vt:lpstr>Java Predicate Interface</vt:lpstr>
      <vt:lpstr>Java Predicate Interface Methods</vt:lpstr>
      <vt:lpstr>Java Predicate Interface Example </vt:lpstr>
      <vt:lpstr>Java 8 - Default Methods</vt:lpstr>
      <vt:lpstr>Default Methods</vt:lpstr>
      <vt:lpstr>Default Methods - Example</vt:lpstr>
      <vt:lpstr>Default Methods - Example</vt:lpstr>
      <vt:lpstr>Static Methods</vt:lpstr>
      <vt:lpstr>Java 8 – Streams API</vt:lpstr>
      <vt:lpstr>Java 8 – Streams API</vt:lpstr>
      <vt:lpstr>Java Stream vs. Collection</vt:lpstr>
      <vt:lpstr>Characteristics of Stream</vt:lpstr>
      <vt:lpstr>Lazy Access </vt:lpstr>
      <vt:lpstr> </vt:lpstr>
      <vt:lpstr>SAdd ttextrheere...am - How to use</vt:lpstr>
      <vt:lpstr>SAdd ttextrheere...am - build streams</vt:lpstr>
      <vt:lpstr>SAdd ttextrheere...am - build streams</vt:lpstr>
      <vt:lpstr>Different Operations On Streams</vt:lpstr>
      <vt:lpstr>Stream Methods -Intermediate Operations</vt:lpstr>
      <vt:lpstr>Stream Methods - Terminal Operations</vt:lpstr>
      <vt:lpstr>Java 8 – Date &amp; Time API</vt:lpstr>
      <vt:lpstr>Date &amp; Time API</vt:lpstr>
      <vt:lpstr>Date &amp; Time Example</vt:lpstr>
      <vt:lpstr> </vt:lpstr>
      <vt:lpstr>Java 8 - Optional Class</vt:lpstr>
      <vt:lpstr>Advantages of Java 8 Optional</vt:lpstr>
      <vt:lpstr>Optional Class Methods</vt:lpstr>
      <vt:lpstr>Java 8 - Nashorn JavaScript</vt:lpstr>
      <vt:lpstr>Calling JavaScript from Java</vt:lpstr>
      <vt:lpstr>Java 8 - Base64</vt:lpstr>
      <vt:lpstr>Methods</vt:lpstr>
      <vt:lpstr>Java Volatile Keyword</vt:lpstr>
      <vt:lpstr>Volatile</vt:lpstr>
      <vt:lpstr>Volatile</vt:lpstr>
      <vt:lpstr>Volatile Visibility Guarantee</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 Features</dc:title>
  <dc:creator>Ramya M</dc:creator>
  <cp:lastModifiedBy>Rajashekar gs</cp:lastModifiedBy>
  <cp:revision>55</cp:revision>
  <dcterms:created xsi:type="dcterms:W3CDTF">2018-04-01T09:00:34Z</dcterms:created>
  <dcterms:modified xsi:type="dcterms:W3CDTF">2019-03-11T10:53:44Z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