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326" r:id="rId22"/>
    <p:sldId id="277" r:id="rId23"/>
    <p:sldId id="278" r:id="rId24"/>
    <p:sldId id="279" r:id="rId25"/>
    <p:sldId id="280" r:id="rId26"/>
    <p:sldId id="327" r:id="rId27"/>
    <p:sldId id="281" r:id="rId28"/>
    <p:sldId id="282" r:id="rId29"/>
    <p:sldId id="283" r:id="rId30"/>
    <p:sldId id="328" r:id="rId31"/>
    <p:sldId id="329" r:id="rId32"/>
    <p:sldId id="284" r:id="rId33"/>
    <p:sldId id="285" r:id="rId34"/>
    <p:sldId id="286" r:id="rId35"/>
    <p:sldId id="287" r:id="rId36"/>
    <p:sldId id="288" r:id="rId37"/>
    <p:sldId id="289" r:id="rId38"/>
    <p:sldId id="330"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x="9118600" cy="6832600"/>
  <p:notesSz cx="9118600" cy="68326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8"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98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52059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93147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6246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40781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78167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43728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07192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20326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76665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30521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95704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10795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59314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61043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90128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55139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75369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55917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34437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47578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91953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1413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77635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6444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44309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93535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88409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28438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88022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40578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68938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99979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9563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36266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55336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15729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62617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62749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731302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335125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04115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751553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49255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3659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52070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160610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489171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620300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35630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10335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429662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617950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740059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243434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181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656692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921128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644730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827250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48074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526928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6075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8582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6938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9505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83895" y="2118106"/>
            <a:ext cx="7750810" cy="143484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717040" y="4708664"/>
            <a:ext cx="7684518" cy="787400"/>
          </a:xfrm>
          <a:prstGeom prst="rect">
            <a:avLst/>
          </a:prstGeom>
        </p:spPr>
        <p:txBody>
          <a:bodyPr wrap="square" lIns="0" tIns="0" rIns="0" bIns="0">
            <a:spAutoFit/>
          </a:bodyPr>
          <a:lstStyle>
            <a:lvl1pPr>
              <a:defRPr sz="6000" b="1" i="0">
                <a:solidFill>
                  <a:schemeClr val="tx1"/>
                </a:solidFill>
                <a:latin typeface="Arial"/>
                <a:cs typeface="Arial"/>
              </a:defRPr>
            </a:lvl1pPr>
          </a:lstStyle>
          <a:p>
            <a:endParaRPr/>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a:t>
            </a:fld>
            <a:endParaRPr sz="160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a:t>
            </a:fld>
            <a:endParaRPr sz="160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455930" y="1571498"/>
            <a:ext cx="3966591" cy="45095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6078" y="1571498"/>
            <a:ext cx="3966591" cy="45095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imes New Roman"/>
                <a:cs typeface="Times New Roman"/>
              </a:defRPr>
            </a:lvl1p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Holder 6"/>
          <p:cNvSpPr>
            <a:spLocks noGrp="1"/>
          </p:cNvSpPr>
          <p:nvPr>
            <p:ph type="dt" sz="half" idx="6"/>
          </p:nvPr>
        </p:nvSpPr>
        <p:spPr/>
        <p:txBody>
          <a:bodyPr lIns="0" tIns="0" rIns="0" bIns="0"/>
          <a:lstStyle>
            <a:lvl1pPr>
              <a:defRPr sz="1000" b="0" i="0">
                <a:solidFill>
                  <a:schemeClr val="tx1"/>
                </a:solidFill>
                <a:latin typeface="Times New Roman"/>
                <a:cs typeface="Times New Roman"/>
              </a:defRPr>
            </a:lvl1p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Holder 7"/>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a:t>
            </a:fld>
            <a:endParaRPr sz="160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5" name="Holder 5"/>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a:t>
            </a:fld>
            <a:endParaRPr sz="1600">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a:t>
            </a:fld>
            <a:endParaRPr sz="1600">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 y="16"/>
            <a:ext cx="1739895" cy="823959"/>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8369300" y="16"/>
            <a:ext cx="728472" cy="946641"/>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4" y="901700"/>
            <a:ext cx="9118600" cy="152400"/>
          </a:xfrm>
          <a:custGeom>
            <a:avLst/>
            <a:gdLst/>
            <a:ahLst/>
            <a:cxnLst/>
            <a:rect l="l" t="t" r="r" b="b"/>
            <a:pathLst>
              <a:path w="9118600" h="152400">
                <a:moveTo>
                  <a:pt x="0" y="0"/>
                </a:moveTo>
                <a:lnTo>
                  <a:pt x="0" y="152399"/>
                </a:lnTo>
                <a:lnTo>
                  <a:pt x="9118579" y="152399"/>
                </a:lnTo>
                <a:lnTo>
                  <a:pt x="9118579" y="0"/>
                </a:lnTo>
                <a:lnTo>
                  <a:pt x="0" y="0"/>
                </a:lnTo>
                <a:close/>
              </a:path>
            </a:pathLst>
          </a:custGeom>
          <a:solidFill>
            <a:srgbClr val="CC00FF"/>
          </a:solidFill>
        </p:spPr>
        <p:txBody>
          <a:bodyPr wrap="square" lIns="0" tIns="0" rIns="0" bIns="0" rtlCol="0"/>
          <a:lstStyle/>
          <a:p>
            <a:endParaRPr/>
          </a:p>
        </p:txBody>
      </p:sp>
      <p:sp>
        <p:nvSpPr>
          <p:cNvPr id="19" name="bk object 19"/>
          <p:cNvSpPr/>
          <p:nvPr/>
        </p:nvSpPr>
        <p:spPr>
          <a:xfrm>
            <a:off x="4" y="1054100"/>
            <a:ext cx="9118600" cy="0"/>
          </a:xfrm>
          <a:custGeom>
            <a:avLst/>
            <a:gdLst/>
            <a:ahLst/>
            <a:cxnLst/>
            <a:rect l="l" t="t" r="r" b="b"/>
            <a:pathLst>
              <a:path w="9118600">
                <a:moveTo>
                  <a:pt x="0" y="0"/>
                </a:moveTo>
                <a:lnTo>
                  <a:pt x="9118579" y="0"/>
                </a:lnTo>
              </a:path>
            </a:pathLst>
          </a:custGeom>
          <a:ln w="9524">
            <a:solidFill>
              <a:srgbClr val="000000"/>
            </a:solidFill>
          </a:ln>
        </p:spPr>
        <p:txBody>
          <a:bodyPr wrap="square" lIns="0" tIns="0" rIns="0" bIns="0" rtlCol="0"/>
          <a:lstStyle/>
          <a:p>
            <a:endParaRPr/>
          </a:p>
        </p:txBody>
      </p:sp>
      <p:sp>
        <p:nvSpPr>
          <p:cNvPr id="20" name="bk object 20"/>
          <p:cNvSpPr/>
          <p:nvPr/>
        </p:nvSpPr>
        <p:spPr>
          <a:xfrm>
            <a:off x="4" y="901700"/>
            <a:ext cx="9118600" cy="0"/>
          </a:xfrm>
          <a:custGeom>
            <a:avLst/>
            <a:gdLst/>
            <a:ahLst/>
            <a:cxnLst/>
            <a:rect l="l" t="t" r="r" b="b"/>
            <a:pathLst>
              <a:path w="9118600">
                <a:moveTo>
                  <a:pt x="9118579" y="0"/>
                </a:moveTo>
                <a:lnTo>
                  <a:pt x="0" y="0"/>
                </a:lnTo>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647317" y="192382"/>
            <a:ext cx="7823965" cy="482600"/>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427227" y="1297871"/>
            <a:ext cx="8264145" cy="456819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675751" y="6593041"/>
            <a:ext cx="1765300" cy="153034"/>
          </a:xfrm>
          <a:prstGeom prst="rect">
            <a:avLst/>
          </a:prstGeom>
        </p:spPr>
        <p:txBody>
          <a:bodyPr wrap="square" lIns="0" tIns="0" rIns="0" bIns="0">
            <a:spAutoFit/>
          </a:bodyPr>
          <a:lstStyle>
            <a:lvl1pPr>
              <a:defRPr sz="1000" b="0" i="0">
                <a:solidFill>
                  <a:schemeClr val="tx1"/>
                </a:solidFill>
                <a:latin typeface="Times New Roman"/>
                <a:cs typeface="Times New Roman"/>
              </a:defRPr>
            </a:lvl1p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5" name="Holder 5"/>
          <p:cNvSpPr>
            <a:spLocks noGrp="1"/>
          </p:cNvSpPr>
          <p:nvPr>
            <p:ph type="dt" sz="half" idx="6"/>
          </p:nvPr>
        </p:nvSpPr>
        <p:spPr>
          <a:xfrm>
            <a:off x="219202" y="6593041"/>
            <a:ext cx="770890" cy="153034"/>
          </a:xfrm>
          <a:prstGeom prst="rect">
            <a:avLst/>
          </a:prstGeom>
        </p:spPr>
        <p:txBody>
          <a:bodyPr wrap="square" lIns="0" tIns="0" rIns="0" bIns="0">
            <a:spAutoFit/>
          </a:bodyPr>
          <a:lstStyle>
            <a:lvl1pPr>
              <a:defRPr sz="1000" b="0" i="0">
                <a:solidFill>
                  <a:schemeClr val="tx1"/>
                </a:solidFill>
                <a:latin typeface="Times New Roman"/>
                <a:cs typeface="Times New Roman"/>
              </a:defRPr>
            </a:lvl1p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Holder 6"/>
          <p:cNvSpPr>
            <a:spLocks noGrp="1"/>
          </p:cNvSpPr>
          <p:nvPr>
            <p:ph type="sldNum" sz="quarter" idx="7"/>
          </p:nvPr>
        </p:nvSpPr>
        <p:spPr>
          <a:xfrm>
            <a:off x="8543271" y="6606401"/>
            <a:ext cx="521334" cy="229234"/>
          </a:xfrm>
          <a:prstGeom prst="rect">
            <a:avLst/>
          </a:prstGeom>
        </p:spPr>
        <p:txBody>
          <a:bodyPr wrap="square" lIns="0" tIns="0" rIns="0" bIns="0">
            <a:spAutoFit/>
          </a:bodyPr>
          <a:lstStyle>
            <a:lvl1pPr>
              <a:defRPr sz="1000" b="0" i="0">
                <a:solidFill>
                  <a:schemeClr val="tx1"/>
                </a:solidFill>
                <a:latin typeface="Times New Roman"/>
                <a:cs typeface="Times New Roman"/>
              </a:defRPr>
            </a:lvl1p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a:t>
            </a:fld>
            <a:endParaRPr sz="160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java67.blogspot.com/2014/04/what-java-developer-should-know-about-Enumeration-type-in-Java.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77926" y="1428125"/>
            <a:ext cx="7764145" cy="534035"/>
          </a:xfrm>
          <a:prstGeom prst="rect">
            <a:avLst/>
          </a:prstGeom>
        </p:spPr>
        <p:txBody>
          <a:bodyPr vert="horz" wrap="square" lIns="0" tIns="0" rIns="0" bIns="0" rtlCol="0">
            <a:spAutoFit/>
          </a:bodyPr>
          <a:lstStyle/>
          <a:p>
            <a:pPr marL="12700">
              <a:lnSpc>
                <a:spcPct val="100000"/>
              </a:lnSpc>
            </a:pPr>
            <a:r>
              <a:rPr sz="4000" b="1" spc="-5" dirty="0">
                <a:latin typeface="Arial"/>
                <a:cs typeface="Arial"/>
              </a:rPr>
              <a:t>Jav</a:t>
            </a:r>
            <a:r>
              <a:rPr sz="4000" b="1" dirty="0">
                <a:latin typeface="Arial"/>
                <a:cs typeface="Arial"/>
              </a:rPr>
              <a:t>a</a:t>
            </a:r>
            <a:r>
              <a:rPr sz="4000" b="1" spc="110" dirty="0">
                <a:latin typeface="Times New Roman"/>
                <a:cs typeface="Times New Roman"/>
              </a:rPr>
              <a:t> </a:t>
            </a:r>
            <a:r>
              <a:rPr sz="4000" b="1" dirty="0">
                <a:latin typeface="Arial"/>
                <a:cs typeface="Arial"/>
              </a:rPr>
              <a:t>6</a:t>
            </a:r>
            <a:r>
              <a:rPr sz="4000" b="1" spc="105" dirty="0">
                <a:latin typeface="Times New Roman"/>
                <a:cs typeface="Times New Roman"/>
              </a:rPr>
              <a:t> </a:t>
            </a:r>
            <a:r>
              <a:rPr sz="4000" b="1" spc="-5" dirty="0">
                <a:latin typeface="Arial"/>
                <a:cs typeface="Arial"/>
              </a:rPr>
              <a:t>an</a:t>
            </a:r>
            <a:r>
              <a:rPr sz="4000" b="1" dirty="0">
                <a:latin typeface="Arial"/>
                <a:cs typeface="Arial"/>
              </a:rPr>
              <a:t>d</a:t>
            </a:r>
            <a:r>
              <a:rPr sz="4000" b="1" spc="110" dirty="0">
                <a:latin typeface="Times New Roman"/>
                <a:cs typeface="Times New Roman"/>
              </a:rPr>
              <a:t> </a:t>
            </a:r>
            <a:r>
              <a:rPr sz="4000" b="1" spc="-5" dirty="0">
                <a:latin typeface="Arial"/>
                <a:cs typeface="Arial"/>
              </a:rPr>
              <a:t>Jav</a:t>
            </a:r>
            <a:r>
              <a:rPr sz="4000" b="1" dirty="0">
                <a:latin typeface="Arial"/>
                <a:cs typeface="Arial"/>
              </a:rPr>
              <a:t>a</a:t>
            </a:r>
            <a:r>
              <a:rPr sz="4000" b="1" spc="110" dirty="0">
                <a:latin typeface="Times New Roman"/>
                <a:cs typeface="Times New Roman"/>
              </a:rPr>
              <a:t> </a:t>
            </a:r>
            <a:r>
              <a:rPr sz="4000" b="1" dirty="0">
                <a:latin typeface="Arial"/>
                <a:cs typeface="Arial"/>
              </a:rPr>
              <a:t>5</a:t>
            </a:r>
            <a:r>
              <a:rPr sz="4000" b="1" spc="105" dirty="0">
                <a:latin typeface="Times New Roman"/>
                <a:cs typeface="Times New Roman"/>
              </a:rPr>
              <a:t> </a:t>
            </a:r>
            <a:r>
              <a:rPr sz="4000" b="1" spc="-5" dirty="0">
                <a:latin typeface="Arial"/>
                <a:cs typeface="Arial"/>
              </a:rPr>
              <a:t>Ne</a:t>
            </a:r>
            <a:r>
              <a:rPr sz="4000" b="1" dirty="0">
                <a:latin typeface="Arial"/>
                <a:cs typeface="Arial"/>
              </a:rPr>
              <a:t>w</a:t>
            </a:r>
            <a:r>
              <a:rPr sz="4000" b="1" spc="110" dirty="0">
                <a:latin typeface="Times New Roman"/>
                <a:cs typeface="Times New Roman"/>
              </a:rPr>
              <a:t> </a:t>
            </a:r>
            <a:r>
              <a:rPr sz="4000" b="1" dirty="0">
                <a:latin typeface="Arial"/>
                <a:cs typeface="Arial"/>
              </a:rPr>
              <a:t>Features</a:t>
            </a:r>
            <a:endParaRPr sz="4000" dirty="0">
              <a:latin typeface="Arial"/>
              <a:cs typeface="Arial"/>
            </a:endParaRPr>
          </a:p>
        </p:txBody>
      </p:sp>
      <p:sp>
        <p:nvSpPr>
          <p:cNvPr id="5" name="object 5"/>
          <p:cNvSpPr/>
          <p:nvPr/>
        </p:nvSpPr>
        <p:spPr>
          <a:xfrm>
            <a:off x="2044700" y="2951479"/>
            <a:ext cx="5181600" cy="153162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a:t>
            </a:fld>
            <a:endParaRPr sz="160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3099" y="1587500"/>
            <a:ext cx="8229600" cy="3276600"/>
          </a:xfrm>
          <a:custGeom>
            <a:avLst/>
            <a:gdLst/>
            <a:ahLst/>
            <a:cxnLst/>
            <a:rect l="l" t="t" r="r" b="b"/>
            <a:pathLst>
              <a:path w="8229600" h="3276600">
                <a:moveTo>
                  <a:pt x="0" y="3276599"/>
                </a:moveTo>
                <a:lnTo>
                  <a:pt x="8229599" y="3276599"/>
                </a:lnTo>
                <a:lnTo>
                  <a:pt x="8229599" y="0"/>
                </a:lnTo>
                <a:lnTo>
                  <a:pt x="0" y="0"/>
                </a:lnTo>
                <a:lnTo>
                  <a:pt x="0" y="32765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82065">
              <a:lnSpc>
                <a:spcPct val="100000"/>
              </a:lnSpc>
            </a:pPr>
            <a:r>
              <a:rPr sz="3600" spc="-5" dirty="0"/>
              <a:t>Nee</a:t>
            </a:r>
            <a:r>
              <a:rPr sz="3600" dirty="0"/>
              <a:t>d</a:t>
            </a:r>
            <a:r>
              <a:rPr sz="3600" spc="100" dirty="0">
                <a:latin typeface="Times New Roman"/>
                <a:cs typeface="Times New Roman"/>
              </a:rPr>
              <a:t> </a:t>
            </a:r>
            <a:r>
              <a:rPr sz="3600" spc="-5" dirty="0"/>
              <a:t>fo</a:t>
            </a:r>
            <a:r>
              <a:rPr sz="3600" dirty="0"/>
              <a:t>r</a:t>
            </a:r>
            <a:r>
              <a:rPr sz="3600" spc="100" dirty="0">
                <a:latin typeface="Times New Roman"/>
                <a:cs typeface="Times New Roman"/>
              </a:rPr>
              <a:t> </a:t>
            </a:r>
            <a:r>
              <a:rPr sz="3600" dirty="0"/>
              <a:t>Generics:</a:t>
            </a:r>
            <a:r>
              <a:rPr sz="3600" spc="85" dirty="0">
                <a:latin typeface="Times New Roman"/>
                <a:cs typeface="Times New Roman"/>
              </a:rPr>
              <a:t> </a:t>
            </a:r>
            <a:r>
              <a:rPr sz="3600" spc="-5" dirty="0"/>
              <a:t>Example</a:t>
            </a:r>
            <a:endParaRPr sz="3600">
              <a:latin typeface="Times New Roman"/>
              <a:cs typeface="Times New Roman"/>
            </a:endParaRPr>
          </a:p>
        </p:txBody>
      </p:sp>
      <p:sp>
        <p:nvSpPr>
          <p:cNvPr id="11" name="object 11"/>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2" name="object 12"/>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10</a:t>
            </a:fld>
            <a:endParaRPr sz="1600">
              <a:latin typeface="Times New Roman"/>
              <a:cs typeface="Times New Roman"/>
            </a:endParaRPr>
          </a:p>
        </p:txBody>
      </p:sp>
      <p:sp>
        <p:nvSpPr>
          <p:cNvPr id="4" name="object 4"/>
          <p:cNvSpPr txBox="1"/>
          <p:nvPr/>
        </p:nvSpPr>
        <p:spPr>
          <a:xfrm>
            <a:off x="524002" y="1227767"/>
            <a:ext cx="7731759" cy="686435"/>
          </a:xfrm>
          <a:prstGeom prst="rect">
            <a:avLst/>
          </a:prstGeom>
        </p:spPr>
        <p:txBody>
          <a:bodyPr vert="horz" wrap="square" lIns="0" tIns="0" rIns="0" bIns="0" rtlCol="0">
            <a:spAutoFit/>
          </a:bodyPr>
          <a:lstStyle/>
          <a:p>
            <a:pPr marL="354965" indent="-342265">
              <a:lnSpc>
                <a:spcPts val="3279"/>
              </a:lnSpc>
              <a:buFont typeface="Arial"/>
              <a:buChar char="•"/>
              <a:tabLst>
                <a:tab pos="355600" algn="l"/>
              </a:tabLst>
            </a:pPr>
            <a:r>
              <a:rPr sz="2800" spc="-5" dirty="0">
                <a:latin typeface="Arial"/>
                <a:cs typeface="Arial"/>
              </a:rPr>
              <a:t>T</a:t>
            </a:r>
            <a:r>
              <a:rPr sz="2800" dirty="0">
                <a:latin typeface="Arial"/>
                <a:cs typeface="Arial"/>
              </a:rPr>
              <a:t>o</a:t>
            </a:r>
            <a:r>
              <a:rPr sz="2800" spc="75" dirty="0">
                <a:latin typeface="Times New Roman"/>
                <a:cs typeface="Times New Roman"/>
              </a:rPr>
              <a:t> </a:t>
            </a:r>
            <a:r>
              <a:rPr sz="2800" dirty="0">
                <a:latin typeface="Arial"/>
                <a:cs typeface="Arial"/>
              </a:rPr>
              <a:t>illustrate</a:t>
            </a:r>
            <a:r>
              <a:rPr sz="2800" spc="8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need</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Generics;</a:t>
            </a:r>
            <a:r>
              <a:rPr sz="2800" spc="70" dirty="0">
                <a:latin typeface="Times New Roman"/>
                <a:cs typeface="Times New Roman"/>
              </a:rPr>
              <a:t> </a:t>
            </a:r>
            <a:r>
              <a:rPr sz="2800" dirty="0">
                <a:latin typeface="Arial"/>
                <a:cs typeface="Arial"/>
              </a:rPr>
              <a:t>look</a:t>
            </a:r>
            <a:r>
              <a:rPr sz="2800" spc="80" dirty="0">
                <a:latin typeface="Times New Roman"/>
                <a:cs typeface="Times New Roman"/>
              </a:rPr>
              <a:t> </a:t>
            </a:r>
            <a:r>
              <a:rPr sz="2800" dirty="0">
                <a:latin typeface="Arial"/>
                <a:cs typeface="Arial"/>
              </a:rPr>
              <a:t>at</a:t>
            </a:r>
            <a:r>
              <a:rPr sz="2800" spc="80" dirty="0">
                <a:latin typeface="Times New Roman"/>
                <a:cs typeface="Times New Roman"/>
              </a:rPr>
              <a:t> </a:t>
            </a:r>
            <a:r>
              <a:rPr sz="2800" dirty="0">
                <a:latin typeface="Arial"/>
                <a:cs typeface="Arial"/>
              </a:rPr>
              <a:t>this:</a:t>
            </a:r>
            <a:endParaRPr sz="2800">
              <a:latin typeface="Arial"/>
              <a:cs typeface="Arial"/>
            </a:endParaRPr>
          </a:p>
          <a:p>
            <a:pPr marL="355600">
              <a:lnSpc>
                <a:spcPts val="2320"/>
              </a:lnSpc>
              <a:tabLst>
                <a:tab pos="1878964" algn="l"/>
                <a:tab pos="3250565" algn="l"/>
                <a:tab pos="3555365" algn="l"/>
                <a:tab pos="4164965" algn="l"/>
              </a:tabLst>
            </a:pPr>
            <a:r>
              <a:rPr sz="2000" b="1" spc="-15" dirty="0">
                <a:latin typeface="Courier New"/>
                <a:cs typeface="Courier New"/>
              </a:rPr>
              <a:t>ArrayList</a:t>
            </a:r>
            <a:r>
              <a:rPr sz="2000" b="1" spc="-15" dirty="0">
                <a:latin typeface="Times New Roman"/>
                <a:cs typeface="Times New Roman"/>
              </a:rPr>
              <a:t>	</a:t>
            </a:r>
            <a:r>
              <a:rPr sz="2000" b="1" spc="-15" dirty="0">
                <a:latin typeface="Courier New"/>
                <a:cs typeface="Courier New"/>
              </a:rPr>
              <a:t>oldStyle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ArrayList();</a:t>
            </a:r>
            <a:endParaRPr sz="2000">
              <a:latin typeface="Courier New"/>
              <a:cs typeface="Courier New"/>
            </a:endParaRPr>
          </a:p>
        </p:txBody>
      </p:sp>
      <p:sp>
        <p:nvSpPr>
          <p:cNvPr id="5" name="object 5"/>
          <p:cNvSpPr txBox="1"/>
          <p:nvPr/>
        </p:nvSpPr>
        <p:spPr>
          <a:xfrm>
            <a:off x="866903" y="1939192"/>
            <a:ext cx="2463800" cy="1193800"/>
          </a:xfrm>
          <a:prstGeom prst="rect">
            <a:avLst/>
          </a:prstGeom>
        </p:spPr>
        <p:txBody>
          <a:bodyPr vert="horz" wrap="square" lIns="0" tIns="0" rIns="0" bIns="0" rtlCol="0">
            <a:spAutoFit/>
          </a:bodyPr>
          <a:lstStyle/>
          <a:p>
            <a:pPr marL="12700" marR="5080" algn="just">
              <a:lnSpc>
                <a:spcPct val="100000"/>
              </a:lnSpc>
            </a:pPr>
            <a:r>
              <a:rPr sz="2000" b="1" spc="-15" dirty="0">
                <a:latin typeface="Courier New"/>
                <a:cs typeface="Courier New"/>
              </a:rPr>
              <a:t>oldStyle.add(new</a:t>
            </a:r>
            <a:r>
              <a:rPr sz="2000" b="1" spc="-5" dirty="0">
                <a:latin typeface="Times New Roman"/>
                <a:cs typeface="Times New Roman"/>
              </a:rPr>
              <a:t> </a:t>
            </a:r>
            <a:r>
              <a:rPr sz="2000" b="1" spc="-15" dirty="0">
                <a:latin typeface="Courier New"/>
                <a:cs typeface="Courier New"/>
              </a:rPr>
              <a:t>oldStyle.add(new</a:t>
            </a:r>
            <a:r>
              <a:rPr sz="2000" b="1" spc="-5" dirty="0">
                <a:latin typeface="Times New Roman"/>
                <a:cs typeface="Times New Roman"/>
              </a:rPr>
              <a:t> </a:t>
            </a:r>
            <a:r>
              <a:rPr sz="2000" b="1" spc="-15" dirty="0">
                <a:latin typeface="Courier New"/>
                <a:cs typeface="Courier New"/>
              </a:rPr>
              <a:t>oldStyle.add(new</a:t>
            </a:r>
            <a:r>
              <a:rPr sz="2000" b="1" spc="-5" dirty="0">
                <a:latin typeface="Times New Roman"/>
                <a:cs typeface="Times New Roman"/>
              </a:rPr>
              <a:t> </a:t>
            </a:r>
            <a:r>
              <a:rPr sz="2000" b="1" spc="-15" dirty="0">
                <a:latin typeface="Courier New"/>
                <a:cs typeface="Courier New"/>
              </a:rPr>
              <a:t>oldStyle.add(new</a:t>
            </a:r>
            <a:endParaRPr sz="2000">
              <a:latin typeface="Courier New"/>
              <a:cs typeface="Courier New"/>
            </a:endParaRPr>
          </a:p>
        </p:txBody>
      </p:sp>
      <p:sp>
        <p:nvSpPr>
          <p:cNvPr id="6" name="object 6"/>
          <p:cNvSpPr txBox="1"/>
          <p:nvPr/>
        </p:nvSpPr>
        <p:spPr>
          <a:xfrm>
            <a:off x="3457395" y="1939192"/>
            <a:ext cx="2616200" cy="5842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String("Hello"));</a:t>
            </a:r>
            <a:endParaRPr sz="2000">
              <a:latin typeface="Courier New"/>
              <a:cs typeface="Courier New"/>
            </a:endParaRPr>
          </a:p>
          <a:p>
            <a:pPr marL="12700">
              <a:lnSpc>
                <a:spcPct val="100000"/>
              </a:lnSpc>
            </a:pPr>
            <a:r>
              <a:rPr sz="2000" b="1" spc="-15" dirty="0">
                <a:latin typeface="Courier New"/>
                <a:cs typeface="Courier New"/>
              </a:rPr>
              <a:t>String("there"));</a:t>
            </a:r>
            <a:endParaRPr sz="2000">
              <a:latin typeface="Courier New"/>
              <a:cs typeface="Courier New"/>
            </a:endParaRPr>
          </a:p>
        </p:txBody>
      </p:sp>
      <p:sp>
        <p:nvSpPr>
          <p:cNvPr id="7" name="object 7"/>
          <p:cNvSpPr txBox="1"/>
          <p:nvPr/>
        </p:nvSpPr>
        <p:spPr>
          <a:xfrm>
            <a:off x="3457395" y="2548684"/>
            <a:ext cx="2005964" cy="2794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Integer(12));</a:t>
            </a:r>
            <a:endParaRPr sz="2000">
              <a:latin typeface="Courier New"/>
              <a:cs typeface="Courier New"/>
            </a:endParaRPr>
          </a:p>
        </p:txBody>
      </p:sp>
      <p:sp>
        <p:nvSpPr>
          <p:cNvPr id="8" name="object 8"/>
          <p:cNvSpPr txBox="1"/>
          <p:nvPr/>
        </p:nvSpPr>
        <p:spPr>
          <a:xfrm>
            <a:off x="5743014" y="2548684"/>
            <a:ext cx="2616200" cy="279400"/>
          </a:xfrm>
          <a:prstGeom prst="rect">
            <a:avLst/>
          </a:prstGeom>
        </p:spPr>
        <p:txBody>
          <a:bodyPr vert="horz" wrap="square" lIns="0" tIns="0" rIns="0" bIns="0" rtlCol="0">
            <a:spAutoFit/>
          </a:bodyPr>
          <a:lstStyle/>
          <a:p>
            <a:pPr marL="12700">
              <a:lnSpc>
                <a:spcPct val="100000"/>
              </a:lnSpc>
              <a:tabLst>
                <a:tab pos="469265" algn="l"/>
                <a:tab pos="926465" algn="l"/>
                <a:tab pos="1536065" algn="l"/>
                <a:tab pos="21456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ok</a:t>
            </a:r>
            <a:r>
              <a:rPr sz="2000" b="1" spc="-15" dirty="0">
                <a:latin typeface="Times New Roman"/>
                <a:cs typeface="Times New Roman"/>
              </a:rPr>
              <a:t>	</a:t>
            </a:r>
            <a:r>
              <a:rPr sz="2000" b="1" spc="-15" dirty="0">
                <a:latin typeface="Courier New"/>
                <a:cs typeface="Courier New"/>
              </a:rPr>
              <a:t>the</a:t>
            </a:r>
            <a:r>
              <a:rPr sz="2000" b="1" spc="-15" dirty="0">
                <a:latin typeface="Times New Roman"/>
                <a:cs typeface="Times New Roman"/>
              </a:rPr>
              <a:t>	</a:t>
            </a:r>
            <a:r>
              <a:rPr sz="2000" b="1" spc="-15" dirty="0">
                <a:latin typeface="Courier New"/>
                <a:cs typeface="Courier New"/>
              </a:rPr>
              <a:t>old</a:t>
            </a:r>
            <a:r>
              <a:rPr sz="2000" b="1" spc="-15" dirty="0">
                <a:latin typeface="Times New Roman"/>
                <a:cs typeface="Times New Roman"/>
              </a:rPr>
              <a:t>	</a:t>
            </a:r>
            <a:r>
              <a:rPr sz="2000" b="1" spc="-15" dirty="0">
                <a:latin typeface="Courier New"/>
                <a:cs typeface="Courier New"/>
              </a:rPr>
              <a:t>way</a:t>
            </a:r>
            <a:endParaRPr sz="2000">
              <a:latin typeface="Courier New"/>
              <a:cs typeface="Courier New"/>
            </a:endParaRPr>
          </a:p>
        </p:txBody>
      </p:sp>
      <p:sp>
        <p:nvSpPr>
          <p:cNvPr id="9" name="object 9"/>
          <p:cNvSpPr txBox="1"/>
          <p:nvPr/>
        </p:nvSpPr>
        <p:spPr>
          <a:xfrm>
            <a:off x="3457395" y="2853436"/>
            <a:ext cx="2768600" cy="2794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String("whoops"));</a:t>
            </a:r>
            <a:endParaRPr sz="2000">
              <a:latin typeface="Courier New"/>
              <a:cs typeface="Courier New"/>
            </a:endParaRPr>
          </a:p>
        </p:txBody>
      </p:sp>
      <p:sp>
        <p:nvSpPr>
          <p:cNvPr id="10" name="object 10"/>
          <p:cNvSpPr txBox="1"/>
          <p:nvPr/>
        </p:nvSpPr>
        <p:spPr>
          <a:xfrm>
            <a:off x="866903" y="3158177"/>
            <a:ext cx="7795895" cy="2924810"/>
          </a:xfrm>
          <a:prstGeom prst="rect">
            <a:avLst/>
          </a:prstGeom>
        </p:spPr>
        <p:txBody>
          <a:bodyPr vert="horz" wrap="square" lIns="0" tIns="0" rIns="0" bIns="0" rtlCol="0">
            <a:spAutoFit/>
          </a:bodyPr>
          <a:lstStyle/>
          <a:p>
            <a:pPr marL="12700">
              <a:lnSpc>
                <a:spcPct val="100000"/>
              </a:lnSpc>
              <a:tabLst>
                <a:tab pos="469265" algn="l"/>
                <a:tab pos="1993264" algn="l"/>
                <a:tab pos="2755265" algn="l"/>
                <a:tab pos="3669029" algn="l"/>
                <a:tab pos="4888230"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following</a:t>
            </a:r>
            <a:r>
              <a:rPr sz="2000" b="1" spc="-15" dirty="0">
                <a:latin typeface="Times New Roman"/>
                <a:cs typeface="Times New Roman"/>
              </a:rPr>
              <a:t>	</a:t>
            </a:r>
            <a:r>
              <a:rPr sz="2000" b="1" spc="-15" dirty="0">
                <a:latin typeface="Courier New"/>
                <a:cs typeface="Courier New"/>
              </a:rPr>
              <a:t>loop</a:t>
            </a:r>
            <a:r>
              <a:rPr sz="2000" b="1" spc="-15" dirty="0">
                <a:latin typeface="Times New Roman"/>
                <a:cs typeface="Times New Roman"/>
              </a:rPr>
              <a:t>	</a:t>
            </a:r>
            <a:r>
              <a:rPr sz="2000" b="1" spc="-15" dirty="0">
                <a:latin typeface="Courier New"/>
                <a:cs typeface="Courier New"/>
              </a:rPr>
              <a:t>raise</a:t>
            </a:r>
            <a:r>
              <a:rPr sz="2000" b="1" spc="-15" dirty="0">
                <a:latin typeface="Times New Roman"/>
                <a:cs typeface="Times New Roman"/>
              </a:rPr>
              <a:t>	</a:t>
            </a:r>
            <a:r>
              <a:rPr sz="2000" b="1" spc="-15" dirty="0">
                <a:latin typeface="Courier New"/>
                <a:cs typeface="Courier New"/>
              </a:rPr>
              <a:t>runtime</a:t>
            </a:r>
            <a:r>
              <a:rPr sz="2000" b="1" spc="-15" dirty="0">
                <a:latin typeface="Times New Roman"/>
                <a:cs typeface="Times New Roman"/>
              </a:rPr>
              <a:t>	</a:t>
            </a:r>
            <a:r>
              <a:rPr sz="2000" b="1" spc="-15" dirty="0">
                <a:latin typeface="Courier New"/>
                <a:cs typeface="Courier New"/>
              </a:rPr>
              <a:t>error</a:t>
            </a:r>
            <a:endParaRPr sz="2000">
              <a:latin typeface="Courier New"/>
              <a:cs typeface="Courier New"/>
            </a:endParaRPr>
          </a:p>
          <a:p>
            <a:pPr marL="12700">
              <a:lnSpc>
                <a:spcPts val="2165"/>
              </a:lnSpc>
              <a:tabLst>
                <a:tab pos="621665" algn="l"/>
                <a:tab pos="2145665" algn="l"/>
                <a:tab pos="2450465" algn="l"/>
                <a:tab pos="2755265" algn="l"/>
              </a:tabLst>
            </a:pPr>
            <a:r>
              <a:rPr sz="2000" b="1" spc="-15" dirty="0">
                <a:latin typeface="Courier New"/>
                <a:cs typeface="Courier New"/>
              </a:rPr>
              <a:t>for</a:t>
            </a:r>
            <a:r>
              <a:rPr sz="2000" b="1" spc="-15" dirty="0">
                <a:latin typeface="Times New Roman"/>
                <a:cs typeface="Times New Roman"/>
              </a:rPr>
              <a:t>	</a:t>
            </a:r>
            <a:r>
              <a:rPr sz="2000" b="1" spc="-15" dirty="0">
                <a:latin typeface="Courier New"/>
                <a:cs typeface="Courier New"/>
              </a:rPr>
              <a:t>(Iterator</a:t>
            </a:r>
            <a:r>
              <a:rPr sz="2000" b="1" spc="-15" dirty="0">
                <a:latin typeface="Times New Roman"/>
                <a:cs typeface="Times New Roman"/>
              </a:rPr>
              <a:t>	</a:t>
            </a:r>
            <a:r>
              <a:rPr sz="2000" b="1" spc="-15" dirty="0">
                <a:latin typeface="Courier New"/>
                <a:cs typeface="Courier New"/>
              </a:rPr>
              <a:t>i</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oldStyle.iterator();i.hasNext();)</a:t>
            </a:r>
            <a:endParaRPr sz="2000">
              <a:latin typeface="Courier New"/>
              <a:cs typeface="Courier New"/>
            </a:endParaRPr>
          </a:p>
          <a:p>
            <a:pPr marL="12700">
              <a:lnSpc>
                <a:spcPts val="2165"/>
              </a:lnSpc>
            </a:pPr>
            <a:r>
              <a:rPr sz="2000" b="1" spc="-15" dirty="0">
                <a:latin typeface="Courier New"/>
                <a:cs typeface="Courier New"/>
              </a:rPr>
              <a:t>{</a:t>
            </a:r>
            <a:endParaRPr sz="2000">
              <a:latin typeface="Courier New"/>
              <a:cs typeface="Courier New"/>
            </a:endParaRPr>
          </a:p>
          <a:p>
            <a:pPr marR="2200910" algn="ctr">
              <a:lnSpc>
                <a:spcPts val="2165"/>
              </a:lnSpc>
              <a:tabLst>
                <a:tab pos="3961765" algn="l"/>
                <a:tab pos="4266565" algn="l"/>
              </a:tabLst>
            </a:pPr>
            <a:r>
              <a:rPr sz="2000" b="1" spc="-15" dirty="0">
                <a:latin typeface="Courier New"/>
                <a:cs typeface="Courier New"/>
              </a:rPr>
              <a:t>System.out.println("Entry</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a:p>
            <a:pPr marL="3326765">
              <a:lnSpc>
                <a:spcPts val="2165"/>
              </a:lnSpc>
              <a:tabLst>
                <a:tab pos="3631565" algn="l"/>
                <a:tab pos="50031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i.next());</a:t>
            </a:r>
            <a:endParaRPr sz="2000">
              <a:latin typeface="Courier New"/>
              <a:cs typeface="Courier New"/>
            </a:endParaRPr>
          </a:p>
          <a:p>
            <a:pPr marL="12700">
              <a:lnSpc>
                <a:spcPct val="100000"/>
              </a:lnSpc>
            </a:pPr>
            <a:r>
              <a:rPr sz="2000" b="1" spc="-15" dirty="0">
                <a:latin typeface="Courier New"/>
                <a:cs typeface="Courier New"/>
              </a:rPr>
              <a:t>}</a:t>
            </a:r>
            <a:endParaRPr sz="2000">
              <a:latin typeface="Courier New"/>
              <a:cs typeface="Courier New"/>
            </a:endParaRPr>
          </a:p>
          <a:p>
            <a:pPr marL="412115" marR="956944" indent="-285750">
              <a:lnSpc>
                <a:spcPct val="79900"/>
              </a:lnSpc>
              <a:spcBef>
                <a:spcPts val="725"/>
              </a:spcBef>
            </a:pPr>
            <a:r>
              <a:rPr sz="2400" dirty="0">
                <a:latin typeface="Arial"/>
                <a:cs typeface="Arial"/>
              </a:rPr>
              <a:t>–</a:t>
            </a:r>
            <a:r>
              <a:rPr sz="2400" dirty="0">
                <a:latin typeface="Times New Roman"/>
                <a:cs typeface="Times New Roman"/>
              </a:rPr>
              <a:t> </a:t>
            </a:r>
            <a:r>
              <a:rPr sz="2400" spc="-290" dirty="0">
                <a:latin typeface="Times New Roman"/>
                <a:cs typeface="Times New Roman"/>
              </a:rPr>
              <a:t> </a:t>
            </a:r>
            <a:r>
              <a:rPr sz="2400" spc="-20" dirty="0">
                <a:latin typeface="Arial"/>
                <a:cs typeface="Arial"/>
              </a:rPr>
              <a:t>T</a:t>
            </a:r>
            <a:r>
              <a:rPr sz="2400" dirty="0">
                <a:latin typeface="Arial"/>
                <a:cs typeface="Arial"/>
              </a:rPr>
              <a:t>his</a:t>
            </a:r>
            <a:r>
              <a:rPr sz="2400" spc="65" dirty="0">
                <a:latin typeface="Times New Roman"/>
                <a:cs typeface="Times New Roman"/>
              </a:rPr>
              <a:t> </a:t>
            </a:r>
            <a:r>
              <a:rPr sz="2400" dirty="0">
                <a:latin typeface="Arial"/>
                <a:cs typeface="Arial"/>
              </a:rPr>
              <a:t>code</a:t>
            </a:r>
            <a:r>
              <a:rPr sz="2400" spc="65" dirty="0">
                <a:latin typeface="Times New Roman"/>
                <a:cs typeface="Times New Roman"/>
              </a:rPr>
              <a:t> </a:t>
            </a:r>
            <a:r>
              <a:rPr sz="2400" dirty="0">
                <a:latin typeface="Arial"/>
                <a:cs typeface="Arial"/>
              </a:rPr>
              <a:t>generates</a:t>
            </a:r>
            <a:r>
              <a:rPr sz="2400" spc="70" dirty="0">
                <a:latin typeface="Times New Roman"/>
                <a:cs typeface="Times New Roman"/>
              </a:rPr>
              <a:t> </a:t>
            </a:r>
            <a:r>
              <a:rPr sz="2400" dirty="0">
                <a:latin typeface="Arial"/>
                <a:cs typeface="Arial"/>
              </a:rPr>
              <a:t>the</a:t>
            </a:r>
            <a:r>
              <a:rPr sz="2400" spc="65" dirty="0">
                <a:latin typeface="Times New Roman"/>
                <a:cs typeface="Times New Roman"/>
              </a:rPr>
              <a:t> </a:t>
            </a:r>
            <a:r>
              <a:rPr sz="2400" dirty="0">
                <a:latin typeface="Arial"/>
                <a:cs typeface="Arial"/>
              </a:rPr>
              <a:t>runtime</a:t>
            </a:r>
            <a:r>
              <a:rPr sz="2400" spc="65" dirty="0">
                <a:latin typeface="Times New Roman"/>
                <a:cs typeface="Times New Roman"/>
              </a:rPr>
              <a:t> </a:t>
            </a:r>
            <a:r>
              <a:rPr sz="2400" dirty="0">
                <a:latin typeface="Arial"/>
                <a:cs typeface="Arial"/>
              </a:rPr>
              <a:t>error</a:t>
            </a:r>
            <a:r>
              <a:rPr sz="2400" dirty="0">
                <a:latin typeface="Times New Roman"/>
                <a:cs typeface="Times New Roman"/>
              </a:rPr>
              <a:t> </a:t>
            </a:r>
            <a:r>
              <a:rPr sz="2400" dirty="0">
                <a:latin typeface="Arial"/>
                <a:cs typeface="Arial"/>
              </a:rPr>
              <a:t>"ClassCastException"</a:t>
            </a:r>
            <a:r>
              <a:rPr sz="2400" spc="60" dirty="0">
                <a:latin typeface="Times New Roman"/>
                <a:cs typeface="Times New Roman"/>
              </a:rPr>
              <a:t> </a:t>
            </a:r>
            <a:r>
              <a:rPr sz="2400" dirty="0">
                <a:latin typeface="Arial"/>
                <a:cs typeface="Arial"/>
              </a:rPr>
              <a:t>since</a:t>
            </a:r>
            <a:r>
              <a:rPr sz="2400" spc="65" dirty="0">
                <a:latin typeface="Times New Roman"/>
                <a:cs typeface="Times New Roman"/>
              </a:rPr>
              <a:t> </a:t>
            </a:r>
            <a:r>
              <a:rPr sz="2400" dirty="0">
                <a:latin typeface="Arial"/>
                <a:cs typeface="Arial"/>
              </a:rPr>
              <a:t>the</a:t>
            </a:r>
            <a:r>
              <a:rPr sz="2400" spc="65" dirty="0">
                <a:latin typeface="Times New Roman"/>
                <a:cs typeface="Times New Roman"/>
              </a:rPr>
              <a:t> </a:t>
            </a:r>
            <a:r>
              <a:rPr sz="2400" dirty="0">
                <a:latin typeface="Arial"/>
                <a:cs typeface="Arial"/>
              </a:rPr>
              <a:t>third</a:t>
            </a:r>
            <a:r>
              <a:rPr sz="2400" spc="60" dirty="0">
                <a:latin typeface="Times New Roman"/>
                <a:cs typeface="Times New Roman"/>
              </a:rPr>
              <a:t> </a:t>
            </a:r>
            <a:r>
              <a:rPr sz="2400" spc="-5" dirty="0">
                <a:latin typeface="Arial"/>
                <a:cs typeface="Arial"/>
              </a:rPr>
              <a:t>ite</a:t>
            </a:r>
            <a:r>
              <a:rPr sz="2400" dirty="0">
                <a:latin typeface="Arial"/>
                <a:cs typeface="Arial"/>
              </a:rPr>
              <a:t>m</a:t>
            </a:r>
            <a:r>
              <a:rPr sz="2400" spc="65" dirty="0">
                <a:latin typeface="Times New Roman"/>
                <a:cs typeface="Times New Roman"/>
              </a:rPr>
              <a:t> </a:t>
            </a:r>
            <a:r>
              <a:rPr sz="2400" spc="-5" dirty="0">
                <a:latin typeface="Arial"/>
                <a:cs typeface="Arial"/>
              </a:rPr>
              <a:t>being</a:t>
            </a:r>
            <a:r>
              <a:rPr sz="2400" spc="-5" dirty="0">
                <a:latin typeface="Times New Roman"/>
                <a:cs typeface="Times New Roman"/>
              </a:rPr>
              <a:t> </a:t>
            </a:r>
            <a:r>
              <a:rPr sz="2400" dirty="0">
                <a:latin typeface="Arial"/>
                <a:cs typeface="Arial"/>
              </a:rPr>
              <a:t>retrieved</a:t>
            </a:r>
            <a:r>
              <a:rPr sz="2400" spc="65" dirty="0">
                <a:latin typeface="Times New Roman"/>
                <a:cs typeface="Times New Roman"/>
              </a:rPr>
              <a:t> </a:t>
            </a:r>
            <a:r>
              <a:rPr sz="2400" dirty="0">
                <a:latin typeface="Arial"/>
                <a:cs typeface="Arial"/>
              </a:rPr>
              <a:t>from</a:t>
            </a:r>
            <a:r>
              <a:rPr sz="2400" spc="60" dirty="0">
                <a:latin typeface="Times New Roman"/>
                <a:cs typeface="Times New Roman"/>
              </a:rPr>
              <a:t> </a:t>
            </a:r>
            <a:r>
              <a:rPr sz="2400" dirty="0">
                <a:latin typeface="Arial"/>
                <a:cs typeface="Arial"/>
              </a:rPr>
              <a:t>the</a:t>
            </a:r>
            <a:r>
              <a:rPr sz="2400" spc="60" dirty="0">
                <a:latin typeface="Times New Roman"/>
                <a:cs typeface="Times New Roman"/>
              </a:rPr>
              <a:t> </a:t>
            </a:r>
            <a:r>
              <a:rPr sz="2400" dirty="0">
                <a:latin typeface="Arial"/>
                <a:cs typeface="Arial"/>
              </a:rPr>
              <a:t>ArrayList</a:t>
            </a:r>
            <a:r>
              <a:rPr sz="2400" spc="6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no</a:t>
            </a:r>
            <a:r>
              <a:rPr sz="2400" dirty="0">
                <a:latin typeface="Arial"/>
                <a:cs typeface="Arial"/>
              </a:rPr>
              <a:t>t</a:t>
            </a:r>
            <a:r>
              <a:rPr sz="2400" spc="65" dirty="0">
                <a:latin typeface="Times New Roman"/>
                <a:cs typeface="Times New Roman"/>
              </a:rPr>
              <a:t> </a:t>
            </a:r>
            <a:r>
              <a:rPr sz="2400" dirty="0">
                <a:latin typeface="Arial"/>
                <a:cs typeface="Arial"/>
              </a:rPr>
              <a:t>the</a:t>
            </a:r>
            <a:r>
              <a:rPr sz="2400" spc="60" dirty="0">
                <a:latin typeface="Times New Roman"/>
                <a:cs typeface="Times New Roman"/>
              </a:rPr>
              <a:t> </a:t>
            </a:r>
            <a:r>
              <a:rPr sz="2400" spc="-5" dirty="0">
                <a:latin typeface="Arial"/>
                <a:cs typeface="Arial"/>
              </a:rPr>
              <a:t>expected</a:t>
            </a:r>
            <a:r>
              <a:rPr sz="2400" spc="-5" dirty="0">
                <a:latin typeface="Times New Roman"/>
                <a:cs typeface="Times New Roman"/>
              </a:rPr>
              <a:t> </a:t>
            </a:r>
            <a:r>
              <a:rPr sz="2400" spc="-5" dirty="0">
                <a:latin typeface="Arial"/>
                <a:cs typeface="Arial"/>
              </a:rPr>
              <a:t>dat</a:t>
            </a:r>
            <a:r>
              <a:rPr sz="2400" dirty="0">
                <a:latin typeface="Arial"/>
                <a:cs typeface="Arial"/>
              </a:rPr>
              <a:t>a</a:t>
            </a:r>
            <a:r>
              <a:rPr sz="2400" spc="65" dirty="0">
                <a:latin typeface="Times New Roman"/>
                <a:cs typeface="Times New Roman"/>
              </a:rPr>
              <a:t> </a:t>
            </a:r>
            <a:r>
              <a:rPr sz="2400" dirty="0">
                <a:latin typeface="Arial"/>
                <a:cs typeface="Arial"/>
              </a:rPr>
              <a:t>type</a:t>
            </a:r>
            <a:endParaRPr sz="24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299" y="3949700"/>
            <a:ext cx="8369300" cy="533400"/>
          </a:xfrm>
          <a:custGeom>
            <a:avLst/>
            <a:gdLst/>
            <a:ahLst/>
            <a:cxnLst/>
            <a:rect l="l" t="t" r="r" b="b"/>
            <a:pathLst>
              <a:path w="8369300" h="533400">
                <a:moveTo>
                  <a:pt x="0" y="533399"/>
                </a:moveTo>
                <a:lnTo>
                  <a:pt x="8369284" y="533399"/>
                </a:lnTo>
                <a:lnTo>
                  <a:pt x="8369284" y="0"/>
                </a:lnTo>
                <a:lnTo>
                  <a:pt x="0" y="0"/>
                </a:lnTo>
                <a:lnTo>
                  <a:pt x="0" y="533399"/>
                </a:lnTo>
                <a:close/>
              </a:path>
            </a:pathLst>
          </a:custGeom>
          <a:solidFill>
            <a:srgbClr val="FFFF99"/>
          </a:solidFill>
        </p:spPr>
        <p:txBody>
          <a:bodyPr wrap="square" lIns="0" tIns="0" rIns="0" bIns="0" rtlCol="0"/>
          <a:lstStyle/>
          <a:p>
            <a:endParaRPr/>
          </a:p>
        </p:txBody>
      </p:sp>
      <p:sp>
        <p:nvSpPr>
          <p:cNvPr id="3" name="object 3"/>
          <p:cNvSpPr txBox="1"/>
          <p:nvPr/>
        </p:nvSpPr>
        <p:spPr>
          <a:xfrm>
            <a:off x="524002" y="1297871"/>
            <a:ext cx="8524240" cy="217487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spc="-5" dirty="0">
                <a:latin typeface="Arial"/>
                <a:cs typeface="Arial"/>
              </a:rPr>
              <a:t>U</a:t>
            </a:r>
            <a:r>
              <a:rPr sz="2800" dirty="0">
                <a:latin typeface="Arial"/>
                <a:cs typeface="Arial"/>
              </a:rPr>
              <a:t>sing</a:t>
            </a:r>
            <a:r>
              <a:rPr sz="2800" spc="75" dirty="0">
                <a:latin typeface="Times New Roman"/>
                <a:cs typeface="Times New Roman"/>
              </a:rPr>
              <a:t> </a:t>
            </a:r>
            <a:r>
              <a:rPr sz="2800" dirty="0">
                <a:latin typeface="Arial"/>
                <a:cs typeface="Arial"/>
              </a:rPr>
              <a:t>Generics</a:t>
            </a:r>
            <a:r>
              <a:rPr sz="2800" spc="70" dirty="0">
                <a:latin typeface="Times New Roman"/>
                <a:cs typeface="Times New Roman"/>
              </a:rPr>
              <a:t> </a:t>
            </a:r>
            <a:r>
              <a:rPr sz="2800" dirty="0">
                <a:latin typeface="Arial"/>
                <a:cs typeface="Arial"/>
              </a:rPr>
              <a:t>allows</a:t>
            </a:r>
            <a:r>
              <a:rPr sz="2800" spc="80" dirty="0">
                <a:latin typeface="Times New Roman"/>
                <a:cs typeface="Times New Roman"/>
              </a:rPr>
              <a:t> </a:t>
            </a:r>
            <a:r>
              <a:rPr sz="2800" dirty="0">
                <a:latin typeface="Arial"/>
                <a:cs typeface="Arial"/>
              </a:rPr>
              <a:t>specification</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allowable</a:t>
            </a:r>
            <a:r>
              <a:rPr sz="2800"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a</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so</a:t>
            </a:r>
            <a:r>
              <a:rPr sz="2800" spc="75" dirty="0">
                <a:latin typeface="Times New Roman"/>
                <a:cs typeface="Times New Roman"/>
              </a:rPr>
              <a:t> </a:t>
            </a:r>
            <a:r>
              <a:rPr sz="2800" dirty="0">
                <a:latin typeface="Arial"/>
                <a:cs typeface="Arial"/>
              </a:rPr>
              <a:t>that</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compiler</a:t>
            </a:r>
            <a:r>
              <a:rPr sz="2800" spc="75" dirty="0">
                <a:latin typeface="Times New Roman"/>
                <a:cs typeface="Times New Roman"/>
              </a:rPr>
              <a:t> </a:t>
            </a:r>
            <a:r>
              <a:rPr sz="2800" dirty="0">
                <a:latin typeface="Arial"/>
                <a:cs typeface="Arial"/>
              </a:rPr>
              <a:t>will</a:t>
            </a:r>
            <a:r>
              <a:rPr sz="2800" dirty="0">
                <a:latin typeface="Times New Roman"/>
                <a:cs typeface="Times New Roman"/>
              </a:rPr>
              <a:t> </a:t>
            </a:r>
            <a:r>
              <a:rPr sz="2800" dirty="0">
                <a:latin typeface="Arial"/>
                <a:cs typeface="Arial"/>
              </a:rPr>
              <a:t>catch</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errors.</a:t>
            </a:r>
            <a:endParaRPr sz="2800">
              <a:latin typeface="Arial"/>
              <a:cs typeface="Arial"/>
            </a:endParaRPr>
          </a:p>
          <a:p>
            <a:pPr marL="355600" marR="263525" indent="-342900">
              <a:lnSpc>
                <a:spcPct val="100000"/>
              </a:lnSpc>
              <a:spcBef>
                <a:spcPts val="675"/>
              </a:spcBef>
              <a:buFont typeface="Arial"/>
              <a:buChar char="•"/>
              <a:tabLst>
                <a:tab pos="355600" algn="l"/>
              </a:tabLst>
            </a:pPr>
            <a:r>
              <a:rPr sz="2800" spc="-5" dirty="0">
                <a:latin typeface="Arial"/>
                <a:cs typeface="Arial"/>
              </a:rPr>
              <a:t>G</a:t>
            </a:r>
            <a:r>
              <a:rPr sz="2800" dirty="0">
                <a:latin typeface="Arial"/>
                <a:cs typeface="Arial"/>
              </a:rPr>
              <a:t>eneric</a:t>
            </a:r>
            <a:r>
              <a:rPr sz="2800" spc="80" dirty="0">
                <a:latin typeface="Times New Roman"/>
                <a:cs typeface="Times New Roman"/>
              </a:rPr>
              <a:t> </a:t>
            </a:r>
            <a:r>
              <a:rPr sz="2800" dirty="0">
                <a:latin typeface="Arial"/>
                <a:cs typeface="Arial"/>
              </a:rPr>
              <a:t>syntax</a:t>
            </a:r>
            <a:r>
              <a:rPr sz="2800" spc="75" dirty="0">
                <a:latin typeface="Times New Roman"/>
                <a:cs typeface="Times New Roman"/>
              </a:rPr>
              <a:t> </a:t>
            </a:r>
            <a:r>
              <a:rPr sz="2800" dirty="0">
                <a:latin typeface="Arial"/>
                <a:cs typeface="Arial"/>
              </a:rPr>
              <a:t>specifies</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inside</a:t>
            </a:r>
            <a:r>
              <a:rPr sz="2800" spc="80" dirty="0">
                <a:latin typeface="Times New Roman"/>
                <a:cs typeface="Times New Roman"/>
              </a:rPr>
              <a:t> </a:t>
            </a:r>
            <a:r>
              <a:rPr sz="2800" dirty="0">
                <a:latin typeface="Arial"/>
                <a:cs typeface="Arial"/>
              </a:rPr>
              <a:t>less-</a:t>
            </a:r>
            <a:r>
              <a:rPr sz="2800" dirty="0">
                <a:latin typeface="Times New Roman"/>
                <a:cs typeface="Times New Roman"/>
              </a:rPr>
              <a:t> </a:t>
            </a:r>
            <a:r>
              <a:rPr sz="2800" dirty="0">
                <a:latin typeface="Arial"/>
                <a:cs typeface="Arial"/>
              </a:rPr>
              <a:t>than</a:t>
            </a:r>
            <a:r>
              <a:rPr sz="2800" spc="75" dirty="0">
                <a:latin typeface="Times New Roman"/>
                <a:cs typeface="Times New Roman"/>
              </a:rPr>
              <a:t> </a:t>
            </a:r>
            <a:r>
              <a:rPr sz="2800" dirty="0">
                <a:latin typeface="Arial"/>
                <a:cs typeface="Arial"/>
              </a:rPr>
              <a:t>"&lt;"</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greater-than</a:t>
            </a:r>
            <a:r>
              <a:rPr sz="2800" spc="85" dirty="0">
                <a:latin typeface="Times New Roman"/>
                <a:cs typeface="Times New Roman"/>
              </a:rPr>
              <a:t> </a:t>
            </a:r>
            <a:r>
              <a:rPr sz="2800" dirty="0">
                <a:latin typeface="Arial"/>
                <a:cs typeface="Arial"/>
              </a:rPr>
              <a:t>"&gt;"</a:t>
            </a:r>
            <a:r>
              <a:rPr sz="2800" spc="80" dirty="0">
                <a:latin typeface="Times New Roman"/>
                <a:cs typeface="Times New Roman"/>
              </a:rPr>
              <a:t> </a:t>
            </a:r>
            <a:r>
              <a:rPr sz="2800" dirty="0">
                <a:latin typeface="Arial"/>
                <a:cs typeface="Arial"/>
              </a:rPr>
              <a:t>symbols</a:t>
            </a:r>
            <a:r>
              <a:rPr sz="2800" spc="75" dirty="0">
                <a:latin typeface="Times New Roman"/>
                <a:cs typeface="Times New Roman"/>
              </a:rPr>
              <a:t> </a:t>
            </a:r>
            <a:r>
              <a:rPr sz="2800" dirty="0">
                <a:latin typeface="Arial"/>
                <a:cs typeface="Arial"/>
              </a:rPr>
              <a:t>as</a:t>
            </a:r>
            <a:r>
              <a:rPr sz="2800" spc="80" dirty="0">
                <a:latin typeface="Times New Roman"/>
                <a:cs typeface="Times New Roman"/>
              </a:rPr>
              <a:t> </a:t>
            </a:r>
            <a:r>
              <a:rPr sz="2800" dirty="0">
                <a:latin typeface="Arial"/>
                <a:cs typeface="Arial"/>
              </a:rPr>
              <a:t>follows:</a:t>
            </a:r>
            <a:endParaRPr sz="2800">
              <a:latin typeface="Arial"/>
              <a:cs typeface="Arial"/>
            </a:endParaRPr>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11</a:t>
            </a:fld>
            <a:endParaRPr sz="1600">
              <a:latin typeface="Times New Roman"/>
              <a:cs typeface="Times New Roman"/>
            </a:endParaRPr>
          </a:p>
        </p:txBody>
      </p:sp>
      <p:sp>
        <p:nvSpPr>
          <p:cNvPr id="4" name="object 4"/>
          <p:cNvSpPr txBox="1"/>
          <p:nvPr/>
        </p:nvSpPr>
        <p:spPr>
          <a:xfrm>
            <a:off x="866903" y="4071318"/>
            <a:ext cx="2615565" cy="2794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ArrayList&lt;String&gt;</a:t>
            </a:r>
            <a:endParaRPr sz="2000">
              <a:latin typeface="Courier New"/>
              <a:cs typeface="Courier New"/>
            </a:endParaRPr>
          </a:p>
        </p:txBody>
      </p:sp>
      <p:sp>
        <p:nvSpPr>
          <p:cNvPr id="5" name="object 5"/>
          <p:cNvSpPr txBox="1"/>
          <p:nvPr/>
        </p:nvSpPr>
        <p:spPr>
          <a:xfrm>
            <a:off x="3609645" y="4071318"/>
            <a:ext cx="5358765" cy="279400"/>
          </a:xfrm>
          <a:prstGeom prst="rect">
            <a:avLst/>
          </a:prstGeom>
        </p:spPr>
        <p:txBody>
          <a:bodyPr vert="horz" wrap="square" lIns="0" tIns="0" rIns="0" bIns="0" rtlCol="0">
            <a:spAutoFit/>
          </a:bodyPr>
          <a:lstStyle/>
          <a:p>
            <a:pPr marL="12700">
              <a:lnSpc>
                <a:spcPct val="100000"/>
              </a:lnSpc>
              <a:tabLst>
                <a:tab pos="1383665" algn="l"/>
                <a:tab pos="1688464" algn="l"/>
                <a:tab pos="2298065" algn="l"/>
              </a:tabLst>
            </a:pPr>
            <a:r>
              <a:rPr sz="2000" b="1" spc="-15" dirty="0">
                <a:latin typeface="Courier New"/>
                <a:cs typeface="Courier New"/>
              </a:rPr>
              <a:t>newStyle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ArrayList&lt;String&gt;();</a:t>
            </a:r>
            <a:endParaRPr sz="2000">
              <a:latin typeface="Courier New"/>
              <a:cs typeface="Courier New"/>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713864">
              <a:lnSpc>
                <a:spcPct val="100000"/>
              </a:lnSpc>
            </a:pPr>
            <a:r>
              <a:rPr sz="3600" dirty="0"/>
              <a:t>Generics</a:t>
            </a:r>
            <a:r>
              <a:rPr sz="3600" spc="85" dirty="0">
                <a:latin typeface="Times New Roman"/>
                <a:cs typeface="Times New Roman"/>
              </a:rPr>
              <a:t> </a:t>
            </a:r>
            <a:r>
              <a:rPr sz="3600" spc="-20" dirty="0"/>
              <a:t>to</a:t>
            </a:r>
            <a:r>
              <a:rPr sz="3600" spc="95" dirty="0">
                <a:latin typeface="Times New Roman"/>
                <a:cs typeface="Times New Roman"/>
              </a:rPr>
              <a:t> </a:t>
            </a:r>
            <a:r>
              <a:rPr sz="3600" dirty="0"/>
              <a:t>the</a:t>
            </a:r>
            <a:r>
              <a:rPr sz="3600" spc="95" dirty="0">
                <a:latin typeface="Times New Roman"/>
                <a:cs typeface="Times New Roman"/>
              </a:rPr>
              <a:t> </a:t>
            </a:r>
            <a:r>
              <a:rPr sz="3600" spc="-5" dirty="0"/>
              <a:t>Rescue!</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0700" y="3035300"/>
            <a:ext cx="8458200" cy="2819400"/>
          </a:xfrm>
          <a:custGeom>
            <a:avLst/>
            <a:gdLst/>
            <a:ahLst/>
            <a:cxnLst/>
            <a:rect l="l" t="t" r="r" b="b"/>
            <a:pathLst>
              <a:path w="8458200" h="2819400">
                <a:moveTo>
                  <a:pt x="0" y="2819399"/>
                </a:moveTo>
                <a:lnTo>
                  <a:pt x="8458199" y="2819399"/>
                </a:lnTo>
                <a:lnTo>
                  <a:pt x="8458199" y="0"/>
                </a:lnTo>
                <a:lnTo>
                  <a:pt x="0" y="0"/>
                </a:lnTo>
                <a:lnTo>
                  <a:pt x="0" y="2819399"/>
                </a:lnTo>
                <a:close/>
              </a:path>
            </a:pathLst>
          </a:custGeom>
          <a:solidFill>
            <a:srgbClr val="FFFF99"/>
          </a:solidFill>
        </p:spPr>
        <p:txBody>
          <a:bodyPr wrap="square" lIns="0" tIns="0" rIns="0" bIns="0" rtlCol="0"/>
          <a:lstStyle/>
          <a:p>
            <a:endParaRPr/>
          </a:p>
        </p:txBody>
      </p:sp>
      <p:sp>
        <p:nvSpPr>
          <p:cNvPr id="3" name="object 3"/>
          <p:cNvSpPr txBox="1"/>
          <p:nvPr/>
        </p:nvSpPr>
        <p:spPr>
          <a:xfrm>
            <a:off x="295402" y="1227767"/>
            <a:ext cx="8502650" cy="1832610"/>
          </a:xfrm>
          <a:prstGeom prst="rect">
            <a:avLst/>
          </a:prstGeom>
        </p:spPr>
        <p:txBody>
          <a:bodyPr vert="horz" wrap="square" lIns="0" tIns="0" rIns="0" bIns="0" rtlCol="0">
            <a:spAutoFit/>
          </a:bodyPr>
          <a:lstStyle/>
          <a:p>
            <a:pPr marL="355600" marR="220979" indent="-342900">
              <a:lnSpc>
                <a:spcPct val="80000"/>
              </a:lnSpc>
              <a:buFont typeface="Arial"/>
              <a:buChar char="•"/>
              <a:tabLst>
                <a:tab pos="355600" algn="l"/>
              </a:tabLst>
            </a:pPr>
            <a:r>
              <a:rPr sz="2800" spc="-5" dirty="0">
                <a:latin typeface="Arial"/>
                <a:cs typeface="Arial"/>
              </a:rPr>
              <a:t>T</a:t>
            </a:r>
            <a:r>
              <a:rPr sz="2800" dirty="0">
                <a:latin typeface="Arial"/>
                <a:cs typeface="Arial"/>
              </a:rPr>
              <a:t>he</a:t>
            </a:r>
            <a:r>
              <a:rPr sz="2800" spc="75" dirty="0">
                <a:latin typeface="Times New Roman"/>
                <a:cs typeface="Times New Roman"/>
              </a:rPr>
              <a:t> </a:t>
            </a:r>
            <a:r>
              <a:rPr sz="2800" dirty="0">
                <a:latin typeface="Arial"/>
                <a:cs typeface="Arial"/>
              </a:rPr>
              <a:t>example</a:t>
            </a:r>
            <a:r>
              <a:rPr sz="2800" spc="80" dirty="0">
                <a:latin typeface="Times New Roman"/>
                <a:cs typeface="Times New Roman"/>
              </a:rPr>
              <a:t> </a:t>
            </a:r>
            <a:r>
              <a:rPr sz="2800" dirty="0">
                <a:latin typeface="Arial"/>
                <a:cs typeface="Arial"/>
              </a:rPr>
              <a:t>below</a:t>
            </a:r>
            <a:r>
              <a:rPr sz="2800" spc="80" dirty="0">
                <a:latin typeface="Times New Roman"/>
                <a:cs typeface="Times New Roman"/>
              </a:rPr>
              <a:t> </a:t>
            </a:r>
            <a:r>
              <a:rPr sz="2800" dirty="0">
                <a:latin typeface="Arial"/>
                <a:cs typeface="Arial"/>
              </a:rPr>
              <a:t>shows</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String</a:t>
            </a:r>
            <a:r>
              <a:rPr sz="2800" spc="75"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but</a:t>
            </a:r>
            <a:r>
              <a:rPr sz="2800" spc="80" dirty="0">
                <a:latin typeface="Times New Roman"/>
                <a:cs typeface="Times New Roman"/>
              </a:rPr>
              <a:t> </a:t>
            </a:r>
            <a:r>
              <a:rPr sz="2800" dirty="0">
                <a:latin typeface="Arial"/>
                <a:cs typeface="Arial"/>
              </a:rPr>
              <a:t>the</a:t>
            </a:r>
            <a:r>
              <a:rPr sz="2800"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may</a:t>
            </a:r>
            <a:r>
              <a:rPr sz="2800" spc="80" dirty="0">
                <a:latin typeface="Times New Roman"/>
                <a:cs typeface="Times New Roman"/>
              </a:rPr>
              <a:t> </a:t>
            </a:r>
            <a:r>
              <a:rPr sz="2800" dirty="0">
                <a:latin typeface="Arial"/>
                <a:cs typeface="Arial"/>
              </a:rPr>
              <a:t>be</a:t>
            </a:r>
            <a:r>
              <a:rPr sz="2800" spc="80" dirty="0">
                <a:latin typeface="Times New Roman"/>
                <a:cs typeface="Times New Roman"/>
              </a:rPr>
              <a:t> </a:t>
            </a:r>
            <a:r>
              <a:rPr sz="2800" dirty="0">
                <a:latin typeface="Arial"/>
                <a:cs typeface="Arial"/>
              </a:rPr>
              <a:t>any</a:t>
            </a:r>
            <a:r>
              <a:rPr sz="2800" spc="80"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available</a:t>
            </a:r>
            <a:r>
              <a:rPr sz="2800" spc="80"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your</a:t>
            </a:r>
            <a:r>
              <a:rPr sz="2800" dirty="0">
                <a:latin typeface="Times New Roman"/>
                <a:cs typeface="Times New Roman"/>
              </a:rPr>
              <a:t> </a:t>
            </a:r>
            <a:r>
              <a:rPr sz="2800" spc="-5" dirty="0">
                <a:latin typeface="Arial"/>
                <a:cs typeface="Arial"/>
              </a:rPr>
              <a:t>CLASSPATH</a:t>
            </a:r>
            <a:endParaRPr sz="2800">
              <a:latin typeface="Arial"/>
              <a:cs typeface="Arial"/>
            </a:endParaRPr>
          </a:p>
          <a:p>
            <a:pPr marL="355600" marR="5080" indent="-342900">
              <a:lnSpc>
                <a:spcPct val="80000"/>
              </a:lnSpc>
              <a:spcBef>
                <a:spcPts val="675"/>
              </a:spcBef>
              <a:buFont typeface="Arial"/>
              <a:buChar char="•"/>
              <a:tabLst>
                <a:tab pos="355600" algn="l"/>
              </a:tabLst>
            </a:pPr>
            <a:r>
              <a:rPr sz="2800" spc="-5" dirty="0">
                <a:latin typeface="Arial"/>
                <a:cs typeface="Arial"/>
              </a:rPr>
              <a:t>T</a:t>
            </a:r>
            <a:r>
              <a:rPr sz="2800" dirty="0">
                <a:latin typeface="Arial"/>
                <a:cs typeface="Arial"/>
              </a:rPr>
              <a:t>he</a:t>
            </a:r>
            <a:r>
              <a:rPr sz="2800" spc="75" dirty="0">
                <a:latin typeface="Times New Roman"/>
                <a:cs typeface="Times New Roman"/>
              </a:rPr>
              <a:t> </a:t>
            </a:r>
            <a:r>
              <a:rPr sz="2800" dirty="0">
                <a:latin typeface="Arial"/>
                <a:cs typeface="Arial"/>
              </a:rPr>
              <a:t>compiler</a:t>
            </a:r>
            <a:r>
              <a:rPr sz="2800" spc="75" dirty="0">
                <a:latin typeface="Times New Roman"/>
                <a:cs typeface="Times New Roman"/>
              </a:rPr>
              <a:t> </a:t>
            </a:r>
            <a:r>
              <a:rPr sz="2800" dirty="0">
                <a:latin typeface="Arial"/>
                <a:cs typeface="Arial"/>
              </a:rPr>
              <a:t>uses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specified</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restrict</a:t>
            </a:r>
            <a:r>
              <a:rPr sz="2800" dirty="0">
                <a:latin typeface="Times New Roman"/>
                <a:cs typeface="Times New Roman"/>
              </a:rPr>
              <a:t> </a:t>
            </a:r>
            <a:r>
              <a:rPr sz="2800" dirty="0">
                <a:latin typeface="Arial"/>
                <a:cs typeface="Arial"/>
              </a:rPr>
              <a:t>what</a:t>
            </a:r>
            <a:r>
              <a:rPr sz="2800" spc="80" dirty="0">
                <a:latin typeface="Times New Roman"/>
                <a:cs typeface="Times New Roman"/>
              </a:rPr>
              <a:t> </a:t>
            </a:r>
            <a:r>
              <a:rPr sz="2800" dirty="0">
                <a:latin typeface="Arial"/>
                <a:cs typeface="Arial"/>
              </a:rPr>
              <a:t>may</a:t>
            </a:r>
            <a:r>
              <a:rPr sz="2800" spc="80" dirty="0">
                <a:latin typeface="Times New Roman"/>
                <a:cs typeface="Times New Roman"/>
              </a:rPr>
              <a:t> </a:t>
            </a:r>
            <a:r>
              <a:rPr sz="2800" dirty="0">
                <a:latin typeface="Arial"/>
                <a:cs typeface="Arial"/>
              </a:rPr>
              <a:t>be</a:t>
            </a:r>
            <a:r>
              <a:rPr sz="2800" spc="80" dirty="0">
                <a:latin typeface="Times New Roman"/>
                <a:cs typeface="Times New Roman"/>
              </a:rPr>
              <a:t> </a:t>
            </a:r>
            <a:r>
              <a:rPr sz="2800" dirty="0">
                <a:latin typeface="Arial"/>
                <a:cs typeface="Arial"/>
              </a:rPr>
              <a:t>placed</a:t>
            </a:r>
            <a:r>
              <a:rPr sz="2800" spc="80" dirty="0">
                <a:latin typeface="Times New Roman"/>
                <a:cs typeface="Times New Roman"/>
              </a:rPr>
              <a:t> </a:t>
            </a:r>
            <a:r>
              <a:rPr sz="2800" dirty="0">
                <a:latin typeface="Arial"/>
                <a:cs typeface="Arial"/>
              </a:rPr>
              <a:t>into</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at</a:t>
            </a:r>
            <a:r>
              <a:rPr sz="2800" spc="80" dirty="0">
                <a:latin typeface="Times New Roman"/>
                <a:cs typeface="Times New Roman"/>
              </a:rPr>
              <a:t> </a:t>
            </a:r>
            <a:r>
              <a:rPr sz="2800" dirty="0">
                <a:latin typeface="Arial"/>
                <a:cs typeface="Arial"/>
              </a:rPr>
              <a:t>compile</a:t>
            </a:r>
            <a:r>
              <a:rPr sz="2800" spc="75" dirty="0">
                <a:latin typeface="Times New Roman"/>
                <a:cs typeface="Times New Roman"/>
              </a:rPr>
              <a:t> </a:t>
            </a:r>
            <a:r>
              <a:rPr sz="2800" dirty="0">
                <a:latin typeface="Arial"/>
                <a:cs typeface="Arial"/>
              </a:rPr>
              <a:t>time</a:t>
            </a:r>
            <a:endParaRPr sz="2800">
              <a:latin typeface="Arial"/>
              <a:cs typeface="Arial"/>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12</a:t>
            </a:fld>
            <a:endParaRPr sz="1600">
              <a:latin typeface="Times New Roman"/>
              <a:cs typeface="Times New Roman"/>
            </a:endParaRPr>
          </a:p>
        </p:txBody>
      </p:sp>
      <p:sp>
        <p:nvSpPr>
          <p:cNvPr id="4" name="object 4"/>
          <p:cNvSpPr txBox="1"/>
          <p:nvPr/>
        </p:nvSpPr>
        <p:spPr>
          <a:xfrm>
            <a:off x="752603" y="3081671"/>
            <a:ext cx="8081645" cy="2726055"/>
          </a:xfrm>
          <a:prstGeom prst="rect">
            <a:avLst/>
          </a:prstGeom>
        </p:spPr>
        <p:txBody>
          <a:bodyPr vert="horz" wrap="square" lIns="0" tIns="0" rIns="0" bIns="0" rtlCol="0">
            <a:spAutoFit/>
          </a:bodyPr>
          <a:lstStyle/>
          <a:p>
            <a:pPr marL="12700" marR="824230">
              <a:lnSpc>
                <a:spcPct val="100000"/>
              </a:lnSpc>
              <a:tabLst>
                <a:tab pos="2333625" algn="l"/>
                <a:tab pos="2469515" algn="l"/>
                <a:tab pos="3698875" algn="l"/>
                <a:tab pos="3972560" algn="l"/>
                <a:tab pos="4518660" algn="l"/>
              </a:tabLst>
            </a:pPr>
            <a:r>
              <a:rPr sz="1800" b="1" spc="-10" dirty="0">
                <a:latin typeface="Courier New"/>
                <a:cs typeface="Courier New"/>
              </a:rPr>
              <a:t>ArrayList&lt;String</a:t>
            </a:r>
            <a:r>
              <a:rPr sz="1800" b="1" dirty="0">
                <a:latin typeface="Courier New"/>
                <a:cs typeface="Courier New"/>
              </a:rPr>
              <a:t>&gt;</a:t>
            </a:r>
            <a:r>
              <a:rPr sz="1800" b="1" dirty="0">
                <a:latin typeface="Times New Roman"/>
                <a:cs typeface="Times New Roman"/>
              </a:rPr>
              <a:t>	</a:t>
            </a:r>
            <a:r>
              <a:rPr sz="1800" b="1" spc="-10" dirty="0">
                <a:latin typeface="Courier New"/>
                <a:cs typeface="Courier New"/>
              </a:rPr>
              <a:t>newStyl</a:t>
            </a:r>
            <a:r>
              <a:rPr sz="1800" b="1" dirty="0">
                <a:latin typeface="Courier New"/>
                <a:cs typeface="Courier New"/>
              </a:rPr>
              <a:t>e</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ne</a:t>
            </a:r>
            <a:r>
              <a:rPr sz="1800" b="1" dirty="0">
                <a:latin typeface="Courier New"/>
                <a:cs typeface="Courier New"/>
              </a:rPr>
              <a:t>w</a:t>
            </a:r>
            <a:r>
              <a:rPr sz="1800" b="1" dirty="0">
                <a:latin typeface="Times New Roman"/>
                <a:cs typeface="Times New Roman"/>
              </a:rPr>
              <a:t>	</a:t>
            </a:r>
            <a:r>
              <a:rPr sz="1800" b="1" spc="-10" dirty="0">
                <a:latin typeface="Courier New"/>
                <a:cs typeface="Courier New"/>
              </a:rPr>
              <a:t>ArrayList&lt;String&gt;();</a:t>
            </a:r>
            <a:r>
              <a:rPr sz="1800" b="1" spc="-10" dirty="0">
                <a:latin typeface="Times New Roman"/>
                <a:cs typeface="Times New Roman"/>
              </a:rPr>
              <a:t> </a:t>
            </a:r>
            <a:r>
              <a:rPr sz="1800" b="1" spc="-10" dirty="0">
                <a:latin typeface="Courier New"/>
                <a:cs typeface="Courier New"/>
              </a:rPr>
              <a:t>newStyle.add(ne</a:t>
            </a:r>
            <a:r>
              <a:rPr sz="1800" b="1" dirty="0">
                <a:latin typeface="Courier New"/>
                <a:cs typeface="Courier New"/>
              </a:rPr>
              <a:t>w</a:t>
            </a:r>
            <a:r>
              <a:rPr sz="1800" b="1" dirty="0">
                <a:latin typeface="Times New Roman"/>
                <a:cs typeface="Times New Roman"/>
              </a:rPr>
              <a:t>	</a:t>
            </a:r>
            <a:r>
              <a:rPr sz="1800" b="1" spc="-10" dirty="0">
                <a:latin typeface="Courier New"/>
                <a:cs typeface="Courier New"/>
              </a:rPr>
              <a:t>String("Hello"));</a:t>
            </a:r>
            <a:endParaRPr sz="1800">
              <a:latin typeface="Courier New"/>
              <a:cs typeface="Courier New"/>
            </a:endParaRPr>
          </a:p>
          <a:p>
            <a:pPr marL="12700">
              <a:lnSpc>
                <a:spcPct val="100000"/>
              </a:lnSpc>
              <a:spcBef>
                <a:spcPts val="5"/>
              </a:spcBef>
              <a:tabLst>
                <a:tab pos="2333625" algn="l"/>
              </a:tabLst>
            </a:pPr>
            <a:r>
              <a:rPr sz="1800" b="1" spc="-10" dirty="0">
                <a:latin typeface="Courier New"/>
                <a:cs typeface="Courier New"/>
              </a:rPr>
              <a:t>newStyle.add(ne</a:t>
            </a:r>
            <a:r>
              <a:rPr sz="1800" b="1" dirty="0">
                <a:latin typeface="Courier New"/>
                <a:cs typeface="Courier New"/>
              </a:rPr>
              <a:t>w</a:t>
            </a:r>
            <a:r>
              <a:rPr sz="1800" b="1" dirty="0">
                <a:latin typeface="Times New Roman"/>
                <a:cs typeface="Times New Roman"/>
              </a:rPr>
              <a:t>	</a:t>
            </a:r>
            <a:r>
              <a:rPr sz="1800" b="1" spc="-10" dirty="0">
                <a:latin typeface="Courier New"/>
                <a:cs typeface="Courier New"/>
              </a:rPr>
              <a:t>String("there"));</a:t>
            </a:r>
            <a:endParaRPr sz="1800">
              <a:latin typeface="Courier New"/>
              <a:cs typeface="Courier New"/>
            </a:endParaRPr>
          </a:p>
          <a:p>
            <a:pPr marL="12700">
              <a:lnSpc>
                <a:spcPct val="100000"/>
              </a:lnSpc>
              <a:tabLst>
                <a:tab pos="421640" algn="l"/>
                <a:tab pos="1786889" algn="l"/>
                <a:tab pos="2469515" algn="l"/>
                <a:tab pos="3424554" algn="l"/>
                <a:tab pos="4518660" algn="l"/>
                <a:tab pos="5337175" algn="l"/>
                <a:tab pos="5746750" algn="l"/>
                <a:tab pos="6156325" algn="l"/>
                <a:tab pos="6565900" algn="l"/>
              </a:tabLst>
            </a:pPr>
            <a:r>
              <a:rPr sz="1800" b="1" spc="-10" dirty="0">
                <a:latin typeface="Courier New"/>
                <a:cs typeface="Courier New"/>
              </a:rPr>
              <a:t>/</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followin</a:t>
            </a:r>
            <a:r>
              <a:rPr sz="1800" b="1" dirty="0">
                <a:latin typeface="Courier New"/>
                <a:cs typeface="Courier New"/>
              </a:rPr>
              <a:t>g</a:t>
            </a:r>
            <a:r>
              <a:rPr sz="1800" b="1" dirty="0">
                <a:latin typeface="Times New Roman"/>
                <a:cs typeface="Times New Roman"/>
              </a:rPr>
              <a:t>	</a:t>
            </a:r>
            <a:r>
              <a:rPr sz="1800" b="1" spc="-10" dirty="0">
                <a:latin typeface="Courier New"/>
                <a:cs typeface="Courier New"/>
              </a:rPr>
              <a:t>lin</a:t>
            </a:r>
            <a:r>
              <a:rPr sz="1800" b="1" dirty="0">
                <a:latin typeface="Courier New"/>
                <a:cs typeface="Courier New"/>
              </a:rPr>
              <a:t>e</a:t>
            </a:r>
            <a:r>
              <a:rPr sz="1800" b="1" dirty="0">
                <a:latin typeface="Times New Roman"/>
                <a:cs typeface="Times New Roman"/>
              </a:rPr>
              <a:t>	</a:t>
            </a:r>
            <a:r>
              <a:rPr sz="1800" b="1" spc="-10" dirty="0">
                <a:latin typeface="Courier New"/>
                <a:cs typeface="Courier New"/>
              </a:rPr>
              <a:t>raise</a:t>
            </a:r>
            <a:r>
              <a:rPr sz="1800" b="1" dirty="0">
                <a:latin typeface="Courier New"/>
                <a:cs typeface="Courier New"/>
              </a:rPr>
              <a:t>s</a:t>
            </a:r>
            <a:r>
              <a:rPr sz="1800" b="1" dirty="0">
                <a:latin typeface="Times New Roman"/>
                <a:cs typeface="Times New Roman"/>
              </a:rPr>
              <a:t>	</a:t>
            </a:r>
            <a:r>
              <a:rPr sz="1800" b="1" spc="-10" dirty="0">
                <a:latin typeface="Courier New"/>
                <a:cs typeface="Courier New"/>
              </a:rPr>
              <a:t>c</a:t>
            </a:r>
            <a:r>
              <a:rPr sz="1800" b="1" spc="5" dirty="0">
                <a:latin typeface="Courier New"/>
                <a:cs typeface="Courier New"/>
              </a:rPr>
              <a:t>o</a:t>
            </a:r>
            <a:r>
              <a:rPr sz="1800" b="1" spc="-10" dirty="0">
                <a:latin typeface="Courier New"/>
                <a:cs typeface="Courier New"/>
              </a:rPr>
              <a:t>mpil</a:t>
            </a:r>
            <a:r>
              <a:rPr sz="1800" b="1" dirty="0">
                <a:latin typeface="Courier New"/>
                <a:cs typeface="Courier New"/>
              </a:rPr>
              <a:t>e</a:t>
            </a:r>
            <a:r>
              <a:rPr sz="1800" b="1" dirty="0">
                <a:latin typeface="Times New Roman"/>
                <a:cs typeface="Times New Roman"/>
              </a:rPr>
              <a:t>	</a:t>
            </a:r>
            <a:r>
              <a:rPr sz="1800" b="1" spc="-10" dirty="0">
                <a:latin typeface="Courier New"/>
                <a:cs typeface="Courier New"/>
              </a:rPr>
              <a:t>erro</a:t>
            </a:r>
            <a:r>
              <a:rPr sz="1800" b="1" dirty="0">
                <a:latin typeface="Courier New"/>
                <a:cs typeface="Courier New"/>
              </a:rPr>
              <a:t>r</a:t>
            </a:r>
            <a:r>
              <a:rPr sz="1800" b="1" dirty="0">
                <a:latin typeface="Times New Roman"/>
                <a:cs typeface="Times New Roman"/>
              </a:rPr>
              <a:t>	</a:t>
            </a:r>
            <a:r>
              <a:rPr sz="1800" b="1" spc="-10" dirty="0">
                <a:latin typeface="Courier New"/>
                <a:cs typeface="Courier New"/>
              </a:rPr>
              <a:t>s</a:t>
            </a:r>
            <a:r>
              <a:rPr sz="1800" b="1" dirty="0">
                <a:latin typeface="Courier New"/>
                <a:cs typeface="Courier New"/>
              </a:rPr>
              <a:t>o</a:t>
            </a:r>
            <a:r>
              <a:rPr sz="1800" b="1" dirty="0">
                <a:latin typeface="Times New Roman"/>
                <a:cs typeface="Times New Roman"/>
              </a:rPr>
              <a:t>	</a:t>
            </a:r>
            <a:r>
              <a:rPr sz="1800" b="1" spc="-10" dirty="0">
                <a:latin typeface="Courier New"/>
                <a:cs typeface="Courier New"/>
              </a:rPr>
              <a:t>i</a:t>
            </a:r>
            <a:r>
              <a:rPr sz="1800" b="1" dirty="0">
                <a:latin typeface="Courier New"/>
                <a:cs typeface="Courier New"/>
              </a:rPr>
              <a:t>t</a:t>
            </a:r>
            <a:r>
              <a:rPr sz="1800" b="1" dirty="0">
                <a:latin typeface="Times New Roman"/>
                <a:cs typeface="Times New Roman"/>
              </a:rPr>
              <a:t>	</a:t>
            </a:r>
            <a:r>
              <a:rPr sz="1800" b="1" spc="-10" dirty="0">
                <a:latin typeface="Courier New"/>
                <a:cs typeface="Courier New"/>
              </a:rPr>
              <a:t>i</a:t>
            </a:r>
            <a:r>
              <a:rPr sz="1800" b="1" dirty="0">
                <a:latin typeface="Courier New"/>
                <a:cs typeface="Courier New"/>
              </a:rPr>
              <a:t>s</a:t>
            </a:r>
            <a:r>
              <a:rPr sz="1800" b="1" dirty="0">
                <a:latin typeface="Times New Roman"/>
                <a:cs typeface="Times New Roman"/>
              </a:rPr>
              <a:t>	</a:t>
            </a:r>
            <a:r>
              <a:rPr sz="1800" b="1" spc="-10" dirty="0">
                <a:latin typeface="Courier New"/>
                <a:cs typeface="Courier New"/>
              </a:rPr>
              <a:t>commented</a:t>
            </a:r>
            <a:endParaRPr sz="1800">
              <a:latin typeface="Courier New"/>
              <a:cs typeface="Courier New"/>
            </a:endParaRPr>
          </a:p>
          <a:p>
            <a:pPr marL="12700" marR="1369695">
              <a:lnSpc>
                <a:spcPct val="100000"/>
              </a:lnSpc>
              <a:spcBef>
                <a:spcPts val="5"/>
              </a:spcBef>
              <a:tabLst>
                <a:tab pos="2334260" algn="l"/>
                <a:tab pos="2606040" algn="l"/>
                <a:tab pos="4518660" algn="l"/>
                <a:tab pos="4928235" algn="l"/>
                <a:tab pos="6020435" algn="l"/>
              </a:tabLst>
            </a:pPr>
            <a:r>
              <a:rPr sz="1800" b="1" spc="-5" dirty="0">
                <a:latin typeface="Courier New"/>
                <a:cs typeface="Courier New"/>
              </a:rPr>
              <a:t>//newStyle.add(ne</a:t>
            </a:r>
            <a:r>
              <a:rPr sz="1800" b="1" dirty="0">
                <a:latin typeface="Courier New"/>
                <a:cs typeface="Courier New"/>
              </a:rPr>
              <a:t>w</a:t>
            </a:r>
            <a:r>
              <a:rPr sz="1800" b="1" dirty="0">
                <a:latin typeface="Times New Roman"/>
                <a:cs typeface="Times New Roman"/>
              </a:rPr>
              <a:t>	</a:t>
            </a:r>
            <a:r>
              <a:rPr sz="1800" b="1" spc="-5" dirty="0">
                <a:latin typeface="Courier New"/>
                <a:cs typeface="Courier New"/>
              </a:rPr>
              <a:t>Integer(12))</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compil</a:t>
            </a:r>
            <a:r>
              <a:rPr sz="1800" b="1" dirty="0">
                <a:latin typeface="Courier New"/>
                <a:cs typeface="Courier New"/>
              </a:rPr>
              <a:t>e</a:t>
            </a:r>
            <a:r>
              <a:rPr sz="1800" b="1" dirty="0">
                <a:latin typeface="Times New Roman"/>
                <a:cs typeface="Times New Roman"/>
              </a:rPr>
              <a:t>	</a:t>
            </a:r>
            <a:r>
              <a:rPr sz="1800" b="1" spc="-5" dirty="0">
                <a:latin typeface="Courier New"/>
                <a:cs typeface="Courier New"/>
              </a:rPr>
              <a:t>error</a:t>
            </a:r>
            <a:r>
              <a:rPr sz="1800" b="1" spc="-5" dirty="0">
                <a:latin typeface="Times New Roman"/>
                <a:cs typeface="Times New Roman"/>
              </a:rPr>
              <a:t> </a:t>
            </a:r>
            <a:r>
              <a:rPr sz="1800" b="1" spc="-5" dirty="0">
                <a:latin typeface="Courier New"/>
                <a:cs typeface="Courier New"/>
              </a:rPr>
              <a:t>newStyle.add(ne</a:t>
            </a:r>
            <a:r>
              <a:rPr sz="1800" b="1" dirty="0">
                <a:latin typeface="Courier New"/>
                <a:cs typeface="Courier New"/>
              </a:rPr>
              <a:t>w</a:t>
            </a:r>
            <a:r>
              <a:rPr sz="1800" b="1" dirty="0">
                <a:latin typeface="Times New Roman"/>
                <a:cs typeface="Times New Roman"/>
              </a:rPr>
              <a:t>	</a:t>
            </a:r>
            <a:r>
              <a:rPr sz="1800" b="1" spc="-5" dirty="0">
                <a:latin typeface="Courier New"/>
                <a:cs typeface="Courier New"/>
              </a:rPr>
              <a:t>String("whoops"));</a:t>
            </a:r>
            <a:endParaRPr sz="1800">
              <a:latin typeface="Courier New"/>
              <a:cs typeface="Courier New"/>
            </a:endParaRPr>
          </a:p>
          <a:p>
            <a:pPr marL="12700">
              <a:lnSpc>
                <a:spcPct val="100000"/>
              </a:lnSpc>
              <a:tabLst>
                <a:tab pos="558165" algn="l"/>
                <a:tab pos="3015615" algn="l"/>
                <a:tab pos="3288665" algn="l"/>
                <a:tab pos="3562350" algn="l"/>
              </a:tabLst>
            </a:pPr>
            <a:r>
              <a:rPr sz="1800" b="1" spc="-10" dirty="0">
                <a:latin typeface="Courier New"/>
                <a:cs typeface="Courier New"/>
              </a:rPr>
              <a:t>fo</a:t>
            </a:r>
            <a:r>
              <a:rPr sz="1800" b="1" dirty="0">
                <a:latin typeface="Courier New"/>
                <a:cs typeface="Courier New"/>
              </a:rPr>
              <a:t>r</a:t>
            </a:r>
            <a:r>
              <a:rPr sz="1800" b="1" dirty="0">
                <a:latin typeface="Times New Roman"/>
                <a:cs typeface="Times New Roman"/>
              </a:rPr>
              <a:t>	</a:t>
            </a:r>
            <a:r>
              <a:rPr sz="1800" b="1" spc="-10" dirty="0">
                <a:latin typeface="Courier New"/>
                <a:cs typeface="Courier New"/>
              </a:rPr>
              <a:t>(Iterator&lt;String</a:t>
            </a:r>
            <a:r>
              <a:rPr sz="1800" b="1" dirty="0">
                <a:latin typeface="Courier New"/>
                <a:cs typeface="Courier New"/>
              </a:rPr>
              <a:t>&gt;</a:t>
            </a:r>
            <a:r>
              <a:rPr sz="1800" b="1" dirty="0">
                <a:latin typeface="Times New Roman"/>
                <a:cs typeface="Times New Roman"/>
              </a:rPr>
              <a:t>	</a:t>
            </a:r>
            <a:r>
              <a:rPr sz="1800" b="1" dirty="0">
                <a:latin typeface="Courier New"/>
                <a:cs typeface="Courier New"/>
              </a:rPr>
              <a:t>i</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5" dirty="0">
                <a:latin typeface="Courier New"/>
                <a:cs typeface="Courier New"/>
              </a:rPr>
              <a:t>newStyle.iterator();i.hasNext();)</a:t>
            </a:r>
            <a:endParaRPr sz="1800">
              <a:latin typeface="Courier New"/>
              <a:cs typeface="Courier New"/>
            </a:endParaRPr>
          </a:p>
          <a:p>
            <a:pPr marL="12700">
              <a:lnSpc>
                <a:spcPct val="100000"/>
              </a:lnSpc>
              <a:spcBef>
                <a:spcPts val="5"/>
              </a:spcBef>
            </a:pPr>
            <a:r>
              <a:rPr sz="1800" b="1" dirty="0">
                <a:latin typeface="Courier New"/>
                <a:cs typeface="Courier New"/>
              </a:rPr>
              <a:t>{</a:t>
            </a:r>
            <a:endParaRPr sz="1800">
              <a:latin typeface="Courier New"/>
              <a:cs typeface="Courier New"/>
            </a:endParaRPr>
          </a:p>
          <a:p>
            <a:pPr marR="170815" algn="ctr">
              <a:lnSpc>
                <a:spcPct val="100000"/>
              </a:lnSpc>
              <a:tabLst>
                <a:tab pos="3550285" algn="l"/>
                <a:tab pos="3823335" algn="l"/>
                <a:tab pos="4096385" algn="l"/>
                <a:tab pos="4369435" algn="l"/>
                <a:tab pos="5598160" algn="l"/>
              </a:tabLst>
            </a:pPr>
            <a:r>
              <a:rPr sz="1800" b="1" spc="-5" dirty="0">
                <a:latin typeface="Courier New"/>
                <a:cs typeface="Courier New"/>
              </a:rPr>
              <a:t>System.out.println("Entr</a:t>
            </a:r>
            <a:r>
              <a:rPr sz="1800" b="1" dirty="0">
                <a:latin typeface="Courier New"/>
                <a:cs typeface="Courier New"/>
              </a:rPr>
              <a:t>y</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(String</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i.next());</a:t>
            </a:r>
            <a:endParaRPr sz="1800">
              <a:latin typeface="Courier New"/>
              <a:cs typeface="Courier New"/>
            </a:endParaRPr>
          </a:p>
          <a:p>
            <a:pPr marL="12700">
              <a:lnSpc>
                <a:spcPct val="100000"/>
              </a:lnSpc>
              <a:spcBef>
                <a:spcPts val="5"/>
              </a:spcBef>
            </a:pPr>
            <a:r>
              <a:rPr sz="1800" b="1" dirty="0">
                <a:latin typeface="Courier New"/>
                <a:cs typeface="Courier New"/>
              </a:rPr>
              <a:t>}</a:t>
            </a:r>
            <a:endParaRPr sz="1800">
              <a:latin typeface="Courier New"/>
              <a:cs typeface="Courier New"/>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2349500">
              <a:lnSpc>
                <a:spcPct val="100000"/>
              </a:lnSpc>
            </a:pPr>
            <a:r>
              <a:rPr sz="3600" dirty="0"/>
              <a:t>Generics</a:t>
            </a:r>
            <a:r>
              <a:rPr sz="3600" spc="85" dirty="0">
                <a:latin typeface="Times New Roman"/>
                <a:cs typeface="Times New Roman"/>
              </a:rPr>
              <a:t> </a:t>
            </a:r>
            <a:r>
              <a:rPr sz="3600" spc="-5" dirty="0"/>
              <a:t>Example</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002" y="1321445"/>
            <a:ext cx="8101965" cy="431355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4000" spc="-5" dirty="0">
                <a:latin typeface="Arial"/>
                <a:cs typeface="Arial"/>
              </a:rPr>
              <a:t>Th</a:t>
            </a:r>
            <a:r>
              <a:rPr sz="4000" dirty="0">
                <a:latin typeface="Arial"/>
                <a:cs typeface="Arial"/>
              </a:rPr>
              <a:t>e</a:t>
            </a:r>
            <a:r>
              <a:rPr sz="4000" spc="110" dirty="0">
                <a:latin typeface="Times New Roman"/>
                <a:cs typeface="Times New Roman"/>
              </a:rPr>
              <a:t> </a:t>
            </a:r>
            <a:r>
              <a:rPr sz="4000" dirty="0">
                <a:latin typeface="Arial"/>
                <a:cs typeface="Arial"/>
              </a:rPr>
              <a:t>"lint"</a:t>
            </a:r>
            <a:r>
              <a:rPr sz="4000" spc="105" dirty="0">
                <a:latin typeface="Times New Roman"/>
                <a:cs typeface="Times New Roman"/>
              </a:rPr>
              <a:t> </a:t>
            </a:r>
            <a:r>
              <a:rPr sz="4000" dirty="0">
                <a:latin typeface="Arial"/>
                <a:cs typeface="Arial"/>
              </a:rPr>
              <a:t>command</a:t>
            </a:r>
            <a:r>
              <a:rPr sz="4000" spc="105" dirty="0">
                <a:latin typeface="Times New Roman"/>
                <a:cs typeface="Times New Roman"/>
              </a:rPr>
              <a:t> </a:t>
            </a:r>
            <a:r>
              <a:rPr sz="4000" spc="-5" dirty="0">
                <a:latin typeface="Arial"/>
                <a:cs typeface="Arial"/>
              </a:rPr>
              <a:t>ha</a:t>
            </a:r>
            <a:r>
              <a:rPr sz="4000" dirty="0">
                <a:latin typeface="Arial"/>
                <a:cs typeface="Arial"/>
              </a:rPr>
              <a:t>s</a:t>
            </a:r>
            <a:r>
              <a:rPr sz="4000" spc="110" dirty="0">
                <a:latin typeface="Times New Roman"/>
                <a:cs typeface="Times New Roman"/>
              </a:rPr>
              <a:t> </a:t>
            </a:r>
            <a:r>
              <a:rPr sz="4000" spc="-5" dirty="0">
                <a:latin typeface="Arial"/>
                <a:cs typeface="Arial"/>
              </a:rPr>
              <a:t>lon</a:t>
            </a:r>
            <a:r>
              <a:rPr sz="4000" dirty="0">
                <a:latin typeface="Arial"/>
                <a:cs typeface="Arial"/>
              </a:rPr>
              <a:t>g</a:t>
            </a:r>
            <a:r>
              <a:rPr sz="4000" spc="110" dirty="0">
                <a:latin typeface="Times New Roman"/>
                <a:cs typeface="Times New Roman"/>
              </a:rPr>
              <a:t> </a:t>
            </a:r>
            <a:r>
              <a:rPr sz="4000" spc="-5" dirty="0">
                <a:latin typeface="Arial"/>
                <a:cs typeface="Arial"/>
              </a:rPr>
              <a:t>been</a:t>
            </a:r>
            <a:r>
              <a:rPr sz="4000" spc="-5" dirty="0">
                <a:latin typeface="Times New Roman"/>
                <a:cs typeface="Times New Roman"/>
              </a:rPr>
              <a:t> </a:t>
            </a:r>
            <a:r>
              <a:rPr sz="4000" spc="-5" dirty="0">
                <a:latin typeface="Arial"/>
                <a:cs typeface="Arial"/>
              </a:rPr>
              <a:t>use</a:t>
            </a:r>
            <a:r>
              <a:rPr sz="4000" dirty="0">
                <a:latin typeface="Arial"/>
                <a:cs typeface="Arial"/>
              </a:rPr>
              <a:t>d</a:t>
            </a:r>
            <a:r>
              <a:rPr sz="4000" spc="110" dirty="0">
                <a:latin typeface="Times New Roman"/>
                <a:cs typeface="Times New Roman"/>
              </a:rPr>
              <a:t> </a:t>
            </a:r>
            <a:r>
              <a:rPr sz="4000" spc="-5" dirty="0">
                <a:latin typeface="Arial"/>
                <a:cs typeface="Arial"/>
              </a:rPr>
              <a:t>i</a:t>
            </a:r>
            <a:r>
              <a:rPr sz="4000" dirty="0">
                <a:latin typeface="Arial"/>
                <a:cs typeface="Arial"/>
              </a:rPr>
              <a:t>n</a:t>
            </a:r>
            <a:r>
              <a:rPr sz="4000" spc="110" dirty="0">
                <a:latin typeface="Times New Roman"/>
                <a:cs typeface="Times New Roman"/>
              </a:rPr>
              <a:t> </a:t>
            </a:r>
            <a:r>
              <a:rPr sz="4000" dirty="0">
                <a:latin typeface="Arial"/>
                <a:cs typeface="Arial"/>
              </a:rPr>
              <a:t>the</a:t>
            </a:r>
            <a:r>
              <a:rPr sz="4000" spc="105" dirty="0">
                <a:latin typeface="Times New Roman"/>
                <a:cs typeface="Times New Roman"/>
              </a:rPr>
              <a:t> </a:t>
            </a:r>
            <a:r>
              <a:rPr sz="4000" spc="-5" dirty="0">
                <a:latin typeface="Arial"/>
                <a:cs typeface="Arial"/>
              </a:rPr>
              <a:t>Uni</a:t>
            </a:r>
            <a:r>
              <a:rPr sz="4000" dirty="0">
                <a:latin typeface="Arial"/>
                <a:cs typeface="Arial"/>
              </a:rPr>
              <a:t>x</a:t>
            </a:r>
            <a:r>
              <a:rPr sz="4000" spc="110" dirty="0">
                <a:latin typeface="Times New Roman"/>
                <a:cs typeface="Times New Roman"/>
              </a:rPr>
              <a:t> </a:t>
            </a:r>
            <a:r>
              <a:rPr sz="4000" spc="-5" dirty="0">
                <a:latin typeface="Arial"/>
                <a:cs typeface="Arial"/>
              </a:rPr>
              <a:t>worl</a:t>
            </a:r>
            <a:r>
              <a:rPr sz="4000" dirty="0">
                <a:latin typeface="Arial"/>
                <a:cs typeface="Arial"/>
              </a:rPr>
              <a:t>d</a:t>
            </a:r>
            <a:r>
              <a:rPr sz="4000" spc="110" dirty="0">
                <a:latin typeface="Times New Roman"/>
                <a:cs typeface="Times New Roman"/>
              </a:rPr>
              <a:t> </a:t>
            </a:r>
            <a:r>
              <a:rPr sz="4000" dirty="0">
                <a:latin typeface="Arial"/>
                <a:cs typeface="Arial"/>
              </a:rPr>
              <a:t>to</a:t>
            </a:r>
            <a:r>
              <a:rPr sz="4000" spc="105" dirty="0">
                <a:latin typeface="Times New Roman"/>
                <a:cs typeface="Times New Roman"/>
              </a:rPr>
              <a:t> </a:t>
            </a:r>
            <a:r>
              <a:rPr sz="4000" dirty="0">
                <a:latin typeface="Arial"/>
                <a:cs typeface="Arial"/>
              </a:rPr>
              <a:t>verify</a:t>
            </a:r>
            <a:r>
              <a:rPr sz="4000" spc="110" dirty="0">
                <a:latin typeface="Times New Roman"/>
                <a:cs typeface="Times New Roman"/>
              </a:rPr>
              <a:t> </a:t>
            </a:r>
            <a:r>
              <a:rPr sz="4000" dirty="0">
                <a:latin typeface="Arial"/>
                <a:cs typeface="Arial"/>
              </a:rPr>
              <a:t>C</a:t>
            </a:r>
            <a:r>
              <a:rPr sz="4000" dirty="0">
                <a:latin typeface="Times New Roman"/>
                <a:cs typeface="Times New Roman"/>
              </a:rPr>
              <a:t> </a:t>
            </a:r>
            <a:r>
              <a:rPr sz="4000" spc="-5" dirty="0">
                <a:latin typeface="Arial"/>
                <a:cs typeface="Arial"/>
              </a:rPr>
              <a:t>progra</a:t>
            </a:r>
            <a:r>
              <a:rPr sz="4000" dirty="0">
                <a:latin typeface="Arial"/>
                <a:cs typeface="Arial"/>
              </a:rPr>
              <a:t>m</a:t>
            </a:r>
            <a:r>
              <a:rPr sz="4000" spc="114" dirty="0">
                <a:latin typeface="Times New Roman"/>
                <a:cs typeface="Times New Roman"/>
              </a:rPr>
              <a:t> </a:t>
            </a:r>
            <a:r>
              <a:rPr sz="4000" dirty="0">
                <a:latin typeface="Arial"/>
                <a:cs typeface="Arial"/>
              </a:rPr>
              <a:t>syntax,</a:t>
            </a:r>
            <a:r>
              <a:rPr sz="4000" spc="110" dirty="0">
                <a:latin typeface="Times New Roman"/>
                <a:cs typeface="Times New Roman"/>
              </a:rPr>
              <a:t> </a:t>
            </a:r>
            <a:r>
              <a:rPr sz="4000" spc="-5" dirty="0">
                <a:latin typeface="Arial"/>
                <a:cs typeface="Arial"/>
              </a:rPr>
              <a:t>dat</a:t>
            </a:r>
            <a:r>
              <a:rPr sz="4000" dirty="0">
                <a:latin typeface="Arial"/>
                <a:cs typeface="Arial"/>
              </a:rPr>
              <a:t>a</a:t>
            </a:r>
            <a:r>
              <a:rPr sz="4000" spc="114" dirty="0">
                <a:latin typeface="Times New Roman"/>
                <a:cs typeface="Times New Roman"/>
              </a:rPr>
              <a:t> </a:t>
            </a:r>
            <a:r>
              <a:rPr sz="4000" dirty="0">
                <a:latin typeface="Arial"/>
                <a:cs typeface="Arial"/>
              </a:rPr>
              <a:t>type</a:t>
            </a:r>
            <a:r>
              <a:rPr sz="4000" spc="105" dirty="0">
                <a:latin typeface="Times New Roman"/>
                <a:cs typeface="Times New Roman"/>
              </a:rPr>
              <a:t> </a:t>
            </a:r>
            <a:r>
              <a:rPr sz="4000" spc="-5" dirty="0">
                <a:latin typeface="Arial"/>
                <a:cs typeface="Arial"/>
              </a:rPr>
              <a:t>use,</a:t>
            </a:r>
            <a:r>
              <a:rPr sz="4000" spc="-5" dirty="0">
                <a:latin typeface="Times New Roman"/>
                <a:cs typeface="Times New Roman"/>
              </a:rPr>
              <a:t> </a:t>
            </a:r>
            <a:r>
              <a:rPr sz="4000" spc="-5" dirty="0">
                <a:latin typeface="Arial"/>
                <a:cs typeface="Arial"/>
              </a:rPr>
              <a:t>an</a:t>
            </a:r>
            <a:r>
              <a:rPr sz="4000" dirty="0">
                <a:latin typeface="Arial"/>
                <a:cs typeface="Arial"/>
              </a:rPr>
              <a:t>d</a:t>
            </a:r>
            <a:r>
              <a:rPr sz="4000" spc="110" dirty="0">
                <a:latin typeface="Times New Roman"/>
                <a:cs typeface="Times New Roman"/>
              </a:rPr>
              <a:t> </a:t>
            </a:r>
            <a:r>
              <a:rPr sz="4000" spc="-5" dirty="0">
                <a:latin typeface="Arial"/>
                <a:cs typeface="Arial"/>
              </a:rPr>
              <a:t>portabilit</a:t>
            </a:r>
            <a:r>
              <a:rPr sz="4000" dirty="0">
                <a:latin typeface="Arial"/>
                <a:cs typeface="Arial"/>
              </a:rPr>
              <a:t>y</a:t>
            </a:r>
            <a:r>
              <a:rPr sz="4000" spc="120" dirty="0">
                <a:latin typeface="Times New Roman"/>
                <a:cs typeface="Times New Roman"/>
              </a:rPr>
              <a:t> </a:t>
            </a:r>
            <a:r>
              <a:rPr sz="4000" spc="-5" dirty="0">
                <a:latin typeface="Arial"/>
                <a:cs typeface="Arial"/>
              </a:rPr>
              <a:t>o</a:t>
            </a:r>
            <a:r>
              <a:rPr sz="4000" dirty="0">
                <a:latin typeface="Arial"/>
                <a:cs typeface="Arial"/>
              </a:rPr>
              <a:t>f</a:t>
            </a:r>
            <a:r>
              <a:rPr sz="4000" spc="110" dirty="0">
                <a:latin typeface="Times New Roman"/>
                <a:cs typeface="Times New Roman"/>
              </a:rPr>
              <a:t> </a:t>
            </a:r>
            <a:r>
              <a:rPr sz="4000" dirty="0">
                <a:latin typeface="Arial"/>
                <a:cs typeface="Arial"/>
              </a:rPr>
              <a:t>code</a:t>
            </a:r>
            <a:endParaRPr sz="4000">
              <a:latin typeface="Arial"/>
              <a:cs typeface="Arial"/>
            </a:endParaRPr>
          </a:p>
          <a:p>
            <a:pPr marL="355600" marR="356235" indent="-342900">
              <a:lnSpc>
                <a:spcPct val="100000"/>
              </a:lnSpc>
              <a:spcBef>
                <a:spcPts val="969"/>
              </a:spcBef>
              <a:buFont typeface="Arial"/>
              <a:buChar char="•"/>
              <a:tabLst>
                <a:tab pos="355600" algn="l"/>
              </a:tabLst>
            </a:pPr>
            <a:r>
              <a:rPr sz="4000" spc="-5" dirty="0">
                <a:latin typeface="Arial"/>
                <a:cs typeface="Arial"/>
              </a:rPr>
              <a:t>Ne</a:t>
            </a:r>
            <a:r>
              <a:rPr sz="4000" dirty="0">
                <a:latin typeface="Arial"/>
                <a:cs typeface="Arial"/>
              </a:rPr>
              <a:t>w</a:t>
            </a:r>
            <a:r>
              <a:rPr sz="4000" spc="110" dirty="0">
                <a:latin typeface="Times New Roman"/>
                <a:cs typeface="Times New Roman"/>
              </a:rPr>
              <a:t> </a:t>
            </a:r>
            <a:r>
              <a:rPr sz="4000" dirty="0">
                <a:latin typeface="Arial"/>
                <a:cs typeface="Arial"/>
              </a:rPr>
              <a:t>Java</a:t>
            </a:r>
            <a:r>
              <a:rPr sz="4000" spc="105" dirty="0">
                <a:latin typeface="Times New Roman"/>
                <a:cs typeface="Times New Roman"/>
              </a:rPr>
              <a:t> </a:t>
            </a:r>
            <a:r>
              <a:rPr sz="4000" spc="-5" dirty="0">
                <a:latin typeface="Arial"/>
                <a:cs typeface="Arial"/>
              </a:rPr>
              <a:t>5&amp;</a:t>
            </a:r>
            <a:r>
              <a:rPr sz="4000" dirty="0">
                <a:latin typeface="Arial"/>
                <a:cs typeface="Arial"/>
              </a:rPr>
              <a:t>6</a:t>
            </a:r>
            <a:r>
              <a:rPr sz="4000" spc="110" dirty="0">
                <a:latin typeface="Times New Roman"/>
                <a:cs typeface="Times New Roman"/>
              </a:rPr>
              <a:t> </a:t>
            </a:r>
            <a:r>
              <a:rPr sz="4000" dirty="0">
                <a:latin typeface="Arial"/>
                <a:cs typeface="Arial"/>
              </a:rPr>
              <a:t>compiler</a:t>
            </a:r>
            <a:r>
              <a:rPr sz="4000" spc="105" dirty="0">
                <a:latin typeface="Times New Roman"/>
                <a:cs typeface="Times New Roman"/>
              </a:rPr>
              <a:t> </a:t>
            </a:r>
            <a:r>
              <a:rPr sz="4000" dirty="0">
                <a:latin typeface="Arial"/>
                <a:cs typeface="Arial"/>
              </a:rPr>
              <a:t>switch</a:t>
            </a:r>
            <a:r>
              <a:rPr sz="4000" spc="105" dirty="0">
                <a:latin typeface="Times New Roman"/>
                <a:cs typeface="Times New Roman"/>
              </a:rPr>
              <a:t> </a:t>
            </a:r>
            <a:r>
              <a:rPr sz="4000" dirty="0">
                <a:latin typeface="Arial"/>
                <a:cs typeface="Arial"/>
              </a:rPr>
              <a:t>"-</a:t>
            </a:r>
            <a:r>
              <a:rPr sz="4000" dirty="0">
                <a:latin typeface="Times New Roman"/>
                <a:cs typeface="Times New Roman"/>
              </a:rPr>
              <a:t> </a:t>
            </a:r>
            <a:r>
              <a:rPr sz="4000" dirty="0">
                <a:latin typeface="Arial"/>
                <a:cs typeface="Arial"/>
              </a:rPr>
              <a:t>Xlint"</a:t>
            </a:r>
            <a:r>
              <a:rPr sz="4000" spc="110" dirty="0">
                <a:latin typeface="Times New Roman"/>
                <a:cs typeface="Times New Roman"/>
              </a:rPr>
              <a:t> </a:t>
            </a:r>
            <a:r>
              <a:rPr sz="4000" spc="-5" dirty="0">
                <a:latin typeface="Arial"/>
                <a:cs typeface="Arial"/>
              </a:rPr>
              <a:t>allowin</a:t>
            </a:r>
            <a:r>
              <a:rPr sz="4000" dirty="0">
                <a:latin typeface="Arial"/>
                <a:cs typeface="Arial"/>
              </a:rPr>
              <a:t>g</a:t>
            </a:r>
            <a:r>
              <a:rPr sz="4000" spc="114" dirty="0">
                <a:latin typeface="Times New Roman"/>
                <a:cs typeface="Times New Roman"/>
              </a:rPr>
              <a:t> </a:t>
            </a:r>
            <a:r>
              <a:rPr sz="4000" dirty="0">
                <a:latin typeface="Arial"/>
                <a:cs typeface="Arial"/>
              </a:rPr>
              <a:t>compiler</a:t>
            </a:r>
            <a:r>
              <a:rPr sz="4000" spc="110" dirty="0">
                <a:latin typeface="Times New Roman"/>
                <a:cs typeface="Times New Roman"/>
              </a:rPr>
              <a:t> </a:t>
            </a:r>
            <a:r>
              <a:rPr sz="4000" dirty="0">
                <a:latin typeface="Arial"/>
                <a:cs typeface="Arial"/>
              </a:rPr>
              <a:t>to</a:t>
            </a:r>
            <a:r>
              <a:rPr sz="4000" spc="110" dirty="0">
                <a:latin typeface="Times New Roman"/>
                <a:cs typeface="Times New Roman"/>
              </a:rPr>
              <a:t> </a:t>
            </a:r>
            <a:r>
              <a:rPr sz="4000" dirty="0">
                <a:latin typeface="Arial"/>
                <a:cs typeface="Arial"/>
              </a:rPr>
              <a:t>flag</a:t>
            </a:r>
            <a:r>
              <a:rPr sz="4000" dirty="0">
                <a:latin typeface="Times New Roman"/>
                <a:cs typeface="Times New Roman"/>
              </a:rPr>
              <a:t> </a:t>
            </a:r>
            <a:r>
              <a:rPr sz="4000" spc="-5" dirty="0">
                <a:latin typeface="Arial"/>
                <a:cs typeface="Arial"/>
              </a:rPr>
              <a:t>potential</a:t>
            </a:r>
            <a:endParaRPr sz="4000">
              <a:latin typeface="Arial"/>
              <a:cs typeface="Arial"/>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13</a:t>
            </a:fld>
            <a:endParaRPr sz="16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18565">
              <a:lnSpc>
                <a:spcPct val="100000"/>
              </a:lnSpc>
            </a:pPr>
            <a:r>
              <a:rPr sz="3600" spc="-20" dirty="0"/>
              <a:t>Lint</a:t>
            </a:r>
            <a:r>
              <a:rPr sz="3600" spc="100" dirty="0">
                <a:latin typeface="Times New Roman"/>
                <a:cs typeface="Times New Roman"/>
              </a:rPr>
              <a:t> </a:t>
            </a:r>
            <a:r>
              <a:rPr sz="3600" spc="-15" dirty="0"/>
              <a:t>is</a:t>
            </a:r>
            <a:r>
              <a:rPr sz="3600" spc="100" dirty="0">
                <a:latin typeface="Times New Roman"/>
                <a:cs typeface="Times New Roman"/>
              </a:rPr>
              <a:t> </a:t>
            </a:r>
            <a:r>
              <a:rPr sz="3600" spc="-20" dirty="0"/>
              <a:t>not</a:t>
            </a:r>
            <a:r>
              <a:rPr sz="3600" spc="100" dirty="0">
                <a:latin typeface="Times New Roman"/>
                <a:cs typeface="Times New Roman"/>
              </a:rPr>
              <a:t> </a:t>
            </a:r>
            <a:r>
              <a:rPr sz="3600" spc="-20" dirty="0"/>
              <a:t>just</a:t>
            </a:r>
            <a:r>
              <a:rPr sz="3600" spc="95" dirty="0">
                <a:latin typeface="Times New Roman"/>
                <a:cs typeface="Times New Roman"/>
              </a:rPr>
              <a:t> </a:t>
            </a:r>
            <a:r>
              <a:rPr sz="3600" spc="-20" dirty="0"/>
              <a:t>in</a:t>
            </a:r>
            <a:r>
              <a:rPr sz="3600" spc="100" dirty="0">
                <a:latin typeface="Times New Roman"/>
                <a:cs typeface="Times New Roman"/>
              </a:rPr>
              <a:t> </a:t>
            </a:r>
            <a:r>
              <a:rPr sz="3600" spc="-30" dirty="0"/>
              <a:t>you</a:t>
            </a:r>
            <a:r>
              <a:rPr sz="3600" spc="-15" dirty="0"/>
              <a:t>r</a:t>
            </a:r>
            <a:r>
              <a:rPr sz="3600" spc="105" dirty="0">
                <a:latin typeface="Times New Roman"/>
                <a:cs typeface="Times New Roman"/>
              </a:rPr>
              <a:t> </a:t>
            </a:r>
            <a:r>
              <a:rPr sz="3600" dirty="0"/>
              <a:t>navel!</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8299" y="1206500"/>
            <a:ext cx="8458200" cy="304800"/>
          </a:xfrm>
          <a:custGeom>
            <a:avLst/>
            <a:gdLst/>
            <a:ahLst/>
            <a:cxnLst/>
            <a:rect l="l" t="t" r="r" b="b"/>
            <a:pathLst>
              <a:path w="8458200" h="304800">
                <a:moveTo>
                  <a:pt x="0" y="304799"/>
                </a:moveTo>
                <a:lnTo>
                  <a:pt x="8458199" y="304799"/>
                </a:lnTo>
                <a:lnTo>
                  <a:pt x="8458199" y="0"/>
                </a:lnTo>
                <a:lnTo>
                  <a:pt x="0" y="0"/>
                </a:lnTo>
                <a:lnTo>
                  <a:pt x="0" y="3047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527300">
              <a:lnSpc>
                <a:spcPct val="100000"/>
              </a:lnSpc>
            </a:pPr>
            <a:r>
              <a:rPr sz="3600" spc="-5" dirty="0"/>
              <a:t>Jav</a:t>
            </a:r>
            <a:r>
              <a:rPr sz="3600" dirty="0"/>
              <a:t>a</a:t>
            </a:r>
            <a:r>
              <a:rPr sz="3600" spc="95" dirty="0">
                <a:latin typeface="Times New Roman"/>
                <a:cs typeface="Times New Roman"/>
              </a:rPr>
              <a:t> </a:t>
            </a:r>
            <a:r>
              <a:rPr sz="3600" spc="-20" dirty="0"/>
              <a:t>Lint</a:t>
            </a:r>
            <a:r>
              <a:rPr sz="3600" spc="95" dirty="0">
                <a:latin typeface="Times New Roman"/>
                <a:cs typeface="Times New Roman"/>
              </a:rPr>
              <a:t> </a:t>
            </a:r>
            <a:r>
              <a:rPr sz="3600" spc="-5" dirty="0"/>
              <a:t>Syntax</a:t>
            </a:r>
            <a:endParaRPr sz="3600">
              <a:latin typeface="Times New Roman"/>
              <a:cs typeface="Times New Roman"/>
            </a:endParaRPr>
          </a:p>
        </p:txBody>
      </p:sp>
      <p:sp>
        <p:nvSpPr>
          <p:cNvPr id="9" name="object 9"/>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0" name="object 10"/>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14</a:t>
            </a:fld>
            <a:endParaRPr sz="1600">
              <a:latin typeface="Times New Roman"/>
              <a:cs typeface="Times New Roman"/>
            </a:endParaRPr>
          </a:p>
        </p:txBody>
      </p:sp>
      <p:sp>
        <p:nvSpPr>
          <p:cNvPr id="4" name="object 4"/>
          <p:cNvSpPr txBox="1"/>
          <p:nvPr/>
        </p:nvSpPr>
        <p:spPr>
          <a:xfrm>
            <a:off x="219202" y="1235913"/>
            <a:ext cx="8254365" cy="1898650"/>
          </a:xfrm>
          <a:prstGeom prst="rect">
            <a:avLst/>
          </a:prstGeom>
        </p:spPr>
        <p:txBody>
          <a:bodyPr vert="horz" wrap="square" lIns="0" tIns="0" rIns="0" bIns="0" rtlCol="0">
            <a:spAutoFit/>
          </a:bodyPr>
          <a:lstStyle/>
          <a:p>
            <a:pPr marL="12700">
              <a:lnSpc>
                <a:spcPct val="100000"/>
              </a:lnSpc>
              <a:tabLst>
                <a:tab pos="926465" algn="l"/>
                <a:tab pos="3822065" algn="l"/>
                <a:tab pos="6412230" algn="l"/>
              </a:tabLst>
            </a:pPr>
            <a:r>
              <a:rPr sz="2000" b="1" spc="-15" dirty="0">
                <a:latin typeface="Courier New"/>
                <a:cs typeface="Courier New"/>
              </a:rPr>
              <a:t>javac</a:t>
            </a:r>
            <a:r>
              <a:rPr sz="2000" b="1" spc="-15" dirty="0">
                <a:latin typeface="Times New Roman"/>
                <a:cs typeface="Times New Roman"/>
              </a:rPr>
              <a:t>	</a:t>
            </a:r>
            <a:r>
              <a:rPr sz="2000" b="1" spc="-15" dirty="0">
                <a:latin typeface="Courier New"/>
                <a:cs typeface="Courier New"/>
              </a:rPr>
              <a:t>UsingGenerics.java</a:t>
            </a:r>
            <a:r>
              <a:rPr sz="2000" b="1" spc="-15" dirty="0">
                <a:latin typeface="Times New Roman"/>
                <a:cs typeface="Times New Roman"/>
              </a:rPr>
              <a:t>	</a:t>
            </a:r>
            <a:r>
              <a:rPr sz="2000" b="1" spc="-15" dirty="0">
                <a:latin typeface="Courier New"/>
                <a:cs typeface="Courier New"/>
              </a:rPr>
              <a:t>-Xlint:unchecked</a:t>
            </a:r>
            <a:r>
              <a:rPr sz="2000" b="1" spc="-15" dirty="0">
                <a:latin typeface="Times New Roman"/>
                <a:cs typeface="Times New Roman"/>
              </a:rPr>
              <a:t>	</a:t>
            </a:r>
            <a:r>
              <a:rPr sz="2000" b="1" spc="-15" dirty="0">
                <a:latin typeface="Courier New"/>
                <a:cs typeface="Courier New"/>
              </a:rPr>
              <a:t>-deprecation</a:t>
            </a:r>
            <a:endParaRPr sz="2000">
              <a:latin typeface="Courier New"/>
              <a:cs typeface="Courier New"/>
            </a:endParaRPr>
          </a:p>
          <a:p>
            <a:pPr marL="354965" indent="-342265">
              <a:lnSpc>
                <a:spcPct val="100000"/>
              </a:lnSpc>
              <a:spcBef>
                <a:spcPts val="140"/>
              </a:spcBef>
              <a:buFont typeface="Arial"/>
              <a:buChar char="•"/>
              <a:tabLst>
                <a:tab pos="355600" algn="l"/>
              </a:tabLst>
            </a:pPr>
            <a:r>
              <a:rPr sz="2800" spc="-5" dirty="0">
                <a:latin typeface="Arial"/>
                <a:cs typeface="Arial"/>
              </a:rPr>
              <a:t>O</a:t>
            </a:r>
            <a:r>
              <a:rPr sz="2800" dirty="0">
                <a:latin typeface="Arial"/>
                <a:cs typeface="Arial"/>
              </a:rPr>
              <a:t>ptions</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Xlint</a:t>
            </a:r>
            <a:r>
              <a:rPr sz="2800" spc="80" dirty="0">
                <a:latin typeface="Times New Roman"/>
                <a:cs typeface="Times New Roman"/>
              </a:rPr>
              <a:t> </a:t>
            </a:r>
            <a:r>
              <a:rPr sz="2800" dirty="0">
                <a:latin typeface="Arial"/>
                <a:cs typeface="Arial"/>
              </a:rPr>
              <a:t>include:</a:t>
            </a:r>
            <a:endParaRPr sz="2800">
              <a:latin typeface="Arial"/>
              <a:cs typeface="Arial"/>
            </a:endParaRPr>
          </a:p>
          <a:p>
            <a:pPr marL="755015" lvl="1" indent="-285115">
              <a:lnSpc>
                <a:spcPct val="100000"/>
              </a:lnSpc>
              <a:buFont typeface="Arial"/>
              <a:buChar char="–"/>
              <a:tabLst>
                <a:tab pos="755650" algn="l"/>
                <a:tab pos="2755265" algn="l"/>
              </a:tabLst>
            </a:pPr>
            <a:r>
              <a:rPr sz="2800" dirty="0">
                <a:latin typeface="Arial"/>
                <a:cs typeface="Arial"/>
              </a:rPr>
              <a:t>all</a:t>
            </a:r>
            <a:r>
              <a:rPr sz="2800" dirty="0">
                <a:latin typeface="Times New Roman"/>
                <a:cs typeface="Times New Roman"/>
              </a:rPr>
              <a:t>	</a:t>
            </a:r>
            <a:r>
              <a:rPr sz="2800" dirty="0">
                <a:latin typeface="Arial"/>
                <a:cs typeface="Arial"/>
              </a:rPr>
              <a:t>Get</a:t>
            </a:r>
            <a:r>
              <a:rPr sz="2800" spc="75" dirty="0">
                <a:latin typeface="Times New Roman"/>
                <a:cs typeface="Times New Roman"/>
              </a:rPr>
              <a:t> </a:t>
            </a:r>
            <a:r>
              <a:rPr sz="2800" dirty="0">
                <a:latin typeface="Arial"/>
                <a:cs typeface="Arial"/>
              </a:rPr>
              <a:t>all</a:t>
            </a:r>
            <a:r>
              <a:rPr sz="2800" spc="75" dirty="0">
                <a:latin typeface="Times New Roman"/>
                <a:cs typeface="Times New Roman"/>
              </a:rPr>
              <a:t> </a:t>
            </a:r>
            <a:r>
              <a:rPr sz="2800" spc="-5" dirty="0">
                <a:latin typeface="Arial"/>
                <a:cs typeface="Arial"/>
              </a:rPr>
              <a:t>lin</a:t>
            </a:r>
            <a:r>
              <a:rPr sz="2800" dirty="0">
                <a:latin typeface="Arial"/>
                <a:cs typeface="Arial"/>
              </a:rPr>
              <a:t>t</a:t>
            </a:r>
            <a:r>
              <a:rPr sz="2800" spc="80" dirty="0">
                <a:latin typeface="Times New Roman"/>
                <a:cs typeface="Times New Roman"/>
              </a:rPr>
              <a:t> </a:t>
            </a:r>
            <a:r>
              <a:rPr sz="2800" dirty="0">
                <a:latin typeface="Arial"/>
                <a:cs typeface="Arial"/>
              </a:rPr>
              <a:t>warnings</a:t>
            </a:r>
            <a:endParaRPr sz="2800">
              <a:latin typeface="Arial"/>
              <a:cs typeface="Arial"/>
            </a:endParaRPr>
          </a:p>
          <a:p>
            <a:pPr marL="755015" lvl="1" indent="-285115">
              <a:lnSpc>
                <a:spcPts val="3020"/>
              </a:lnSpc>
              <a:spcBef>
                <a:spcPts val="5"/>
              </a:spcBef>
              <a:buFont typeface="Arial"/>
              <a:buChar char="–"/>
              <a:tabLst>
                <a:tab pos="755650" algn="l"/>
                <a:tab pos="2752090" algn="l"/>
              </a:tabLst>
            </a:pPr>
            <a:r>
              <a:rPr sz="2800" dirty="0">
                <a:latin typeface="Arial"/>
                <a:cs typeface="Arial"/>
              </a:rPr>
              <a:t>deprecation</a:t>
            </a:r>
            <a:r>
              <a:rPr sz="2800" dirty="0">
                <a:latin typeface="Times New Roman"/>
                <a:cs typeface="Times New Roman"/>
              </a:rPr>
              <a:t>	</a:t>
            </a:r>
            <a:r>
              <a:rPr sz="2800" dirty="0">
                <a:latin typeface="Arial"/>
                <a:cs typeface="Arial"/>
              </a:rPr>
              <a:t>Warns</a:t>
            </a:r>
            <a:r>
              <a:rPr sz="2800" spc="70" dirty="0">
                <a:latin typeface="Times New Roman"/>
                <a:cs typeface="Times New Roman"/>
              </a:rPr>
              <a:t> </a:t>
            </a:r>
            <a:r>
              <a:rPr sz="2800" dirty="0">
                <a:latin typeface="Arial"/>
                <a:cs typeface="Arial"/>
              </a:rPr>
              <a:t>about</a:t>
            </a:r>
            <a:r>
              <a:rPr sz="2800" spc="80" dirty="0">
                <a:latin typeface="Times New Roman"/>
                <a:cs typeface="Times New Roman"/>
              </a:rPr>
              <a:t> </a:t>
            </a:r>
            <a:r>
              <a:rPr sz="2800" dirty="0">
                <a:latin typeface="Arial"/>
                <a:cs typeface="Arial"/>
              </a:rPr>
              <a:t>deprecated</a:t>
            </a:r>
            <a:r>
              <a:rPr sz="2800" spc="80" dirty="0">
                <a:latin typeface="Times New Roman"/>
                <a:cs typeface="Times New Roman"/>
              </a:rPr>
              <a:t> </a:t>
            </a:r>
            <a:r>
              <a:rPr sz="2800" dirty="0">
                <a:latin typeface="Arial"/>
                <a:cs typeface="Arial"/>
              </a:rPr>
              <a:t>API</a:t>
            </a:r>
            <a:r>
              <a:rPr sz="2800" spc="75" dirty="0">
                <a:latin typeface="Times New Roman"/>
                <a:cs typeface="Times New Roman"/>
              </a:rPr>
              <a:t> </a:t>
            </a:r>
            <a:r>
              <a:rPr sz="2800" dirty="0">
                <a:latin typeface="Arial"/>
                <a:cs typeface="Arial"/>
              </a:rPr>
              <a:t>use</a:t>
            </a:r>
            <a:endParaRPr sz="2800">
              <a:latin typeface="Arial"/>
              <a:cs typeface="Arial"/>
            </a:endParaRPr>
          </a:p>
          <a:p>
            <a:pPr marL="2755900">
              <a:lnSpc>
                <a:spcPts val="3020"/>
              </a:lnSpc>
            </a:pPr>
            <a:r>
              <a:rPr sz="2800" dirty="0">
                <a:latin typeface="Arial"/>
                <a:cs typeface="Arial"/>
              </a:rPr>
              <a:t>(similar</a:t>
            </a:r>
            <a:r>
              <a:rPr sz="2800" spc="80" dirty="0">
                <a:latin typeface="Times New Roman"/>
                <a:cs typeface="Times New Roman"/>
              </a:rPr>
              <a:t> </a:t>
            </a:r>
            <a:r>
              <a:rPr sz="2800" dirty="0">
                <a:latin typeface="Arial"/>
                <a:cs typeface="Arial"/>
              </a:rPr>
              <a:t>to</a:t>
            </a:r>
            <a:r>
              <a:rPr sz="2800" spc="80" dirty="0">
                <a:latin typeface="Times New Roman"/>
                <a:cs typeface="Times New Roman"/>
              </a:rPr>
              <a:t> </a:t>
            </a:r>
            <a:r>
              <a:rPr sz="2800" dirty="0">
                <a:latin typeface="Arial"/>
                <a:cs typeface="Arial"/>
              </a:rPr>
              <a:t>-deprecation)</a:t>
            </a:r>
            <a:endParaRPr sz="2800">
              <a:latin typeface="Arial"/>
              <a:cs typeface="Arial"/>
            </a:endParaRPr>
          </a:p>
        </p:txBody>
      </p:sp>
      <p:sp>
        <p:nvSpPr>
          <p:cNvPr id="5" name="object 5"/>
          <p:cNvSpPr txBox="1"/>
          <p:nvPr/>
        </p:nvSpPr>
        <p:spPr>
          <a:xfrm>
            <a:off x="676474" y="3180454"/>
            <a:ext cx="1975485" cy="381635"/>
          </a:xfrm>
          <a:prstGeom prst="rect">
            <a:avLst/>
          </a:prstGeom>
        </p:spPr>
        <p:txBody>
          <a:bodyPr vert="horz" wrap="square" lIns="0" tIns="0" rIns="0" bIns="0" rtlCol="0">
            <a:spAutoFit/>
          </a:bodyPr>
          <a:lstStyle/>
          <a:p>
            <a:pPr marL="12700">
              <a:lnSpc>
                <a:spcPct val="100000"/>
              </a:lnSpc>
            </a:pPr>
            <a:r>
              <a:rPr sz="2800" dirty="0">
                <a:latin typeface="Arial"/>
                <a:cs typeface="Arial"/>
              </a:rPr>
              <a:t>–</a:t>
            </a:r>
            <a:r>
              <a:rPr sz="2800" spc="-10" dirty="0">
                <a:latin typeface="Times New Roman"/>
                <a:cs typeface="Times New Roman"/>
              </a:rPr>
              <a:t> </a:t>
            </a:r>
            <a:r>
              <a:rPr sz="2800" dirty="0">
                <a:latin typeface="Arial"/>
                <a:cs typeface="Arial"/>
              </a:rPr>
              <a:t>fallthrough</a:t>
            </a:r>
            <a:endParaRPr sz="2800">
              <a:latin typeface="Arial"/>
              <a:cs typeface="Arial"/>
            </a:endParaRPr>
          </a:p>
        </p:txBody>
      </p:sp>
      <p:sp>
        <p:nvSpPr>
          <p:cNvPr id="6" name="object 6"/>
          <p:cNvSpPr txBox="1"/>
          <p:nvPr/>
        </p:nvSpPr>
        <p:spPr>
          <a:xfrm>
            <a:off x="2959987" y="3180454"/>
            <a:ext cx="5988050" cy="2771775"/>
          </a:xfrm>
          <a:prstGeom prst="rect">
            <a:avLst/>
          </a:prstGeom>
        </p:spPr>
        <p:txBody>
          <a:bodyPr vert="horz" wrap="square" lIns="0" tIns="0" rIns="0" bIns="0" rtlCol="0">
            <a:spAutoFit/>
          </a:bodyPr>
          <a:lstStyle/>
          <a:p>
            <a:pPr marL="13970" marR="641985" indent="-1905">
              <a:lnSpc>
                <a:spcPct val="80000"/>
              </a:lnSpc>
            </a:pPr>
            <a:r>
              <a:rPr sz="2800" dirty="0">
                <a:latin typeface="Arial"/>
                <a:cs typeface="Arial"/>
              </a:rPr>
              <a:t>Flags</a:t>
            </a:r>
            <a:r>
              <a:rPr sz="2800" spc="75" dirty="0">
                <a:latin typeface="Times New Roman"/>
                <a:cs typeface="Times New Roman"/>
              </a:rPr>
              <a:t> </a:t>
            </a:r>
            <a:r>
              <a:rPr sz="2800" dirty="0">
                <a:latin typeface="Arial"/>
                <a:cs typeface="Arial"/>
              </a:rPr>
              <a:t>cases</a:t>
            </a:r>
            <a:r>
              <a:rPr sz="2800" spc="75"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switch</a:t>
            </a:r>
            <a:r>
              <a:rPr sz="2800" spc="75" dirty="0">
                <a:latin typeface="Times New Roman"/>
                <a:cs typeface="Times New Roman"/>
              </a:rPr>
              <a:t> </a:t>
            </a:r>
            <a:r>
              <a:rPr sz="2800" dirty="0">
                <a:latin typeface="Arial"/>
                <a:cs typeface="Arial"/>
              </a:rPr>
              <a:t>statement</a:t>
            </a:r>
            <a:r>
              <a:rPr sz="2800" dirty="0">
                <a:latin typeface="Times New Roman"/>
                <a:cs typeface="Times New Roman"/>
              </a:rPr>
              <a:t> </a:t>
            </a:r>
            <a:r>
              <a:rPr sz="2800" dirty="0">
                <a:latin typeface="Arial"/>
                <a:cs typeface="Arial"/>
              </a:rPr>
              <a:t>that</a:t>
            </a:r>
            <a:r>
              <a:rPr sz="2800" spc="75" dirty="0">
                <a:latin typeface="Times New Roman"/>
                <a:cs typeface="Times New Roman"/>
              </a:rPr>
              <a:t> </a:t>
            </a:r>
            <a:r>
              <a:rPr sz="2800" dirty="0">
                <a:latin typeface="Arial"/>
                <a:cs typeface="Arial"/>
              </a:rPr>
              <a:t>"fall</a:t>
            </a:r>
            <a:r>
              <a:rPr sz="2800" spc="75" dirty="0">
                <a:latin typeface="Times New Roman"/>
                <a:cs typeface="Times New Roman"/>
              </a:rPr>
              <a:t> </a:t>
            </a:r>
            <a:r>
              <a:rPr sz="2800" dirty="0">
                <a:latin typeface="Arial"/>
                <a:cs typeface="Arial"/>
              </a:rPr>
              <a:t>through"</a:t>
            </a:r>
            <a:r>
              <a:rPr sz="2800" spc="7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next</a:t>
            </a:r>
            <a:r>
              <a:rPr sz="2800" spc="80" dirty="0">
                <a:latin typeface="Times New Roman"/>
                <a:cs typeface="Times New Roman"/>
              </a:rPr>
              <a:t> </a:t>
            </a:r>
            <a:r>
              <a:rPr sz="2800" dirty="0">
                <a:latin typeface="Arial"/>
                <a:cs typeface="Arial"/>
              </a:rPr>
              <a:t>case</a:t>
            </a:r>
            <a:endParaRPr sz="2800">
              <a:latin typeface="Arial"/>
              <a:cs typeface="Arial"/>
            </a:endParaRPr>
          </a:p>
          <a:p>
            <a:pPr marL="13970">
              <a:lnSpc>
                <a:spcPct val="100000"/>
              </a:lnSpc>
            </a:pPr>
            <a:r>
              <a:rPr sz="2800" dirty="0">
                <a:latin typeface="Arial"/>
                <a:cs typeface="Arial"/>
              </a:rPr>
              <a:t>"finally"</a:t>
            </a:r>
            <a:r>
              <a:rPr sz="2800" spc="75" dirty="0">
                <a:latin typeface="Times New Roman"/>
                <a:cs typeface="Times New Roman"/>
              </a:rPr>
              <a:t> </a:t>
            </a:r>
            <a:r>
              <a:rPr sz="2800" dirty="0">
                <a:latin typeface="Arial"/>
                <a:cs typeface="Arial"/>
              </a:rPr>
              <a:t>blocks</a:t>
            </a:r>
            <a:r>
              <a:rPr sz="2800" spc="80" dirty="0">
                <a:latin typeface="Times New Roman"/>
                <a:cs typeface="Times New Roman"/>
              </a:rPr>
              <a:t> </a:t>
            </a:r>
            <a:r>
              <a:rPr sz="2800" dirty="0">
                <a:latin typeface="Arial"/>
                <a:cs typeface="Arial"/>
              </a:rPr>
              <a:t>cannot</a:t>
            </a:r>
            <a:r>
              <a:rPr sz="2800" spc="75" dirty="0">
                <a:latin typeface="Times New Roman"/>
                <a:cs typeface="Times New Roman"/>
              </a:rPr>
              <a:t> </a:t>
            </a:r>
            <a:r>
              <a:rPr sz="2800" dirty="0">
                <a:latin typeface="Arial"/>
                <a:cs typeface="Arial"/>
              </a:rPr>
              <a:t>complete</a:t>
            </a:r>
            <a:endParaRPr sz="2800">
              <a:latin typeface="Arial"/>
              <a:cs typeface="Arial"/>
            </a:endParaRPr>
          </a:p>
          <a:p>
            <a:pPr marL="13970" marR="66675" indent="635">
              <a:lnSpc>
                <a:spcPct val="100000"/>
              </a:lnSpc>
              <a:spcBef>
                <a:spcPts val="5"/>
              </a:spcBef>
            </a:pPr>
            <a:r>
              <a:rPr sz="2800" spc="-5" dirty="0">
                <a:latin typeface="Arial"/>
                <a:cs typeface="Arial"/>
              </a:rPr>
              <a:t>P</a:t>
            </a:r>
            <a:r>
              <a:rPr sz="2800" dirty="0">
                <a:latin typeface="Arial"/>
                <a:cs typeface="Arial"/>
              </a:rPr>
              <a:t>ath</a:t>
            </a:r>
            <a:r>
              <a:rPr sz="2800" spc="80" dirty="0">
                <a:latin typeface="Times New Roman"/>
                <a:cs typeface="Times New Roman"/>
              </a:rPr>
              <a:t> </a:t>
            </a:r>
            <a:r>
              <a:rPr sz="2800" dirty="0">
                <a:latin typeface="Arial"/>
                <a:cs typeface="Arial"/>
              </a:rPr>
              <a:t>directories</a:t>
            </a:r>
            <a:r>
              <a:rPr sz="2800" spc="85" dirty="0">
                <a:latin typeface="Times New Roman"/>
                <a:cs typeface="Times New Roman"/>
              </a:rPr>
              <a:t> </a:t>
            </a:r>
            <a:r>
              <a:rPr sz="2800" dirty="0">
                <a:latin typeface="Arial"/>
                <a:cs typeface="Arial"/>
              </a:rPr>
              <a:t>specified</a:t>
            </a:r>
            <a:r>
              <a:rPr sz="2800" spc="75" dirty="0">
                <a:latin typeface="Times New Roman"/>
                <a:cs typeface="Times New Roman"/>
              </a:rPr>
              <a:t> </a:t>
            </a:r>
            <a:r>
              <a:rPr sz="2800" dirty="0">
                <a:latin typeface="Arial"/>
                <a:cs typeface="Arial"/>
              </a:rPr>
              <a:t>do</a:t>
            </a:r>
            <a:r>
              <a:rPr sz="2800" spc="80" dirty="0">
                <a:latin typeface="Times New Roman"/>
                <a:cs typeface="Times New Roman"/>
              </a:rPr>
              <a:t> </a:t>
            </a:r>
            <a:r>
              <a:rPr sz="2800" dirty="0">
                <a:latin typeface="Arial"/>
                <a:cs typeface="Arial"/>
              </a:rPr>
              <a:t>not</a:t>
            </a:r>
            <a:r>
              <a:rPr sz="2800" spc="80" dirty="0">
                <a:latin typeface="Times New Roman"/>
                <a:cs typeface="Times New Roman"/>
              </a:rPr>
              <a:t> </a:t>
            </a:r>
            <a:r>
              <a:rPr sz="2800" dirty="0">
                <a:latin typeface="Arial"/>
                <a:cs typeface="Arial"/>
              </a:rPr>
              <a:t>exist</a:t>
            </a:r>
            <a:r>
              <a:rPr sz="2800" dirty="0">
                <a:latin typeface="Times New Roman"/>
                <a:cs typeface="Times New Roman"/>
              </a:rPr>
              <a:t> </a:t>
            </a:r>
            <a:r>
              <a:rPr sz="2800" spc="-5" dirty="0">
                <a:latin typeface="Arial"/>
                <a:cs typeface="Arial"/>
              </a:rPr>
              <a:t>O</a:t>
            </a:r>
            <a:r>
              <a:rPr sz="2800" dirty="0">
                <a:latin typeface="Arial"/>
                <a:cs typeface="Arial"/>
              </a:rPr>
              <a:t>ne</a:t>
            </a:r>
            <a:r>
              <a:rPr sz="2800" spc="80"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more</a:t>
            </a:r>
            <a:r>
              <a:rPr sz="2800" spc="80" dirty="0">
                <a:latin typeface="Times New Roman"/>
                <a:cs typeface="Times New Roman"/>
              </a:rPr>
              <a:t> </a:t>
            </a:r>
            <a:r>
              <a:rPr sz="2800" dirty="0">
                <a:latin typeface="Arial"/>
                <a:cs typeface="Arial"/>
              </a:rPr>
              <a:t>Serializable</a:t>
            </a:r>
            <a:r>
              <a:rPr sz="2800" spc="75" dirty="0">
                <a:latin typeface="Times New Roman"/>
                <a:cs typeface="Times New Roman"/>
              </a:rPr>
              <a:t> </a:t>
            </a:r>
            <a:r>
              <a:rPr sz="2800" dirty="0">
                <a:latin typeface="Arial"/>
                <a:cs typeface="Arial"/>
              </a:rPr>
              <a:t>classes</a:t>
            </a:r>
            <a:endParaRPr sz="2800">
              <a:latin typeface="Arial"/>
              <a:cs typeface="Arial"/>
            </a:endParaRPr>
          </a:p>
          <a:p>
            <a:pPr marL="13335" indent="1270">
              <a:lnSpc>
                <a:spcPts val="2685"/>
              </a:lnSpc>
            </a:pPr>
            <a:r>
              <a:rPr sz="2800" dirty="0">
                <a:latin typeface="Arial"/>
                <a:cs typeface="Arial"/>
              </a:rPr>
              <a:t>do</a:t>
            </a:r>
            <a:r>
              <a:rPr sz="2800" spc="80" dirty="0">
                <a:latin typeface="Times New Roman"/>
                <a:cs typeface="Times New Roman"/>
              </a:rPr>
              <a:t> </a:t>
            </a:r>
            <a:r>
              <a:rPr sz="2800" dirty="0">
                <a:latin typeface="Arial"/>
                <a:cs typeface="Arial"/>
              </a:rPr>
              <a:t>not</a:t>
            </a:r>
            <a:r>
              <a:rPr sz="2800" spc="80" dirty="0">
                <a:latin typeface="Times New Roman"/>
                <a:cs typeface="Times New Roman"/>
              </a:rPr>
              <a:t> </a:t>
            </a:r>
            <a:r>
              <a:rPr sz="2800" dirty="0">
                <a:latin typeface="Arial"/>
                <a:cs typeface="Arial"/>
              </a:rPr>
              <a:t>have</a:t>
            </a:r>
            <a:r>
              <a:rPr sz="2800" spc="80" dirty="0">
                <a:latin typeface="Times New Roman"/>
                <a:cs typeface="Times New Roman"/>
              </a:rPr>
              <a:t> </a:t>
            </a:r>
            <a:r>
              <a:rPr sz="2800" dirty="0">
                <a:latin typeface="Arial"/>
                <a:cs typeface="Arial"/>
              </a:rPr>
              <a:t>serialVersionUID</a:t>
            </a:r>
            <a:r>
              <a:rPr sz="2800" spc="65" dirty="0">
                <a:latin typeface="Times New Roman"/>
                <a:cs typeface="Times New Roman"/>
              </a:rPr>
              <a:t> </a:t>
            </a:r>
            <a:r>
              <a:rPr sz="2800" dirty="0">
                <a:latin typeface="Arial"/>
                <a:cs typeface="Arial"/>
              </a:rPr>
              <a:t>defined</a:t>
            </a:r>
            <a:endParaRPr sz="2800">
              <a:latin typeface="Arial"/>
              <a:cs typeface="Arial"/>
            </a:endParaRPr>
          </a:p>
          <a:p>
            <a:pPr marL="13335">
              <a:lnSpc>
                <a:spcPct val="100000"/>
              </a:lnSpc>
            </a:pPr>
            <a:r>
              <a:rPr sz="2800" dirty="0">
                <a:latin typeface="Arial"/>
                <a:cs typeface="Arial"/>
              </a:rPr>
              <a:t>Warns</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unchecked</a:t>
            </a:r>
            <a:r>
              <a:rPr sz="2800" spc="85" dirty="0">
                <a:latin typeface="Times New Roman"/>
                <a:cs typeface="Times New Roman"/>
              </a:rPr>
              <a:t> </a:t>
            </a:r>
            <a:r>
              <a:rPr sz="2800" dirty="0">
                <a:latin typeface="Arial"/>
                <a:cs typeface="Arial"/>
              </a:rPr>
              <a:t>generic</a:t>
            </a:r>
            <a:r>
              <a:rPr sz="2800" spc="80"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use</a:t>
            </a:r>
            <a:endParaRPr sz="2800">
              <a:latin typeface="Arial"/>
              <a:cs typeface="Arial"/>
            </a:endParaRPr>
          </a:p>
        </p:txBody>
      </p:sp>
      <p:sp>
        <p:nvSpPr>
          <p:cNvPr id="7" name="object 7"/>
          <p:cNvSpPr txBox="1"/>
          <p:nvPr/>
        </p:nvSpPr>
        <p:spPr>
          <a:xfrm>
            <a:off x="676474" y="3948397"/>
            <a:ext cx="1223010" cy="1235710"/>
          </a:xfrm>
          <a:prstGeom prst="rect">
            <a:avLst/>
          </a:prstGeom>
        </p:spPr>
        <p:txBody>
          <a:bodyPr vert="horz" wrap="square" lIns="0" tIns="0" rIns="0" bIns="0" rtlCol="0">
            <a:spAutoFit/>
          </a:bodyPr>
          <a:lstStyle/>
          <a:p>
            <a:pPr marL="297815" indent="-285115">
              <a:lnSpc>
                <a:spcPct val="100000"/>
              </a:lnSpc>
              <a:buFont typeface="Arial"/>
              <a:buChar char="–"/>
              <a:tabLst>
                <a:tab pos="298450" algn="l"/>
              </a:tabLst>
            </a:pPr>
            <a:r>
              <a:rPr sz="2800" dirty="0">
                <a:latin typeface="Arial"/>
                <a:cs typeface="Arial"/>
              </a:rPr>
              <a:t>finally</a:t>
            </a:r>
            <a:endParaRPr sz="2800">
              <a:latin typeface="Arial"/>
              <a:cs typeface="Arial"/>
            </a:endParaRPr>
          </a:p>
          <a:p>
            <a:pPr marL="297815" indent="-285115">
              <a:lnSpc>
                <a:spcPct val="100000"/>
              </a:lnSpc>
              <a:spcBef>
                <a:spcPts val="5"/>
              </a:spcBef>
              <a:buFont typeface="Arial"/>
              <a:buChar char="–"/>
              <a:tabLst>
                <a:tab pos="298450" algn="l"/>
              </a:tabLst>
            </a:pPr>
            <a:r>
              <a:rPr sz="2800" dirty="0">
                <a:latin typeface="Arial"/>
                <a:cs typeface="Arial"/>
              </a:rPr>
              <a:t>path</a:t>
            </a:r>
            <a:endParaRPr sz="2800">
              <a:latin typeface="Arial"/>
              <a:cs typeface="Arial"/>
            </a:endParaRPr>
          </a:p>
          <a:p>
            <a:pPr marL="297815" indent="-285115">
              <a:lnSpc>
                <a:spcPct val="100000"/>
              </a:lnSpc>
              <a:buFont typeface="Arial"/>
              <a:buChar char="–"/>
              <a:tabLst>
                <a:tab pos="298450" algn="l"/>
              </a:tabLst>
            </a:pPr>
            <a:r>
              <a:rPr sz="2800" dirty="0">
                <a:latin typeface="Arial"/>
                <a:cs typeface="Arial"/>
              </a:rPr>
              <a:t>serial</a:t>
            </a:r>
            <a:endParaRPr sz="2800">
              <a:latin typeface="Arial"/>
              <a:cs typeface="Arial"/>
            </a:endParaRPr>
          </a:p>
        </p:txBody>
      </p:sp>
      <p:sp>
        <p:nvSpPr>
          <p:cNvPr id="8" name="object 8"/>
          <p:cNvSpPr txBox="1"/>
          <p:nvPr/>
        </p:nvSpPr>
        <p:spPr>
          <a:xfrm>
            <a:off x="676474" y="5570377"/>
            <a:ext cx="2034539" cy="381635"/>
          </a:xfrm>
          <a:prstGeom prst="rect">
            <a:avLst/>
          </a:prstGeom>
        </p:spPr>
        <p:txBody>
          <a:bodyPr vert="horz" wrap="square" lIns="0" tIns="0" rIns="0" bIns="0" rtlCol="0">
            <a:spAutoFit/>
          </a:bodyPr>
          <a:lstStyle/>
          <a:p>
            <a:pPr marL="12700">
              <a:lnSpc>
                <a:spcPct val="100000"/>
              </a:lnSpc>
            </a:pPr>
            <a:r>
              <a:rPr sz="2800" dirty="0">
                <a:latin typeface="Arial"/>
                <a:cs typeface="Arial"/>
              </a:rPr>
              <a:t>–</a:t>
            </a:r>
            <a:r>
              <a:rPr sz="2800" spc="-10" dirty="0">
                <a:latin typeface="Times New Roman"/>
                <a:cs typeface="Times New Roman"/>
              </a:rPr>
              <a:t> </a:t>
            </a:r>
            <a:r>
              <a:rPr sz="2800" dirty="0">
                <a:latin typeface="Arial"/>
                <a:cs typeface="Arial"/>
              </a:rPr>
              <a:t>unchecked</a:t>
            </a:r>
            <a:endParaRPr sz="280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8299" y="2120900"/>
            <a:ext cx="8610600" cy="3200400"/>
          </a:xfrm>
          <a:custGeom>
            <a:avLst/>
            <a:gdLst/>
            <a:ahLst/>
            <a:cxnLst/>
            <a:rect l="l" t="t" r="r" b="b"/>
            <a:pathLst>
              <a:path w="8610600" h="3200400">
                <a:moveTo>
                  <a:pt x="0" y="3200399"/>
                </a:moveTo>
                <a:lnTo>
                  <a:pt x="8610599" y="3200399"/>
                </a:lnTo>
                <a:lnTo>
                  <a:pt x="8610599" y="0"/>
                </a:lnTo>
                <a:lnTo>
                  <a:pt x="0" y="0"/>
                </a:lnTo>
                <a:lnTo>
                  <a:pt x="0" y="32003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806700">
              <a:lnSpc>
                <a:spcPct val="100000"/>
              </a:lnSpc>
            </a:pPr>
            <a:r>
              <a:rPr sz="3600" spc="-20" dirty="0"/>
              <a:t>Lint</a:t>
            </a:r>
            <a:r>
              <a:rPr sz="3600" spc="100" dirty="0">
                <a:latin typeface="Times New Roman"/>
                <a:cs typeface="Times New Roman"/>
              </a:rPr>
              <a:t> </a:t>
            </a:r>
            <a:r>
              <a:rPr sz="3600" spc="-25" dirty="0"/>
              <a:t>Warnings</a:t>
            </a:r>
            <a:endParaRPr sz="3600">
              <a:latin typeface="Times New Roman"/>
              <a:cs typeface="Times New Roman"/>
            </a:endParaRPr>
          </a:p>
        </p:txBody>
      </p:sp>
      <p:sp>
        <p:nvSpPr>
          <p:cNvPr id="5" name="object 5"/>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object 6"/>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15</a:t>
            </a:fld>
            <a:endParaRPr sz="1600">
              <a:latin typeface="Times New Roman"/>
              <a:cs typeface="Times New Roman"/>
            </a:endParaRPr>
          </a:p>
        </p:txBody>
      </p:sp>
      <p:sp>
        <p:nvSpPr>
          <p:cNvPr id="4" name="object 4"/>
          <p:cNvSpPr txBox="1"/>
          <p:nvPr/>
        </p:nvSpPr>
        <p:spPr>
          <a:xfrm>
            <a:off x="524002" y="1262819"/>
            <a:ext cx="8424545" cy="3357245"/>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2800" spc="-5" dirty="0">
                <a:latin typeface="Arial"/>
                <a:cs typeface="Arial"/>
              </a:rPr>
              <a:t>H</a:t>
            </a:r>
            <a:r>
              <a:rPr sz="2800" dirty="0">
                <a:latin typeface="Arial"/>
                <a:cs typeface="Arial"/>
              </a:rPr>
              <a:t>ere’s</a:t>
            </a:r>
            <a:r>
              <a:rPr sz="2800" spc="80" dirty="0">
                <a:latin typeface="Times New Roman"/>
                <a:cs typeface="Times New Roman"/>
              </a:rPr>
              <a:t> </a:t>
            </a:r>
            <a:r>
              <a:rPr sz="2800" dirty="0">
                <a:latin typeface="Arial"/>
                <a:cs typeface="Arial"/>
              </a:rPr>
              <a:t>what</a:t>
            </a:r>
            <a:r>
              <a:rPr sz="2800" spc="80" dirty="0">
                <a:latin typeface="Times New Roman"/>
                <a:cs typeface="Times New Roman"/>
              </a:rPr>
              <a:t> </a:t>
            </a:r>
            <a:r>
              <a:rPr sz="2800" dirty="0">
                <a:latin typeface="Arial"/>
                <a:cs typeface="Arial"/>
              </a:rPr>
              <a:t>Lint</a:t>
            </a:r>
            <a:r>
              <a:rPr sz="2800" spc="80" dirty="0">
                <a:latin typeface="Times New Roman"/>
                <a:cs typeface="Times New Roman"/>
              </a:rPr>
              <a:t> </a:t>
            </a:r>
            <a:r>
              <a:rPr sz="2800" dirty="0">
                <a:latin typeface="Arial"/>
                <a:cs typeface="Arial"/>
              </a:rPr>
              <a:t>warnings</a:t>
            </a:r>
            <a:r>
              <a:rPr sz="2800" spc="80" dirty="0">
                <a:latin typeface="Times New Roman"/>
                <a:cs typeface="Times New Roman"/>
              </a:rPr>
              <a:t> </a:t>
            </a:r>
            <a:r>
              <a:rPr sz="2800" dirty="0">
                <a:latin typeface="Arial"/>
                <a:cs typeface="Arial"/>
              </a:rPr>
              <a:t>look</a:t>
            </a:r>
            <a:r>
              <a:rPr sz="2800" spc="80" dirty="0">
                <a:latin typeface="Times New Roman"/>
                <a:cs typeface="Times New Roman"/>
              </a:rPr>
              <a:t> </a:t>
            </a:r>
            <a:r>
              <a:rPr sz="2800" dirty="0">
                <a:latin typeface="Arial"/>
                <a:cs typeface="Arial"/>
              </a:rPr>
              <a:t>like:</a:t>
            </a:r>
            <a:endParaRPr sz="2800">
              <a:latin typeface="Arial"/>
              <a:cs typeface="Arial"/>
            </a:endParaRPr>
          </a:p>
          <a:p>
            <a:pPr>
              <a:lnSpc>
                <a:spcPct val="100000"/>
              </a:lnSpc>
              <a:spcBef>
                <a:spcPts val="44"/>
              </a:spcBef>
            </a:pPr>
            <a:endParaRPr sz="3450">
              <a:latin typeface="Times New Roman"/>
              <a:cs typeface="Times New Roman"/>
            </a:endParaRPr>
          </a:p>
          <a:p>
            <a:pPr marL="355600" marR="5080" indent="-342900">
              <a:lnSpc>
                <a:spcPts val="1950"/>
              </a:lnSpc>
              <a:tabLst>
                <a:tab pos="1037590" algn="l"/>
                <a:tab pos="1993264" algn="l"/>
                <a:tab pos="3358515" algn="l"/>
                <a:tab pos="4041775" algn="l"/>
                <a:tab pos="4451350" algn="l"/>
                <a:tab pos="5408295" algn="l"/>
                <a:tab pos="5817870" algn="l"/>
                <a:tab pos="6090920" algn="l"/>
                <a:tab pos="6566534" algn="l"/>
                <a:tab pos="7045959" algn="l"/>
                <a:tab pos="7455534" algn="l"/>
                <a:tab pos="8001634" algn="l"/>
              </a:tabLst>
            </a:pPr>
            <a:r>
              <a:rPr sz="1800" b="1" spc="-10" dirty="0">
                <a:latin typeface="Courier New"/>
                <a:cs typeface="Courier New"/>
              </a:rPr>
              <a:t>C:\JavaTiger\src\samples\UsingG</a:t>
            </a:r>
            <a:r>
              <a:rPr sz="1800" b="1" spc="5" dirty="0">
                <a:latin typeface="Courier New"/>
                <a:cs typeface="Courier New"/>
              </a:rPr>
              <a:t>e</a:t>
            </a:r>
            <a:r>
              <a:rPr sz="1800" b="1" spc="-10" dirty="0">
                <a:latin typeface="Courier New"/>
                <a:cs typeface="Courier New"/>
              </a:rPr>
              <a:t>nerics.java:30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warning:</a:t>
            </a:r>
            <a:r>
              <a:rPr sz="1800" b="1" spc="-10" dirty="0">
                <a:latin typeface="Times New Roman"/>
                <a:cs typeface="Times New Roman"/>
              </a:rPr>
              <a:t> </a:t>
            </a:r>
            <a:r>
              <a:rPr sz="1800" b="1" spc="-10" dirty="0">
                <a:latin typeface="Courier New"/>
                <a:cs typeface="Courier New"/>
              </a:rPr>
              <a:t>[unchecked</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unchecke</a:t>
            </a:r>
            <a:r>
              <a:rPr sz="1800" b="1" dirty="0">
                <a:latin typeface="Courier New"/>
                <a:cs typeface="Courier New"/>
              </a:rPr>
              <a:t>d</a:t>
            </a:r>
            <a:r>
              <a:rPr sz="1800" b="1" dirty="0">
                <a:latin typeface="Times New Roman"/>
                <a:cs typeface="Times New Roman"/>
              </a:rPr>
              <a:t>	</a:t>
            </a:r>
            <a:r>
              <a:rPr sz="1800" b="1" spc="-10" dirty="0">
                <a:latin typeface="Courier New"/>
                <a:cs typeface="Courier New"/>
              </a:rPr>
              <a:t>cal</a:t>
            </a:r>
            <a:r>
              <a:rPr sz="1800" b="1" dirty="0">
                <a:latin typeface="Courier New"/>
                <a:cs typeface="Courier New"/>
              </a:rPr>
              <a:t>l</a:t>
            </a:r>
            <a:r>
              <a:rPr sz="1800" b="1" dirty="0">
                <a:latin typeface="Times New Roman"/>
                <a:cs typeface="Times New Roman"/>
              </a:rPr>
              <a:t>	</a:t>
            </a:r>
            <a:r>
              <a:rPr sz="1800" b="1" spc="-10" dirty="0">
                <a:latin typeface="Courier New"/>
                <a:cs typeface="Courier New"/>
              </a:rPr>
              <a:t>t</a:t>
            </a:r>
            <a:r>
              <a:rPr sz="1800" b="1" dirty="0">
                <a:latin typeface="Courier New"/>
                <a:cs typeface="Courier New"/>
              </a:rPr>
              <a:t>o</a:t>
            </a:r>
            <a:r>
              <a:rPr sz="1800" b="1" dirty="0">
                <a:latin typeface="Times New Roman"/>
                <a:cs typeface="Times New Roman"/>
              </a:rPr>
              <a:t>	</a:t>
            </a:r>
            <a:r>
              <a:rPr sz="1800" b="1" spc="-10" dirty="0">
                <a:latin typeface="Courier New"/>
                <a:cs typeface="Courier New"/>
              </a:rPr>
              <a:t>add(E</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a</a:t>
            </a:r>
            <a:r>
              <a:rPr sz="1800" b="1" dirty="0">
                <a:latin typeface="Courier New"/>
                <a:cs typeface="Courier New"/>
              </a:rPr>
              <a:t>s</a:t>
            </a:r>
            <a:r>
              <a:rPr sz="1800" b="1" dirty="0">
                <a:latin typeface="Times New Roman"/>
                <a:cs typeface="Times New Roman"/>
              </a:rPr>
              <a:t>	</a:t>
            </a:r>
            <a:r>
              <a:rPr sz="1800" b="1" dirty="0">
                <a:latin typeface="Courier New"/>
                <a:cs typeface="Courier New"/>
              </a:rPr>
              <a:t>a</a:t>
            </a:r>
            <a:r>
              <a:rPr sz="1800" b="1" dirty="0">
                <a:latin typeface="Times New Roman"/>
                <a:cs typeface="Times New Roman"/>
              </a:rPr>
              <a:t>	</a:t>
            </a:r>
            <a:r>
              <a:rPr sz="1800" b="1" spc="-10" dirty="0">
                <a:latin typeface="Courier New"/>
                <a:cs typeface="Courier New"/>
              </a:rPr>
              <a:t>membe</a:t>
            </a:r>
            <a:r>
              <a:rPr sz="1800" b="1" dirty="0">
                <a:latin typeface="Courier New"/>
                <a:cs typeface="Courier New"/>
              </a:rPr>
              <a:t>r</a:t>
            </a:r>
            <a:r>
              <a:rPr sz="1800" b="1" dirty="0">
                <a:latin typeface="Times New Roman"/>
                <a:cs typeface="Times New Roman"/>
              </a:rPr>
              <a:t>	</a:t>
            </a:r>
            <a:r>
              <a:rPr sz="1800" b="1" spc="-10" dirty="0">
                <a:latin typeface="Courier New"/>
                <a:cs typeface="Courier New"/>
              </a:rPr>
              <a:t>o</a:t>
            </a:r>
            <a:r>
              <a:rPr sz="1800" b="1" dirty="0">
                <a:latin typeface="Courier New"/>
                <a:cs typeface="Courier New"/>
              </a:rPr>
              <a:t>f</a:t>
            </a:r>
            <a:r>
              <a:rPr sz="1800" b="1" dirty="0">
                <a:latin typeface="Times New Roman"/>
                <a:cs typeface="Times New Roman"/>
              </a:rPr>
              <a:t>	</a:t>
            </a:r>
            <a:r>
              <a:rPr sz="1800" b="1" spc="-10" dirty="0">
                <a:latin typeface="Courier New"/>
                <a:cs typeface="Courier New"/>
              </a:rPr>
              <a:t>th</a:t>
            </a:r>
            <a:r>
              <a:rPr sz="1800" b="1" dirty="0">
                <a:latin typeface="Courier New"/>
                <a:cs typeface="Courier New"/>
              </a:rPr>
              <a:t>e</a:t>
            </a:r>
            <a:r>
              <a:rPr sz="1800" b="1" dirty="0">
                <a:latin typeface="Times New Roman"/>
                <a:cs typeface="Times New Roman"/>
              </a:rPr>
              <a:t>	</a:t>
            </a:r>
            <a:r>
              <a:rPr sz="1800" b="1" spc="-10" dirty="0">
                <a:latin typeface="Courier New"/>
                <a:cs typeface="Courier New"/>
              </a:rPr>
              <a:t>raw</a:t>
            </a:r>
            <a:r>
              <a:rPr sz="1800" b="1" spc="-10" dirty="0">
                <a:latin typeface="Times New Roman"/>
                <a:cs typeface="Times New Roman"/>
              </a:rPr>
              <a:t> </a:t>
            </a:r>
            <a:r>
              <a:rPr sz="1800" b="1" spc="-10" dirty="0">
                <a:latin typeface="Courier New"/>
                <a:cs typeface="Courier New"/>
              </a:rPr>
              <a:t>typ</a:t>
            </a:r>
            <a:r>
              <a:rPr sz="1800" b="1" dirty="0">
                <a:latin typeface="Courier New"/>
                <a:cs typeface="Courier New"/>
              </a:rPr>
              <a:t>e</a:t>
            </a:r>
            <a:r>
              <a:rPr sz="1800" b="1" dirty="0">
                <a:latin typeface="Times New Roman"/>
                <a:cs typeface="Times New Roman"/>
              </a:rPr>
              <a:t>	</a:t>
            </a:r>
            <a:r>
              <a:rPr sz="1800" b="1" spc="-5" dirty="0">
                <a:latin typeface="Courier New"/>
                <a:cs typeface="Courier New"/>
              </a:rPr>
              <a:t>java.util.ArrayList</a:t>
            </a:r>
            <a:endParaRPr sz="1800">
              <a:latin typeface="Courier New"/>
              <a:cs typeface="Courier New"/>
            </a:endParaRPr>
          </a:p>
          <a:p>
            <a:pPr marL="927100">
              <a:lnSpc>
                <a:spcPct val="100000"/>
              </a:lnSpc>
              <a:spcBef>
                <a:spcPts val="195"/>
              </a:spcBef>
              <a:tabLst>
                <a:tab pos="3247390" algn="l"/>
              </a:tabLst>
            </a:pPr>
            <a:r>
              <a:rPr sz="1800" b="1" spc="-10" dirty="0">
                <a:latin typeface="Courier New"/>
                <a:cs typeface="Courier New"/>
              </a:rPr>
              <a:t>oldStyle.add(ne</a:t>
            </a:r>
            <a:r>
              <a:rPr sz="1800" b="1" dirty="0">
                <a:latin typeface="Courier New"/>
                <a:cs typeface="Courier New"/>
              </a:rPr>
              <a:t>w</a:t>
            </a:r>
            <a:r>
              <a:rPr sz="1800" b="1" dirty="0">
                <a:latin typeface="Times New Roman"/>
                <a:cs typeface="Times New Roman"/>
              </a:rPr>
              <a:t>	</a:t>
            </a:r>
            <a:r>
              <a:rPr sz="1800" b="1" spc="-10" dirty="0">
                <a:latin typeface="Courier New"/>
                <a:cs typeface="Courier New"/>
              </a:rPr>
              <a:t>Integer(12));</a:t>
            </a:r>
            <a:endParaRPr sz="1800">
              <a:latin typeface="Courier New"/>
              <a:cs typeface="Courier New"/>
            </a:endParaRPr>
          </a:p>
          <a:p>
            <a:pPr marL="12700" marR="757555" indent="3823335">
              <a:lnSpc>
                <a:spcPct val="110600"/>
              </a:lnSpc>
              <a:tabLst>
                <a:tab pos="6566534" algn="l"/>
              </a:tabLst>
            </a:pPr>
            <a:r>
              <a:rPr sz="1800" b="1" dirty="0">
                <a:latin typeface="Courier New"/>
                <a:cs typeface="Courier New"/>
              </a:rPr>
              <a:t>^</a:t>
            </a:r>
            <a:r>
              <a:rPr sz="1800" b="1" dirty="0">
                <a:latin typeface="Times New Roman"/>
                <a:cs typeface="Times New Roman"/>
              </a:rPr>
              <a:t> </a:t>
            </a:r>
            <a:r>
              <a:rPr sz="1800" b="1" spc="-10" dirty="0">
                <a:latin typeface="Courier New"/>
                <a:cs typeface="Courier New"/>
              </a:rPr>
              <a:t>C:\JavaTiger\src\samples\UsingG</a:t>
            </a:r>
            <a:r>
              <a:rPr sz="1800" b="1" spc="5" dirty="0">
                <a:latin typeface="Courier New"/>
                <a:cs typeface="Courier New"/>
              </a:rPr>
              <a:t>e</a:t>
            </a:r>
            <a:r>
              <a:rPr sz="1800" b="1" spc="-10" dirty="0">
                <a:latin typeface="Courier New"/>
                <a:cs typeface="Courier New"/>
              </a:rPr>
              <a:t>nerics.java:31</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warning:</a:t>
            </a:r>
            <a:endParaRPr sz="1800">
              <a:latin typeface="Courier New"/>
              <a:cs typeface="Courier New"/>
            </a:endParaRPr>
          </a:p>
          <a:p>
            <a:pPr marL="355600" marR="5080">
              <a:lnSpc>
                <a:spcPts val="1950"/>
              </a:lnSpc>
              <a:spcBef>
                <a:spcPts val="30"/>
              </a:spcBef>
              <a:tabLst>
                <a:tab pos="1037590" algn="l"/>
                <a:tab pos="1993264" algn="l"/>
                <a:tab pos="3358515" algn="l"/>
                <a:tab pos="4041775" algn="l"/>
                <a:tab pos="4451350" algn="l"/>
                <a:tab pos="5408295" algn="l"/>
                <a:tab pos="5817870" algn="l"/>
                <a:tab pos="6090920" algn="l"/>
                <a:tab pos="7045959" algn="l"/>
                <a:tab pos="7455534" algn="l"/>
                <a:tab pos="8001634" algn="l"/>
              </a:tabLst>
            </a:pPr>
            <a:r>
              <a:rPr sz="1800" b="1" spc="-10" dirty="0">
                <a:latin typeface="Courier New"/>
                <a:cs typeface="Courier New"/>
              </a:rPr>
              <a:t>[unchecked</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unchecke</a:t>
            </a:r>
            <a:r>
              <a:rPr sz="1800" b="1" dirty="0">
                <a:latin typeface="Courier New"/>
                <a:cs typeface="Courier New"/>
              </a:rPr>
              <a:t>d</a:t>
            </a:r>
            <a:r>
              <a:rPr sz="1800" b="1" dirty="0">
                <a:latin typeface="Times New Roman"/>
                <a:cs typeface="Times New Roman"/>
              </a:rPr>
              <a:t>	</a:t>
            </a:r>
            <a:r>
              <a:rPr sz="1800" b="1" spc="-10" dirty="0">
                <a:latin typeface="Courier New"/>
                <a:cs typeface="Courier New"/>
              </a:rPr>
              <a:t>cal</a:t>
            </a:r>
            <a:r>
              <a:rPr sz="1800" b="1" dirty="0">
                <a:latin typeface="Courier New"/>
                <a:cs typeface="Courier New"/>
              </a:rPr>
              <a:t>l</a:t>
            </a:r>
            <a:r>
              <a:rPr sz="1800" b="1" dirty="0">
                <a:latin typeface="Times New Roman"/>
                <a:cs typeface="Times New Roman"/>
              </a:rPr>
              <a:t>	</a:t>
            </a:r>
            <a:r>
              <a:rPr sz="1800" b="1" spc="-10" dirty="0">
                <a:latin typeface="Courier New"/>
                <a:cs typeface="Courier New"/>
              </a:rPr>
              <a:t>t</a:t>
            </a:r>
            <a:r>
              <a:rPr sz="1800" b="1" dirty="0">
                <a:latin typeface="Courier New"/>
                <a:cs typeface="Courier New"/>
              </a:rPr>
              <a:t>o</a:t>
            </a:r>
            <a:r>
              <a:rPr sz="1800" b="1" dirty="0">
                <a:latin typeface="Times New Roman"/>
                <a:cs typeface="Times New Roman"/>
              </a:rPr>
              <a:t>	</a:t>
            </a:r>
            <a:r>
              <a:rPr sz="1800" b="1" spc="-10" dirty="0">
                <a:latin typeface="Courier New"/>
                <a:cs typeface="Courier New"/>
              </a:rPr>
              <a:t>add(E</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a</a:t>
            </a:r>
            <a:r>
              <a:rPr sz="1800" b="1" dirty="0">
                <a:latin typeface="Courier New"/>
                <a:cs typeface="Courier New"/>
              </a:rPr>
              <a:t>s</a:t>
            </a:r>
            <a:r>
              <a:rPr sz="1800" b="1" dirty="0">
                <a:latin typeface="Times New Roman"/>
                <a:cs typeface="Times New Roman"/>
              </a:rPr>
              <a:t>	</a:t>
            </a:r>
            <a:r>
              <a:rPr sz="1800" b="1" dirty="0">
                <a:latin typeface="Courier New"/>
                <a:cs typeface="Courier New"/>
              </a:rPr>
              <a:t>a</a:t>
            </a:r>
            <a:r>
              <a:rPr sz="1800" b="1" dirty="0">
                <a:latin typeface="Times New Roman"/>
                <a:cs typeface="Times New Roman"/>
              </a:rPr>
              <a:t>	</a:t>
            </a:r>
            <a:r>
              <a:rPr sz="1800" b="1" spc="-10" dirty="0">
                <a:latin typeface="Courier New"/>
                <a:cs typeface="Courier New"/>
              </a:rPr>
              <a:t>membe</a:t>
            </a:r>
            <a:r>
              <a:rPr sz="1800" b="1" dirty="0">
                <a:latin typeface="Courier New"/>
                <a:cs typeface="Courier New"/>
              </a:rPr>
              <a:t>r</a:t>
            </a:r>
            <a:r>
              <a:rPr sz="1800" b="1" dirty="0">
                <a:latin typeface="Times New Roman"/>
                <a:cs typeface="Times New Roman"/>
              </a:rPr>
              <a:t>	</a:t>
            </a:r>
            <a:r>
              <a:rPr sz="1800" b="1" spc="-10" dirty="0">
                <a:latin typeface="Courier New"/>
                <a:cs typeface="Courier New"/>
              </a:rPr>
              <a:t>o</a:t>
            </a:r>
            <a:r>
              <a:rPr sz="1800" b="1" dirty="0">
                <a:latin typeface="Courier New"/>
                <a:cs typeface="Courier New"/>
              </a:rPr>
              <a:t>f</a:t>
            </a:r>
            <a:r>
              <a:rPr sz="1800" b="1" dirty="0">
                <a:latin typeface="Times New Roman"/>
                <a:cs typeface="Times New Roman"/>
              </a:rPr>
              <a:t>	</a:t>
            </a:r>
            <a:r>
              <a:rPr sz="1800" b="1" spc="-10" dirty="0">
                <a:latin typeface="Courier New"/>
                <a:cs typeface="Courier New"/>
              </a:rPr>
              <a:t>th</a:t>
            </a:r>
            <a:r>
              <a:rPr sz="1800" b="1" dirty="0">
                <a:latin typeface="Courier New"/>
                <a:cs typeface="Courier New"/>
              </a:rPr>
              <a:t>e</a:t>
            </a:r>
            <a:r>
              <a:rPr sz="1800" b="1" dirty="0">
                <a:latin typeface="Times New Roman"/>
                <a:cs typeface="Times New Roman"/>
              </a:rPr>
              <a:t>	</a:t>
            </a:r>
            <a:r>
              <a:rPr sz="1800" b="1" spc="-10" dirty="0">
                <a:latin typeface="Courier New"/>
                <a:cs typeface="Courier New"/>
              </a:rPr>
              <a:t>raw</a:t>
            </a:r>
            <a:r>
              <a:rPr sz="1800" b="1" spc="-10" dirty="0">
                <a:latin typeface="Times New Roman"/>
                <a:cs typeface="Times New Roman"/>
              </a:rPr>
              <a:t> </a:t>
            </a:r>
            <a:r>
              <a:rPr sz="1800" b="1" spc="-10" dirty="0">
                <a:latin typeface="Courier New"/>
                <a:cs typeface="Courier New"/>
              </a:rPr>
              <a:t>typ</a:t>
            </a:r>
            <a:r>
              <a:rPr sz="1800" b="1" dirty="0">
                <a:latin typeface="Courier New"/>
                <a:cs typeface="Courier New"/>
              </a:rPr>
              <a:t>e</a:t>
            </a:r>
            <a:r>
              <a:rPr sz="1800" b="1" dirty="0">
                <a:latin typeface="Times New Roman"/>
                <a:cs typeface="Times New Roman"/>
              </a:rPr>
              <a:t>	</a:t>
            </a:r>
            <a:r>
              <a:rPr sz="1800" b="1" spc="-5" dirty="0">
                <a:latin typeface="Courier New"/>
                <a:cs typeface="Courier New"/>
              </a:rPr>
              <a:t>java.util.ArrayList</a:t>
            </a:r>
            <a:endParaRPr sz="1800">
              <a:latin typeface="Courier New"/>
              <a:cs typeface="Courier New"/>
            </a:endParaRPr>
          </a:p>
          <a:p>
            <a:pPr marL="927100">
              <a:lnSpc>
                <a:spcPct val="100000"/>
              </a:lnSpc>
              <a:spcBef>
                <a:spcPts val="195"/>
              </a:spcBef>
              <a:tabLst>
                <a:tab pos="3248660" algn="l"/>
              </a:tabLst>
            </a:pPr>
            <a:r>
              <a:rPr sz="1800" b="1" spc="-5" dirty="0">
                <a:latin typeface="Courier New"/>
                <a:cs typeface="Courier New"/>
              </a:rPr>
              <a:t>oldStyle.add(ne</a:t>
            </a:r>
            <a:r>
              <a:rPr sz="1800" b="1" dirty="0">
                <a:latin typeface="Courier New"/>
                <a:cs typeface="Courier New"/>
              </a:rPr>
              <a:t>w</a:t>
            </a:r>
            <a:r>
              <a:rPr sz="1800" b="1" dirty="0">
                <a:latin typeface="Times New Roman"/>
                <a:cs typeface="Times New Roman"/>
              </a:rPr>
              <a:t>	</a:t>
            </a:r>
            <a:r>
              <a:rPr sz="1800" b="1" spc="-5" dirty="0">
                <a:latin typeface="Courier New"/>
                <a:cs typeface="Courier New"/>
              </a:rPr>
              <a:t>String("whoops"));</a:t>
            </a:r>
            <a:endParaRPr sz="1800">
              <a:latin typeface="Courier New"/>
              <a:cs typeface="Courier New"/>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6900" y="3797300"/>
            <a:ext cx="8382000" cy="304800"/>
          </a:xfrm>
          <a:custGeom>
            <a:avLst/>
            <a:gdLst/>
            <a:ahLst/>
            <a:cxnLst/>
            <a:rect l="l" t="t" r="r" b="b"/>
            <a:pathLst>
              <a:path w="8382000" h="304800">
                <a:moveTo>
                  <a:pt x="0" y="304799"/>
                </a:moveTo>
                <a:lnTo>
                  <a:pt x="8381999" y="304799"/>
                </a:lnTo>
                <a:lnTo>
                  <a:pt x="8381999" y="0"/>
                </a:lnTo>
                <a:lnTo>
                  <a:pt x="0" y="0"/>
                </a:lnTo>
                <a:lnTo>
                  <a:pt x="0" y="304799"/>
                </a:lnTo>
                <a:close/>
              </a:path>
            </a:pathLst>
          </a:custGeom>
          <a:solidFill>
            <a:srgbClr val="FFFF99"/>
          </a:solidFill>
        </p:spPr>
        <p:txBody>
          <a:bodyPr wrap="square" lIns="0" tIns="0" rIns="0" bIns="0" rtlCol="0"/>
          <a:lstStyle/>
          <a:p>
            <a:endParaRPr/>
          </a:p>
        </p:txBody>
      </p:sp>
      <p:sp>
        <p:nvSpPr>
          <p:cNvPr id="3" name="object 3"/>
          <p:cNvSpPr/>
          <p:nvPr/>
        </p:nvSpPr>
        <p:spPr>
          <a:xfrm>
            <a:off x="520700" y="2501900"/>
            <a:ext cx="8458200" cy="838200"/>
          </a:xfrm>
          <a:custGeom>
            <a:avLst/>
            <a:gdLst/>
            <a:ahLst/>
            <a:cxnLst/>
            <a:rect l="l" t="t" r="r" b="b"/>
            <a:pathLst>
              <a:path w="8458200" h="838200">
                <a:moveTo>
                  <a:pt x="0" y="838199"/>
                </a:moveTo>
                <a:lnTo>
                  <a:pt x="8458199" y="838199"/>
                </a:lnTo>
                <a:lnTo>
                  <a:pt x="8458199" y="0"/>
                </a:lnTo>
                <a:lnTo>
                  <a:pt x="0" y="0"/>
                </a:lnTo>
                <a:lnTo>
                  <a:pt x="0" y="838199"/>
                </a:lnTo>
                <a:close/>
              </a:path>
            </a:pathLst>
          </a:custGeom>
          <a:solidFill>
            <a:srgbClr val="FFFF99"/>
          </a:solidFill>
        </p:spPr>
        <p:txBody>
          <a:bodyPr wrap="square" lIns="0" tIns="0" rIns="0" bIns="0" rtlCol="0"/>
          <a:lstStyle/>
          <a:p>
            <a:endParaRPr/>
          </a:p>
        </p:txBody>
      </p:sp>
      <p:sp>
        <p:nvSpPr>
          <p:cNvPr id="4" name="object 4"/>
          <p:cNvSpPr txBox="1"/>
          <p:nvPr/>
        </p:nvSpPr>
        <p:spPr>
          <a:xfrm>
            <a:off x="295402" y="1297871"/>
            <a:ext cx="8597265" cy="2843530"/>
          </a:xfrm>
          <a:prstGeom prst="rect">
            <a:avLst/>
          </a:prstGeom>
        </p:spPr>
        <p:txBody>
          <a:bodyPr vert="horz" wrap="square" lIns="0" tIns="0" rIns="0" bIns="0" rtlCol="0">
            <a:spAutoFit/>
          </a:bodyPr>
          <a:lstStyle/>
          <a:p>
            <a:pPr marL="355600" marR="295910" indent="-342900">
              <a:lnSpc>
                <a:spcPct val="100000"/>
              </a:lnSpc>
              <a:buFont typeface="Arial"/>
              <a:buChar char="•"/>
              <a:tabLst>
                <a:tab pos="355600" algn="l"/>
              </a:tabLst>
            </a:pPr>
            <a:r>
              <a:rPr sz="2800" dirty="0">
                <a:latin typeface="Arial"/>
                <a:cs typeface="Arial"/>
              </a:rPr>
              <a:t>java.util.Arrays</a:t>
            </a:r>
            <a:r>
              <a:rPr sz="2800" spc="75"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has</a:t>
            </a:r>
            <a:r>
              <a:rPr sz="2800" spc="80" dirty="0">
                <a:latin typeface="Times New Roman"/>
                <a:cs typeface="Times New Roman"/>
              </a:rPr>
              <a:t> </a:t>
            </a:r>
            <a:r>
              <a:rPr sz="2800" dirty="0">
                <a:latin typeface="Arial"/>
                <a:cs typeface="Arial"/>
              </a:rPr>
              <a:t>new</a:t>
            </a:r>
            <a:r>
              <a:rPr sz="2800" spc="80" dirty="0">
                <a:latin typeface="Times New Roman"/>
                <a:cs typeface="Times New Roman"/>
              </a:rPr>
              <a:t> </a:t>
            </a:r>
            <a:r>
              <a:rPr sz="2800" dirty="0">
                <a:latin typeface="Arial"/>
                <a:cs typeface="Arial"/>
              </a:rPr>
              <a:t>methods</a:t>
            </a:r>
            <a:r>
              <a:rPr sz="2800" spc="75" dirty="0">
                <a:latin typeface="Times New Roman"/>
                <a:cs typeface="Times New Roman"/>
              </a:rPr>
              <a:t> </a:t>
            </a:r>
            <a:r>
              <a:rPr sz="2800" dirty="0">
                <a:latin typeface="Arial"/>
                <a:cs typeface="Arial"/>
              </a:rPr>
              <a:t>including</a:t>
            </a:r>
            <a:r>
              <a:rPr sz="2800" spc="80" dirty="0">
                <a:latin typeface="Times New Roman"/>
                <a:cs typeface="Times New Roman"/>
              </a:rPr>
              <a:t> </a:t>
            </a:r>
            <a:r>
              <a:rPr sz="2800" dirty="0">
                <a:latin typeface="Arial"/>
                <a:cs typeface="Arial"/>
              </a:rPr>
              <a:t>a</a:t>
            </a:r>
            <a:r>
              <a:rPr sz="2800" dirty="0">
                <a:latin typeface="Times New Roman"/>
                <a:cs typeface="Times New Roman"/>
              </a:rPr>
              <a:t> </a:t>
            </a:r>
            <a:r>
              <a:rPr sz="2800" dirty="0">
                <a:latin typeface="Arial"/>
                <a:cs typeface="Arial"/>
              </a:rPr>
              <a:t>toString()</a:t>
            </a:r>
            <a:r>
              <a:rPr sz="2800" spc="70" dirty="0">
                <a:latin typeface="Times New Roman"/>
                <a:cs typeface="Times New Roman"/>
              </a:rPr>
              <a:t> </a:t>
            </a:r>
            <a:r>
              <a:rPr sz="2800" dirty="0">
                <a:latin typeface="Arial"/>
                <a:cs typeface="Arial"/>
              </a:rPr>
              <a:t>method</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print</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contents</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any</a:t>
            </a:r>
            <a:r>
              <a:rPr sz="2800" dirty="0">
                <a:latin typeface="Times New Roman"/>
                <a:cs typeface="Times New Roman"/>
              </a:rPr>
              <a:t> </a:t>
            </a:r>
            <a:r>
              <a:rPr sz="2800" dirty="0">
                <a:latin typeface="Arial"/>
                <a:cs typeface="Arial"/>
              </a:rPr>
              <a:t>array/collection</a:t>
            </a:r>
            <a:endParaRPr sz="2800">
              <a:latin typeface="Arial"/>
              <a:cs typeface="Arial"/>
            </a:endParaRPr>
          </a:p>
          <a:p>
            <a:pPr marL="355600">
              <a:lnSpc>
                <a:spcPct val="100000"/>
              </a:lnSpc>
              <a:spcBef>
                <a:spcPts val="350"/>
              </a:spcBef>
              <a:tabLst>
                <a:tab pos="1269365" algn="l"/>
                <a:tab pos="2488565" algn="l"/>
                <a:tab pos="2793365" algn="l"/>
                <a:tab pos="3098165" algn="l"/>
                <a:tab pos="3555365" algn="l"/>
                <a:tab pos="4012565" algn="l"/>
                <a:tab pos="4469765" algn="l"/>
                <a:tab pos="4926330" algn="l"/>
                <a:tab pos="5383530" algn="l"/>
                <a:tab pos="5993130" algn="l"/>
                <a:tab pos="6602730" algn="l"/>
                <a:tab pos="7212330" algn="l"/>
                <a:tab pos="7821930" algn="l"/>
                <a:tab pos="8279130" algn="l"/>
              </a:tabLst>
            </a:pPr>
            <a:r>
              <a:rPr sz="2000" b="1" spc="-15" dirty="0">
                <a:latin typeface="Courier New"/>
                <a:cs typeface="Courier New"/>
              </a:rPr>
              <a:t>int[]</a:t>
            </a:r>
            <a:r>
              <a:rPr sz="2000" b="1" spc="-15" dirty="0">
                <a:latin typeface="Times New Roman"/>
                <a:cs typeface="Times New Roman"/>
              </a:rPr>
              <a:t>	</a:t>
            </a:r>
            <a:r>
              <a:rPr sz="2000" b="1" spc="-15" dirty="0">
                <a:latin typeface="Courier New"/>
                <a:cs typeface="Courier New"/>
              </a:rPr>
              <a:t>anArray</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1,</a:t>
            </a:r>
            <a:r>
              <a:rPr sz="2000" b="1" spc="-15" dirty="0">
                <a:latin typeface="Times New Roman"/>
                <a:cs typeface="Times New Roman"/>
              </a:rPr>
              <a:t>	</a:t>
            </a:r>
            <a:r>
              <a:rPr sz="2000" b="1" spc="-15" dirty="0">
                <a:latin typeface="Courier New"/>
                <a:cs typeface="Courier New"/>
              </a:rPr>
              <a:t>3,</a:t>
            </a:r>
            <a:r>
              <a:rPr sz="2000" b="1" spc="-15" dirty="0">
                <a:latin typeface="Times New Roman"/>
                <a:cs typeface="Times New Roman"/>
              </a:rPr>
              <a:t>	</a:t>
            </a:r>
            <a:r>
              <a:rPr sz="2000" b="1" spc="-15" dirty="0">
                <a:latin typeface="Courier New"/>
                <a:cs typeface="Courier New"/>
              </a:rPr>
              <a:t>5,</a:t>
            </a:r>
            <a:r>
              <a:rPr sz="2000" b="1" spc="-15" dirty="0">
                <a:latin typeface="Times New Roman"/>
                <a:cs typeface="Times New Roman"/>
              </a:rPr>
              <a:t>	</a:t>
            </a:r>
            <a:r>
              <a:rPr sz="2000" b="1" spc="-15" dirty="0">
                <a:latin typeface="Courier New"/>
                <a:cs typeface="Courier New"/>
              </a:rPr>
              <a:t>7,</a:t>
            </a:r>
            <a:r>
              <a:rPr sz="2000" b="1" spc="-15" dirty="0">
                <a:latin typeface="Times New Roman"/>
                <a:cs typeface="Times New Roman"/>
              </a:rPr>
              <a:t>	</a:t>
            </a:r>
            <a:r>
              <a:rPr sz="2000" b="1" spc="-15" dirty="0">
                <a:latin typeface="Courier New"/>
                <a:cs typeface="Courier New"/>
              </a:rPr>
              <a:t>9,</a:t>
            </a:r>
            <a:r>
              <a:rPr sz="2000" b="1" spc="-15" dirty="0">
                <a:latin typeface="Times New Roman"/>
                <a:cs typeface="Times New Roman"/>
              </a:rPr>
              <a:t>	</a:t>
            </a:r>
            <a:r>
              <a:rPr sz="2000" b="1" spc="-15" dirty="0">
                <a:latin typeface="Courier New"/>
                <a:cs typeface="Courier New"/>
              </a:rPr>
              <a:t>11,</a:t>
            </a:r>
            <a:r>
              <a:rPr sz="2000" b="1" spc="-15" dirty="0">
                <a:latin typeface="Times New Roman"/>
                <a:cs typeface="Times New Roman"/>
              </a:rPr>
              <a:t>	</a:t>
            </a:r>
            <a:r>
              <a:rPr sz="2000" b="1" spc="-15" dirty="0">
                <a:latin typeface="Courier New"/>
                <a:cs typeface="Courier New"/>
              </a:rPr>
              <a:t>13,</a:t>
            </a:r>
            <a:r>
              <a:rPr sz="2000" b="1" spc="-15" dirty="0">
                <a:latin typeface="Times New Roman"/>
                <a:cs typeface="Times New Roman"/>
              </a:rPr>
              <a:t>	</a:t>
            </a:r>
            <a:r>
              <a:rPr sz="2000" b="1" spc="-15" dirty="0">
                <a:latin typeface="Courier New"/>
                <a:cs typeface="Courier New"/>
              </a:rPr>
              <a:t>15,</a:t>
            </a:r>
            <a:r>
              <a:rPr sz="2000" b="1" spc="-15" dirty="0">
                <a:latin typeface="Times New Roman"/>
                <a:cs typeface="Times New Roman"/>
              </a:rPr>
              <a:t>	</a:t>
            </a:r>
            <a:r>
              <a:rPr sz="2000" b="1" spc="-15" dirty="0">
                <a:latin typeface="Courier New"/>
                <a:cs typeface="Courier New"/>
              </a:rPr>
              <a:t>16,</a:t>
            </a:r>
            <a:r>
              <a:rPr sz="2000" b="1" spc="-15" dirty="0">
                <a:latin typeface="Times New Roman"/>
                <a:cs typeface="Times New Roman"/>
              </a:rPr>
              <a:t>	</a:t>
            </a:r>
            <a:r>
              <a:rPr sz="2000" b="1" spc="-15" dirty="0">
                <a:latin typeface="Courier New"/>
                <a:cs typeface="Courier New"/>
              </a:rPr>
              <a:t>20</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a:p>
            <a:pPr marL="355600">
              <a:lnSpc>
                <a:spcPct val="100000"/>
              </a:lnSpc>
              <a:spcBef>
                <a:spcPts val="434"/>
              </a:spcBef>
            </a:pPr>
            <a:r>
              <a:rPr sz="2000" b="1" spc="-15" dirty="0">
                <a:latin typeface="Courier New"/>
                <a:cs typeface="Courier New"/>
              </a:rPr>
              <a:t>System.out.println(Arrays.toString(anArray));</a:t>
            </a:r>
            <a:endParaRPr sz="2000">
              <a:latin typeface="Courier New"/>
              <a:cs typeface="Courier New"/>
            </a:endParaRPr>
          </a:p>
          <a:p>
            <a:pPr marR="2432685" algn="ctr">
              <a:lnSpc>
                <a:spcPct val="100000"/>
              </a:lnSpc>
              <a:spcBef>
                <a:spcPts val="835"/>
              </a:spcBef>
            </a:pPr>
            <a:r>
              <a:rPr sz="2800" dirty="0">
                <a:latin typeface="Arial"/>
                <a:cs typeface="Arial"/>
              </a:rPr>
              <a:t>–</a:t>
            </a:r>
            <a:r>
              <a:rPr sz="2800" spc="-10" dirty="0">
                <a:latin typeface="Times New Roman"/>
                <a:cs typeface="Times New Roman"/>
              </a:rPr>
              <a:t> </a:t>
            </a:r>
            <a:r>
              <a:rPr sz="2800" spc="-5" dirty="0">
                <a:latin typeface="Arial"/>
                <a:cs typeface="Arial"/>
              </a:rPr>
              <a:t>G</a:t>
            </a:r>
            <a:r>
              <a:rPr sz="2800" dirty="0">
                <a:latin typeface="Arial"/>
                <a:cs typeface="Arial"/>
              </a:rPr>
              <a:t>enerates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following</a:t>
            </a:r>
            <a:r>
              <a:rPr sz="2800" spc="65" dirty="0">
                <a:latin typeface="Times New Roman"/>
                <a:cs typeface="Times New Roman"/>
              </a:rPr>
              <a:t> </a:t>
            </a:r>
            <a:r>
              <a:rPr sz="2800" dirty="0">
                <a:latin typeface="Arial"/>
                <a:cs typeface="Arial"/>
              </a:rPr>
              <a:t>output:</a:t>
            </a:r>
            <a:endParaRPr sz="2800">
              <a:latin typeface="Arial"/>
              <a:cs typeface="Arial"/>
            </a:endParaRPr>
          </a:p>
          <a:p>
            <a:pPr marL="355600">
              <a:lnSpc>
                <a:spcPct val="100000"/>
              </a:lnSpc>
              <a:spcBef>
                <a:spcPts val="315"/>
              </a:spcBef>
              <a:tabLst>
                <a:tab pos="964565" algn="l"/>
                <a:tab pos="1421765" algn="l"/>
                <a:tab pos="1878964" algn="l"/>
                <a:tab pos="2336165" algn="l"/>
                <a:tab pos="2793365" algn="l"/>
                <a:tab pos="3402965" algn="l"/>
                <a:tab pos="4011929" algn="l"/>
                <a:tab pos="4621530" algn="l"/>
                <a:tab pos="5231130" algn="l"/>
              </a:tabLst>
            </a:pPr>
            <a:r>
              <a:rPr sz="2000" b="1" spc="-15" dirty="0">
                <a:latin typeface="Courier New"/>
                <a:cs typeface="Courier New"/>
              </a:rPr>
              <a:t>[1,</a:t>
            </a:r>
            <a:r>
              <a:rPr sz="2000" b="1" spc="-15" dirty="0">
                <a:latin typeface="Times New Roman"/>
                <a:cs typeface="Times New Roman"/>
              </a:rPr>
              <a:t>	</a:t>
            </a:r>
            <a:r>
              <a:rPr sz="2000" b="1" spc="-15" dirty="0">
                <a:latin typeface="Courier New"/>
                <a:cs typeface="Courier New"/>
              </a:rPr>
              <a:t>3,</a:t>
            </a:r>
            <a:r>
              <a:rPr sz="2000" b="1" spc="-15" dirty="0">
                <a:latin typeface="Times New Roman"/>
                <a:cs typeface="Times New Roman"/>
              </a:rPr>
              <a:t>	</a:t>
            </a:r>
            <a:r>
              <a:rPr sz="2000" b="1" spc="-15" dirty="0">
                <a:latin typeface="Courier New"/>
                <a:cs typeface="Courier New"/>
              </a:rPr>
              <a:t>5,</a:t>
            </a:r>
            <a:r>
              <a:rPr sz="2000" b="1" spc="-15" dirty="0">
                <a:latin typeface="Times New Roman"/>
                <a:cs typeface="Times New Roman"/>
              </a:rPr>
              <a:t>	</a:t>
            </a:r>
            <a:r>
              <a:rPr sz="2000" b="1" spc="-15" dirty="0">
                <a:latin typeface="Courier New"/>
                <a:cs typeface="Courier New"/>
              </a:rPr>
              <a:t>7,</a:t>
            </a:r>
            <a:r>
              <a:rPr sz="2000" b="1" spc="-15" dirty="0">
                <a:latin typeface="Times New Roman"/>
                <a:cs typeface="Times New Roman"/>
              </a:rPr>
              <a:t>	</a:t>
            </a:r>
            <a:r>
              <a:rPr sz="2000" b="1" spc="-15" dirty="0">
                <a:latin typeface="Courier New"/>
                <a:cs typeface="Courier New"/>
              </a:rPr>
              <a:t>9,</a:t>
            </a:r>
            <a:r>
              <a:rPr sz="2000" b="1" spc="-15" dirty="0">
                <a:latin typeface="Times New Roman"/>
                <a:cs typeface="Times New Roman"/>
              </a:rPr>
              <a:t>	</a:t>
            </a:r>
            <a:r>
              <a:rPr sz="2000" b="1" spc="-15" dirty="0">
                <a:latin typeface="Courier New"/>
                <a:cs typeface="Courier New"/>
              </a:rPr>
              <a:t>11,</a:t>
            </a:r>
            <a:r>
              <a:rPr sz="2000" b="1" spc="-15" dirty="0">
                <a:latin typeface="Times New Roman"/>
                <a:cs typeface="Times New Roman"/>
              </a:rPr>
              <a:t>	</a:t>
            </a:r>
            <a:r>
              <a:rPr sz="2000" b="1" spc="-15" dirty="0">
                <a:latin typeface="Courier New"/>
                <a:cs typeface="Courier New"/>
              </a:rPr>
              <a:t>13,</a:t>
            </a:r>
            <a:r>
              <a:rPr sz="2000" b="1" spc="-15" dirty="0">
                <a:latin typeface="Times New Roman"/>
                <a:cs typeface="Times New Roman"/>
              </a:rPr>
              <a:t>	</a:t>
            </a:r>
            <a:r>
              <a:rPr sz="2000" b="1" spc="-15" dirty="0">
                <a:latin typeface="Courier New"/>
                <a:cs typeface="Courier New"/>
              </a:rPr>
              <a:t>15,</a:t>
            </a:r>
            <a:r>
              <a:rPr sz="2000" b="1" spc="-15" dirty="0">
                <a:latin typeface="Times New Roman"/>
                <a:cs typeface="Times New Roman"/>
              </a:rPr>
              <a:t>	</a:t>
            </a:r>
            <a:r>
              <a:rPr sz="2000" b="1" spc="-15" dirty="0">
                <a:latin typeface="Courier New"/>
                <a:cs typeface="Courier New"/>
              </a:rPr>
              <a:t>16,</a:t>
            </a:r>
            <a:r>
              <a:rPr sz="2000" b="1" spc="-15" dirty="0">
                <a:latin typeface="Times New Roman"/>
                <a:cs typeface="Times New Roman"/>
              </a:rPr>
              <a:t>	</a:t>
            </a:r>
            <a:r>
              <a:rPr sz="2000" b="1" spc="-15" dirty="0">
                <a:latin typeface="Courier New"/>
                <a:cs typeface="Courier New"/>
              </a:rPr>
              <a:t>20]</a:t>
            </a:r>
            <a:endParaRPr sz="2000">
              <a:latin typeface="Courier New"/>
              <a:cs typeface="Courier New"/>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16</a:t>
            </a:fld>
            <a:endParaRPr sz="1600">
              <a:latin typeface="Times New Roman"/>
              <a:cs typeface="Times New Roman"/>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600835">
              <a:lnSpc>
                <a:spcPct val="100000"/>
              </a:lnSpc>
            </a:pPr>
            <a:r>
              <a:rPr sz="3600" spc="-20" dirty="0"/>
              <a:t>java.util.Arrays.toString()</a:t>
            </a:r>
            <a:endParaRPr sz="3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500" y="4787900"/>
            <a:ext cx="8293100" cy="533400"/>
          </a:xfrm>
          <a:custGeom>
            <a:avLst/>
            <a:gdLst/>
            <a:ahLst/>
            <a:cxnLst/>
            <a:rect l="l" t="t" r="r" b="b"/>
            <a:pathLst>
              <a:path w="8293100" h="533400">
                <a:moveTo>
                  <a:pt x="0" y="533399"/>
                </a:moveTo>
                <a:lnTo>
                  <a:pt x="8293084" y="533399"/>
                </a:lnTo>
                <a:lnTo>
                  <a:pt x="8293084" y="0"/>
                </a:lnTo>
                <a:lnTo>
                  <a:pt x="0" y="0"/>
                </a:lnTo>
                <a:lnTo>
                  <a:pt x="0" y="533399"/>
                </a:lnTo>
                <a:close/>
              </a:path>
            </a:pathLst>
          </a:custGeom>
          <a:solidFill>
            <a:srgbClr val="FFFF99"/>
          </a:solidFill>
        </p:spPr>
        <p:txBody>
          <a:bodyPr wrap="square" lIns="0" tIns="0" rIns="0" bIns="0" rtlCol="0"/>
          <a:lstStyle/>
          <a:p>
            <a:endParaRPr/>
          </a:p>
        </p:txBody>
      </p:sp>
      <p:sp>
        <p:nvSpPr>
          <p:cNvPr id="3" name="object 3"/>
          <p:cNvSpPr/>
          <p:nvPr/>
        </p:nvSpPr>
        <p:spPr>
          <a:xfrm>
            <a:off x="901700" y="3873500"/>
            <a:ext cx="8216900" cy="304800"/>
          </a:xfrm>
          <a:custGeom>
            <a:avLst/>
            <a:gdLst/>
            <a:ahLst/>
            <a:cxnLst/>
            <a:rect l="l" t="t" r="r" b="b"/>
            <a:pathLst>
              <a:path w="8216900" h="304800">
                <a:moveTo>
                  <a:pt x="0" y="304799"/>
                </a:moveTo>
                <a:lnTo>
                  <a:pt x="8216884" y="304799"/>
                </a:lnTo>
                <a:lnTo>
                  <a:pt x="8216884" y="0"/>
                </a:lnTo>
                <a:lnTo>
                  <a:pt x="0" y="0"/>
                </a:lnTo>
                <a:lnTo>
                  <a:pt x="0" y="304799"/>
                </a:lnTo>
                <a:close/>
              </a:path>
            </a:pathLst>
          </a:custGeom>
          <a:solidFill>
            <a:srgbClr val="FFFF99"/>
          </a:solidFill>
        </p:spPr>
        <p:txBody>
          <a:bodyPr wrap="square" lIns="0" tIns="0" rIns="0" bIns="0" rtlCol="0"/>
          <a:lstStyle/>
          <a:p>
            <a:endParaRPr/>
          </a:p>
        </p:txBody>
      </p:sp>
      <p:sp>
        <p:nvSpPr>
          <p:cNvPr id="4" name="object 4"/>
          <p:cNvSpPr/>
          <p:nvPr/>
        </p:nvSpPr>
        <p:spPr>
          <a:xfrm>
            <a:off x="825500" y="1968500"/>
            <a:ext cx="8293100" cy="304800"/>
          </a:xfrm>
          <a:custGeom>
            <a:avLst/>
            <a:gdLst/>
            <a:ahLst/>
            <a:cxnLst/>
            <a:rect l="l" t="t" r="r" b="b"/>
            <a:pathLst>
              <a:path w="8293100" h="304800">
                <a:moveTo>
                  <a:pt x="0" y="304799"/>
                </a:moveTo>
                <a:lnTo>
                  <a:pt x="8293084" y="304799"/>
                </a:lnTo>
                <a:lnTo>
                  <a:pt x="8293084" y="0"/>
                </a:lnTo>
                <a:lnTo>
                  <a:pt x="0" y="0"/>
                </a:lnTo>
                <a:lnTo>
                  <a:pt x="0" y="304799"/>
                </a:lnTo>
                <a:close/>
              </a:path>
            </a:pathLst>
          </a:custGeom>
          <a:solidFill>
            <a:srgbClr val="FFFF99"/>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079500">
              <a:lnSpc>
                <a:spcPct val="100000"/>
              </a:lnSpc>
            </a:pPr>
            <a:r>
              <a:rPr sz="3600" spc="-20" dirty="0"/>
              <a:t>java.util.Arrays.deepToString()</a:t>
            </a:r>
            <a:endParaRPr sz="3600"/>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17</a:t>
            </a:fld>
            <a:endParaRPr sz="1600">
              <a:latin typeface="Times New Roman"/>
              <a:cs typeface="Times New Roman"/>
            </a:endParaRPr>
          </a:p>
        </p:txBody>
      </p:sp>
      <p:sp>
        <p:nvSpPr>
          <p:cNvPr id="6" name="object 6"/>
          <p:cNvSpPr txBox="1"/>
          <p:nvPr/>
        </p:nvSpPr>
        <p:spPr>
          <a:xfrm>
            <a:off x="524002" y="1227767"/>
            <a:ext cx="8288020" cy="4060825"/>
          </a:xfrm>
          <a:prstGeom prst="rect">
            <a:avLst/>
          </a:prstGeom>
        </p:spPr>
        <p:txBody>
          <a:bodyPr vert="horz" wrap="square" lIns="0" tIns="0" rIns="0" bIns="0" rtlCol="0">
            <a:spAutoFit/>
          </a:bodyPr>
          <a:lstStyle/>
          <a:p>
            <a:pPr marL="355600" marR="303530" indent="-342900">
              <a:lnSpc>
                <a:spcPct val="80000"/>
              </a:lnSpc>
              <a:buFont typeface="Arial"/>
              <a:buChar char="•"/>
              <a:tabLst>
                <a:tab pos="355600" algn="l"/>
              </a:tabLst>
            </a:pPr>
            <a:r>
              <a:rPr sz="2800" spc="-5" dirty="0">
                <a:latin typeface="Arial"/>
                <a:cs typeface="Arial"/>
              </a:rPr>
              <a:t>A</a:t>
            </a:r>
            <a:r>
              <a:rPr sz="2800" dirty="0">
                <a:latin typeface="Arial"/>
                <a:cs typeface="Arial"/>
              </a:rPr>
              <a:t>rrays.deepToString()</a:t>
            </a:r>
            <a:r>
              <a:rPr sz="2800" spc="75" dirty="0">
                <a:latin typeface="Times New Roman"/>
                <a:cs typeface="Times New Roman"/>
              </a:rPr>
              <a:t> </a:t>
            </a:r>
            <a:r>
              <a:rPr sz="2800" dirty="0">
                <a:latin typeface="Arial"/>
                <a:cs typeface="Arial"/>
              </a:rPr>
              <a:t>displays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contents</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a</a:t>
            </a:r>
            <a:r>
              <a:rPr sz="2800" dirty="0">
                <a:latin typeface="Times New Roman"/>
                <a:cs typeface="Times New Roman"/>
              </a:rPr>
              <a:t> </a:t>
            </a:r>
            <a:r>
              <a:rPr sz="2800" dirty="0">
                <a:latin typeface="Arial"/>
                <a:cs typeface="Arial"/>
              </a:rPr>
              <a:t>multi-dimensional</a:t>
            </a:r>
            <a:r>
              <a:rPr sz="2800" spc="85" dirty="0">
                <a:latin typeface="Times New Roman"/>
                <a:cs typeface="Times New Roman"/>
              </a:rPr>
              <a:t> </a:t>
            </a:r>
            <a:r>
              <a:rPr sz="2800" dirty="0">
                <a:latin typeface="Arial"/>
                <a:cs typeface="Arial"/>
              </a:rPr>
              <a:t>array:</a:t>
            </a:r>
            <a:endParaRPr sz="2800">
              <a:latin typeface="Arial"/>
              <a:cs typeface="Arial"/>
            </a:endParaRPr>
          </a:p>
          <a:p>
            <a:pPr marL="355600">
              <a:lnSpc>
                <a:spcPts val="2265"/>
              </a:lnSpc>
              <a:tabLst>
                <a:tab pos="1574165" algn="l"/>
                <a:tab pos="3098165" algn="l"/>
                <a:tab pos="3402965" algn="l"/>
                <a:tab pos="4011929" algn="l"/>
              </a:tabLst>
            </a:pPr>
            <a:r>
              <a:rPr sz="2000" b="1" spc="-15" dirty="0">
                <a:latin typeface="Courier New"/>
                <a:cs typeface="Courier New"/>
              </a:rPr>
              <a:t>int[][]</a:t>
            </a:r>
            <a:r>
              <a:rPr sz="2000" b="1" spc="-15" dirty="0">
                <a:latin typeface="Times New Roman"/>
                <a:cs typeface="Times New Roman"/>
              </a:rPr>
              <a:t>	</a:t>
            </a:r>
            <a:r>
              <a:rPr sz="2000" b="1" spc="-15" dirty="0">
                <a:latin typeface="Courier New"/>
                <a:cs typeface="Courier New"/>
              </a:rPr>
              <a:t>apartment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int[5][4];</a:t>
            </a:r>
            <a:endParaRPr sz="2000">
              <a:latin typeface="Courier New"/>
              <a:cs typeface="Courier New"/>
            </a:endParaRPr>
          </a:p>
          <a:p>
            <a:pPr marL="755015" marR="1642745" lvl="1" indent="-285115">
              <a:lnSpc>
                <a:spcPts val="2300"/>
              </a:lnSpc>
              <a:spcBef>
                <a:spcPts val="680"/>
              </a:spcBef>
              <a:buFont typeface="Arial"/>
              <a:buChar char="–"/>
              <a:tabLst>
                <a:tab pos="755650" algn="l"/>
              </a:tabLst>
            </a:pPr>
            <a:r>
              <a:rPr sz="2400" spc="-20" dirty="0">
                <a:latin typeface="Arial"/>
                <a:cs typeface="Arial"/>
              </a:rPr>
              <a:t>T</a:t>
            </a:r>
            <a:r>
              <a:rPr sz="2400" spc="-5" dirty="0">
                <a:latin typeface="Arial"/>
                <a:cs typeface="Arial"/>
              </a:rPr>
              <a:t>h</a:t>
            </a:r>
            <a:r>
              <a:rPr sz="2400" dirty="0">
                <a:latin typeface="Arial"/>
                <a:cs typeface="Arial"/>
              </a:rPr>
              <a:t>e</a:t>
            </a:r>
            <a:r>
              <a:rPr sz="2400" spc="65" dirty="0">
                <a:latin typeface="Times New Roman"/>
                <a:cs typeface="Times New Roman"/>
              </a:rPr>
              <a:t> </a:t>
            </a:r>
            <a:r>
              <a:rPr sz="2400" spc="-5" dirty="0">
                <a:latin typeface="Arial"/>
                <a:cs typeface="Arial"/>
              </a:rPr>
              <a:t>result</a:t>
            </a:r>
            <a:r>
              <a:rPr sz="2400" dirty="0">
                <a:latin typeface="Arial"/>
                <a:cs typeface="Arial"/>
              </a:rPr>
              <a:t>s</a:t>
            </a:r>
            <a:r>
              <a:rPr sz="2400" spc="65"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5" dirty="0">
                <a:latin typeface="Arial"/>
                <a:cs typeface="Arial"/>
              </a:rPr>
              <a:t>usin</a:t>
            </a:r>
            <a:r>
              <a:rPr sz="2400" dirty="0">
                <a:latin typeface="Arial"/>
                <a:cs typeface="Arial"/>
              </a:rPr>
              <a:t>g</a:t>
            </a:r>
            <a:r>
              <a:rPr sz="2400" spc="65" dirty="0">
                <a:latin typeface="Times New Roman"/>
                <a:cs typeface="Times New Roman"/>
              </a:rPr>
              <a:t> </a:t>
            </a:r>
            <a:r>
              <a:rPr sz="2400" spc="-5" dirty="0">
                <a:latin typeface="Arial"/>
                <a:cs typeface="Arial"/>
              </a:rPr>
              <a:t>Arrays.toString(</a:t>
            </a:r>
            <a:r>
              <a:rPr sz="2400" dirty="0">
                <a:latin typeface="Arial"/>
                <a:cs typeface="Arial"/>
              </a:rPr>
              <a:t>)</a:t>
            </a:r>
            <a:r>
              <a:rPr sz="2400" spc="65" dirty="0">
                <a:latin typeface="Times New Roman"/>
                <a:cs typeface="Times New Roman"/>
              </a:rPr>
              <a:t> </a:t>
            </a:r>
            <a:r>
              <a:rPr sz="2400" spc="-5" dirty="0">
                <a:latin typeface="Arial"/>
                <a:cs typeface="Arial"/>
              </a:rPr>
              <a:t>and</a:t>
            </a:r>
            <a:r>
              <a:rPr sz="2400" spc="-5" dirty="0">
                <a:latin typeface="Times New Roman"/>
                <a:cs typeface="Times New Roman"/>
              </a:rPr>
              <a:t> </a:t>
            </a:r>
            <a:r>
              <a:rPr sz="2400" dirty="0">
                <a:latin typeface="Arial"/>
                <a:cs typeface="Arial"/>
              </a:rPr>
              <a:t>Arrays.deepToString()</a:t>
            </a:r>
            <a:r>
              <a:rPr sz="2400" spc="65" dirty="0">
                <a:latin typeface="Times New Roman"/>
                <a:cs typeface="Times New Roman"/>
              </a:rPr>
              <a:t> </a:t>
            </a:r>
            <a:r>
              <a:rPr sz="2400" dirty="0">
                <a:latin typeface="Arial"/>
                <a:cs typeface="Arial"/>
              </a:rPr>
              <a:t>are</a:t>
            </a:r>
            <a:r>
              <a:rPr sz="2400" spc="65" dirty="0">
                <a:latin typeface="Times New Roman"/>
                <a:cs typeface="Times New Roman"/>
              </a:rPr>
              <a:t> </a:t>
            </a:r>
            <a:r>
              <a:rPr sz="2400" dirty="0">
                <a:latin typeface="Arial"/>
                <a:cs typeface="Arial"/>
              </a:rPr>
              <a:t>illustrated</a:t>
            </a:r>
            <a:r>
              <a:rPr sz="2400" spc="75" dirty="0">
                <a:latin typeface="Times New Roman"/>
                <a:cs typeface="Times New Roman"/>
              </a:rPr>
              <a:t> </a:t>
            </a:r>
            <a:r>
              <a:rPr sz="2400" dirty="0">
                <a:latin typeface="Arial"/>
                <a:cs typeface="Arial"/>
              </a:rPr>
              <a:t>below.</a:t>
            </a:r>
            <a:endParaRPr sz="2400">
              <a:latin typeface="Arial"/>
              <a:cs typeface="Arial"/>
            </a:endParaRPr>
          </a:p>
          <a:p>
            <a:pPr marL="755015" marR="563245" lvl="1" indent="-285115">
              <a:lnSpc>
                <a:spcPct val="79900"/>
              </a:lnSpc>
              <a:spcBef>
                <a:spcPts val="590"/>
              </a:spcBef>
              <a:buFont typeface="Arial"/>
              <a:buChar char="–"/>
              <a:tabLst>
                <a:tab pos="755650" algn="l"/>
              </a:tabLst>
            </a:pPr>
            <a:r>
              <a:rPr sz="2400" spc="-15" dirty="0">
                <a:latin typeface="Arial"/>
                <a:cs typeface="Arial"/>
              </a:rPr>
              <a:t>First</a:t>
            </a:r>
            <a:r>
              <a:rPr sz="2400" spc="-10" dirty="0">
                <a:latin typeface="Arial"/>
                <a:cs typeface="Arial"/>
              </a:rPr>
              <a:t>,</a:t>
            </a:r>
            <a:r>
              <a:rPr sz="2400" spc="65" dirty="0">
                <a:latin typeface="Times New Roman"/>
                <a:cs typeface="Times New Roman"/>
              </a:rPr>
              <a:t> </a:t>
            </a:r>
            <a:r>
              <a:rPr sz="2400" spc="-5" dirty="0">
                <a:latin typeface="Arial"/>
                <a:cs typeface="Arial"/>
              </a:rPr>
              <a:t>usin</a:t>
            </a:r>
            <a:r>
              <a:rPr sz="2400" dirty="0">
                <a:latin typeface="Arial"/>
                <a:cs typeface="Arial"/>
              </a:rPr>
              <a:t>g</a:t>
            </a:r>
            <a:r>
              <a:rPr sz="2400" spc="65" dirty="0">
                <a:latin typeface="Times New Roman"/>
                <a:cs typeface="Times New Roman"/>
              </a:rPr>
              <a:t> </a:t>
            </a:r>
            <a:r>
              <a:rPr sz="2400" dirty="0">
                <a:latin typeface="Arial"/>
                <a:cs typeface="Arial"/>
              </a:rPr>
              <a:t>Arrays.toString()</a:t>
            </a:r>
            <a:r>
              <a:rPr sz="2400" spc="60" dirty="0">
                <a:latin typeface="Times New Roman"/>
                <a:cs typeface="Times New Roman"/>
              </a:rPr>
              <a:t> </a:t>
            </a:r>
            <a:r>
              <a:rPr sz="2400" dirty="0">
                <a:latin typeface="Arial"/>
                <a:cs typeface="Arial"/>
              </a:rPr>
              <a:t>the</a:t>
            </a:r>
            <a:r>
              <a:rPr sz="2400" spc="60" dirty="0">
                <a:latin typeface="Times New Roman"/>
                <a:cs typeface="Times New Roman"/>
              </a:rPr>
              <a:t> </a:t>
            </a:r>
            <a:r>
              <a:rPr sz="2400" dirty="0">
                <a:latin typeface="Arial"/>
                <a:cs typeface="Arial"/>
              </a:rPr>
              <a:t>contents</a:t>
            </a:r>
            <a:r>
              <a:rPr sz="2400" spc="65"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dirty="0">
                <a:latin typeface="Arial"/>
                <a:cs typeface="Arial"/>
              </a:rPr>
              <a:t>the</a:t>
            </a:r>
            <a:r>
              <a:rPr sz="2400" spc="60" dirty="0">
                <a:latin typeface="Times New Roman"/>
                <a:cs typeface="Times New Roman"/>
              </a:rPr>
              <a:t> </a:t>
            </a:r>
            <a:r>
              <a:rPr sz="2400" spc="-10" dirty="0">
                <a:latin typeface="Arial"/>
                <a:cs typeface="Arial"/>
              </a:rPr>
              <a:t>first</a:t>
            </a:r>
            <a:r>
              <a:rPr sz="2400" spc="-10" dirty="0">
                <a:latin typeface="Times New Roman"/>
                <a:cs typeface="Times New Roman"/>
              </a:rPr>
              <a:t> </a:t>
            </a:r>
            <a:r>
              <a:rPr sz="2400" dirty="0">
                <a:latin typeface="Arial"/>
                <a:cs typeface="Arial"/>
              </a:rPr>
              <a:t>level</a:t>
            </a:r>
            <a:r>
              <a:rPr sz="2400" spc="65" dirty="0">
                <a:latin typeface="Times New Roman"/>
                <a:cs typeface="Times New Roman"/>
              </a:rPr>
              <a:t> </a:t>
            </a:r>
            <a:r>
              <a:rPr sz="2400" dirty="0">
                <a:latin typeface="Arial"/>
                <a:cs typeface="Arial"/>
              </a:rPr>
              <a:t>show</a:t>
            </a:r>
            <a:r>
              <a:rPr sz="2400" spc="65" dirty="0">
                <a:latin typeface="Times New Roman"/>
                <a:cs typeface="Times New Roman"/>
              </a:rPr>
              <a:t> </a:t>
            </a:r>
            <a:r>
              <a:rPr sz="2400" dirty="0">
                <a:latin typeface="Arial"/>
                <a:cs typeface="Arial"/>
              </a:rPr>
              <a:t>as</a:t>
            </a:r>
            <a:r>
              <a:rPr sz="2400" spc="65" dirty="0">
                <a:latin typeface="Times New Roman"/>
                <a:cs typeface="Times New Roman"/>
              </a:rPr>
              <a:t> </a:t>
            </a:r>
            <a:r>
              <a:rPr sz="2400" dirty="0">
                <a:latin typeface="Arial"/>
                <a:cs typeface="Arial"/>
              </a:rPr>
              <a:t>addresses</a:t>
            </a:r>
            <a:r>
              <a:rPr sz="2400" spc="70" dirty="0">
                <a:latin typeface="Times New Roman"/>
                <a:cs typeface="Times New Roman"/>
              </a:rPr>
              <a:t> </a:t>
            </a:r>
            <a:r>
              <a:rPr sz="2400" dirty="0">
                <a:latin typeface="Arial"/>
                <a:cs typeface="Arial"/>
              </a:rPr>
              <a:t>(Windows</a:t>
            </a:r>
            <a:r>
              <a:rPr sz="2400" spc="65" dirty="0">
                <a:latin typeface="Times New Roman"/>
                <a:cs typeface="Times New Roman"/>
              </a:rPr>
              <a:t> </a:t>
            </a:r>
            <a:r>
              <a:rPr sz="2400" dirty="0">
                <a:latin typeface="Arial"/>
                <a:cs typeface="Arial"/>
              </a:rPr>
              <a:t>PC</a:t>
            </a:r>
            <a:r>
              <a:rPr sz="2400" spc="65" dirty="0">
                <a:latin typeface="Times New Roman"/>
                <a:cs typeface="Times New Roman"/>
              </a:rPr>
              <a:t> </a:t>
            </a:r>
            <a:r>
              <a:rPr sz="2400" dirty="0">
                <a:latin typeface="Arial"/>
                <a:cs typeface="Arial"/>
              </a:rPr>
              <a:t>used</a:t>
            </a:r>
            <a:r>
              <a:rPr sz="2400" spc="65" dirty="0">
                <a:latin typeface="Times New Roman"/>
                <a:cs typeface="Times New Roman"/>
              </a:rPr>
              <a:t> </a:t>
            </a:r>
            <a:r>
              <a:rPr sz="2400" spc="-10" dirty="0">
                <a:latin typeface="Arial"/>
                <a:cs typeface="Arial"/>
              </a:rPr>
              <a:t>for</a:t>
            </a:r>
            <a:r>
              <a:rPr sz="2400" spc="-10" dirty="0">
                <a:latin typeface="Times New Roman"/>
                <a:cs typeface="Times New Roman"/>
              </a:rPr>
              <a:t> </a:t>
            </a:r>
            <a:r>
              <a:rPr sz="2400" dirty="0">
                <a:latin typeface="Arial"/>
                <a:cs typeface="Arial"/>
              </a:rPr>
              <a:t>example):</a:t>
            </a:r>
            <a:endParaRPr sz="2400">
              <a:latin typeface="Arial"/>
              <a:cs typeface="Arial"/>
            </a:endParaRPr>
          </a:p>
          <a:p>
            <a:pPr marL="355600">
              <a:lnSpc>
                <a:spcPts val="2030"/>
              </a:lnSpc>
              <a:tabLst>
                <a:tab pos="2129790" algn="l"/>
                <a:tab pos="3631565" algn="l"/>
                <a:tab pos="5134610" algn="l"/>
                <a:tab pos="6772909" algn="l"/>
              </a:tabLst>
            </a:pPr>
            <a:r>
              <a:rPr sz="1800" b="1" spc="-10" dirty="0">
                <a:latin typeface="Courier New"/>
                <a:cs typeface="Courier New"/>
              </a:rPr>
              <a:t>[[I@10b62c9</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[I@82ba41</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[I</a:t>
            </a:r>
            <a:r>
              <a:rPr sz="1800" b="1" spc="5" dirty="0">
                <a:latin typeface="Courier New"/>
                <a:cs typeface="Courier New"/>
              </a:rPr>
              <a:t>@</a:t>
            </a:r>
            <a:r>
              <a:rPr sz="1800" b="1" spc="-10" dirty="0">
                <a:latin typeface="Courier New"/>
                <a:cs typeface="Courier New"/>
              </a:rPr>
              <a:t>923e30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[I@130c19b</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[I@1f6a7b9]</a:t>
            </a:r>
            <a:endParaRPr sz="1800">
              <a:latin typeface="Courier New"/>
              <a:cs typeface="Courier New"/>
            </a:endParaRPr>
          </a:p>
          <a:p>
            <a:pPr marL="755015" marR="325120" lvl="1" indent="-285115">
              <a:lnSpc>
                <a:spcPts val="2300"/>
              </a:lnSpc>
              <a:spcBef>
                <a:spcPts val="685"/>
              </a:spcBef>
              <a:buFont typeface="Arial"/>
              <a:buChar char="–"/>
              <a:tabLst>
                <a:tab pos="755650" algn="l"/>
              </a:tabLst>
            </a:pPr>
            <a:r>
              <a:rPr sz="2400" spc="5" dirty="0">
                <a:latin typeface="Arial"/>
                <a:cs typeface="Arial"/>
              </a:rPr>
              <a:t>N</a:t>
            </a:r>
            <a:r>
              <a:rPr sz="2400" spc="-20" dirty="0">
                <a:latin typeface="Arial"/>
                <a:cs typeface="Arial"/>
              </a:rPr>
              <a:t>ext</a:t>
            </a:r>
            <a:r>
              <a:rPr sz="2400" spc="-10" dirty="0">
                <a:latin typeface="Arial"/>
                <a:cs typeface="Arial"/>
              </a:rPr>
              <a:t>,</a:t>
            </a:r>
            <a:r>
              <a:rPr sz="2400" spc="65" dirty="0">
                <a:latin typeface="Times New Roman"/>
                <a:cs typeface="Times New Roman"/>
              </a:rPr>
              <a:t> </a:t>
            </a:r>
            <a:r>
              <a:rPr sz="2400" spc="-5" dirty="0">
                <a:latin typeface="Arial"/>
                <a:cs typeface="Arial"/>
              </a:rPr>
              <a:t>usin</a:t>
            </a:r>
            <a:r>
              <a:rPr sz="2400" dirty="0">
                <a:latin typeface="Arial"/>
                <a:cs typeface="Arial"/>
              </a:rPr>
              <a:t>g</a:t>
            </a:r>
            <a:r>
              <a:rPr sz="2400" spc="65" dirty="0">
                <a:latin typeface="Times New Roman"/>
                <a:cs typeface="Times New Roman"/>
              </a:rPr>
              <a:t> </a:t>
            </a:r>
            <a:r>
              <a:rPr sz="2400" spc="-5" dirty="0">
                <a:latin typeface="Arial"/>
                <a:cs typeface="Arial"/>
              </a:rPr>
              <a:t>Arrays.deepToString(</a:t>
            </a:r>
            <a:r>
              <a:rPr sz="2400" dirty="0">
                <a:latin typeface="Arial"/>
                <a:cs typeface="Arial"/>
              </a:rPr>
              <a:t>)</a:t>
            </a:r>
            <a:r>
              <a:rPr sz="2400" spc="60" dirty="0">
                <a:latin typeface="Times New Roman"/>
                <a:cs typeface="Times New Roman"/>
              </a:rPr>
              <a:t> </a:t>
            </a:r>
            <a:r>
              <a:rPr sz="2400" dirty="0">
                <a:latin typeface="Arial"/>
                <a:cs typeface="Arial"/>
              </a:rPr>
              <a:t>the</a:t>
            </a:r>
            <a:r>
              <a:rPr sz="2400" spc="60" dirty="0">
                <a:latin typeface="Times New Roman"/>
                <a:cs typeface="Times New Roman"/>
              </a:rPr>
              <a:t> </a:t>
            </a:r>
            <a:r>
              <a:rPr sz="2400" spc="-5" dirty="0">
                <a:latin typeface="Arial"/>
                <a:cs typeface="Arial"/>
              </a:rPr>
              <a:t>content</a:t>
            </a:r>
            <a:r>
              <a:rPr sz="2400" dirty="0">
                <a:latin typeface="Arial"/>
                <a:cs typeface="Arial"/>
              </a:rPr>
              <a:t>s</a:t>
            </a:r>
            <a:r>
              <a:rPr sz="2400" spc="65"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dirty="0">
                <a:latin typeface="Arial"/>
                <a:cs typeface="Arial"/>
              </a:rPr>
              <a:t>the</a:t>
            </a:r>
            <a:r>
              <a:rPr sz="2400" dirty="0">
                <a:latin typeface="Times New Roman"/>
                <a:cs typeface="Times New Roman"/>
              </a:rPr>
              <a:t> </a:t>
            </a:r>
            <a:r>
              <a:rPr sz="2400" spc="-5" dirty="0">
                <a:latin typeface="Arial"/>
                <a:cs typeface="Arial"/>
              </a:rPr>
              <a:t>arra</a:t>
            </a:r>
            <a:r>
              <a:rPr sz="2400" dirty="0">
                <a:latin typeface="Arial"/>
                <a:cs typeface="Arial"/>
              </a:rPr>
              <a:t>y</a:t>
            </a:r>
            <a:r>
              <a:rPr sz="2400" spc="65" dirty="0">
                <a:latin typeface="Times New Roman"/>
                <a:cs typeface="Times New Roman"/>
              </a:rPr>
              <a:t> </a:t>
            </a:r>
            <a:r>
              <a:rPr sz="2400" spc="-5" dirty="0">
                <a:latin typeface="Arial"/>
                <a:cs typeface="Arial"/>
              </a:rPr>
              <a:t>ar</a:t>
            </a:r>
            <a:r>
              <a:rPr sz="2400" dirty="0">
                <a:latin typeface="Arial"/>
                <a:cs typeface="Arial"/>
              </a:rPr>
              <a:t>e</a:t>
            </a:r>
            <a:r>
              <a:rPr sz="2400" spc="65" dirty="0">
                <a:latin typeface="Times New Roman"/>
                <a:cs typeface="Times New Roman"/>
              </a:rPr>
              <a:t> </a:t>
            </a:r>
            <a:r>
              <a:rPr sz="2400" spc="-5" dirty="0">
                <a:latin typeface="Arial"/>
                <a:cs typeface="Arial"/>
              </a:rPr>
              <a:t>listed:</a:t>
            </a:r>
            <a:endParaRPr sz="2400">
              <a:latin typeface="Arial"/>
              <a:cs typeface="Arial"/>
            </a:endParaRPr>
          </a:p>
          <a:p>
            <a:pPr marL="355600">
              <a:lnSpc>
                <a:spcPts val="1830"/>
              </a:lnSpc>
              <a:tabLst>
                <a:tab pos="1037590" algn="l"/>
                <a:tab pos="1447165" algn="l"/>
                <a:tab pos="1856739" algn="l"/>
                <a:tab pos="2402840" algn="l"/>
                <a:tab pos="2948940" algn="l"/>
                <a:tab pos="3358515" algn="l"/>
                <a:tab pos="3768090" algn="l"/>
                <a:tab pos="4315460" algn="l"/>
                <a:tab pos="4861560" algn="l"/>
                <a:tab pos="5270500" algn="l"/>
                <a:tab pos="5680075" algn="l"/>
                <a:tab pos="6226175" algn="l"/>
                <a:tab pos="6772275" algn="l"/>
                <a:tab pos="7181850" algn="l"/>
                <a:tab pos="7591425" algn="l"/>
              </a:tabLst>
            </a:pP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1</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2</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3]</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4</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5</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6]</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7</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8</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9],</a:t>
            </a:r>
            <a:endParaRPr sz="1800">
              <a:latin typeface="Courier New"/>
              <a:cs typeface="Courier New"/>
            </a:endParaRPr>
          </a:p>
          <a:p>
            <a:pPr marL="355600">
              <a:lnSpc>
                <a:spcPts val="1939"/>
              </a:lnSpc>
              <a:tabLst>
                <a:tab pos="901065" algn="l"/>
                <a:tab pos="1447165" algn="l"/>
                <a:tab pos="1993264" algn="l"/>
              </a:tabLst>
            </a:pPr>
            <a:r>
              <a:rPr sz="1800" b="1" spc="-10" dirty="0">
                <a:latin typeface="Courier New"/>
                <a:cs typeface="Courier New"/>
              </a:rPr>
              <a:t>[0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10</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11</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12]]</a:t>
            </a:r>
            <a:endParaRPr sz="1800">
              <a:latin typeface="Courier New"/>
              <a:cs typeface="Courier Ne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36065">
              <a:lnSpc>
                <a:spcPct val="100000"/>
              </a:lnSpc>
            </a:pPr>
            <a:r>
              <a:rPr sz="3600" spc="-20" dirty="0"/>
              <a:t>Other</a:t>
            </a:r>
            <a:r>
              <a:rPr sz="3600" spc="95" dirty="0">
                <a:latin typeface="Times New Roman"/>
                <a:cs typeface="Times New Roman"/>
              </a:rPr>
              <a:t> </a:t>
            </a:r>
            <a:r>
              <a:rPr sz="3600" spc="-25" dirty="0"/>
              <a:t>Addition</a:t>
            </a:r>
            <a:r>
              <a:rPr sz="3600" spc="-20" dirty="0"/>
              <a:t>s</a:t>
            </a:r>
            <a:r>
              <a:rPr sz="3600" spc="110" dirty="0">
                <a:latin typeface="Times New Roman"/>
                <a:cs typeface="Times New Roman"/>
              </a:rPr>
              <a:t> </a:t>
            </a:r>
            <a:r>
              <a:rPr sz="3600" spc="-20" dirty="0"/>
              <a:t>t</a:t>
            </a:r>
            <a:r>
              <a:rPr sz="3600" spc="-25" dirty="0"/>
              <a:t>o</a:t>
            </a:r>
            <a:r>
              <a:rPr sz="3600" spc="100" dirty="0">
                <a:latin typeface="Times New Roman"/>
                <a:cs typeface="Times New Roman"/>
              </a:rPr>
              <a:t> </a:t>
            </a:r>
            <a:r>
              <a:rPr sz="3600" spc="-5" dirty="0"/>
              <a:t>Arrays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18</a:t>
            </a:fld>
            <a:endParaRPr sz="1600">
              <a:latin typeface="Times New Roman"/>
              <a:cs typeface="Times New Roman"/>
            </a:endParaRPr>
          </a:p>
        </p:txBody>
      </p:sp>
      <p:sp>
        <p:nvSpPr>
          <p:cNvPr id="3" name="object 3"/>
          <p:cNvSpPr txBox="1"/>
          <p:nvPr/>
        </p:nvSpPr>
        <p:spPr>
          <a:xfrm>
            <a:off x="524002" y="1297871"/>
            <a:ext cx="6624320" cy="1920239"/>
          </a:xfrm>
          <a:prstGeom prst="rect">
            <a:avLst/>
          </a:prstGeom>
        </p:spPr>
        <p:txBody>
          <a:bodyPr vert="horz" wrap="square" lIns="0" tIns="0" rIns="0" bIns="0" rtlCol="0">
            <a:spAutoFit/>
          </a:bodyPr>
          <a:lstStyle/>
          <a:p>
            <a:pPr marL="354965" indent="-342265">
              <a:lnSpc>
                <a:spcPct val="100000"/>
              </a:lnSpc>
              <a:buFont typeface="Arial"/>
              <a:buChar char="•"/>
              <a:tabLst>
                <a:tab pos="355600" algn="l"/>
              </a:tabLst>
            </a:pPr>
            <a:r>
              <a:rPr sz="2800" spc="-5" dirty="0">
                <a:latin typeface="Arial"/>
                <a:cs typeface="Arial"/>
              </a:rPr>
              <a:t>A</a:t>
            </a:r>
            <a:r>
              <a:rPr sz="2800" dirty="0">
                <a:latin typeface="Arial"/>
                <a:cs typeface="Arial"/>
              </a:rPr>
              <a:t>rrays</a:t>
            </a:r>
            <a:r>
              <a:rPr sz="2800" spc="80" dirty="0">
                <a:latin typeface="Times New Roman"/>
                <a:cs typeface="Times New Roman"/>
              </a:rPr>
              <a:t> </a:t>
            </a:r>
            <a:r>
              <a:rPr sz="2800" dirty="0">
                <a:latin typeface="Arial"/>
                <a:cs typeface="Arial"/>
              </a:rPr>
              <a:t>also</a:t>
            </a:r>
            <a:r>
              <a:rPr sz="2800" spc="80" dirty="0">
                <a:latin typeface="Times New Roman"/>
                <a:cs typeface="Times New Roman"/>
              </a:rPr>
              <a:t> </a:t>
            </a:r>
            <a:r>
              <a:rPr sz="2800" dirty="0">
                <a:latin typeface="Arial"/>
                <a:cs typeface="Arial"/>
              </a:rPr>
              <a:t>added</a:t>
            </a:r>
            <a:r>
              <a:rPr sz="2800" spc="80" dirty="0">
                <a:latin typeface="Times New Roman"/>
                <a:cs typeface="Times New Roman"/>
              </a:rPr>
              <a:t> </a:t>
            </a:r>
            <a:r>
              <a:rPr sz="2800" dirty="0">
                <a:latin typeface="Arial"/>
                <a:cs typeface="Arial"/>
              </a:rPr>
              <a:t>three</a:t>
            </a:r>
            <a:r>
              <a:rPr sz="2800" spc="75" dirty="0">
                <a:latin typeface="Times New Roman"/>
                <a:cs typeface="Times New Roman"/>
              </a:rPr>
              <a:t> </a:t>
            </a:r>
            <a:r>
              <a:rPr sz="2800" dirty="0">
                <a:latin typeface="Arial"/>
                <a:cs typeface="Arial"/>
              </a:rPr>
              <a:t>other</a:t>
            </a:r>
            <a:r>
              <a:rPr sz="2800" spc="80" dirty="0">
                <a:latin typeface="Times New Roman"/>
                <a:cs typeface="Times New Roman"/>
              </a:rPr>
              <a:t> </a:t>
            </a:r>
            <a:r>
              <a:rPr sz="2800" dirty="0">
                <a:latin typeface="Arial"/>
                <a:cs typeface="Arial"/>
              </a:rPr>
              <a:t>methods:</a:t>
            </a:r>
            <a:endParaRPr sz="2800">
              <a:latin typeface="Arial"/>
              <a:cs typeface="Arial"/>
            </a:endParaRPr>
          </a:p>
          <a:p>
            <a:pPr marL="755015" lvl="1" indent="-285115">
              <a:lnSpc>
                <a:spcPct val="100000"/>
              </a:lnSpc>
              <a:spcBef>
                <a:spcPts val="675"/>
              </a:spcBef>
              <a:buFont typeface="Arial"/>
              <a:buChar char="–"/>
              <a:tabLst>
                <a:tab pos="755650" algn="l"/>
              </a:tabLst>
            </a:pPr>
            <a:r>
              <a:rPr sz="2800" spc="-5" dirty="0">
                <a:latin typeface="Arial"/>
                <a:cs typeface="Arial"/>
              </a:rPr>
              <a:t>A</a:t>
            </a:r>
            <a:r>
              <a:rPr sz="2800" dirty="0">
                <a:latin typeface="Arial"/>
                <a:cs typeface="Arial"/>
              </a:rPr>
              <a:t>rrays.deepEquals(array1,array1)</a:t>
            </a:r>
            <a:endParaRPr sz="2800">
              <a:latin typeface="Arial"/>
              <a:cs typeface="Arial"/>
            </a:endParaRPr>
          </a:p>
          <a:p>
            <a:pPr marL="755015" lvl="1" indent="-285115">
              <a:lnSpc>
                <a:spcPct val="100000"/>
              </a:lnSpc>
              <a:spcBef>
                <a:spcPts val="675"/>
              </a:spcBef>
              <a:buFont typeface="Arial"/>
              <a:buChar char="–"/>
              <a:tabLst>
                <a:tab pos="755650" algn="l"/>
              </a:tabLst>
            </a:pPr>
            <a:r>
              <a:rPr sz="2800" spc="-5" dirty="0">
                <a:latin typeface="Arial"/>
                <a:cs typeface="Arial"/>
              </a:rPr>
              <a:t>A</a:t>
            </a:r>
            <a:r>
              <a:rPr sz="2800" dirty="0">
                <a:latin typeface="Arial"/>
                <a:cs typeface="Arial"/>
              </a:rPr>
              <a:t>rrays.hashCode()</a:t>
            </a:r>
            <a:endParaRPr sz="2800">
              <a:latin typeface="Arial"/>
              <a:cs typeface="Arial"/>
            </a:endParaRPr>
          </a:p>
          <a:p>
            <a:pPr marL="755015" lvl="1" indent="-285115">
              <a:lnSpc>
                <a:spcPct val="100000"/>
              </a:lnSpc>
              <a:spcBef>
                <a:spcPts val="675"/>
              </a:spcBef>
              <a:buFont typeface="Arial"/>
              <a:buChar char="–"/>
              <a:tabLst>
                <a:tab pos="755650" algn="l"/>
              </a:tabLst>
            </a:pPr>
            <a:r>
              <a:rPr sz="2800" spc="-5" dirty="0">
                <a:latin typeface="Arial"/>
                <a:cs typeface="Arial"/>
              </a:rPr>
              <a:t>A</a:t>
            </a:r>
            <a:r>
              <a:rPr sz="2800" dirty="0">
                <a:latin typeface="Arial"/>
                <a:cs typeface="Arial"/>
              </a:rPr>
              <a:t>rrays.deepHashCode()</a:t>
            </a:r>
            <a:endParaRPr sz="280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0700" y="1816100"/>
            <a:ext cx="8382000" cy="2819400"/>
          </a:xfrm>
          <a:custGeom>
            <a:avLst/>
            <a:gdLst/>
            <a:ahLst/>
            <a:cxnLst/>
            <a:rect l="l" t="t" r="r" b="b"/>
            <a:pathLst>
              <a:path w="8382000" h="2819400">
                <a:moveTo>
                  <a:pt x="0" y="2819399"/>
                </a:moveTo>
                <a:lnTo>
                  <a:pt x="8381999" y="2819399"/>
                </a:lnTo>
                <a:lnTo>
                  <a:pt x="8381999" y="0"/>
                </a:lnTo>
                <a:lnTo>
                  <a:pt x="0" y="0"/>
                </a:lnTo>
                <a:lnTo>
                  <a:pt x="0" y="2819399"/>
                </a:lnTo>
                <a:close/>
              </a:path>
            </a:pathLst>
          </a:custGeom>
          <a:solidFill>
            <a:srgbClr val="FFFF99"/>
          </a:solidFill>
        </p:spPr>
        <p:txBody>
          <a:bodyPr wrap="square" lIns="0" tIns="0" rIns="0" bIns="0" rtlCol="0"/>
          <a:lstStyle/>
          <a:p>
            <a:endParaRPr/>
          </a:p>
        </p:txBody>
      </p:sp>
      <p:sp>
        <p:nvSpPr>
          <p:cNvPr id="3" name="object 3"/>
          <p:cNvSpPr txBox="1"/>
          <p:nvPr/>
        </p:nvSpPr>
        <p:spPr>
          <a:xfrm>
            <a:off x="524002" y="1151567"/>
            <a:ext cx="8248015" cy="102743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added</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new</a:t>
            </a:r>
            <a:r>
              <a:rPr sz="2800" spc="80" dirty="0">
                <a:latin typeface="Times New Roman"/>
                <a:cs typeface="Times New Roman"/>
              </a:rPr>
              <a:t> </a:t>
            </a:r>
            <a:r>
              <a:rPr sz="2800" dirty="0">
                <a:latin typeface="Arial"/>
                <a:cs typeface="Arial"/>
              </a:rPr>
              <a:t>style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“for”</a:t>
            </a:r>
            <a:r>
              <a:rPr sz="2800" spc="80" dirty="0">
                <a:latin typeface="Times New Roman"/>
                <a:cs typeface="Times New Roman"/>
              </a:rPr>
              <a:t> </a:t>
            </a:r>
            <a:r>
              <a:rPr sz="2800" dirty="0">
                <a:latin typeface="Arial"/>
                <a:cs typeface="Arial"/>
              </a:rPr>
              <a:t>loop</a:t>
            </a:r>
            <a:r>
              <a:rPr sz="2800" spc="80" dirty="0">
                <a:latin typeface="Times New Roman"/>
                <a:cs typeface="Times New Roman"/>
              </a:rPr>
              <a:t> </a:t>
            </a:r>
            <a:r>
              <a:rPr sz="2800" dirty="0">
                <a:latin typeface="Arial"/>
                <a:cs typeface="Arial"/>
              </a:rPr>
              <a:t>(sometimes</a:t>
            </a:r>
            <a:r>
              <a:rPr sz="2800" dirty="0">
                <a:latin typeface="Times New Roman"/>
                <a:cs typeface="Times New Roman"/>
              </a:rPr>
              <a:t> </a:t>
            </a:r>
            <a:r>
              <a:rPr sz="2800" dirty="0">
                <a:latin typeface="Arial"/>
                <a:cs typeface="Arial"/>
              </a:rPr>
              <a:t>called</a:t>
            </a:r>
            <a:r>
              <a:rPr sz="2800" spc="80" dirty="0">
                <a:latin typeface="Times New Roman"/>
                <a:cs typeface="Times New Roman"/>
              </a:rPr>
              <a:t> </a:t>
            </a:r>
            <a:r>
              <a:rPr sz="2800" dirty="0">
                <a:latin typeface="Arial"/>
                <a:cs typeface="Arial"/>
              </a:rPr>
              <a:t>"for-in"</a:t>
            </a:r>
            <a:r>
              <a:rPr sz="2800" spc="80" dirty="0">
                <a:latin typeface="Times New Roman"/>
                <a:cs typeface="Times New Roman"/>
              </a:rPr>
              <a:t> </a:t>
            </a:r>
            <a:r>
              <a:rPr sz="2800" dirty="0">
                <a:latin typeface="Arial"/>
                <a:cs typeface="Arial"/>
              </a:rPr>
              <a:t>loops)</a:t>
            </a:r>
            <a:endParaRPr sz="2800">
              <a:latin typeface="Arial"/>
              <a:cs typeface="Arial"/>
            </a:endParaRPr>
          </a:p>
          <a:p>
            <a:pPr marL="355600">
              <a:lnSpc>
                <a:spcPts val="2240"/>
              </a:lnSpc>
              <a:tabLst>
                <a:tab pos="1726564" algn="l"/>
                <a:tab pos="3098165" algn="l"/>
                <a:tab pos="3402965" algn="l"/>
                <a:tab pos="4012565" algn="l"/>
              </a:tabLst>
            </a:pP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lastName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String[5];</a:t>
            </a:r>
            <a:endParaRPr sz="2000">
              <a:latin typeface="Courier New"/>
              <a:cs typeface="Courier New"/>
            </a:endParaRPr>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19</a:t>
            </a:fld>
            <a:endParaRPr sz="1600">
              <a:latin typeface="Times New Roman"/>
              <a:cs typeface="Times New Roman"/>
            </a:endParaRPr>
          </a:p>
        </p:txBody>
      </p:sp>
      <p:sp>
        <p:nvSpPr>
          <p:cNvPr id="5" name="object 5"/>
          <p:cNvSpPr txBox="1"/>
          <p:nvPr/>
        </p:nvSpPr>
        <p:spPr>
          <a:xfrm>
            <a:off x="866903" y="3728105"/>
            <a:ext cx="7988300" cy="2339975"/>
          </a:xfrm>
          <a:prstGeom prst="rect">
            <a:avLst/>
          </a:prstGeom>
        </p:spPr>
        <p:txBody>
          <a:bodyPr vert="horz" wrap="square" lIns="0" tIns="0" rIns="0" bIns="0" rtlCol="0">
            <a:spAutoFit/>
          </a:bodyPr>
          <a:lstStyle/>
          <a:p>
            <a:pPr marL="621665" marR="958215" indent="-609600">
              <a:lnSpc>
                <a:spcPct val="100000"/>
              </a:lnSpc>
              <a:tabLst>
                <a:tab pos="621665" algn="l"/>
                <a:tab pos="1840864" algn="l"/>
                <a:tab pos="3212465" algn="l"/>
                <a:tab pos="3517265" algn="l"/>
                <a:tab pos="4431030" algn="l"/>
                <a:tab pos="4888230" algn="l"/>
                <a:tab pos="5040630" algn="l"/>
                <a:tab pos="5193030" algn="l"/>
                <a:tab pos="5497830" algn="l"/>
              </a:tabLst>
            </a:pPr>
            <a:r>
              <a:rPr sz="2000" b="1" spc="-15" dirty="0">
                <a:latin typeface="Courier New"/>
                <a:cs typeface="Courier New"/>
              </a:rPr>
              <a:t>for</a:t>
            </a:r>
            <a:r>
              <a:rPr sz="2000" b="1" spc="-15" dirty="0">
                <a:latin typeface="Times New Roman"/>
                <a:cs typeface="Times New Roman"/>
              </a:rPr>
              <a:t>	</a:t>
            </a: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thisName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lastName)</a:t>
            </a:r>
            <a:r>
              <a:rPr sz="2000" b="1" spc="-15" dirty="0">
                <a:latin typeface="Times New Roman"/>
                <a:cs typeface="Times New Roman"/>
              </a:rPr>
              <a:t>	</a:t>
            </a:r>
            <a:r>
              <a:rPr sz="2000" b="1" spc="-15" dirty="0">
                <a:latin typeface="Courier New"/>
                <a:cs typeface="Courier New"/>
              </a:rPr>
              <a:t>{</a:t>
            </a:r>
            <a:r>
              <a:rPr sz="2000" b="1" spc="-5" dirty="0">
                <a:latin typeface="Times New Roman"/>
                <a:cs typeface="Times New Roman"/>
              </a:rPr>
              <a:t> </a:t>
            </a:r>
            <a:r>
              <a:rPr sz="2000" b="1" spc="-15" dirty="0">
                <a:latin typeface="Courier New"/>
                <a:cs typeface="Courier New"/>
              </a:rPr>
              <a:t>System.out.println("Name</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thisName);</a:t>
            </a:r>
            <a:endParaRPr sz="2000">
              <a:latin typeface="Courier New"/>
              <a:cs typeface="Courier New"/>
            </a:endParaRPr>
          </a:p>
          <a:p>
            <a:pPr marL="12700">
              <a:lnSpc>
                <a:spcPct val="100000"/>
              </a:lnSpc>
            </a:pPr>
            <a:r>
              <a:rPr sz="2000" b="1" spc="-15" dirty="0">
                <a:latin typeface="Courier New"/>
                <a:cs typeface="Courier New"/>
              </a:rPr>
              <a:t>}</a:t>
            </a:r>
            <a:endParaRPr sz="2000">
              <a:latin typeface="Courier New"/>
              <a:cs typeface="Courier New"/>
            </a:endParaRPr>
          </a:p>
          <a:p>
            <a:pPr marL="412750" marR="5080" indent="-285750">
              <a:lnSpc>
                <a:spcPct val="79900"/>
              </a:lnSpc>
              <a:spcBef>
                <a:spcPts val="845"/>
              </a:spcBef>
            </a:pPr>
            <a:r>
              <a:rPr sz="2800" dirty="0">
                <a:latin typeface="Arial"/>
                <a:cs typeface="Arial"/>
              </a:rPr>
              <a:t>–</a:t>
            </a:r>
            <a:r>
              <a:rPr sz="2800" spc="-10" dirty="0">
                <a:latin typeface="Times New Roman"/>
                <a:cs typeface="Times New Roman"/>
              </a:rPr>
              <a:t> </a:t>
            </a:r>
            <a:r>
              <a:rPr sz="2800" spc="-5" dirty="0">
                <a:latin typeface="Arial"/>
                <a:cs typeface="Arial"/>
              </a:rPr>
              <a:t>T</a:t>
            </a:r>
            <a:r>
              <a:rPr sz="2800" dirty="0">
                <a:latin typeface="Arial"/>
                <a:cs typeface="Arial"/>
              </a:rPr>
              <a:t>his</a:t>
            </a:r>
            <a:r>
              <a:rPr sz="2800" spc="80" dirty="0">
                <a:latin typeface="Times New Roman"/>
                <a:cs typeface="Times New Roman"/>
              </a:rPr>
              <a:t> </a:t>
            </a:r>
            <a:r>
              <a:rPr sz="2800" dirty="0">
                <a:latin typeface="Arial"/>
                <a:cs typeface="Arial"/>
              </a:rPr>
              <a:t>code</a:t>
            </a:r>
            <a:r>
              <a:rPr sz="2800" spc="80" dirty="0">
                <a:latin typeface="Times New Roman"/>
                <a:cs typeface="Times New Roman"/>
              </a:rPr>
              <a:t> </a:t>
            </a:r>
            <a:r>
              <a:rPr sz="2800" dirty="0">
                <a:latin typeface="Arial"/>
                <a:cs typeface="Arial"/>
              </a:rPr>
              <a:t>loops</a:t>
            </a:r>
            <a:r>
              <a:rPr sz="2800" spc="80" dirty="0">
                <a:latin typeface="Times New Roman"/>
                <a:cs typeface="Times New Roman"/>
              </a:rPr>
              <a:t> </a:t>
            </a:r>
            <a:r>
              <a:rPr sz="2800" dirty="0">
                <a:latin typeface="Arial"/>
                <a:cs typeface="Arial"/>
              </a:rPr>
              <a:t>through</a:t>
            </a:r>
            <a:r>
              <a:rPr sz="2800" spc="70" dirty="0">
                <a:latin typeface="Times New Roman"/>
                <a:cs typeface="Times New Roman"/>
              </a:rPr>
              <a:t> </a:t>
            </a:r>
            <a:r>
              <a:rPr sz="2800" dirty="0">
                <a:latin typeface="Arial"/>
                <a:cs typeface="Arial"/>
              </a:rPr>
              <a:t>each</a:t>
            </a:r>
            <a:r>
              <a:rPr sz="2800" spc="80" dirty="0">
                <a:latin typeface="Times New Roman"/>
                <a:cs typeface="Times New Roman"/>
              </a:rPr>
              <a:t> </a:t>
            </a:r>
            <a:r>
              <a:rPr sz="2800" dirty="0">
                <a:latin typeface="Arial"/>
                <a:cs typeface="Arial"/>
              </a:rPr>
              <a:t>entry</a:t>
            </a:r>
            <a:r>
              <a:rPr sz="2800" spc="80"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an</a:t>
            </a:r>
            <a:r>
              <a:rPr sz="2800" spc="80" dirty="0">
                <a:latin typeface="Times New Roman"/>
                <a:cs typeface="Times New Roman"/>
              </a:rPr>
              <a:t> </a:t>
            </a:r>
            <a:r>
              <a:rPr sz="2800" dirty="0">
                <a:latin typeface="Arial"/>
                <a:cs typeface="Arial"/>
              </a:rPr>
              <a:t>array</a:t>
            </a:r>
            <a:r>
              <a:rPr sz="2800"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collection</a:t>
            </a:r>
            <a:r>
              <a:rPr sz="2800" spc="75"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returning</a:t>
            </a:r>
            <a:r>
              <a:rPr sz="2800" spc="75" dirty="0">
                <a:latin typeface="Times New Roman"/>
                <a:cs typeface="Times New Roman"/>
              </a:rPr>
              <a:t> </a:t>
            </a:r>
            <a:r>
              <a:rPr sz="2800" dirty="0">
                <a:latin typeface="Arial"/>
                <a:cs typeface="Arial"/>
              </a:rPr>
              <a:t>one</a:t>
            </a:r>
            <a:r>
              <a:rPr sz="2800" spc="80" dirty="0">
                <a:latin typeface="Times New Roman"/>
                <a:cs typeface="Times New Roman"/>
              </a:rPr>
              <a:t> </a:t>
            </a:r>
            <a:r>
              <a:rPr sz="2800" dirty="0">
                <a:latin typeface="Arial"/>
                <a:cs typeface="Arial"/>
              </a:rPr>
              <a:t>value</a:t>
            </a:r>
            <a:r>
              <a:rPr sz="2800" spc="75" dirty="0">
                <a:latin typeface="Times New Roman"/>
                <a:cs typeface="Times New Roman"/>
              </a:rPr>
              <a:t> </a:t>
            </a:r>
            <a:r>
              <a:rPr sz="2800" dirty="0">
                <a:latin typeface="Arial"/>
                <a:cs typeface="Arial"/>
              </a:rPr>
              <a:t>at</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time</a:t>
            </a:r>
            <a:r>
              <a:rPr sz="280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processing</a:t>
            </a:r>
            <a:r>
              <a:rPr sz="2800" spc="80" dirty="0">
                <a:latin typeface="Times New Roman"/>
                <a:cs typeface="Times New Roman"/>
              </a:rPr>
              <a:t> </a:t>
            </a:r>
            <a:r>
              <a:rPr sz="2800" dirty="0">
                <a:latin typeface="Arial"/>
                <a:cs typeface="Arial"/>
              </a:rPr>
              <a:t>--</a:t>
            </a:r>
            <a:r>
              <a:rPr sz="2800" spc="75" dirty="0">
                <a:latin typeface="Times New Roman"/>
                <a:cs typeface="Times New Roman"/>
              </a:rPr>
              <a:t> </a:t>
            </a:r>
            <a:r>
              <a:rPr sz="2800" dirty="0">
                <a:latin typeface="Arial"/>
                <a:cs typeface="Arial"/>
              </a:rPr>
              <a:t>an</a:t>
            </a:r>
            <a:r>
              <a:rPr sz="2800" spc="75" dirty="0">
                <a:latin typeface="Times New Roman"/>
                <a:cs typeface="Times New Roman"/>
              </a:rPr>
              <a:t> </a:t>
            </a:r>
            <a:r>
              <a:rPr sz="2800" dirty="0">
                <a:latin typeface="Arial"/>
                <a:cs typeface="Arial"/>
              </a:rPr>
              <a:t>Iterator</a:t>
            </a:r>
            <a:r>
              <a:rPr sz="2800" spc="75"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without</a:t>
            </a:r>
            <a:r>
              <a:rPr sz="2800" spc="80" dirty="0">
                <a:latin typeface="Times New Roman"/>
                <a:cs typeface="Times New Roman"/>
              </a:rPr>
              <a:t> </a:t>
            </a:r>
            <a:r>
              <a:rPr sz="2800" dirty="0">
                <a:latin typeface="Arial"/>
                <a:cs typeface="Arial"/>
              </a:rPr>
              <a:t>an</a:t>
            </a:r>
            <a:r>
              <a:rPr sz="2800" dirty="0">
                <a:latin typeface="Times New Roman"/>
                <a:cs typeface="Times New Roman"/>
              </a:rPr>
              <a:t> </a:t>
            </a:r>
            <a:r>
              <a:rPr sz="2800" dirty="0">
                <a:latin typeface="Arial"/>
                <a:cs typeface="Arial"/>
              </a:rPr>
              <a:t>Iterator</a:t>
            </a:r>
            <a:r>
              <a:rPr sz="2800" spc="80" dirty="0">
                <a:latin typeface="Times New Roman"/>
                <a:cs typeface="Times New Roman"/>
              </a:rPr>
              <a:t> </a:t>
            </a:r>
            <a:r>
              <a:rPr sz="2800" dirty="0">
                <a:latin typeface="Arial"/>
                <a:cs typeface="Arial"/>
              </a:rPr>
              <a:t>being</a:t>
            </a:r>
            <a:r>
              <a:rPr sz="2800" spc="85" dirty="0">
                <a:latin typeface="Times New Roman"/>
                <a:cs typeface="Times New Roman"/>
              </a:rPr>
              <a:t> </a:t>
            </a:r>
            <a:r>
              <a:rPr sz="2800" dirty="0">
                <a:latin typeface="Arial"/>
                <a:cs typeface="Arial"/>
              </a:rPr>
              <a:t>defined!</a:t>
            </a:r>
            <a:endParaRPr sz="2800">
              <a:latin typeface="Arial"/>
              <a:cs typeface="Arial"/>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94864">
              <a:lnSpc>
                <a:spcPct val="100000"/>
              </a:lnSpc>
            </a:pPr>
            <a:r>
              <a:rPr sz="3600" spc="-25" dirty="0"/>
              <a:t>Enhanced</a:t>
            </a:r>
            <a:r>
              <a:rPr sz="3600" spc="95" dirty="0">
                <a:latin typeface="Times New Roman"/>
                <a:cs typeface="Times New Roman"/>
              </a:rPr>
              <a:t> </a:t>
            </a:r>
            <a:r>
              <a:rPr sz="3600" dirty="0"/>
              <a:t>“for”</a:t>
            </a:r>
            <a:r>
              <a:rPr sz="3600" spc="100" dirty="0">
                <a:latin typeface="Times New Roman"/>
                <a:cs typeface="Times New Roman"/>
              </a:rPr>
              <a:t> </a:t>
            </a:r>
            <a:r>
              <a:rPr sz="3600" spc="-20" dirty="0"/>
              <a:t>loop</a:t>
            </a:r>
            <a:endParaRPr sz="3600">
              <a:latin typeface="Times New Roman"/>
              <a:cs typeface="Times New Roman"/>
            </a:endParaRPr>
          </a:p>
        </p:txBody>
      </p:sp>
      <p:graphicFrame>
        <p:nvGraphicFramePr>
          <p:cNvPr id="4" name="object 4"/>
          <p:cNvGraphicFramePr>
            <a:graphicFrameLocks noGrp="1"/>
          </p:cNvGraphicFramePr>
          <p:nvPr/>
        </p:nvGraphicFramePr>
        <p:xfrm>
          <a:off x="844678" y="2191462"/>
          <a:ext cx="4183963" cy="1524098"/>
        </p:xfrm>
        <a:graphic>
          <a:graphicData uri="http://schemas.openxmlformats.org/drawingml/2006/table">
            <a:tbl>
              <a:tblPr firstRow="1" bandRow="1">
                <a:tableStyleId>{2D5ABB26-0587-4C30-8999-92F81FD0307C}</a:tableStyleId>
              </a:tblPr>
              <a:tblGrid>
                <a:gridCol w="1787096"/>
                <a:gridCol w="304834"/>
                <a:gridCol w="2092033"/>
              </a:tblGrid>
              <a:tr h="304849">
                <a:tc>
                  <a:txBody>
                    <a:bodyPr/>
                    <a:lstStyle/>
                    <a:p>
                      <a:pPr marL="34925">
                        <a:lnSpc>
                          <a:spcPct val="100000"/>
                        </a:lnSpc>
                      </a:pPr>
                      <a:r>
                        <a:rPr sz="2000" b="1" dirty="0">
                          <a:latin typeface="Courier New"/>
                          <a:cs typeface="Courier New"/>
                        </a:rPr>
                        <a:t>lastName[0]</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"Winklemann";</a:t>
                      </a:r>
                      <a:endParaRPr sz="2000">
                        <a:latin typeface="Courier New"/>
                        <a:cs typeface="Courier New"/>
                      </a:endParaRPr>
                    </a:p>
                  </a:txBody>
                  <a:tcPr marL="0" marR="0" marT="0" marB="0">
                    <a:solidFill>
                      <a:srgbClr val="FFFF99"/>
                    </a:solidFill>
                  </a:tcPr>
                </a:tc>
              </a:tr>
              <a:tr h="304746">
                <a:tc>
                  <a:txBody>
                    <a:bodyPr/>
                    <a:lstStyle/>
                    <a:p>
                      <a:pPr marL="34925">
                        <a:lnSpc>
                          <a:spcPct val="100000"/>
                        </a:lnSpc>
                      </a:pPr>
                      <a:r>
                        <a:rPr sz="2000" b="1" dirty="0">
                          <a:latin typeface="Courier New"/>
                          <a:cs typeface="Courier New"/>
                        </a:rPr>
                        <a:t>lastName[1]</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"Ruiz";</a:t>
                      </a:r>
                      <a:endParaRPr sz="2000">
                        <a:latin typeface="Courier New"/>
                        <a:cs typeface="Courier New"/>
                      </a:endParaRPr>
                    </a:p>
                  </a:txBody>
                  <a:tcPr marL="0" marR="0" marT="0" marB="0">
                    <a:solidFill>
                      <a:srgbClr val="FFFF99"/>
                    </a:solidFill>
                  </a:tcPr>
                </a:tc>
              </a:tr>
              <a:tr h="304751">
                <a:tc>
                  <a:txBody>
                    <a:bodyPr/>
                    <a:lstStyle/>
                    <a:p>
                      <a:pPr marL="34925">
                        <a:lnSpc>
                          <a:spcPct val="100000"/>
                        </a:lnSpc>
                      </a:pPr>
                      <a:r>
                        <a:rPr sz="2000" b="1" dirty="0">
                          <a:latin typeface="Courier New"/>
                          <a:cs typeface="Courier New"/>
                        </a:rPr>
                        <a:t>lastName[2]</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"Gandhi";</a:t>
                      </a:r>
                      <a:endParaRPr sz="2000">
                        <a:latin typeface="Courier New"/>
                        <a:cs typeface="Courier New"/>
                      </a:endParaRPr>
                    </a:p>
                  </a:txBody>
                  <a:tcPr marL="0" marR="0" marT="0" marB="0">
                    <a:solidFill>
                      <a:srgbClr val="FFFF99"/>
                    </a:solidFill>
                  </a:tcPr>
                </a:tc>
              </a:tr>
              <a:tr h="304746">
                <a:tc>
                  <a:txBody>
                    <a:bodyPr/>
                    <a:lstStyle/>
                    <a:p>
                      <a:pPr marL="34925">
                        <a:lnSpc>
                          <a:spcPct val="100000"/>
                        </a:lnSpc>
                      </a:pPr>
                      <a:r>
                        <a:rPr sz="2000" b="1" dirty="0">
                          <a:latin typeface="Courier New"/>
                          <a:cs typeface="Courier New"/>
                        </a:rPr>
                        <a:t>lastName[3]</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"Yakazuki";</a:t>
                      </a:r>
                      <a:endParaRPr sz="2000">
                        <a:latin typeface="Courier New"/>
                        <a:cs typeface="Courier New"/>
                      </a:endParaRPr>
                    </a:p>
                  </a:txBody>
                  <a:tcPr marL="0" marR="0" marT="0" marB="0">
                    <a:solidFill>
                      <a:srgbClr val="FFFF99"/>
                    </a:solidFill>
                  </a:tcPr>
                </a:tc>
              </a:tr>
              <a:tr h="304849">
                <a:tc>
                  <a:txBody>
                    <a:bodyPr/>
                    <a:lstStyle/>
                    <a:p>
                      <a:pPr marL="34925">
                        <a:lnSpc>
                          <a:spcPct val="100000"/>
                        </a:lnSpc>
                      </a:pPr>
                      <a:r>
                        <a:rPr sz="2000" b="1" dirty="0">
                          <a:latin typeface="Courier New"/>
                          <a:cs typeface="Courier New"/>
                        </a:rPr>
                        <a:t>lastName[4]</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"Jones";</a:t>
                      </a:r>
                      <a:endParaRPr sz="2000">
                        <a:latin typeface="Courier New"/>
                        <a:cs typeface="Courier New"/>
                      </a:endParaRPr>
                    </a:p>
                  </a:txBody>
                  <a:tcPr marL="0" marR="0" marT="0" marB="0">
                    <a:solidFill>
                      <a:srgbClr val="FFFF99"/>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35200">
              <a:lnSpc>
                <a:spcPct val="100000"/>
              </a:lnSpc>
            </a:pPr>
            <a:r>
              <a:rPr sz="3600" spc="-25" dirty="0"/>
              <a:t>Session</a:t>
            </a:r>
            <a:r>
              <a:rPr sz="3600" spc="95" dirty="0">
                <a:latin typeface="Times New Roman"/>
                <a:cs typeface="Times New Roman"/>
              </a:rPr>
              <a:t> </a:t>
            </a:r>
            <a:r>
              <a:rPr sz="3600" spc="-5" dirty="0"/>
              <a:t>Objectives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a:t>
            </a:fld>
            <a:endParaRPr sz="1600">
              <a:latin typeface="Times New Roman"/>
              <a:cs typeface="Times New Roman"/>
            </a:endParaRPr>
          </a:p>
        </p:txBody>
      </p:sp>
      <p:sp>
        <p:nvSpPr>
          <p:cNvPr id="3" name="object 3"/>
          <p:cNvSpPr txBox="1"/>
          <p:nvPr/>
        </p:nvSpPr>
        <p:spPr>
          <a:xfrm>
            <a:off x="524002" y="1297871"/>
            <a:ext cx="7767320" cy="2687955"/>
          </a:xfrm>
          <a:prstGeom prst="rect">
            <a:avLst/>
          </a:prstGeom>
        </p:spPr>
        <p:txBody>
          <a:bodyPr vert="horz" wrap="square" lIns="0" tIns="0" rIns="0" bIns="0" rtlCol="0">
            <a:spAutoFit/>
          </a:bodyPr>
          <a:lstStyle/>
          <a:p>
            <a:pPr marL="355600" marR="1069975" indent="-342900">
              <a:lnSpc>
                <a:spcPct val="100000"/>
              </a:lnSpc>
              <a:buFont typeface="Arial"/>
              <a:buChar char="•"/>
              <a:tabLst>
                <a:tab pos="355600" algn="l"/>
              </a:tabLst>
            </a:pPr>
            <a:r>
              <a:rPr sz="2800" spc="-5" dirty="0">
                <a:latin typeface="Arial"/>
                <a:cs typeface="Arial"/>
              </a:rPr>
              <a:t>K</a:t>
            </a:r>
            <a:r>
              <a:rPr sz="2800" dirty="0">
                <a:latin typeface="Arial"/>
                <a:cs typeface="Arial"/>
              </a:rPr>
              <a:t>now</a:t>
            </a:r>
            <a:r>
              <a:rPr sz="2800" spc="80" dirty="0">
                <a:latin typeface="Times New Roman"/>
                <a:cs typeface="Times New Roman"/>
              </a:rPr>
              <a:t> </a:t>
            </a:r>
            <a:r>
              <a:rPr sz="2800" dirty="0">
                <a:latin typeface="Arial"/>
                <a:cs typeface="Arial"/>
              </a:rPr>
              <a:t>how</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5</a:t>
            </a:r>
            <a:r>
              <a:rPr sz="2800" spc="75" dirty="0">
                <a:latin typeface="Times New Roman"/>
                <a:cs typeface="Times New Roman"/>
              </a:rPr>
              <a:t> </a:t>
            </a:r>
            <a:r>
              <a:rPr sz="2800" dirty="0">
                <a:latin typeface="Arial"/>
                <a:cs typeface="Arial"/>
              </a:rPr>
              <a:t>differ</a:t>
            </a:r>
            <a:r>
              <a:rPr sz="2800" spc="80" dirty="0">
                <a:latin typeface="Times New Roman"/>
                <a:cs typeface="Times New Roman"/>
              </a:rPr>
              <a:t> </a:t>
            </a:r>
            <a:r>
              <a:rPr sz="2800" dirty="0">
                <a:latin typeface="Arial"/>
                <a:cs typeface="Arial"/>
              </a:rPr>
              <a:t>from</a:t>
            </a:r>
            <a:r>
              <a:rPr sz="2800" dirty="0">
                <a:latin typeface="Times New Roman"/>
                <a:cs typeface="Times New Roman"/>
              </a:rPr>
              <a:t> </a:t>
            </a:r>
            <a:r>
              <a:rPr sz="2800" dirty="0">
                <a:latin typeface="Arial"/>
                <a:cs typeface="Arial"/>
              </a:rPr>
              <a:t>previous</a:t>
            </a:r>
            <a:r>
              <a:rPr sz="2800" spc="80" dirty="0">
                <a:latin typeface="Times New Roman"/>
                <a:cs typeface="Times New Roman"/>
              </a:rPr>
              <a:t> </a:t>
            </a:r>
            <a:r>
              <a:rPr sz="2800" dirty="0">
                <a:latin typeface="Arial"/>
                <a:cs typeface="Arial"/>
              </a:rPr>
              <a:t>releases</a:t>
            </a:r>
            <a:endParaRPr sz="2800">
              <a:latin typeface="Arial"/>
              <a:cs typeface="Arial"/>
            </a:endParaRPr>
          </a:p>
          <a:p>
            <a:pPr marL="355600" marR="1047750" indent="-342900">
              <a:lnSpc>
                <a:spcPct val="100000"/>
              </a:lnSpc>
              <a:spcBef>
                <a:spcPts val="675"/>
              </a:spcBef>
              <a:buFont typeface="Arial"/>
              <a:buChar char="•"/>
              <a:tabLst>
                <a:tab pos="355600" algn="l"/>
              </a:tabLst>
            </a:pPr>
            <a:r>
              <a:rPr sz="2800" spc="-5" dirty="0">
                <a:latin typeface="Arial"/>
                <a:cs typeface="Arial"/>
              </a:rPr>
              <a:t>U</a:t>
            </a:r>
            <a:r>
              <a:rPr sz="2800" dirty="0">
                <a:latin typeface="Arial"/>
                <a:cs typeface="Arial"/>
              </a:rPr>
              <a:t>nderstand</a:t>
            </a:r>
            <a:r>
              <a:rPr sz="2800" spc="85" dirty="0">
                <a:latin typeface="Times New Roman"/>
                <a:cs typeface="Times New Roman"/>
              </a:rPr>
              <a:t> </a:t>
            </a:r>
            <a:r>
              <a:rPr sz="2800" dirty="0">
                <a:latin typeface="Arial"/>
                <a:cs typeface="Arial"/>
              </a:rPr>
              <a:t>how</a:t>
            </a:r>
            <a:r>
              <a:rPr sz="2800" spc="80" dirty="0">
                <a:latin typeface="Times New Roman"/>
                <a:cs typeface="Times New Roman"/>
              </a:rPr>
              <a:t> </a:t>
            </a:r>
            <a:r>
              <a:rPr sz="2800" dirty="0">
                <a:latin typeface="Arial"/>
                <a:cs typeface="Arial"/>
              </a:rPr>
              <a:t>to</a:t>
            </a:r>
            <a:r>
              <a:rPr sz="2800" spc="80" dirty="0">
                <a:latin typeface="Times New Roman"/>
                <a:cs typeface="Times New Roman"/>
              </a:rPr>
              <a:t> </a:t>
            </a:r>
            <a:r>
              <a:rPr sz="2800" dirty="0">
                <a:latin typeface="Arial"/>
                <a:cs typeface="Arial"/>
              </a:rPr>
              <a:t>use</a:t>
            </a:r>
            <a:r>
              <a:rPr sz="2800" spc="80" dirty="0">
                <a:latin typeface="Times New Roman"/>
                <a:cs typeface="Times New Roman"/>
              </a:rPr>
              <a:t> </a:t>
            </a:r>
            <a:r>
              <a:rPr sz="2800" dirty="0">
                <a:latin typeface="Arial"/>
                <a:cs typeface="Arial"/>
              </a:rPr>
              <a:t>improved</a:t>
            </a:r>
            <a:r>
              <a:rPr sz="2800" spc="85" dirty="0">
                <a:latin typeface="Times New Roman"/>
                <a:cs typeface="Times New Roman"/>
              </a:rPr>
              <a:t> </a:t>
            </a:r>
            <a:r>
              <a:rPr sz="2800" dirty="0">
                <a:latin typeface="Arial"/>
                <a:cs typeface="Arial"/>
              </a:rPr>
              <a:t>syntax</a:t>
            </a:r>
            <a:r>
              <a:rPr sz="2800" dirty="0">
                <a:latin typeface="Times New Roman"/>
                <a:cs typeface="Times New Roman"/>
              </a:rPr>
              <a:t> </a:t>
            </a:r>
            <a:r>
              <a:rPr sz="2800" dirty="0">
                <a:latin typeface="Arial"/>
                <a:cs typeface="Arial"/>
              </a:rPr>
              <a:t>features</a:t>
            </a:r>
            <a:endParaRPr sz="2800">
              <a:latin typeface="Arial"/>
              <a:cs typeface="Arial"/>
            </a:endParaRPr>
          </a:p>
          <a:p>
            <a:pPr marL="355600" marR="5080" indent="-342900">
              <a:lnSpc>
                <a:spcPct val="100000"/>
              </a:lnSpc>
              <a:spcBef>
                <a:spcPts val="675"/>
              </a:spcBef>
              <a:buFont typeface="Arial"/>
              <a:buChar char="•"/>
              <a:tabLst>
                <a:tab pos="355600" algn="l"/>
              </a:tabLst>
            </a:pPr>
            <a:r>
              <a:rPr sz="2800" spc="-5" dirty="0">
                <a:latin typeface="Arial"/>
                <a:cs typeface="Arial"/>
              </a:rPr>
              <a:t>B</a:t>
            </a:r>
            <a:r>
              <a:rPr sz="2800" dirty="0">
                <a:latin typeface="Arial"/>
                <a:cs typeface="Arial"/>
              </a:rPr>
              <a:t>e</a:t>
            </a:r>
            <a:r>
              <a:rPr sz="2800" spc="75" dirty="0">
                <a:latin typeface="Times New Roman"/>
                <a:cs typeface="Times New Roman"/>
              </a:rPr>
              <a:t> </a:t>
            </a:r>
            <a:r>
              <a:rPr sz="2800" spc="-5" dirty="0">
                <a:latin typeface="Arial"/>
                <a:cs typeface="Arial"/>
              </a:rPr>
              <a:t>abl</a:t>
            </a:r>
            <a:r>
              <a:rPr sz="2800" dirty="0">
                <a:latin typeface="Arial"/>
                <a:cs typeface="Arial"/>
              </a:rPr>
              <a:t>e</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spc="-5" dirty="0">
                <a:latin typeface="Arial"/>
                <a:cs typeface="Arial"/>
              </a:rPr>
              <a:t>us</a:t>
            </a:r>
            <a:r>
              <a:rPr sz="2800" dirty="0">
                <a:latin typeface="Arial"/>
                <a:cs typeface="Arial"/>
              </a:rPr>
              <a:t>e</a:t>
            </a:r>
            <a:r>
              <a:rPr sz="2800" spc="80" dirty="0">
                <a:latin typeface="Times New Roman"/>
                <a:cs typeface="Times New Roman"/>
              </a:rPr>
              <a:t> </a:t>
            </a:r>
            <a:r>
              <a:rPr sz="2800" spc="-5" dirty="0">
                <a:latin typeface="Arial"/>
                <a:cs typeface="Arial"/>
              </a:rPr>
              <a:t>ne</a:t>
            </a:r>
            <a:r>
              <a:rPr sz="2800" dirty="0">
                <a:latin typeface="Arial"/>
                <a:cs typeface="Arial"/>
              </a:rPr>
              <a:t>w</a:t>
            </a:r>
            <a:r>
              <a:rPr sz="2800" spc="80" dirty="0">
                <a:latin typeface="Times New Roman"/>
                <a:cs typeface="Times New Roman"/>
              </a:rPr>
              <a:t> </a:t>
            </a:r>
            <a:r>
              <a:rPr sz="2800" dirty="0">
                <a:latin typeface="Arial"/>
                <a:cs typeface="Arial"/>
              </a:rPr>
              <a:t>features</a:t>
            </a:r>
            <a:r>
              <a:rPr sz="2800" spc="7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simplify</a:t>
            </a:r>
            <a:r>
              <a:rPr sz="2800" spc="75" dirty="0">
                <a:latin typeface="Times New Roman"/>
                <a:cs typeface="Times New Roman"/>
              </a:rPr>
              <a:t> </a:t>
            </a:r>
            <a:r>
              <a:rPr sz="2800" spc="-5" dirty="0">
                <a:latin typeface="Arial"/>
                <a:cs typeface="Arial"/>
              </a:rPr>
              <a:t>existing</a:t>
            </a:r>
            <a:r>
              <a:rPr sz="2800" spc="-5" dirty="0">
                <a:latin typeface="Times New Roman"/>
                <a:cs typeface="Times New Roman"/>
              </a:rPr>
              <a:t> </a:t>
            </a:r>
            <a:r>
              <a:rPr sz="2800" dirty="0">
                <a:latin typeface="Arial"/>
                <a:cs typeface="Arial"/>
              </a:rPr>
              <a:t>programs</a:t>
            </a:r>
            <a:endParaRPr sz="28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002" y="1297871"/>
            <a:ext cx="7745730" cy="12357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new</a:t>
            </a:r>
            <a:r>
              <a:rPr sz="2800" spc="80" dirty="0">
                <a:latin typeface="Times New Roman"/>
                <a:cs typeface="Times New Roman"/>
              </a:rPr>
              <a:t> </a:t>
            </a:r>
            <a:r>
              <a:rPr sz="2800" dirty="0">
                <a:latin typeface="Arial"/>
                <a:cs typeface="Arial"/>
              </a:rPr>
              <a:t>"for"</a:t>
            </a:r>
            <a:r>
              <a:rPr sz="2800" spc="80" dirty="0">
                <a:latin typeface="Times New Roman"/>
                <a:cs typeface="Times New Roman"/>
              </a:rPr>
              <a:t> </a:t>
            </a:r>
            <a:r>
              <a:rPr sz="2800" dirty="0">
                <a:latin typeface="Arial"/>
                <a:cs typeface="Arial"/>
              </a:rPr>
              <a:t>construct</a:t>
            </a:r>
            <a:r>
              <a:rPr sz="2800" spc="80" dirty="0">
                <a:latin typeface="Times New Roman"/>
                <a:cs typeface="Times New Roman"/>
              </a:rPr>
              <a:t> </a:t>
            </a:r>
            <a:r>
              <a:rPr sz="2800" spc="-5" dirty="0">
                <a:latin typeface="Arial"/>
                <a:cs typeface="Arial"/>
              </a:rPr>
              <a:t>i</a:t>
            </a:r>
            <a:r>
              <a:rPr sz="2800" dirty="0">
                <a:latin typeface="Arial"/>
                <a:cs typeface="Arial"/>
              </a:rPr>
              <a:t>s</a:t>
            </a:r>
            <a:r>
              <a:rPr sz="2800" spc="80" dirty="0">
                <a:latin typeface="Times New Roman"/>
                <a:cs typeface="Times New Roman"/>
              </a:rPr>
              <a:t> </a:t>
            </a:r>
            <a:r>
              <a:rPr sz="2800" dirty="0">
                <a:latin typeface="Arial"/>
                <a:cs typeface="Arial"/>
              </a:rPr>
              <a:t>equally</a:t>
            </a:r>
            <a:r>
              <a:rPr sz="2800" spc="80" dirty="0">
                <a:latin typeface="Times New Roman"/>
                <a:cs typeface="Times New Roman"/>
              </a:rPr>
              <a:t> </a:t>
            </a:r>
            <a:r>
              <a:rPr sz="2800" dirty="0">
                <a:latin typeface="Arial"/>
                <a:cs typeface="Arial"/>
              </a:rPr>
              <a:t>at</a:t>
            </a:r>
            <a:r>
              <a:rPr sz="2800" spc="80" dirty="0">
                <a:latin typeface="Times New Roman"/>
                <a:cs typeface="Times New Roman"/>
              </a:rPr>
              <a:t> </a:t>
            </a:r>
            <a:r>
              <a:rPr sz="2800" dirty="0">
                <a:latin typeface="Arial"/>
                <a:cs typeface="Arial"/>
              </a:rPr>
              <a:t>home</a:t>
            </a:r>
            <a:r>
              <a:rPr sz="2800" spc="80" dirty="0">
                <a:latin typeface="Times New Roman"/>
                <a:cs typeface="Times New Roman"/>
              </a:rPr>
              <a:t> </a:t>
            </a:r>
            <a:r>
              <a:rPr sz="2800" spc="-5" dirty="0">
                <a:latin typeface="Arial"/>
                <a:cs typeface="Arial"/>
              </a:rPr>
              <a:t>with</a:t>
            </a:r>
            <a:r>
              <a:rPr sz="2800" spc="-5" dirty="0">
                <a:latin typeface="Times New Roman"/>
                <a:cs typeface="Times New Roman"/>
              </a:rPr>
              <a:t> </a:t>
            </a:r>
            <a:r>
              <a:rPr sz="2800" dirty="0">
                <a:latin typeface="Arial"/>
                <a:cs typeface="Arial"/>
              </a:rPr>
              <a:t>either</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traditional</a:t>
            </a:r>
            <a:r>
              <a:rPr sz="2800" spc="65" dirty="0">
                <a:latin typeface="Times New Roman"/>
                <a:cs typeface="Times New Roman"/>
              </a:rPr>
              <a:t> </a:t>
            </a:r>
            <a:r>
              <a:rPr sz="2800" dirty="0">
                <a:latin typeface="Arial"/>
                <a:cs typeface="Arial"/>
              </a:rPr>
              <a:t>array</a:t>
            </a:r>
            <a:r>
              <a:rPr sz="2800" spc="80"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an</a:t>
            </a:r>
            <a:r>
              <a:rPr sz="2800" spc="80"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some</a:t>
            </a:r>
            <a:r>
              <a:rPr sz="2800" dirty="0">
                <a:latin typeface="Times New Roman"/>
                <a:cs typeface="Times New Roman"/>
              </a:rPr>
              <a:t> </a:t>
            </a:r>
            <a:r>
              <a:rPr sz="2800" dirty="0">
                <a:latin typeface="Arial"/>
                <a:cs typeface="Arial"/>
              </a:rPr>
              <a:t>collection</a:t>
            </a:r>
            <a:r>
              <a:rPr sz="2800" spc="70" dirty="0">
                <a:latin typeface="Times New Roman"/>
                <a:cs typeface="Times New Roman"/>
              </a:rPr>
              <a:t> </a:t>
            </a:r>
            <a:r>
              <a:rPr sz="2800" dirty="0">
                <a:latin typeface="Arial"/>
                <a:cs typeface="Arial"/>
              </a:rPr>
              <a:t>type:</a:t>
            </a:r>
            <a:endParaRPr sz="2800">
              <a:latin typeface="Arial"/>
              <a:cs typeface="Arial"/>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20</a:t>
            </a:fld>
            <a:endParaRPr sz="1600">
              <a:latin typeface="Times New Roman"/>
              <a:cs typeface="Times New Roman"/>
            </a:endParaRPr>
          </a:p>
        </p:txBody>
      </p:sp>
      <p:sp>
        <p:nvSpPr>
          <p:cNvPr id="3" name="object 3"/>
          <p:cNvSpPr txBox="1"/>
          <p:nvPr/>
        </p:nvSpPr>
        <p:spPr>
          <a:xfrm>
            <a:off x="749299" y="2578100"/>
            <a:ext cx="7772400" cy="1066800"/>
          </a:xfrm>
          <a:prstGeom prst="rect">
            <a:avLst/>
          </a:prstGeom>
          <a:solidFill>
            <a:srgbClr val="FFFF99"/>
          </a:solidFill>
        </p:spPr>
        <p:txBody>
          <a:bodyPr vert="horz" wrap="square" lIns="0" tIns="0" rIns="0" bIns="0" rtlCol="0">
            <a:spAutoFit/>
          </a:bodyPr>
          <a:lstStyle/>
          <a:p>
            <a:pPr marL="739775" marR="624840" indent="-609600">
              <a:lnSpc>
                <a:spcPct val="119700"/>
              </a:lnSpc>
              <a:tabLst>
                <a:tab pos="739140" algn="l"/>
                <a:tab pos="1958339" algn="l"/>
                <a:tab pos="3329940" algn="l"/>
                <a:tab pos="3634740" algn="l"/>
                <a:tab pos="4549140" algn="l"/>
                <a:tab pos="5006340" algn="l"/>
                <a:tab pos="5158740" algn="l"/>
                <a:tab pos="5310505" algn="l"/>
                <a:tab pos="5615305" algn="l"/>
              </a:tabLst>
            </a:pPr>
            <a:r>
              <a:rPr sz="2000" b="1" spc="-15" dirty="0">
                <a:latin typeface="Courier New"/>
                <a:cs typeface="Courier New"/>
              </a:rPr>
              <a:t>for</a:t>
            </a:r>
            <a:r>
              <a:rPr sz="2000" b="1" spc="-15" dirty="0">
                <a:latin typeface="Times New Roman"/>
                <a:cs typeface="Times New Roman"/>
              </a:rPr>
              <a:t>	</a:t>
            </a: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thisName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lastName)</a:t>
            </a:r>
            <a:r>
              <a:rPr sz="2000" b="1" spc="-15" dirty="0">
                <a:latin typeface="Times New Roman"/>
                <a:cs typeface="Times New Roman"/>
              </a:rPr>
              <a:t>		</a:t>
            </a:r>
            <a:r>
              <a:rPr sz="2000" b="1" spc="-15" dirty="0">
                <a:latin typeface="Courier New"/>
                <a:cs typeface="Courier New"/>
              </a:rPr>
              <a:t>{</a:t>
            </a:r>
            <a:r>
              <a:rPr sz="2000" b="1" spc="-5" dirty="0">
                <a:latin typeface="Times New Roman"/>
                <a:cs typeface="Times New Roman"/>
              </a:rPr>
              <a:t> </a:t>
            </a:r>
            <a:r>
              <a:rPr sz="2000" b="1" spc="-15" dirty="0">
                <a:latin typeface="Courier New"/>
                <a:cs typeface="Courier New"/>
              </a:rPr>
              <a:t>System.out.println("Name</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thisName);</a:t>
            </a:r>
            <a:endParaRPr sz="2000">
              <a:latin typeface="Courier New"/>
              <a:cs typeface="Courier New"/>
            </a:endParaRPr>
          </a:p>
          <a:p>
            <a:pPr marL="130175">
              <a:lnSpc>
                <a:spcPct val="100000"/>
              </a:lnSpc>
              <a:spcBef>
                <a:spcPts val="470"/>
              </a:spcBef>
            </a:pPr>
            <a:r>
              <a:rPr sz="2000" b="1" spc="-15" dirty="0">
                <a:latin typeface="Courier New"/>
                <a:cs typeface="Courier New"/>
              </a:rPr>
              <a:t>}</a:t>
            </a:r>
            <a:endParaRPr sz="2000">
              <a:latin typeface="Courier New"/>
              <a:cs typeface="Courier New"/>
            </a:endParaRPr>
          </a:p>
        </p:txBody>
      </p:sp>
      <p:sp>
        <p:nvSpPr>
          <p:cNvPr id="4" name="object 4"/>
          <p:cNvSpPr txBox="1"/>
          <p:nvPr/>
        </p:nvSpPr>
        <p:spPr>
          <a:xfrm>
            <a:off x="981203" y="3737257"/>
            <a:ext cx="7665084" cy="2374900"/>
          </a:xfrm>
          <a:prstGeom prst="rect">
            <a:avLst/>
          </a:prstGeom>
        </p:spPr>
        <p:txBody>
          <a:bodyPr vert="horz" wrap="square" lIns="0" tIns="0" rIns="0" bIns="0" rtlCol="0">
            <a:spAutoFit/>
          </a:bodyPr>
          <a:lstStyle/>
          <a:p>
            <a:pPr marL="297815" indent="-285115">
              <a:lnSpc>
                <a:spcPct val="100000"/>
              </a:lnSpc>
              <a:buFont typeface="Arial"/>
              <a:buChar char="–"/>
              <a:tabLst>
                <a:tab pos="298450" algn="l"/>
              </a:tabLst>
            </a:pPr>
            <a:r>
              <a:rPr sz="2400" spc="5" dirty="0">
                <a:latin typeface="Arial"/>
                <a:cs typeface="Arial"/>
              </a:rPr>
              <a:t>D</a:t>
            </a:r>
            <a:r>
              <a:rPr sz="2400" spc="-5" dirty="0">
                <a:latin typeface="Arial"/>
                <a:cs typeface="Arial"/>
              </a:rPr>
              <a:t>at</a:t>
            </a:r>
            <a:r>
              <a:rPr sz="2400" dirty="0">
                <a:latin typeface="Arial"/>
                <a:cs typeface="Arial"/>
              </a:rPr>
              <a:t>a</a:t>
            </a:r>
            <a:r>
              <a:rPr sz="2400" spc="65" dirty="0">
                <a:latin typeface="Times New Roman"/>
                <a:cs typeface="Times New Roman"/>
              </a:rPr>
              <a:t> </a:t>
            </a:r>
            <a:r>
              <a:rPr sz="2400" dirty="0">
                <a:latin typeface="Arial"/>
                <a:cs typeface="Arial"/>
              </a:rPr>
              <a:t>type</a:t>
            </a:r>
            <a:r>
              <a:rPr sz="2400" spc="65"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5" dirty="0">
                <a:latin typeface="Arial"/>
                <a:cs typeface="Arial"/>
              </a:rPr>
              <a:t>on</a:t>
            </a:r>
            <a:r>
              <a:rPr sz="2400" dirty="0">
                <a:latin typeface="Arial"/>
                <a:cs typeface="Arial"/>
              </a:rPr>
              <a:t>e</a:t>
            </a:r>
            <a:r>
              <a:rPr sz="2400" spc="65" dirty="0">
                <a:latin typeface="Times New Roman"/>
                <a:cs typeface="Times New Roman"/>
              </a:rPr>
              <a:t> </a:t>
            </a:r>
            <a:r>
              <a:rPr sz="2400" spc="-5" dirty="0">
                <a:latin typeface="Arial"/>
                <a:cs typeface="Arial"/>
              </a:rPr>
              <a:t>ite</a:t>
            </a:r>
            <a:r>
              <a:rPr sz="2400" dirty="0">
                <a:latin typeface="Arial"/>
                <a:cs typeface="Arial"/>
              </a:rPr>
              <a:t>m</a:t>
            </a:r>
            <a:r>
              <a:rPr sz="2400" spc="70"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spc="-5" dirty="0">
                <a:latin typeface="Arial"/>
                <a:cs typeface="Arial"/>
              </a:rPr>
              <a:t>array/collectio</a:t>
            </a:r>
            <a:r>
              <a:rPr sz="2400" dirty="0">
                <a:latin typeface="Arial"/>
                <a:cs typeface="Arial"/>
              </a:rPr>
              <a:t>n</a:t>
            </a:r>
            <a:r>
              <a:rPr sz="2400" spc="75" dirty="0">
                <a:latin typeface="Times New Roman"/>
                <a:cs typeface="Times New Roman"/>
              </a:rPr>
              <a:t> </a:t>
            </a:r>
            <a:r>
              <a:rPr sz="2400" dirty="0">
                <a:latin typeface="Arial"/>
                <a:cs typeface="Arial"/>
              </a:rPr>
              <a:t>(String</a:t>
            </a:r>
            <a:r>
              <a:rPr sz="2400" spc="65" dirty="0">
                <a:latin typeface="Times New Roman"/>
                <a:cs typeface="Times New Roman"/>
              </a:rPr>
              <a:t> </a:t>
            </a:r>
            <a:r>
              <a:rPr sz="2400" spc="-5" dirty="0">
                <a:latin typeface="Arial"/>
                <a:cs typeface="Arial"/>
              </a:rPr>
              <a:t>above)</a:t>
            </a:r>
            <a:endParaRPr sz="2400">
              <a:latin typeface="Arial"/>
              <a:cs typeface="Arial"/>
            </a:endParaRPr>
          </a:p>
          <a:p>
            <a:pPr marL="297815" marR="1292860" indent="-285115">
              <a:lnSpc>
                <a:spcPct val="100000"/>
              </a:lnSpc>
              <a:spcBef>
                <a:spcPts val="565"/>
              </a:spcBef>
              <a:buFont typeface="Arial"/>
              <a:buChar char="–"/>
              <a:tabLst>
                <a:tab pos="298450" algn="l"/>
              </a:tabLst>
            </a:pPr>
            <a:r>
              <a:rPr sz="2400" dirty="0">
                <a:latin typeface="Arial"/>
                <a:cs typeface="Arial"/>
              </a:rPr>
              <a:t>L</a:t>
            </a:r>
            <a:r>
              <a:rPr sz="2400" spc="-5" dirty="0">
                <a:latin typeface="Arial"/>
                <a:cs typeface="Arial"/>
              </a:rPr>
              <a:t>oca</a:t>
            </a:r>
            <a:r>
              <a:rPr sz="2400" dirty="0">
                <a:latin typeface="Arial"/>
                <a:cs typeface="Arial"/>
              </a:rPr>
              <a:t>l</a:t>
            </a:r>
            <a:r>
              <a:rPr sz="2400" spc="65" dirty="0">
                <a:latin typeface="Times New Roman"/>
                <a:cs typeface="Times New Roman"/>
              </a:rPr>
              <a:t> </a:t>
            </a:r>
            <a:r>
              <a:rPr sz="2400" spc="-5" dirty="0">
                <a:latin typeface="Arial"/>
                <a:cs typeface="Arial"/>
              </a:rPr>
              <a:t>nam</a:t>
            </a:r>
            <a:r>
              <a:rPr sz="2400" dirty="0">
                <a:latin typeface="Arial"/>
                <a:cs typeface="Arial"/>
              </a:rPr>
              <a:t>e</a:t>
            </a:r>
            <a:r>
              <a:rPr sz="2400" spc="65" dirty="0">
                <a:latin typeface="Times New Roman"/>
                <a:cs typeface="Times New Roman"/>
              </a:rPr>
              <a:t> </a:t>
            </a:r>
            <a:r>
              <a:rPr sz="2400" spc="-5" dirty="0">
                <a:latin typeface="Arial"/>
                <a:cs typeface="Arial"/>
              </a:rPr>
              <a:t>use</a:t>
            </a:r>
            <a:r>
              <a:rPr sz="2400" dirty="0">
                <a:latin typeface="Arial"/>
                <a:cs typeface="Arial"/>
              </a:rPr>
              <a:t>d</a:t>
            </a:r>
            <a:r>
              <a:rPr sz="2400" spc="65" dirty="0">
                <a:latin typeface="Times New Roman"/>
                <a:cs typeface="Times New Roman"/>
              </a:rPr>
              <a:t> </a:t>
            </a:r>
            <a:r>
              <a:rPr sz="2400" spc="-10" dirty="0">
                <a:latin typeface="Arial"/>
                <a:cs typeface="Arial"/>
              </a:rPr>
              <a:t>for</a:t>
            </a:r>
            <a:r>
              <a:rPr sz="2400" spc="65" dirty="0">
                <a:latin typeface="Times New Roman"/>
                <a:cs typeface="Times New Roman"/>
              </a:rPr>
              <a:t> </a:t>
            </a:r>
            <a:r>
              <a:rPr sz="2400" dirty="0">
                <a:latin typeface="Arial"/>
                <a:cs typeface="Arial"/>
              </a:rPr>
              <a:t>returned</a:t>
            </a:r>
            <a:r>
              <a:rPr sz="2400" spc="65" dirty="0">
                <a:latin typeface="Times New Roman"/>
                <a:cs typeface="Times New Roman"/>
              </a:rPr>
              <a:t> </a:t>
            </a:r>
            <a:r>
              <a:rPr sz="2400" spc="-5" dirty="0">
                <a:latin typeface="Arial"/>
                <a:cs typeface="Arial"/>
              </a:rPr>
              <a:t>ite</a:t>
            </a:r>
            <a:r>
              <a:rPr sz="2400" dirty="0">
                <a:latin typeface="Arial"/>
                <a:cs typeface="Arial"/>
              </a:rPr>
              <a:t>m</a:t>
            </a:r>
            <a:r>
              <a:rPr sz="2400" spc="65"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spc="-10" dirty="0">
                <a:latin typeface="Arial"/>
                <a:cs typeface="Arial"/>
              </a:rPr>
              <a:t>for</a:t>
            </a:r>
            <a:r>
              <a:rPr sz="2400" spc="65" dirty="0">
                <a:latin typeface="Times New Roman"/>
                <a:cs typeface="Times New Roman"/>
              </a:rPr>
              <a:t> </a:t>
            </a:r>
            <a:r>
              <a:rPr sz="2400" spc="-5" dirty="0">
                <a:latin typeface="Arial"/>
                <a:cs typeface="Arial"/>
              </a:rPr>
              <a:t>loop</a:t>
            </a:r>
            <a:r>
              <a:rPr sz="2400" spc="-5" dirty="0">
                <a:latin typeface="Times New Roman"/>
                <a:cs typeface="Times New Roman"/>
              </a:rPr>
              <a:t> </a:t>
            </a:r>
            <a:r>
              <a:rPr sz="2400" dirty="0">
                <a:latin typeface="Arial"/>
                <a:cs typeface="Arial"/>
              </a:rPr>
              <a:t>(thisName</a:t>
            </a:r>
            <a:r>
              <a:rPr sz="2400" spc="60" dirty="0">
                <a:latin typeface="Times New Roman"/>
                <a:cs typeface="Times New Roman"/>
              </a:rPr>
              <a:t> </a:t>
            </a:r>
            <a:r>
              <a:rPr sz="2400" dirty="0">
                <a:latin typeface="Arial"/>
                <a:cs typeface="Arial"/>
              </a:rPr>
              <a:t>above)</a:t>
            </a:r>
            <a:endParaRPr sz="2400">
              <a:latin typeface="Arial"/>
              <a:cs typeface="Arial"/>
            </a:endParaRPr>
          </a:p>
          <a:p>
            <a:pPr marL="297815" indent="-285115">
              <a:lnSpc>
                <a:spcPct val="100000"/>
              </a:lnSpc>
              <a:spcBef>
                <a:spcPts val="565"/>
              </a:spcBef>
              <a:buFont typeface="Arial"/>
              <a:buChar char="–"/>
              <a:tabLst>
                <a:tab pos="298450" algn="l"/>
              </a:tabLst>
            </a:pPr>
            <a:r>
              <a:rPr sz="2400" spc="-10" dirty="0">
                <a:latin typeface="Arial"/>
                <a:cs typeface="Arial"/>
              </a:rPr>
              <a:t>:</a:t>
            </a:r>
            <a:r>
              <a:rPr sz="2400" spc="65" dirty="0">
                <a:latin typeface="Times New Roman"/>
                <a:cs typeface="Times New Roman"/>
              </a:rPr>
              <a:t> </a:t>
            </a:r>
            <a:r>
              <a:rPr sz="2400" spc="-5" dirty="0">
                <a:latin typeface="Arial"/>
                <a:cs typeface="Arial"/>
              </a:rPr>
              <a:t>(colon</a:t>
            </a:r>
            <a:r>
              <a:rPr sz="2400" dirty="0">
                <a:latin typeface="Arial"/>
                <a:cs typeface="Arial"/>
              </a:rPr>
              <a:t>,</a:t>
            </a:r>
            <a:r>
              <a:rPr sz="2400" spc="60" dirty="0">
                <a:latin typeface="Times New Roman"/>
                <a:cs typeface="Times New Roman"/>
              </a:rPr>
              <a:t> </a:t>
            </a:r>
            <a:r>
              <a:rPr sz="2400" dirty="0">
                <a:latin typeface="Arial"/>
                <a:cs typeface="Arial"/>
              </a:rPr>
              <a:t>think</a:t>
            </a:r>
            <a:r>
              <a:rPr sz="2400" spc="6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5" dirty="0">
                <a:latin typeface="Arial"/>
                <a:cs typeface="Arial"/>
              </a:rPr>
              <a:t>i</a:t>
            </a:r>
            <a:r>
              <a:rPr sz="2400" dirty="0">
                <a:latin typeface="Arial"/>
                <a:cs typeface="Arial"/>
              </a:rPr>
              <a:t>t</a:t>
            </a:r>
            <a:r>
              <a:rPr sz="2400" spc="65" dirty="0">
                <a:latin typeface="Times New Roman"/>
                <a:cs typeface="Times New Roman"/>
              </a:rPr>
              <a:t> </a:t>
            </a:r>
            <a:r>
              <a:rPr sz="2400" spc="-5" dirty="0">
                <a:latin typeface="Arial"/>
                <a:cs typeface="Arial"/>
              </a:rPr>
              <a:t>a</a:t>
            </a:r>
            <a:r>
              <a:rPr sz="2400" dirty="0">
                <a:latin typeface="Arial"/>
                <a:cs typeface="Arial"/>
              </a:rPr>
              <a:t>s</a:t>
            </a:r>
            <a:r>
              <a:rPr sz="2400" spc="65" dirty="0">
                <a:latin typeface="Times New Roman"/>
                <a:cs typeface="Times New Roman"/>
              </a:rPr>
              <a:t> </a:t>
            </a:r>
            <a:r>
              <a:rPr sz="2400" dirty="0">
                <a:latin typeface="Arial"/>
                <a:cs typeface="Arial"/>
              </a:rPr>
              <a:t>the</a:t>
            </a:r>
            <a:r>
              <a:rPr sz="2400" spc="60" dirty="0">
                <a:latin typeface="Times New Roman"/>
                <a:cs typeface="Times New Roman"/>
              </a:rPr>
              <a:t> </a:t>
            </a:r>
            <a:r>
              <a:rPr sz="2400" spc="-5" dirty="0">
                <a:latin typeface="Arial"/>
                <a:cs typeface="Arial"/>
              </a:rPr>
              <a:t>wor</a:t>
            </a:r>
            <a:r>
              <a:rPr sz="2400" dirty="0">
                <a:latin typeface="Arial"/>
                <a:cs typeface="Arial"/>
              </a:rPr>
              <a:t>d</a:t>
            </a:r>
            <a:r>
              <a:rPr sz="2400" spc="65" dirty="0">
                <a:latin typeface="Times New Roman"/>
                <a:cs typeface="Times New Roman"/>
              </a:rPr>
              <a:t> </a:t>
            </a:r>
            <a:r>
              <a:rPr sz="2400" spc="-5" dirty="0">
                <a:latin typeface="Arial"/>
                <a:cs typeface="Arial"/>
              </a:rPr>
              <a:t>“in”)</a:t>
            </a:r>
            <a:endParaRPr sz="2400">
              <a:latin typeface="Arial"/>
              <a:cs typeface="Arial"/>
            </a:endParaRPr>
          </a:p>
          <a:p>
            <a:pPr marL="297815" marR="72390" indent="-285115">
              <a:lnSpc>
                <a:spcPct val="100000"/>
              </a:lnSpc>
              <a:spcBef>
                <a:spcPts val="565"/>
              </a:spcBef>
              <a:buFont typeface="Arial"/>
              <a:buChar char="–"/>
              <a:tabLst>
                <a:tab pos="298450" algn="l"/>
              </a:tabLst>
            </a:pPr>
            <a:r>
              <a:rPr sz="2400" spc="5" dirty="0">
                <a:latin typeface="Arial"/>
                <a:cs typeface="Arial"/>
              </a:rPr>
              <a:t>N</a:t>
            </a:r>
            <a:r>
              <a:rPr sz="2400" spc="-5" dirty="0">
                <a:latin typeface="Arial"/>
                <a:cs typeface="Arial"/>
              </a:rPr>
              <a:t>am</a:t>
            </a:r>
            <a:r>
              <a:rPr sz="2400" dirty="0">
                <a:latin typeface="Arial"/>
                <a:cs typeface="Arial"/>
              </a:rPr>
              <a:t>e</a:t>
            </a:r>
            <a:r>
              <a:rPr sz="2400" spc="65"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5" dirty="0">
                <a:latin typeface="Arial"/>
                <a:cs typeface="Arial"/>
              </a:rPr>
              <a:t>arra</a:t>
            </a:r>
            <a:r>
              <a:rPr sz="2400" dirty="0">
                <a:latin typeface="Arial"/>
                <a:cs typeface="Arial"/>
              </a:rPr>
              <a:t>y</a:t>
            </a:r>
            <a:r>
              <a:rPr sz="2400" spc="65" dirty="0">
                <a:latin typeface="Times New Roman"/>
                <a:cs typeface="Times New Roman"/>
              </a:rPr>
              <a:t> </a:t>
            </a:r>
            <a:r>
              <a:rPr sz="2400" spc="-5" dirty="0">
                <a:latin typeface="Arial"/>
                <a:cs typeface="Arial"/>
              </a:rPr>
              <a:t>o</a:t>
            </a:r>
            <a:r>
              <a:rPr sz="2400" dirty="0">
                <a:latin typeface="Arial"/>
                <a:cs typeface="Arial"/>
              </a:rPr>
              <a:t>r</a:t>
            </a:r>
            <a:r>
              <a:rPr sz="2400" spc="65" dirty="0">
                <a:latin typeface="Times New Roman"/>
                <a:cs typeface="Times New Roman"/>
              </a:rPr>
              <a:t> </a:t>
            </a:r>
            <a:r>
              <a:rPr sz="2400" dirty="0">
                <a:latin typeface="Arial"/>
                <a:cs typeface="Arial"/>
              </a:rPr>
              <a:t>collection</a:t>
            </a:r>
            <a:r>
              <a:rPr sz="2400" spc="60" dirty="0">
                <a:latin typeface="Times New Roman"/>
                <a:cs typeface="Times New Roman"/>
              </a:rPr>
              <a:t> </a:t>
            </a:r>
            <a:r>
              <a:rPr sz="2400" spc="-5" dirty="0">
                <a:latin typeface="Arial"/>
                <a:cs typeface="Arial"/>
              </a:rPr>
              <a:t>objec</a:t>
            </a:r>
            <a:r>
              <a:rPr sz="2400" dirty="0">
                <a:latin typeface="Arial"/>
                <a:cs typeface="Arial"/>
              </a:rPr>
              <a:t>t</a:t>
            </a:r>
            <a:r>
              <a:rPr sz="2400" spc="65" dirty="0">
                <a:latin typeface="Times New Roman"/>
                <a:cs typeface="Times New Roman"/>
              </a:rPr>
              <a:t> </a:t>
            </a:r>
            <a:r>
              <a:rPr sz="2400" spc="-10" dirty="0">
                <a:latin typeface="Arial"/>
                <a:cs typeface="Arial"/>
              </a:rPr>
              <a:t>that</a:t>
            </a:r>
            <a:r>
              <a:rPr sz="2400" spc="60" dirty="0">
                <a:latin typeface="Times New Roman"/>
                <a:cs typeface="Times New Roman"/>
              </a:rPr>
              <a:t> </a:t>
            </a:r>
            <a:r>
              <a:rPr sz="2400" spc="-5" dirty="0">
                <a:latin typeface="Arial"/>
                <a:cs typeface="Arial"/>
              </a:rPr>
              <a:t>implement</a:t>
            </a:r>
            <a:r>
              <a:rPr sz="2400" dirty="0">
                <a:latin typeface="Arial"/>
                <a:cs typeface="Arial"/>
              </a:rPr>
              <a:t>s</a:t>
            </a:r>
            <a:r>
              <a:rPr sz="2400" spc="70" dirty="0">
                <a:latin typeface="Times New Roman"/>
                <a:cs typeface="Times New Roman"/>
              </a:rPr>
              <a:t> </a:t>
            </a:r>
            <a:r>
              <a:rPr sz="2400" dirty="0">
                <a:latin typeface="Arial"/>
                <a:cs typeface="Arial"/>
              </a:rPr>
              <a:t>the</a:t>
            </a:r>
            <a:r>
              <a:rPr sz="2400" dirty="0">
                <a:latin typeface="Times New Roman"/>
                <a:cs typeface="Times New Roman"/>
              </a:rPr>
              <a:t> </a:t>
            </a:r>
            <a:r>
              <a:rPr sz="2400" dirty="0">
                <a:latin typeface="Arial"/>
                <a:cs typeface="Arial"/>
              </a:rPr>
              <a:t>new</a:t>
            </a:r>
            <a:r>
              <a:rPr sz="2400" spc="65" dirty="0">
                <a:latin typeface="Times New Roman"/>
                <a:cs typeface="Times New Roman"/>
              </a:rPr>
              <a:t> </a:t>
            </a:r>
            <a:r>
              <a:rPr sz="2400" dirty="0">
                <a:latin typeface="Arial"/>
                <a:cs typeface="Arial"/>
              </a:rPr>
              <a:t>java.lang.Iterable</a:t>
            </a:r>
            <a:r>
              <a:rPr sz="2400" spc="65" dirty="0">
                <a:latin typeface="Times New Roman"/>
                <a:cs typeface="Times New Roman"/>
              </a:rPr>
              <a:t> </a:t>
            </a:r>
            <a:r>
              <a:rPr sz="2400" spc="5" dirty="0">
                <a:latin typeface="Arial"/>
                <a:cs typeface="Arial"/>
              </a:rPr>
              <a:t>i</a:t>
            </a:r>
            <a:r>
              <a:rPr sz="2400" dirty="0">
                <a:latin typeface="Arial"/>
                <a:cs typeface="Arial"/>
              </a:rPr>
              <a:t>nterface</a:t>
            </a:r>
            <a:r>
              <a:rPr sz="2400" spc="70" dirty="0">
                <a:latin typeface="Times New Roman"/>
                <a:cs typeface="Times New Roman"/>
              </a:rPr>
              <a:t> </a:t>
            </a:r>
            <a:r>
              <a:rPr sz="2400" dirty="0">
                <a:latin typeface="Arial"/>
                <a:cs typeface="Arial"/>
              </a:rPr>
              <a:t>(lastName</a:t>
            </a:r>
            <a:r>
              <a:rPr sz="2400" spc="60" dirty="0">
                <a:latin typeface="Times New Roman"/>
                <a:cs typeface="Times New Roman"/>
              </a:rPr>
              <a:t> </a:t>
            </a:r>
            <a:r>
              <a:rPr sz="2400" dirty="0">
                <a:latin typeface="Arial"/>
                <a:cs typeface="Arial"/>
              </a:rPr>
              <a:t>above)</a:t>
            </a:r>
            <a:endParaRPr sz="2400">
              <a:latin typeface="Arial"/>
              <a:cs typeface="Arial"/>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2870200">
              <a:lnSpc>
                <a:spcPct val="100000"/>
              </a:lnSpc>
            </a:pPr>
            <a:r>
              <a:rPr sz="3600" spc="-20" dirty="0"/>
              <a:t>For-In</a:t>
            </a:r>
            <a:r>
              <a:rPr sz="3600" spc="90" dirty="0">
                <a:latin typeface="Times New Roman"/>
                <a:cs typeface="Times New Roman"/>
              </a:rPr>
              <a:t> </a:t>
            </a:r>
            <a:r>
              <a:rPr sz="3600" dirty="0"/>
              <a:t>Syntax</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17" y="192382"/>
            <a:ext cx="7823965" cy="492443"/>
          </a:xfrm>
        </p:spPr>
        <p:txBody>
          <a:bodyPr/>
          <a:lstStyle/>
          <a:p>
            <a:pPr algn="ctr"/>
            <a:r>
              <a:rPr lang="en-IN" dirty="0" smtClean="0"/>
              <a:t>For-Each Limitations</a:t>
            </a:r>
            <a:endParaRPr lang="en-IN" dirty="0"/>
          </a:p>
        </p:txBody>
      </p:sp>
      <p:sp>
        <p:nvSpPr>
          <p:cNvPr id="3" name="Text Placeholder 2"/>
          <p:cNvSpPr>
            <a:spLocks noGrp="1"/>
          </p:cNvSpPr>
          <p:nvPr>
            <p:ph type="body" idx="1"/>
          </p:nvPr>
        </p:nvSpPr>
        <p:spPr>
          <a:xfrm>
            <a:off x="427227" y="1297871"/>
            <a:ext cx="8264145" cy="3447098"/>
          </a:xfrm>
        </p:spPr>
        <p:txBody>
          <a:bodyPr/>
          <a:lstStyle/>
          <a:p>
            <a:pPr marL="457200" indent="-457200">
              <a:buFont typeface="Arial" panose="020B0604020202020204" pitchFamily="34" charset="0"/>
              <a:buChar char="•"/>
            </a:pPr>
            <a:r>
              <a:rPr lang="en-IN" dirty="0" smtClean="0"/>
              <a:t>Not </a:t>
            </a:r>
            <a:r>
              <a:rPr lang="en-IN" dirty="0"/>
              <a:t>appropriate when you want to modify the </a:t>
            </a:r>
            <a:r>
              <a:rPr lang="en-IN" dirty="0" smtClean="0"/>
              <a:t>array.</a:t>
            </a:r>
          </a:p>
          <a:p>
            <a:pPr marL="457200" indent="-457200">
              <a:buFont typeface="Arial" panose="020B0604020202020204" pitchFamily="34" charset="0"/>
              <a:buChar char="•"/>
            </a:pPr>
            <a:r>
              <a:rPr lang="en-IN" dirty="0" smtClean="0"/>
              <a:t>Do </a:t>
            </a:r>
            <a:r>
              <a:rPr lang="en-IN" dirty="0"/>
              <a:t>not appropriate when you want to modify the </a:t>
            </a:r>
            <a:r>
              <a:rPr lang="en-IN" dirty="0" smtClean="0"/>
              <a:t>array.</a:t>
            </a:r>
          </a:p>
          <a:p>
            <a:pPr marL="457200" indent="-457200">
              <a:buFont typeface="Arial" panose="020B0604020202020204" pitchFamily="34" charset="0"/>
              <a:buChar char="•"/>
            </a:pPr>
            <a:r>
              <a:rPr lang="en-IN" dirty="0" smtClean="0"/>
              <a:t>Only </a:t>
            </a:r>
            <a:r>
              <a:rPr lang="en-IN" dirty="0"/>
              <a:t>iterates forward over the array in single </a:t>
            </a:r>
            <a:r>
              <a:rPr lang="en-IN" dirty="0" smtClean="0"/>
              <a:t>steps.</a:t>
            </a:r>
          </a:p>
          <a:p>
            <a:pPr marL="457200" indent="-457200">
              <a:buFont typeface="Arial" panose="020B0604020202020204" pitchFamily="34" charset="0"/>
              <a:buChar char="•"/>
            </a:pPr>
            <a:r>
              <a:rPr lang="en-IN" dirty="0"/>
              <a:t>only iterates forward over the array in single steps</a:t>
            </a:r>
          </a:p>
        </p:txBody>
      </p:sp>
    </p:spTree>
    <p:extLst>
      <p:ext uri="{BB962C8B-B14F-4D97-AF65-F5344CB8AC3E}">
        <p14:creationId xmlns:p14="http://schemas.microsoft.com/office/powerpoint/2010/main" val="2311977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79500">
              <a:lnSpc>
                <a:spcPct val="100000"/>
              </a:lnSpc>
            </a:pPr>
            <a:r>
              <a:rPr sz="3600" spc="-20" dirty="0"/>
              <a:t>Object</a:t>
            </a:r>
            <a:r>
              <a:rPr sz="3600" spc="90" dirty="0">
                <a:latin typeface="Times New Roman"/>
                <a:cs typeface="Times New Roman"/>
              </a:rPr>
              <a:t> </a:t>
            </a:r>
            <a:r>
              <a:rPr sz="3600" spc="-25" dirty="0"/>
              <a:t>to/fro</a:t>
            </a:r>
            <a:r>
              <a:rPr sz="3600" spc="-35" dirty="0"/>
              <a:t>m</a:t>
            </a:r>
            <a:r>
              <a:rPr sz="3600" spc="100" dirty="0">
                <a:latin typeface="Times New Roman"/>
                <a:cs typeface="Times New Roman"/>
              </a:rPr>
              <a:t> </a:t>
            </a:r>
            <a:r>
              <a:rPr sz="3600" spc="-5" dirty="0"/>
              <a:t>Primitiv</a:t>
            </a:r>
            <a:r>
              <a:rPr sz="3600" dirty="0"/>
              <a:t>e</a:t>
            </a:r>
            <a:r>
              <a:rPr sz="3600" spc="95" dirty="0">
                <a:latin typeface="Times New Roman"/>
                <a:cs typeface="Times New Roman"/>
              </a:rPr>
              <a:t> </a:t>
            </a:r>
            <a:r>
              <a:rPr sz="3600" spc="-5" dirty="0"/>
              <a:t>Issues</a:t>
            </a:r>
            <a:endParaRPr sz="3600">
              <a:latin typeface="Times New Roman"/>
              <a:cs typeface="Times New Roman"/>
            </a:endParaRPr>
          </a:p>
        </p:txBody>
      </p:sp>
      <p:sp>
        <p:nvSpPr>
          <p:cNvPr id="5" name="object 5"/>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object 6"/>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22</a:t>
            </a:fld>
            <a:endParaRPr sz="1600">
              <a:latin typeface="Times New Roman"/>
              <a:cs typeface="Times New Roman"/>
            </a:endParaRPr>
          </a:p>
        </p:txBody>
      </p:sp>
      <p:sp>
        <p:nvSpPr>
          <p:cNvPr id="3" name="object 3"/>
          <p:cNvSpPr txBox="1"/>
          <p:nvPr/>
        </p:nvSpPr>
        <p:spPr>
          <a:xfrm>
            <a:off x="524002" y="1297871"/>
            <a:ext cx="8035290" cy="1235710"/>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dirty="0">
                <a:latin typeface="Arial"/>
                <a:cs typeface="Arial"/>
              </a:rPr>
              <a:t>In</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1.4</a:t>
            </a:r>
            <a:r>
              <a:rPr sz="2800" spc="80"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earlier</a:t>
            </a:r>
            <a:r>
              <a:rPr sz="2800" spc="80" dirty="0">
                <a:latin typeface="Times New Roman"/>
                <a:cs typeface="Times New Roman"/>
              </a:rPr>
              <a:t> </a:t>
            </a:r>
            <a:r>
              <a:rPr sz="2800" dirty="0">
                <a:latin typeface="Arial"/>
                <a:cs typeface="Arial"/>
              </a:rPr>
              <a:t>releases),</a:t>
            </a:r>
            <a:r>
              <a:rPr sz="2800" spc="75" dirty="0">
                <a:latin typeface="Times New Roman"/>
                <a:cs typeface="Times New Roman"/>
              </a:rPr>
              <a:t> </a:t>
            </a:r>
            <a:r>
              <a:rPr sz="2800" dirty="0">
                <a:latin typeface="Arial"/>
                <a:cs typeface="Arial"/>
              </a:rPr>
              <a:t>properly</a:t>
            </a:r>
            <a:r>
              <a:rPr sz="2800" spc="80" dirty="0">
                <a:latin typeface="Times New Roman"/>
                <a:cs typeface="Times New Roman"/>
              </a:rPr>
              <a:t> </a:t>
            </a:r>
            <a:r>
              <a:rPr sz="2800" dirty="0">
                <a:latin typeface="Arial"/>
                <a:cs typeface="Arial"/>
              </a:rPr>
              <a:t>moving</a:t>
            </a:r>
            <a:r>
              <a:rPr sz="2800"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between</a:t>
            </a:r>
            <a:r>
              <a:rPr sz="2800" spc="80" dirty="0">
                <a:latin typeface="Times New Roman"/>
                <a:cs typeface="Times New Roman"/>
              </a:rPr>
              <a:t> </a:t>
            </a:r>
            <a:r>
              <a:rPr sz="2800" dirty="0">
                <a:latin typeface="Arial"/>
                <a:cs typeface="Arial"/>
              </a:rPr>
              <a:t>wrapper</a:t>
            </a:r>
            <a:r>
              <a:rPr sz="2800" spc="80"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objects</a:t>
            </a:r>
            <a:r>
              <a:rPr sz="2800" spc="80" dirty="0">
                <a:latin typeface="Times New Roman"/>
                <a:cs typeface="Times New Roman"/>
              </a:rPr>
              <a:t> </a:t>
            </a:r>
            <a:r>
              <a:rPr sz="2800" dirty="0">
                <a:latin typeface="Arial"/>
                <a:cs typeface="Arial"/>
              </a:rPr>
              <a:t>and</a:t>
            </a:r>
            <a:r>
              <a:rPr sz="2800" dirty="0">
                <a:latin typeface="Times New Roman"/>
                <a:cs typeface="Times New Roman"/>
              </a:rPr>
              <a:t> </a:t>
            </a:r>
            <a:r>
              <a:rPr sz="2800" dirty="0">
                <a:latin typeface="Arial"/>
                <a:cs typeface="Arial"/>
              </a:rPr>
              <a:t>primitives</a:t>
            </a:r>
            <a:r>
              <a:rPr sz="2800" spc="85" dirty="0">
                <a:latin typeface="Times New Roman"/>
                <a:cs typeface="Times New Roman"/>
              </a:rPr>
              <a:t> </a:t>
            </a:r>
            <a:r>
              <a:rPr sz="2800" dirty="0">
                <a:latin typeface="Arial"/>
                <a:cs typeface="Arial"/>
              </a:rPr>
              <a:t>required</a:t>
            </a:r>
            <a:r>
              <a:rPr sz="2800" spc="80" dirty="0">
                <a:latin typeface="Times New Roman"/>
                <a:cs typeface="Times New Roman"/>
              </a:rPr>
              <a:t> </a:t>
            </a:r>
            <a:r>
              <a:rPr sz="2800" dirty="0">
                <a:latin typeface="Arial"/>
                <a:cs typeface="Arial"/>
              </a:rPr>
              <a:t>extra</a:t>
            </a:r>
            <a:r>
              <a:rPr sz="2800" spc="85" dirty="0">
                <a:latin typeface="Times New Roman"/>
                <a:cs typeface="Times New Roman"/>
              </a:rPr>
              <a:t> </a:t>
            </a:r>
            <a:r>
              <a:rPr sz="2800" dirty="0">
                <a:latin typeface="Arial"/>
                <a:cs typeface="Arial"/>
              </a:rPr>
              <a:t>work:</a:t>
            </a:r>
            <a:endParaRPr sz="2800">
              <a:latin typeface="Arial"/>
              <a:cs typeface="Arial"/>
            </a:endParaRPr>
          </a:p>
        </p:txBody>
      </p:sp>
      <p:sp>
        <p:nvSpPr>
          <p:cNvPr id="4" name="object 4"/>
          <p:cNvSpPr txBox="1"/>
          <p:nvPr/>
        </p:nvSpPr>
        <p:spPr>
          <a:xfrm>
            <a:off x="749299" y="2578100"/>
            <a:ext cx="7848600" cy="1447800"/>
          </a:xfrm>
          <a:prstGeom prst="rect">
            <a:avLst/>
          </a:prstGeom>
          <a:solidFill>
            <a:srgbClr val="FFFF99"/>
          </a:solidFill>
        </p:spPr>
        <p:txBody>
          <a:bodyPr vert="horz" wrap="square" lIns="0" tIns="0" rIns="0" bIns="0" rtlCol="0">
            <a:spAutoFit/>
          </a:bodyPr>
          <a:lstStyle/>
          <a:p>
            <a:pPr marL="130175" marR="1616075">
              <a:lnSpc>
                <a:spcPct val="119700"/>
              </a:lnSpc>
              <a:tabLst>
                <a:tab pos="739775" algn="l"/>
                <a:tab pos="1196340" algn="l"/>
                <a:tab pos="1348740" algn="l"/>
                <a:tab pos="2720340" algn="l"/>
                <a:tab pos="2872740" algn="l"/>
                <a:tab pos="3025140" algn="l"/>
                <a:tab pos="3177540" algn="l"/>
                <a:tab pos="3634740" algn="l"/>
                <a:tab pos="3787140" algn="l"/>
                <a:tab pos="3939540" algn="l"/>
              </a:tabLst>
            </a:pPr>
            <a:r>
              <a:rPr sz="2000" b="1" spc="-15" dirty="0">
                <a:latin typeface="Courier New"/>
                <a:cs typeface="Courier New"/>
              </a:rPr>
              <a:t>Integer</a:t>
            </a:r>
            <a:r>
              <a:rPr sz="2000" b="1" spc="-15" dirty="0">
                <a:latin typeface="Times New Roman"/>
                <a:cs typeface="Times New Roman"/>
              </a:rPr>
              <a:t>	</a:t>
            </a:r>
            <a:r>
              <a:rPr sz="2000" b="1" spc="-15" dirty="0">
                <a:latin typeface="Courier New"/>
                <a:cs typeface="Courier New"/>
              </a:rPr>
              <a:t>intObject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Integer(123);</a:t>
            </a:r>
            <a:r>
              <a:rPr sz="2000" b="1" spc="-5" dirty="0">
                <a:latin typeface="Times New Roman"/>
                <a:cs typeface="Times New Roman"/>
              </a:rPr>
              <a:t>   </a:t>
            </a:r>
            <a:r>
              <a:rPr sz="2000" b="1" spc="-15" dirty="0">
                <a:latin typeface="Courier New"/>
                <a:cs typeface="Courier New"/>
              </a:rPr>
              <a:t>int</a:t>
            </a:r>
            <a:r>
              <a:rPr sz="2000" b="1" dirty="0">
                <a:latin typeface="Times New Roman"/>
                <a:cs typeface="Times New Roman"/>
              </a:rPr>
              <a:t>	</a:t>
            </a:r>
            <a:r>
              <a:rPr sz="2000" b="1" spc="-15" dirty="0">
                <a:latin typeface="Courier New"/>
                <a:cs typeface="Courier New"/>
              </a:rPr>
              <a:t>intPrimitive</a:t>
            </a:r>
            <a:r>
              <a:rPr sz="2000" b="1" dirty="0">
                <a:latin typeface="Times New Roman"/>
                <a:cs typeface="Times New Roman"/>
              </a:rPr>
              <a:t>	</a:t>
            </a:r>
            <a:r>
              <a:rPr sz="2000" b="1" spc="-15" dirty="0">
                <a:latin typeface="Courier New"/>
                <a:cs typeface="Courier New"/>
              </a:rPr>
              <a:t>=</a:t>
            </a:r>
            <a:r>
              <a:rPr sz="2000" b="1" dirty="0">
                <a:latin typeface="Times New Roman"/>
                <a:cs typeface="Times New Roman"/>
              </a:rPr>
              <a:t>	</a:t>
            </a:r>
            <a:r>
              <a:rPr sz="2000" b="1" spc="-15" dirty="0">
                <a:latin typeface="Courier New"/>
                <a:cs typeface="Courier New"/>
              </a:rPr>
              <a:t>intObject.intValue();</a:t>
            </a:r>
            <a:r>
              <a:rPr sz="2000" b="1" spc="-5" dirty="0">
                <a:latin typeface="Times New Roman"/>
                <a:cs typeface="Times New Roman"/>
              </a:rPr>
              <a:t> </a:t>
            </a:r>
            <a:r>
              <a:rPr sz="2000" b="1" spc="-15" dirty="0">
                <a:latin typeface="Courier New"/>
                <a:cs typeface="Courier New"/>
              </a:rPr>
              <a:t>double</a:t>
            </a:r>
            <a:r>
              <a:rPr sz="2000" b="1" dirty="0">
                <a:latin typeface="Times New Roman"/>
                <a:cs typeface="Times New Roman"/>
              </a:rPr>
              <a:t>	</a:t>
            </a:r>
            <a:r>
              <a:rPr sz="2000" b="1" spc="-15" dirty="0">
                <a:latin typeface="Courier New"/>
                <a:cs typeface="Courier New"/>
              </a:rPr>
              <a:t>doublePrimitive</a:t>
            </a:r>
            <a:r>
              <a:rPr sz="2000" b="1" dirty="0">
                <a:latin typeface="Times New Roman"/>
                <a:cs typeface="Times New Roman"/>
              </a:rPr>
              <a:t>	</a:t>
            </a:r>
            <a:r>
              <a:rPr sz="2000" b="1" spc="-15" dirty="0">
                <a:latin typeface="Courier New"/>
                <a:cs typeface="Courier New"/>
              </a:rPr>
              <a:t>=</a:t>
            </a:r>
            <a:r>
              <a:rPr sz="2000" b="1" dirty="0">
                <a:latin typeface="Times New Roman"/>
                <a:cs typeface="Times New Roman"/>
              </a:rPr>
              <a:t>	</a:t>
            </a:r>
            <a:r>
              <a:rPr sz="2000" b="1" spc="-15" dirty="0">
                <a:latin typeface="Courier New"/>
                <a:cs typeface="Courier New"/>
              </a:rPr>
              <a:t>123.45;</a:t>
            </a:r>
            <a:endParaRPr sz="2000">
              <a:latin typeface="Courier New"/>
              <a:cs typeface="Courier New"/>
            </a:endParaRPr>
          </a:p>
          <a:p>
            <a:pPr marL="130175">
              <a:lnSpc>
                <a:spcPct val="100000"/>
              </a:lnSpc>
              <a:spcBef>
                <a:spcPts val="470"/>
              </a:spcBef>
              <a:tabLst>
                <a:tab pos="1196340" algn="l"/>
                <a:tab pos="3177540" algn="l"/>
                <a:tab pos="3482340" algn="l"/>
                <a:tab pos="4091940" algn="l"/>
              </a:tabLst>
            </a:pPr>
            <a:r>
              <a:rPr sz="2000" b="1" spc="-15" dirty="0">
                <a:latin typeface="Courier New"/>
                <a:cs typeface="Courier New"/>
              </a:rPr>
              <a:t>Double</a:t>
            </a:r>
            <a:r>
              <a:rPr sz="2000" b="1" spc="-15" dirty="0">
                <a:latin typeface="Times New Roman"/>
                <a:cs typeface="Times New Roman"/>
              </a:rPr>
              <a:t>	</a:t>
            </a:r>
            <a:r>
              <a:rPr sz="2000" b="1" spc="-15" dirty="0">
                <a:latin typeface="Courier New"/>
                <a:cs typeface="Courier New"/>
              </a:rPr>
              <a:t>doubleObject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Double(doublePrimitive);</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002" y="1227767"/>
            <a:ext cx="7672705" cy="72263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5</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1.5)</a:t>
            </a:r>
            <a:r>
              <a:rPr sz="2800" spc="80"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later</a:t>
            </a:r>
            <a:r>
              <a:rPr sz="2800" spc="80" dirty="0">
                <a:latin typeface="Times New Roman"/>
                <a:cs typeface="Times New Roman"/>
              </a:rPr>
              <a:t> </a:t>
            </a:r>
            <a:r>
              <a:rPr sz="2800" dirty="0">
                <a:latin typeface="Arial"/>
                <a:cs typeface="Arial"/>
              </a:rPr>
              <a:t>automatically</a:t>
            </a:r>
            <a:r>
              <a:rPr sz="2800" spc="85" dirty="0">
                <a:latin typeface="Times New Roman"/>
                <a:cs typeface="Times New Roman"/>
              </a:rPr>
              <a:t> </a:t>
            </a:r>
            <a:r>
              <a:rPr sz="2800" dirty="0">
                <a:latin typeface="Arial"/>
                <a:cs typeface="Arial"/>
              </a:rPr>
              <a:t>“box”</a:t>
            </a:r>
            <a:r>
              <a:rPr sz="280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”unbox”</a:t>
            </a:r>
            <a:r>
              <a:rPr sz="2800" spc="80" dirty="0">
                <a:latin typeface="Times New Roman"/>
                <a:cs typeface="Times New Roman"/>
              </a:rPr>
              <a:t> </a:t>
            </a:r>
            <a:r>
              <a:rPr sz="2800" dirty="0">
                <a:latin typeface="Arial"/>
                <a:cs typeface="Arial"/>
              </a:rPr>
              <a:t>values</a:t>
            </a:r>
            <a:endParaRPr sz="2800">
              <a:latin typeface="Arial"/>
              <a:cs typeface="Arial"/>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23</a:t>
            </a:fld>
            <a:endParaRPr sz="1600">
              <a:latin typeface="Times New Roman"/>
              <a:cs typeface="Times New Roman"/>
            </a:endParaRPr>
          </a:p>
        </p:txBody>
      </p:sp>
      <p:sp>
        <p:nvSpPr>
          <p:cNvPr id="3" name="object 3"/>
          <p:cNvSpPr txBox="1"/>
          <p:nvPr/>
        </p:nvSpPr>
        <p:spPr>
          <a:xfrm>
            <a:off x="825500" y="1968500"/>
            <a:ext cx="7772400" cy="1219200"/>
          </a:xfrm>
          <a:prstGeom prst="rect">
            <a:avLst/>
          </a:prstGeom>
          <a:solidFill>
            <a:srgbClr val="FFFF99"/>
          </a:solidFill>
        </p:spPr>
        <p:txBody>
          <a:bodyPr vert="horz" wrap="square" lIns="0" tIns="0" rIns="0" bIns="0" rtlCol="0">
            <a:spAutoFit/>
          </a:bodyPr>
          <a:lstStyle/>
          <a:p>
            <a:pPr marL="53975" marR="2072639">
              <a:lnSpc>
                <a:spcPct val="100000"/>
              </a:lnSpc>
              <a:tabLst>
                <a:tab pos="663575" algn="l"/>
                <a:tab pos="1272540" algn="l"/>
                <a:tab pos="2644140" algn="l"/>
                <a:tab pos="2796540" algn="l"/>
                <a:tab pos="2948940" algn="l"/>
                <a:tab pos="3101340" algn="l"/>
                <a:tab pos="3710940" algn="l"/>
              </a:tabLst>
            </a:pPr>
            <a:r>
              <a:rPr sz="2000" b="1" spc="-15" dirty="0">
                <a:latin typeface="Courier New"/>
                <a:cs typeface="Courier New"/>
              </a:rPr>
              <a:t>Integer</a:t>
            </a:r>
            <a:r>
              <a:rPr sz="2000" b="1" spc="-15" dirty="0">
                <a:latin typeface="Times New Roman"/>
                <a:cs typeface="Times New Roman"/>
              </a:rPr>
              <a:t>	</a:t>
            </a:r>
            <a:r>
              <a:rPr sz="2000" b="1" spc="-15" dirty="0">
                <a:latin typeface="Courier New"/>
                <a:cs typeface="Courier New"/>
              </a:rPr>
              <a:t>intObject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Integer(123);</a:t>
            </a:r>
            <a:r>
              <a:rPr sz="2000" b="1" spc="-5" dirty="0">
                <a:latin typeface="Times New Roman"/>
                <a:cs typeface="Times New Roman"/>
              </a:rPr>
              <a:t> </a:t>
            </a:r>
            <a:r>
              <a:rPr sz="2000" b="1" spc="-15" dirty="0">
                <a:latin typeface="Courier New"/>
                <a:cs typeface="Courier New"/>
              </a:rPr>
              <a:t>int</a:t>
            </a:r>
            <a:r>
              <a:rPr sz="2000" b="1" spc="-15" dirty="0">
                <a:latin typeface="Times New Roman"/>
                <a:cs typeface="Times New Roman"/>
              </a:rPr>
              <a:t>	</a:t>
            </a:r>
            <a:r>
              <a:rPr sz="2000" b="1" spc="-15" dirty="0">
                <a:latin typeface="Courier New"/>
                <a:cs typeface="Courier New"/>
              </a:rPr>
              <a:t>intPrimitive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intObject;</a:t>
            </a:r>
            <a:endParaRPr sz="2000">
              <a:latin typeface="Courier New"/>
              <a:cs typeface="Courier New"/>
            </a:endParaRPr>
          </a:p>
          <a:p>
            <a:pPr marL="53975">
              <a:lnSpc>
                <a:spcPct val="100000"/>
              </a:lnSpc>
              <a:tabLst>
                <a:tab pos="1120140" algn="l"/>
                <a:tab pos="3558540" algn="l"/>
                <a:tab pos="3863340" algn="l"/>
              </a:tabLst>
            </a:pPr>
            <a:r>
              <a:rPr sz="2000" b="1" spc="-15" dirty="0">
                <a:latin typeface="Courier New"/>
                <a:cs typeface="Courier New"/>
              </a:rPr>
              <a:t>double</a:t>
            </a:r>
            <a:r>
              <a:rPr sz="2000" b="1" spc="-15" dirty="0">
                <a:latin typeface="Times New Roman"/>
                <a:cs typeface="Times New Roman"/>
              </a:rPr>
              <a:t>	</a:t>
            </a:r>
            <a:r>
              <a:rPr sz="2000" b="1" spc="-15" dirty="0">
                <a:latin typeface="Courier New"/>
                <a:cs typeface="Courier New"/>
              </a:rPr>
              <a:t>doublePrimitive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123.45;</a:t>
            </a:r>
            <a:endParaRPr sz="2000">
              <a:latin typeface="Courier New"/>
              <a:cs typeface="Courier New"/>
            </a:endParaRPr>
          </a:p>
          <a:p>
            <a:pPr marL="53975">
              <a:lnSpc>
                <a:spcPct val="100000"/>
              </a:lnSpc>
              <a:tabLst>
                <a:tab pos="1120140" algn="l"/>
                <a:tab pos="3253740" algn="l"/>
                <a:tab pos="3558540" algn="l"/>
              </a:tabLst>
            </a:pPr>
            <a:r>
              <a:rPr sz="2000" b="1" spc="-15" dirty="0">
                <a:latin typeface="Courier New"/>
                <a:cs typeface="Courier New"/>
              </a:rPr>
              <a:t>Double</a:t>
            </a:r>
            <a:r>
              <a:rPr sz="2000" b="1" spc="-15" dirty="0">
                <a:latin typeface="Times New Roman"/>
                <a:cs typeface="Times New Roman"/>
              </a:rPr>
              <a:t>	</a:t>
            </a:r>
            <a:r>
              <a:rPr sz="2000" b="1" spc="-15" dirty="0">
                <a:latin typeface="Courier New"/>
                <a:cs typeface="Courier New"/>
              </a:rPr>
              <a:t>doubleObject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doublePrimitive;</a:t>
            </a:r>
            <a:endParaRPr sz="2000">
              <a:latin typeface="Courier New"/>
              <a:cs typeface="Courier New"/>
            </a:endParaRPr>
          </a:p>
        </p:txBody>
      </p:sp>
      <p:sp>
        <p:nvSpPr>
          <p:cNvPr id="4" name="object 4"/>
          <p:cNvSpPr txBox="1"/>
          <p:nvPr/>
        </p:nvSpPr>
        <p:spPr>
          <a:xfrm>
            <a:off x="981203" y="3215826"/>
            <a:ext cx="7734934" cy="2855595"/>
          </a:xfrm>
          <a:prstGeom prst="rect">
            <a:avLst/>
          </a:prstGeom>
        </p:spPr>
        <p:txBody>
          <a:bodyPr vert="horz" wrap="square" lIns="0" tIns="0" rIns="0" bIns="0" rtlCol="0">
            <a:spAutoFit/>
          </a:bodyPr>
          <a:lstStyle/>
          <a:p>
            <a:pPr marL="298450" marR="86360" indent="-285750">
              <a:lnSpc>
                <a:spcPct val="80000"/>
              </a:lnSpc>
              <a:buFont typeface="Arial"/>
              <a:buChar char="–"/>
              <a:tabLst>
                <a:tab pos="29845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advent</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automatic</a:t>
            </a:r>
            <a:r>
              <a:rPr sz="2800" spc="85" dirty="0">
                <a:latin typeface="Times New Roman"/>
                <a:cs typeface="Times New Roman"/>
              </a:rPr>
              <a:t> </a:t>
            </a:r>
            <a:r>
              <a:rPr sz="2800" dirty="0">
                <a:latin typeface="Arial"/>
                <a:cs typeface="Arial"/>
              </a:rPr>
              <a:t>Boxing</a:t>
            </a:r>
            <a:r>
              <a:rPr sz="2800" spc="7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automatic</a:t>
            </a:r>
            <a:r>
              <a:rPr sz="2800" dirty="0">
                <a:latin typeface="Times New Roman"/>
                <a:cs typeface="Times New Roman"/>
              </a:rPr>
              <a:t> </a:t>
            </a:r>
            <a:r>
              <a:rPr sz="2800" dirty="0">
                <a:latin typeface="Arial"/>
                <a:cs typeface="Arial"/>
              </a:rPr>
              <a:t>Unboxing</a:t>
            </a:r>
            <a:r>
              <a:rPr sz="2800" spc="80" dirty="0">
                <a:latin typeface="Times New Roman"/>
                <a:cs typeface="Times New Roman"/>
              </a:rPr>
              <a:t> </a:t>
            </a:r>
            <a:r>
              <a:rPr sz="2800" dirty="0">
                <a:latin typeface="Arial"/>
                <a:cs typeface="Arial"/>
              </a:rPr>
              <a:t>greatly</a:t>
            </a:r>
            <a:r>
              <a:rPr sz="2800" spc="80" dirty="0">
                <a:latin typeface="Times New Roman"/>
                <a:cs typeface="Times New Roman"/>
              </a:rPr>
              <a:t> </a:t>
            </a:r>
            <a:r>
              <a:rPr sz="2800" dirty="0">
                <a:latin typeface="Arial"/>
                <a:cs typeface="Arial"/>
              </a:rPr>
              <a:t>simplifies</a:t>
            </a:r>
            <a:r>
              <a:rPr sz="2800" spc="75" dirty="0">
                <a:latin typeface="Times New Roman"/>
                <a:cs typeface="Times New Roman"/>
              </a:rPr>
              <a:t> </a:t>
            </a:r>
            <a:r>
              <a:rPr sz="2800" dirty="0">
                <a:latin typeface="Arial"/>
                <a:cs typeface="Arial"/>
              </a:rPr>
              <a:t>code</a:t>
            </a:r>
            <a:r>
              <a:rPr sz="2800" spc="75" dirty="0">
                <a:latin typeface="Times New Roman"/>
                <a:cs typeface="Times New Roman"/>
              </a:rPr>
              <a:t> </a:t>
            </a:r>
            <a:r>
              <a:rPr sz="2800" dirty="0">
                <a:latin typeface="Arial"/>
                <a:cs typeface="Arial"/>
              </a:rPr>
              <a:t>when</a:t>
            </a:r>
            <a:r>
              <a:rPr sz="2800" spc="80" dirty="0">
                <a:latin typeface="Times New Roman"/>
                <a:cs typeface="Times New Roman"/>
              </a:rPr>
              <a:t> </a:t>
            </a:r>
            <a:r>
              <a:rPr sz="2800" dirty="0">
                <a:latin typeface="Arial"/>
                <a:cs typeface="Arial"/>
              </a:rPr>
              <a:t>using</a:t>
            </a:r>
            <a:r>
              <a:rPr sz="2800" dirty="0">
                <a:latin typeface="Times New Roman"/>
                <a:cs typeface="Times New Roman"/>
              </a:rPr>
              <a:t> </a:t>
            </a:r>
            <a:r>
              <a:rPr sz="2800" dirty="0">
                <a:latin typeface="Arial"/>
                <a:cs typeface="Arial"/>
              </a:rPr>
              <a:t>Collection</a:t>
            </a:r>
            <a:r>
              <a:rPr sz="2800" spc="8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other</a:t>
            </a:r>
            <a:r>
              <a:rPr sz="2800" spc="80" dirty="0">
                <a:latin typeface="Times New Roman"/>
                <a:cs typeface="Times New Roman"/>
              </a:rPr>
              <a:t> </a:t>
            </a:r>
            <a:r>
              <a:rPr sz="2800" dirty="0">
                <a:latin typeface="Arial"/>
                <a:cs typeface="Arial"/>
              </a:rPr>
              <a:t>types</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objects</a:t>
            </a:r>
            <a:endParaRPr sz="2800">
              <a:latin typeface="Arial"/>
              <a:cs typeface="Arial"/>
            </a:endParaRPr>
          </a:p>
          <a:p>
            <a:pPr marL="298450" marR="5080" indent="-285750">
              <a:lnSpc>
                <a:spcPct val="80000"/>
              </a:lnSpc>
              <a:spcBef>
                <a:spcPts val="670"/>
              </a:spcBef>
              <a:buFont typeface="Arial"/>
              <a:buChar char="–"/>
              <a:tabLst>
                <a:tab pos="298450" algn="l"/>
              </a:tabLst>
            </a:pPr>
            <a:r>
              <a:rPr sz="2800" spc="-5" dirty="0">
                <a:latin typeface="Arial"/>
                <a:cs typeface="Arial"/>
              </a:rPr>
              <a:t>B</a:t>
            </a:r>
            <a:r>
              <a:rPr sz="2800" dirty="0">
                <a:latin typeface="Arial"/>
                <a:cs typeface="Arial"/>
              </a:rPr>
              <a:t>oxing</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Unboxing</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also</a:t>
            </a:r>
            <a:r>
              <a:rPr sz="2800" spc="80" dirty="0">
                <a:latin typeface="Times New Roman"/>
                <a:cs typeface="Times New Roman"/>
              </a:rPr>
              <a:t> </a:t>
            </a:r>
            <a:r>
              <a:rPr sz="2800" dirty="0">
                <a:latin typeface="Arial"/>
                <a:cs typeface="Arial"/>
              </a:rPr>
              <a:t>important</a:t>
            </a:r>
            <a:r>
              <a:rPr sz="2800" spc="85" dirty="0">
                <a:latin typeface="Times New Roman"/>
                <a:cs typeface="Times New Roman"/>
              </a:rPr>
              <a:t> </a:t>
            </a:r>
            <a:r>
              <a:rPr sz="2800" dirty="0">
                <a:latin typeface="Arial"/>
                <a:cs typeface="Arial"/>
              </a:rPr>
              <a:t>since</a:t>
            </a:r>
            <a:r>
              <a:rPr sz="2800" dirty="0">
                <a:latin typeface="Times New Roman"/>
                <a:cs typeface="Times New Roman"/>
              </a:rPr>
              <a:t> </a:t>
            </a:r>
            <a:r>
              <a:rPr sz="2800" dirty="0">
                <a:latin typeface="Arial"/>
                <a:cs typeface="Arial"/>
              </a:rPr>
              <a:t>Primitive</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Reference</a:t>
            </a:r>
            <a:r>
              <a:rPr sz="2800" spc="80"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are</a:t>
            </a:r>
            <a:r>
              <a:rPr sz="2800" dirty="0">
                <a:latin typeface="Times New Roman"/>
                <a:cs typeface="Times New Roman"/>
              </a:rPr>
              <a:t> </a:t>
            </a:r>
            <a:r>
              <a:rPr sz="2800" dirty="0">
                <a:latin typeface="Arial"/>
                <a:cs typeface="Arial"/>
              </a:rPr>
              <a:t>stored</a:t>
            </a:r>
            <a:r>
              <a:rPr sz="2800" spc="75"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different</a:t>
            </a:r>
            <a:r>
              <a:rPr sz="2800" spc="85" dirty="0">
                <a:latin typeface="Times New Roman"/>
                <a:cs typeface="Times New Roman"/>
              </a:rPr>
              <a:t> </a:t>
            </a:r>
            <a:r>
              <a:rPr sz="2800" dirty="0">
                <a:latin typeface="Arial"/>
                <a:cs typeface="Arial"/>
              </a:rPr>
              <a:t>places;</a:t>
            </a:r>
            <a:r>
              <a:rPr sz="2800" spc="80" dirty="0">
                <a:latin typeface="Times New Roman"/>
                <a:cs typeface="Times New Roman"/>
              </a:rPr>
              <a:t> </a:t>
            </a:r>
            <a:r>
              <a:rPr sz="2800" dirty="0">
                <a:latin typeface="Arial"/>
                <a:cs typeface="Arial"/>
              </a:rPr>
              <a:t>primitives</a:t>
            </a:r>
            <a:r>
              <a:rPr sz="2800" dirty="0">
                <a:latin typeface="Times New Roman"/>
                <a:cs typeface="Times New Roman"/>
              </a:rPr>
              <a:t> </a:t>
            </a:r>
            <a:r>
              <a:rPr sz="2800" dirty="0">
                <a:latin typeface="Arial"/>
                <a:cs typeface="Arial"/>
              </a:rPr>
              <a:t>representing</a:t>
            </a:r>
            <a:r>
              <a:rPr sz="2800" spc="75" dirty="0">
                <a:latin typeface="Times New Roman"/>
                <a:cs typeface="Times New Roman"/>
              </a:rPr>
              <a:t> </a:t>
            </a:r>
            <a:r>
              <a:rPr sz="2800" dirty="0">
                <a:latin typeface="Arial"/>
                <a:cs typeface="Arial"/>
              </a:rPr>
              <a:t>local</a:t>
            </a:r>
            <a:r>
              <a:rPr sz="2800" spc="80" dirty="0">
                <a:latin typeface="Times New Roman"/>
                <a:cs typeface="Times New Roman"/>
              </a:rPr>
              <a:t> </a:t>
            </a:r>
            <a:r>
              <a:rPr sz="2800" dirty="0">
                <a:latin typeface="Arial"/>
                <a:cs typeface="Arial"/>
              </a:rPr>
              <a:t>variables</a:t>
            </a:r>
            <a:r>
              <a:rPr sz="2800" spc="75" dirty="0">
                <a:latin typeface="Times New Roman"/>
                <a:cs typeface="Times New Roman"/>
              </a:rPr>
              <a:t> </a:t>
            </a:r>
            <a:r>
              <a:rPr sz="2800" dirty="0">
                <a:latin typeface="Arial"/>
                <a:cs typeface="Arial"/>
              </a:rPr>
              <a:t>are</a:t>
            </a:r>
            <a:r>
              <a:rPr sz="2800" spc="80" dirty="0">
                <a:latin typeface="Times New Roman"/>
                <a:cs typeface="Times New Roman"/>
              </a:rPr>
              <a:t> </a:t>
            </a:r>
            <a:r>
              <a:rPr sz="2800" dirty="0">
                <a:latin typeface="Arial"/>
                <a:cs typeface="Arial"/>
              </a:rPr>
              <a:t>stored</a:t>
            </a:r>
            <a:r>
              <a:rPr sz="2800" spc="80" dirty="0">
                <a:latin typeface="Times New Roman"/>
                <a:cs typeface="Times New Roman"/>
              </a:rPr>
              <a:t> </a:t>
            </a:r>
            <a:r>
              <a:rPr sz="2800" dirty="0">
                <a:latin typeface="Arial"/>
                <a:cs typeface="Arial"/>
              </a:rPr>
              <a:t>on</a:t>
            </a:r>
            <a:r>
              <a:rPr sz="2800" spc="80" dirty="0">
                <a:latin typeface="Times New Roman"/>
                <a:cs typeface="Times New Roman"/>
              </a:rPr>
              <a:t> </a:t>
            </a:r>
            <a:r>
              <a:rPr sz="2800" dirty="0">
                <a:latin typeface="Arial"/>
                <a:cs typeface="Arial"/>
              </a:rPr>
              <a:t>the</a:t>
            </a:r>
            <a:r>
              <a:rPr sz="2800" dirty="0">
                <a:latin typeface="Times New Roman"/>
                <a:cs typeface="Times New Roman"/>
              </a:rPr>
              <a:t> </a:t>
            </a:r>
            <a:r>
              <a:rPr sz="2800" dirty="0">
                <a:latin typeface="Arial"/>
                <a:cs typeface="Arial"/>
              </a:rPr>
              <a:t>stack</a:t>
            </a:r>
            <a:r>
              <a:rPr sz="2800" spc="80" dirty="0">
                <a:latin typeface="Times New Roman"/>
                <a:cs typeface="Times New Roman"/>
              </a:rPr>
              <a:t> </a:t>
            </a:r>
            <a:r>
              <a:rPr sz="2800" dirty="0">
                <a:latin typeface="Arial"/>
                <a:cs typeface="Arial"/>
              </a:rPr>
              <a:t>while</a:t>
            </a:r>
            <a:r>
              <a:rPr sz="2800" spc="80" dirty="0">
                <a:latin typeface="Times New Roman"/>
                <a:cs typeface="Times New Roman"/>
              </a:rPr>
              <a:t> </a:t>
            </a:r>
            <a:r>
              <a:rPr sz="2800" dirty="0">
                <a:latin typeface="Arial"/>
                <a:cs typeface="Arial"/>
              </a:rPr>
              <a:t>objects</a:t>
            </a:r>
            <a:r>
              <a:rPr sz="2800" spc="85" dirty="0">
                <a:latin typeface="Times New Roman"/>
                <a:cs typeface="Times New Roman"/>
              </a:rPr>
              <a:t> </a:t>
            </a:r>
            <a:r>
              <a:rPr sz="2800" dirty="0">
                <a:latin typeface="Arial"/>
                <a:cs typeface="Arial"/>
              </a:rPr>
              <a:t>are</a:t>
            </a:r>
            <a:r>
              <a:rPr sz="2800" spc="80" dirty="0">
                <a:latin typeface="Times New Roman"/>
                <a:cs typeface="Times New Roman"/>
              </a:rPr>
              <a:t> </a:t>
            </a:r>
            <a:r>
              <a:rPr sz="2800" dirty="0">
                <a:latin typeface="Arial"/>
                <a:cs typeface="Arial"/>
              </a:rPr>
              <a:t>stored</a:t>
            </a:r>
            <a:r>
              <a:rPr sz="2800" spc="80"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heap</a:t>
            </a:r>
            <a:r>
              <a:rPr sz="2800" spc="80" dirty="0">
                <a:latin typeface="Times New Roman"/>
                <a:cs typeface="Times New Roman"/>
              </a:rPr>
              <a:t> </a:t>
            </a:r>
            <a:r>
              <a:rPr sz="2800" dirty="0">
                <a:latin typeface="Arial"/>
                <a:cs typeface="Arial"/>
              </a:rPr>
              <a:t>memory.</a:t>
            </a:r>
            <a:endParaRPr sz="2800">
              <a:latin typeface="Arial"/>
              <a:cs typeface="Arial"/>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472565">
              <a:lnSpc>
                <a:spcPct val="100000"/>
              </a:lnSpc>
            </a:pPr>
            <a:r>
              <a:rPr sz="3600" spc="-20" dirty="0"/>
              <a:t>Autoboxing</a:t>
            </a:r>
            <a:r>
              <a:rPr sz="3600" spc="105" dirty="0">
                <a:latin typeface="Times New Roman"/>
                <a:cs typeface="Times New Roman"/>
              </a:rPr>
              <a:t> </a:t>
            </a:r>
            <a:r>
              <a:rPr sz="3600" spc="-30" dirty="0"/>
              <a:t>an</a:t>
            </a:r>
            <a:r>
              <a:rPr sz="3600" spc="-25" dirty="0"/>
              <a:t>d</a:t>
            </a:r>
            <a:r>
              <a:rPr sz="3600" spc="105" dirty="0">
                <a:latin typeface="Times New Roman"/>
                <a:cs typeface="Times New Roman"/>
              </a:rPr>
              <a:t> </a:t>
            </a:r>
            <a:r>
              <a:rPr sz="3600" spc="-25" dirty="0"/>
              <a:t>Unboxing</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556000">
              <a:lnSpc>
                <a:spcPct val="100000"/>
              </a:lnSpc>
            </a:pPr>
            <a:r>
              <a:rPr sz="3600" spc="-30" dirty="0"/>
              <a:t>Boxing</a:t>
            </a:r>
            <a:endParaRPr sz="3600"/>
          </a:p>
        </p:txBody>
      </p:sp>
      <p:sp>
        <p:nvSpPr>
          <p:cNvPr id="3" name="object 3"/>
          <p:cNvSpPr txBox="1"/>
          <p:nvPr/>
        </p:nvSpPr>
        <p:spPr>
          <a:xfrm>
            <a:off x="524002" y="1297871"/>
            <a:ext cx="7929880" cy="12357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dirty="0">
                <a:latin typeface="Arial"/>
                <a:cs typeface="Arial"/>
              </a:rPr>
              <a:t>When</a:t>
            </a:r>
            <a:r>
              <a:rPr sz="2800" spc="75" dirty="0">
                <a:latin typeface="Times New Roman"/>
                <a:cs typeface="Times New Roman"/>
              </a:rPr>
              <a:t> </a:t>
            </a:r>
            <a:r>
              <a:rPr sz="2800" spc="-5" dirty="0">
                <a:latin typeface="Arial"/>
                <a:cs typeface="Arial"/>
              </a:rPr>
              <a:t>a</a:t>
            </a:r>
            <a:r>
              <a:rPr sz="2800" dirty="0">
                <a:latin typeface="Arial"/>
                <a:cs typeface="Arial"/>
              </a:rPr>
              <a:t>n</a:t>
            </a:r>
            <a:r>
              <a:rPr sz="2800" spc="80" dirty="0">
                <a:latin typeface="Times New Roman"/>
                <a:cs typeface="Times New Roman"/>
              </a:rPr>
              <a:t> </a:t>
            </a:r>
            <a:r>
              <a:rPr sz="2800" spc="-5" dirty="0">
                <a:latin typeface="Arial"/>
                <a:cs typeface="Arial"/>
              </a:rPr>
              <a:t>intege</a:t>
            </a:r>
            <a:r>
              <a:rPr sz="2800" dirty="0">
                <a:latin typeface="Arial"/>
                <a:cs typeface="Arial"/>
              </a:rPr>
              <a:t>r</a:t>
            </a:r>
            <a:r>
              <a:rPr sz="2800" spc="80" dirty="0">
                <a:latin typeface="Times New Roman"/>
                <a:cs typeface="Times New Roman"/>
              </a:rPr>
              <a:t> </a:t>
            </a:r>
            <a:r>
              <a:rPr sz="2800" spc="-5" dirty="0">
                <a:latin typeface="Arial"/>
                <a:cs typeface="Arial"/>
              </a:rPr>
              <a:t>i</a:t>
            </a:r>
            <a:r>
              <a:rPr sz="2800" dirty="0">
                <a:latin typeface="Arial"/>
                <a:cs typeface="Arial"/>
              </a:rPr>
              <a:t>s</a:t>
            </a:r>
            <a:r>
              <a:rPr sz="2800" spc="80" dirty="0">
                <a:latin typeface="Times New Roman"/>
                <a:cs typeface="Times New Roman"/>
              </a:rPr>
              <a:t> </a:t>
            </a:r>
            <a:r>
              <a:rPr sz="2800" spc="-5" dirty="0">
                <a:latin typeface="Arial"/>
                <a:cs typeface="Arial"/>
              </a:rPr>
              <a:t>assigne</a:t>
            </a:r>
            <a:r>
              <a:rPr sz="2800" dirty="0">
                <a:latin typeface="Arial"/>
                <a:cs typeface="Arial"/>
              </a:rPr>
              <a:t>d</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spc="-5" dirty="0">
                <a:latin typeface="Arial"/>
                <a:cs typeface="Arial"/>
              </a:rPr>
              <a:t>a</a:t>
            </a:r>
            <a:r>
              <a:rPr sz="2800" dirty="0">
                <a:latin typeface="Arial"/>
                <a:cs typeface="Arial"/>
              </a:rPr>
              <a:t>n</a:t>
            </a:r>
            <a:r>
              <a:rPr sz="2800" spc="80" dirty="0">
                <a:latin typeface="Times New Roman"/>
                <a:cs typeface="Times New Roman"/>
              </a:rPr>
              <a:t> </a:t>
            </a:r>
            <a:r>
              <a:rPr sz="2800" spc="-5" dirty="0">
                <a:latin typeface="Arial"/>
                <a:cs typeface="Arial"/>
              </a:rPr>
              <a:t>object</a:t>
            </a:r>
            <a:r>
              <a:rPr sz="2800" dirty="0">
                <a:latin typeface="Arial"/>
                <a:cs typeface="Arial"/>
              </a:rPr>
              <a:t>,</a:t>
            </a:r>
            <a:r>
              <a:rPr sz="2800" spc="80" dirty="0">
                <a:latin typeface="Times New Roman"/>
                <a:cs typeface="Times New Roman"/>
              </a:rPr>
              <a:t> </a:t>
            </a:r>
            <a:r>
              <a:rPr sz="2800" dirty="0">
                <a:latin typeface="Arial"/>
                <a:cs typeface="Arial"/>
              </a:rPr>
              <a:t>the</a:t>
            </a:r>
            <a:r>
              <a:rPr sz="2800" dirty="0">
                <a:latin typeface="Times New Roman"/>
                <a:cs typeface="Times New Roman"/>
              </a:rPr>
              <a:t> </a:t>
            </a:r>
            <a:r>
              <a:rPr sz="2800" dirty="0">
                <a:latin typeface="Arial"/>
                <a:cs typeface="Arial"/>
              </a:rPr>
              <a:t>system,</a:t>
            </a:r>
            <a:r>
              <a:rPr sz="2800" spc="80" dirty="0">
                <a:latin typeface="Times New Roman"/>
                <a:cs typeface="Times New Roman"/>
              </a:rPr>
              <a:t> </a:t>
            </a:r>
            <a:r>
              <a:rPr sz="2800" dirty="0">
                <a:latin typeface="Arial"/>
                <a:cs typeface="Arial"/>
              </a:rPr>
              <a:t>“boxing”</a:t>
            </a:r>
            <a:r>
              <a:rPr sz="2800" spc="80" dirty="0">
                <a:latin typeface="Times New Roman"/>
                <a:cs typeface="Times New Roman"/>
              </a:rPr>
              <a:t> </a:t>
            </a:r>
            <a:r>
              <a:rPr sz="2800" dirty="0">
                <a:latin typeface="Arial"/>
                <a:cs typeface="Arial"/>
              </a:rPr>
              <a:t>makes</a:t>
            </a:r>
            <a:r>
              <a:rPr sz="2800" spc="75" dirty="0">
                <a:latin typeface="Times New Roman"/>
                <a:cs typeface="Times New Roman"/>
              </a:rPr>
              <a:t> </a:t>
            </a:r>
            <a:r>
              <a:rPr sz="2800" dirty="0">
                <a:latin typeface="Arial"/>
                <a:cs typeface="Arial"/>
              </a:rPr>
              <a:t>a</a:t>
            </a:r>
            <a:r>
              <a:rPr sz="2800" spc="75" dirty="0">
                <a:latin typeface="Times New Roman"/>
                <a:cs typeface="Times New Roman"/>
              </a:rPr>
              <a:t> </a:t>
            </a:r>
            <a:r>
              <a:rPr sz="2800" dirty="0">
                <a:latin typeface="Arial"/>
                <a:cs typeface="Arial"/>
              </a:rPr>
              <a:t>copy</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value</a:t>
            </a:r>
            <a:r>
              <a:rPr sz="2800" spc="75" dirty="0">
                <a:latin typeface="Times New Roman"/>
                <a:cs typeface="Times New Roman"/>
              </a:rPr>
              <a:t> </a:t>
            </a:r>
            <a:r>
              <a:rPr sz="2800" dirty="0">
                <a:latin typeface="Arial"/>
                <a:cs typeface="Arial"/>
              </a:rPr>
              <a:t>on</a:t>
            </a:r>
            <a:r>
              <a:rPr sz="280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heap</a:t>
            </a:r>
            <a:r>
              <a:rPr sz="2800" spc="75"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points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new</a:t>
            </a:r>
            <a:r>
              <a:rPr sz="2800" spc="75" dirty="0">
                <a:latin typeface="Times New Roman"/>
                <a:cs typeface="Times New Roman"/>
              </a:rPr>
              <a:t> </a:t>
            </a:r>
            <a:r>
              <a:rPr sz="2800" dirty="0">
                <a:latin typeface="Arial"/>
                <a:cs typeface="Arial"/>
              </a:rPr>
              <a:t>value.</a:t>
            </a:r>
            <a:endParaRPr sz="2800">
              <a:latin typeface="Arial"/>
              <a:cs typeface="Arial"/>
            </a:endParaRPr>
          </a:p>
        </p:txBody>
      </p:sp>
      <p:sp>
        <p:nvSpPr>
          <p:cNvPr id="4" name="object 4"/>
          <p:cNvSpPr/>
          <p:nvPr/>
        </p:nvSpPr>
        <p:spPr>
          <a:xfrm>
            <a:off x="1130300" y="2680970"/>
            <a:ext cx="6629400" cy="370712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object 6"/>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24</a:t>
            </a:fld>
            <a:endParaRPr sz="16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251200">
              <a:lnSpc>
                <a:spcPct val="100000"/>
              </a:lnSpc>
            </a:pPr>
            <a:r>
              <a:rPr sz="3600" spc="-30" dirty="0"/>
              <a:t>UnBoxing</a:t>
            </a:r>
            <a:endParaRPr sz="3600"/>
          </a:p>
        </p:txBody>
      </p:sp>
      <p:sp>
        <p:nvSpPr>
          <p:cNvPr id="3" name="object 3"/>
          <p:cNvSpPr txBox="1"/>
          <p:nvPr/>
        </p:nvSpPr>
        <p:spPr>
          <a:xfrm>
            <a:off x="524002" y="1297871"/>
            <a:ext cx="8288655" cy="12357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dirty="0">
                <a:latin typeface="Arial"/>
                <a:cs typeface="Arial"/>
              </a:rPr>
              <a:t>When</a:t>
            </a:r>
            <a:r>
              <a:rPr sz="2800" spc="75" dirty="0">
                <a:latin typeface="Times New Roman"/>
                <a:cs typeface="Times New Roman"/>
              </a:rPr>
              <a:t> </a:t>
            </a:r>
            <a:r>
              <a:rPr sz="2800" dirty="0">
                <a:latin typeface="Arial"/>
                <a:cs typeface="Arial"/>
              </a:rPr>
              <a:t>an</a:t>
            </a:r>
            <a:r>
              <a:rPr sz="2800" spc="80"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assigned</a:t>
            </a:r>
            <a:r>
              <a:rPr sz="2800" spc="80" dirty="0">
                <a:latin typeface="Times New Roman"/>
                <a:cs typeface="Times New Roman"/>
              </a:rPr>
              <a:t> </a:t>
            </a:r>
            <a:r>
              <a:rPr sz="2800" dirty="0">
                <a:latin typeface="Arial"/>
                <a:cs typeface="Arial"/>
              </a:rPr>
              <a:t>to</a:t>
            </a:r>
            <a:r>
              <a:rPr sz="2800" spc="80" dirty="0">
                <a:latin typeface="Times New Roman"/>
                <a:cs typeface="Times New Roman"/>
              </a:rPr>
              <a:t> </a:t>
            </a:r>
            <a:r>
              <a:rPr sz="2800" dirty="0">
                <a:latin typeface="Arial"/>
                <a:cs typeface="Arial"/>
              </a:rPr>
              <a:t>an</a:t>
            </a:r>
            <a:r>
              <a:rPr sz="2800" spc="80" dirty="0">
                <a:latin typeface="Times New Roman"/>
                <a:cs typeface="Times New Roman"/>
              </a:rPr>
              <a:t> </a:t>
            </a:r>
            <a:r>
              <a:rPr sz="2800" spc="-5" dirty="0">
                <a:latin typeface="Arial"/>
                <a:cs typeface="Arial"/>
              </a:rPr>
              <a:t>integer,</a:t>
            </a:r>
            <a:r>
              <a:rPr sz="2800" spc="-5" dirty="0">
                <a:latin typeface="Times New Roman"/>
                <a:cs typeface="Times New Roman"/>
              </a:rPr>
              <a:t> </a:t>
            </a:r>
            <a:r>
              <a:rPr sz="2800" dirty="0">
                <a:latin typeface="Arial"/>
                <a:cs typeface="Arial"/>
              </a:rPr>
              <a:t>“unboxing”</a:t>
            </a:r>
            <a:r>
              <a:rPr sz="2800" spc="80" dirty="0">
                <a:latin typeface="Times New Roman"/>
                <a:cs typeface="Times New Roman"/>
              </a:rPr>
              <a:t> </a:t>
            </a:r>
            <a:r>
              <a:rPr sz="2800" dirty="0">
                <a:latin typeface="Arial"/>
                <a:cs typeface="Arial"/>
              </a:rPr>
              <a:t>copies</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value</a:t>
            </a:r>
            <a:r>
              <a:rPr sz="2800" spc="75" dirty="0">
                <a:latin typeface="Times New Roman"/>
                <a:cs typeface="Times New Roman"/>
              </a:rPr>
              <a:t> </a:t>
            </a:r>
            <a:r>
              <a:rPr sz="2800" dirty="0">
                <a:latin typeface="Arial"/>
                <a:cs typeface="Arial"/>
              </a:rPr>
              <a:t>from</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heap</a:t>
            </a:r>
            <a:r>
              <a:rPr sz="2800" spc="80" dirty="0">
                <a:latin typeface="Times New Roman"/>
                <a:cs typeface="Times New Roman"/>
              </a:rPr>
              <a:t> </a:t>
            </a:r>
            <a:r>
              <a:rPr sz="2800" dirty="0">
                <a:latin typeface="Arial"/>
                <a:cs typeface="Arial"/>
              </a:rPr>
              <a:t>into</a:t>
            </a:r>
            <a:r>
              <a:rPr sz="2800" spc="80" dirty="0">
                <a:latin typeface="Times New Roman"/>
                <a:cs typeface="Times New Roman"/>
              </a:rPr>
              <a:t> </a:t>
            </a:r>
            <a:r>
              <a:rPr sz="2800" dirty="0">
                <a:latin typeface="Arial"/>
                <a:cs typeface="Arial"/>
              </a:rPr>
              <a:t>the</a:t>
            </a:r>
            <a:r>
              <a:rPr sz="2800" dirty="0">
                <a:latin typeface="Times New Roman"/>
                <a:cs typeface="Times New Roman"/>
              </a:rPr>
              <a:t> </a:t>
            </a:r>
            <a:r>
              <a:rPr sz="2800" dirty="0">
                <a:latin typeface="Arial"/>
                <a:cs typeface="Arial"/>
              </a:rPr>
              <a:t>variable's</a:t>
            </a:r>
            <a:r>
              <a:rPr sz="2800" spc="75" dirty="0">
                <a:latin typeface="Times New Roman"/>
                <a:cs typeface="Times New Roman"/>
              </a:rPr>
              <a:t> </a:t>
            </a:r>
            <a:r>
              <a:rPr sz="2800" dirty="0">
                <a:latin typeface="Arial"/>
                <a:cs typeface="Arial"/>
              </a:rPr>
              <a:t>storage</a:t>
            </a:r>
            <a:r>
              <a:rPr sz="2800" spc="80"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stack</a:t>
            </a:r>
            <a:endParaRPr sz="2800">
              <a:latin typeface="Arial"/>
              <a:cs typeface="Arial"/>
            </a:endParaRPr>
          </a:p>
        </p:txBody>
      </p:sp>
      <p:sp>
        <p:nvSpPr>
          <p:cNvPr id="4" name="object 4"/>
          <p:cNvSpPr/>
          <p:nvPr/>
        </p:nvSpPr>
        <p:spPr>
          <a:xfrm>
            <a:off x="1130300" y="2587244"/>
            <a:ext cx="6934200" cy="387705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object 6"/>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25</a:t>
            </a:fld>
            <a:endParaRPr sz="160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17" y="192382"/>
            <a:ext cx="7823965" cy="492443"/>
          </a:xfrm>
        </p:spPr>
        <p:txBody>
          <a:bodyPr/>
          <a:lstStyle/>
          <a:p>
            <a:pPr algn="ctr"/>
            <a:r>
              <a:rPr lang="en-IN" dirty="0" smtClean="0"/>
              <a:t>Demo</a:t>
            </a:r>
            <a:endParaRPr lang="en-IN" dirty="0"/>
          </a:p>
        </p:txBody>
      </p:sp>
      <p:sp>
        <p:nvSpPr>
          <p:cNvPr id="3" name="Text Placeholder 2"/>
          <p:cNvSpPr>
            <a:spLocks noGrp="1"/>
          </p:cNvSpPr>
          <p:nvPr>
            <p:ph type="body" idx="1"/>
          </p:nvPr>
        </p:nvSpPr>
        <p:spPr>
          <a:xfrm>
            <a:off x="427227" y="1297871"/>
            <a:ext cx="8264145" cy="5170646"/>
          </a:xfrm>
        </p:spPr>
        <p:txBody>
          <a:bodyPr/>
          <a:lstStyle/>
          <a:p>
            <a:r>
              <a:rPr lang="en-IN" sz="2400" dirty="0"/>
              <a:t>import </a:t>
            </a:r>
            <a:r>
              <a:rPr lang="en-IN" sz="2400" dirty="0" err="1"/>
              <a:t>java.util.List</a:t>
            </a:r>
            <a:r>
              <a:rPr lang="en-IN" sz="2400" dirty="0"/>
              <a:t>;</a:t>
            </a:r>
          </a:p>
          <a:p>
            <a:r>
              <a:rPr lang="en-IN" sz="2400" dirty="0"/>
              <a:t> </a:t>
            </a:r>
          </a:p>
          <a:p>
            <a:r>
              <a:rPr lang="en-IN" sz="2400" dirty="0"/>
              <a:t>public class </a:t>
            </a:r>
            <a:r>
              <a:rPr lang="en-IN" sz="2400" dirty="0" err="1"/>
              <a:t>AutoboxingExample</a:t>
            </a:r>
            <a:r>
              <a:rPr lang="en-IN" sz="2400" dirty="0"/>
              <a:t> {</a:t>
            </a:r>
          </a:p>
          <a:p>
            <a:r>
              <a:rPr lang="en-IN" sz="2400" dirty="0"/>
              <a:t> </a:t>
            </a:r>
          </a:p>
          <a:p>
            <a:r>
              <a:rPr lang="en-IN" sz="2400" dirty="0"/>
              <a:t>       public static void main(String[] </a:t>
            </a:r>
            <a:r>
              <a:rPr lang="en-IN" sz="2400" dirty="0" err="1"/>
              <a:t>args</a:t>
            </a:r>
            <a:r>
              <a:rPr lang="en-IN" sz="2400" dirty="0"/>
              <a:t>) {</a:t>
            </a:r>
          </a:p>
          <a:p>
            <a:r>
              <a:rPr lang="en-IN" sz="2400" dirty="0"/>
              <a:t> </a:t>
            </a:r>
          </a:p>
          <a:p>
            <a:r>
              <a:rPr lang="en-IN" sz="2400" dirty="0"/>
              <a:t>              Integer </a:t>
            </a:r>
            <a:r>
              <a:rPr lang="en-IN" sz="2400" dirty="0" err="1"/>
              <a:t>i</a:t>
            </a:r>
            <a:r>
              <a:rPr lang="en-IN" sz="2400" dirty="0"/>
              <a:t> = 100; // </a:t>
            </a:r>
            <a:r>
              <a:rPr lang="en-IN" sz="2400" dirty="0" err="1"/>
              <a:t>autoboxing</a:t>
            </a:r>
            <a:endParaRPr lang="en-IN" sz="2400" dirty="0"/>
          </a:p>
          <a:p>
            <a:r>
              <a:rPr lang="en-IN" sz="2400" dirty="0"/>
              <a:t> </a:t>
            </a:r>
          </a:p>
          <a:p>
            <a:r>
              <a:rPr lang="en-IN" sz="2400" dirty="0"/>
              <a:t>              List&lt;Integer&gt; </a:t>
            </a:r>
            <a:r>
              <a:rPr lang="en-IN" sz="2400" dirty="0" err="1"/>
              <a:t>intlist</a:t>
            </a:r>
            <a:r>
              <a:rPr lang="en-IN" sz="2400" dirty="0"/>
              <a:t> = new </a:t>
            </a:r>
            <a:r>
              <a:rPr lang="en-IN" sz="2400" dirty="0" err="1"/>
              <a:t>ArrayList</a:t>
            </a:r>
            <a:r>
              <a:rPr lang="en-IN" sz="2400" dirty="0"/>
              <a:t>&lt;&gt;();</a:t>
            </a:r>
          </a:p>
          <a:p>
            <a:r>
              <a:rPr lang="en-IN" sz="2400" dirty="0"/>
              <a:t> </a:t>
            </a:r>
          </a:p>
          <a:p>
            <a:r>
              <a:rPr lang="en-IN" sz="2400" dirty="0"/>
              <a:t>              </a:t>
            </a:r>
            <a:r>
              <a:rPr lang="en-IN" sz="2400" dirty="0" err="1"/>
              <a:t>intlist.add</a:t>
            </a:r>
            <a:r>
              <a:rPr lang="en-IN" sz="2400" dirty="0"/>
              <a:t>(</a:t>
            </a:r>
            <a:r>
              <a:rPr lang="en-IN" sz="2400" dirty="0" err="1"/>
              <a:t>i</a:t>
            </a:r>
            <a:r>
              <a:rPr lang="en-IN" sz="2400" dirty="0"/>
              <a:t>);</a:t>
            </a:r>
          </a:p>
          <a:p>
            <a:r>
              <a:rPr lang="en-IN" sz="2400" dirty="0"/>
              <a:t> </a:t>
            </a:r>
          </a:p>
          <a:p>
            <a:r>
              <a:rPr lang="en-IN" sz="2400" dirty="0"/>
              <a:t>              </a:t>
            </a:r>
            <a:r>
              <a:rPr lang="en-IN" sz="2400" dirty="0" err="1"/>
              <a:t>intlist.add</a:t>
            </a:r>
            <a:r>
              <a:rPr lang="en-IN" sz="2400" dirty="0"/>
              <a:t>(101); // </a:t>
            </a:r>
            <a:r>
              <a:rPr lang="en-IN" sz="2400" dirty="0" err="1"/>
              <a:t>autoboxing</a:t>
            </a:r>
            <a:r>
              <a:rPr lang="en-IN" sz="2400" dirty="0"/>
              <a:t> happens </a:t>
            </a:r>
            <a:r>
              <a:rPr lang="en-IN" sz="2400" dirty="0" smtClean="0"/>
              <a:t>here       }</a:t>
            </a:r>
            <a:endParaRPr lang="en-IN" sz="2400" dirty="0"/>
          </a:p>
          <a:p>
            <a:r>
              <a:rPr lang="en-IN" sz="2400" dirty="0"/>
              <a:t>}</a:t>
            </a:r>
          </a:p>
        </p:txBody>
      </p:sp>
    </p:spTree>
    <p:extLst>
      <p:ext uri="{BB962C8B-B14F-4D97-AF65-F5344CB8AC3E}">
        <p14:creationId xmlns:p14="http://schemas.microsoft.com/office/powerpoint/2010/main" val="383864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3099" y="2806700"/>
            <a:ext cx="8077200" cy="3505200"/>
          </a:xfrm>
          <a:custGeom>
            <a:avLst/>
            <a:gdLst/>
            <a:ahLst/>
            <a:cxnLst/>
            <a:rect l="l" t="t" r="r" b="b"/>
            <a:pathLst>
              <a:path w="8077200" h="3505200">
                <a:moveTo>
                  <a:pt x="0" y="3505199"/>
                </a:moveTo>
                <a:lnTo>
                  <a:pt x="8077199" y="3505199"/>
                </a:lnTo>
                <a:lnTo>
                  <a:pt x="8077199" y="0"/>
                </a:lnTo>
                <a:lnTo>
                  <a:pt x="0" y="0"/>
                </a:lnTo>
                <a:lnTo>
                  <a:pt x="0" y="3505199"/>
                </a:lnTo>
                <a:close/>
              </a:path>
            </a:pathLst>
          </a:custGeom>
          <a:solidFill>
            <a:srgbClr val="FFFF99"/>
          </a:solidFill>
        </p:spPr>
        <p:txBody>
          <a:bodyPr wrap="square" lIns="0" tIns="0" rIns="0" bIns="0" rtlCol="0"/>
          <a:lstStyle/>
          <a:p>
            <a:endParaRPr/>
          </a:p>
        </p:txBody>
      </p:sp>
      <p:sp>
        <p:nvSpPr>
          <p:cNvPr id="3" name="object 3"/>
          <p:cNvSpPr txBox="1"/>
          <p:nvPr/>
        </p:nvSpPr>
        <p:spPr>
          <a:xfrm>
            <a:off x="524002" y="1227767"/>
            <a:ext cx="8540603" cy="1661865"/>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400" spc="-5" dirty="0">
                <a:latin typeface="Arial"/>
                <a:cs typeface="Arial"/>
              </a:rPr>
              <a:t>A</a:t>
            </a:r>
            <a:r>
              <a:rPr sz="2400" dirty="0">
                <a:latin typeface="Arial"/>
                <a:cs typeface="Arial"/>
              </a:rPr>
              <a:t>nother</a:t>
            </a:r>
            <a:r>
              <a:rPr sz="2400" spc="80" dirty="0">
                <a:latin typeface="Times New Roman"/>
                <a:cs typeface="Times New Roman"/>
              </a:rPr>
              <a:t> </a:t>
            </a:r>
            <a:r>
              <a:rPr sz="2400" dirty="0">
                <a:latin typeface="Arial"/>
                <a:cs typeface="Arial"/>
              </a:rPr>
              <a:t>new</a:t>
            </a:r>
            <a:r>
              <a:rPr sz="2400" spc="80" dirty="0">
                <a:latin typeface="Times New Roman"/>
                <a:cs typeface="Times New Roman"/>
              </a:rPr>
              <a:t> </a:t>
            </a:r>
            <a:r>
              <a:rPr sz="2400" dirty="0">
                <a:latin typeface="Arial"/>
                <a:cs typeface="Arial"/>
              </a:rPr>
              <a:t>Java</a:t>
            </a:r>
            <a:r>
              <a:rPr sz="2400" spc="75" dirty="0">
                <a:latin typeface="Times New Roman"/>
                <a:cs typeface="Times New Roman"/>
              </a:rPr>
              <a:t> </a:t>
            </a:r>
            <a:r>
              <a:rPr sz="2400" dirty="0">
                <a:latin typeface="Arial"/>
                <a:cs typeface="Arial"/>
              </a:rPr>
              <a:t>5</a:t>
            </a:r>
            <a:r>
              <a:rPr sz="2400" spc="80" dirty="0">
                <a:latin typeface="Times New Roman"/>
                <a:cs typeface="Times New Roman"/>
              </a:rPr>
              <a:t> </a:t>
            </a:r>
            <a:r>
              <a:rPr sz="2400" dirty="0">
                <a:latin typeface="Arial"/>
                <a:cs typeface="Arial"/>
              </a:rPr>
              <a:t>feature</a:t>
            </a:r>
            <a:r>
              <a:rPr sz="2400" spc="70" dirty="0">
                <a:latin typeface="Times New Roman"/>
                <a:cs typeface="Times New Roman"/>
              </a:rPr>
              <a:t> </a:t>
            </a:r>
            <a:r>
              <a:rPr sz="2400" dirty="0">
                <a:latin typeface="Arial"/>
                <a:cs typeface="Arial"/>
              </a:rPr>
              <a:t>that</a:t>
            </a:r>
            <a:r>
              <a:rPr sz="2400" spc="75" dirty="0">
                <a:latin typeface="Times New Roman"/>
                <a:cs typeface="Times New Roman"/>
              </a:rPr>
              <a:t> </a:t>
            </a:r>
            <a:r>
              <a:rPr sz="2400" dirty="0">
                <a:latin typeface="Arial"/>
                <a:cs typeface="Arial"/>
              </a:rPr>
              <a:t>looks</a:t>
            </a:r>
            <a:r>
              <a:rPr sz="2400" spc="80" dirty="0">
                <a:latin typeface="Times New Roman"/>
                <a:cs typeface="Times New Roman"/>
              </a:rPr>
              <a:t> </a:t>
            </a:r>
            <a:r>
              <a:rPr sz="2400" dirty="0">
                <a:latin typeface="Arial"/>
                <a:cs typeface="Arial"/>
              </a:rPr>
              <a:t>familiar</a:t>
            </a:r>
            <a:r>
              <a:rPr sz="2400" spc="70" dirty="0">
                <a:latin typeface="Times New Roman"/>
                <a:cs typeface="Times New Roman"/>
              </a:rPr>
              <a:t> </a:t>
            </a:r>
            <a:r>
              <a:rPr sz="2400" dirty="0">
                <a:latin typeface="Arial"/>
                <a:cs typeface="Arial"/>
              </a:rPr>
              <a:t>to</a:t>
            </a:r>
            <a:r>
              <a:rPr sz="2400" spc="75" dirty="0">
                <a:latin typeface="Times New Roman"/>
                <a:cs typeface="Times New Roman"/>
              </a:rPr>
              <a:t> </a:t>
            </a:r>
            <a:r>
              <a:rPr sz="2400" dirty="0">
                <a:latin typeface="Arial"/>
                <a:cs typeface="Arial"/>
              </a:rPr>
              <a:t>C</a:t>
            </a:r>
            <a:r>
              <a:rPr sz="2400" dirty="0">
                <a:latin typeface="Times New Roman"/>
                <a:cs typeface="Times New Roman"/>
              </a:rPr>
              <a:t> </a:t>
            </a:r>
            <a:r>
              <a:rPr sz="2400" dirty="0">
                <a:latin typeface="Arial"/>
                <a:cs typeface="Arial"/>
              </a:rPr>
              <a:t>programmers</a:t>
            </a:r>
            <a:r>
              <a:rPr sz="2400" spc="85" dirty="0">
                <a:latin typeface="Times New Roman"/>
                <a:cs typeface="Times New Roman"/>
              </a:rPr>
              <a:t> </a:t>
            </a:r>
            <a:r>
              <a:rPr sz="2400" dirty="0">
                <a:latin typeface="Arial"/>
                <a:cs typeface="Arial"/>
              </a:rPr>
              <a:t>is</a:t>
            </a:r>
            <a:r>
              <a:rPr sz="2400" spc="80" dirty="0">
                <a:latin typeface="Times New Roman"/>
                <a:cs typeface="Times New Roman"/>
              </a:rPr>
              <a:t> </a:t>
            </a:r>
            <a:r>
              <a:rPr sz="2400" dirty="0">
                <a:latin typeface="Arial"/>
                <a:cs typeface="Arial"/>
              </a:rPr>
              <a:t>the</a:t>
            </a:r>
            <a:r>
              <a:rPr sz="2400" spc="75" dirty="0">
                <a:latin typeface="Times New Roman"/>
                <a:cs typeface="Times New Roman"/>
              </a:rPr>
              <a:t> </a:t>
            </a:r>
            <a:r>
              <a:rPr sz="2400" dirty="0">
                <a:latin typeface="Arial"/>
                <a:cs typeface="Arial"/>
              </a:rPr>
              <a:t>"Enum"</a:t>
            </a:r>
            <a:r>
              <a:rPr sz="2400" spc="75" dirty="0">
                <a:latin typeface="Times New Roman"/>
                <a:cs typeface="Times New Roman"/>
              </a:rPr>
              <a:t> </a:t>
            </a:r>
            <a:r>
              <a:rPr sz="2400" dirty="0">
                <a:latin typeface="Arial"/>
                <a:cs typeface="Arial"/>
              </a:rPr>
              <a:t>data</a:t>
            </a:r>
            <a:r>
              <a:rPr sz="2400" spc="80" dirty="0">
                <a:latin typeface="Times New Roman"/>
                <a:cs typeface="Times New Roman"/>
              </a:rPr>
              <a:t> </a:t>
            </a:r>
            <a:r>
              <a:rPr sz="2400" dirty="0">
                <a:latin typeface="Arial"/>
                <a:cs typeface="Arial"/>
              </a:rPr>
              <a:t>type</a:t>
            </a:r>
          </a:p>
          <a:p>
            <a:pPr marL="355600" marR="1099185" indent="-342900">
              <a:lnSpc>
                <a:spcPct val="80000"/>
              </a:lnSpc>
              <a:spcBef>
                <a:spcPts val="675"/>
              </a:spcBef>
              <a:buFont typeface="Arial"/>
              <a:buChar char="•"/>
              <a:tabLst>
                <a:tab pos="355600" algn="l"/>
              </a:tabLst>
            </a:pPr>
            <a:r>
              <a:rPr lang="en-IN" sz="2400" b="1" dirty="0"/>
              <a:t>Enumeration</a:t>
            </a:r>
            <a:r>
              <a:rPr lang="en-IN" sz="2400" dirty="0"/>
              <a:t> means a list of named </a:t>
            </a:r>
            <a:r>
              <a:rPr lang="en-IN" sz="2400" dirty="0" smtClean="0"/>
              <a:t>constant.</a:t>
            </a:r>
          </a:p>
          <a:p>
            <a:pPr marL="355600" marR="1099185" indent="-342900">
              <a:lnSpc>
                <a:spcPct val="80000"/>
              </a:lnSpc>
              <a:spcBef>
                <a:spcPts val="675"/>
              </a:spcBef>
              <a:buFont typeface="Arial"/>
              <a:buChar char="•"/>
              <a:tabLst>
                <a:tab pos="355600" algn="l"/>
              </a:tabLst>
            </a:pPr>
            <a:r>
              <a:rPr lang="en-IN" sz="2400" dirty="0"/>
              <a:t>An Enumeration can have constructors, methods and instance variables.</a:t>
            </a:r>
            <a:endParaRPr sz="2400" dirty="0">
              <a:latin typeface="Arial"/>
              <a:cs typeface="Arial"/>
            </a:endParaRPr>
          </a:p>
        </p:txBody>
      </p:sp>
      <p:sp>
        <p:nvSpPr>
          <p:cNvPr id="10" name="object 10"/>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1" name="object 11"/>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27</a:t>
            </a:fld>
            <a:endParaRPr sz="1600">
              <a:latin typeface="Times New Roman"/>
              <a:cs typeface="Times New Roman"/>
            </a:endParaRPr>
          </a:p>
        </p:txBody>
      </p:sp>
      <p:sp>
        <p:nvSpPr>
          <p:cNvPr id="4" name="object 4"/>
          <p:cNvSpPr txBox="1"/>
          <p:nvPr/>
        </p:nvSpPr>
        <p:spPr>
          <a:xfrm>
            <a:off x="879603" y="2935876"/>
            <a:ext cx="3414395" cy="228600"/>
          </a:xfrm>
          <a:prstGeom prst="rect">
            <a:avLst/>
          </a:prstGeom>
        </p:spPr>
        <p:txBody>
          <a:bodyPr vert="horz" wrap="square" lIns="0" tIns="0" rIns="0" bIns="0" rtlCol="0">
            <a:spAutoFit/>
          </a:bodyPr>
          <a:lstStyle/>
          <a:p>
            <a:pPr>
              <a:lnSpc>
                <a:spcPct val="100000"/>
              </a:lnSpc>
              <a:tabLst>
                <a:tab pos="955675" algn="l"/>
                <a:tab pos="1774825" algn="l"/>
                <a:tab pos="3276600" algn="l"/>
              </a:tabLst>
            </a:pPr>
            <a:r>
              <a:rPr sz="1800" b="1" spc="-10" dirty="0">
                <a:latin typeface="Courier New"/>
                <a:cs typeface="Courier New"/>
              </a:rPr>
              <a:t>publi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clas</a:t>
            </a:r>
            <a:r>
              <a:rPr sz="1800" b="1" dirty="0">
                <a:latin typeface="Courier New"/>
                <a:cs typeface="Courier New"/>
              </a:rPr>
              <a:t>s</a:t>
            </a:r>
            <a:r>
              <a:rPr sz="1800" b="1" dirty="0">
                <a:latin typeface="Times New Roman"/>
                <a:cs typeface="Times New Roman"/>
              </a:rPr>
              <a:t>	</a:t>
            </a:r>
            <a:r>
              <a:rPr sz="1800" b="1" spc="-10" dirty="0">
                <a:latin typeface="Courier New"/>
                <a:cs typeface="Courier New"/>
              </a:rPr>
              <a:t>UsingEnum</a:t>
            </a:r>
            <a:r>
              <a:rPr sz="1800" b="1" dirty="0">
                <a:latin typeface="Courier New"/>
                <a:cs typeface="Courier New"/>
              </a:rPr>
              <a:t>s</a:t>
            </a:r>
            <a:r>
              <a:rPr sz="1800" b="1" dirty="0">
                <a:latin typeface="Times New Roman"/>
                <a:cs typeface="Times New Roman"/>
              </a:rPr>
              <a:t>	</a:t>
            </a:r>
            <a:r>
              <a:rPr sz="1800" b="1" dirty="0">
                <a:latin typeface="Courier New"/>
                <a:cs typeface="Courier New"/>
              </a:rPr>
              <a:t>{</a:t>
            </a:r>
            <a:endParaRPr sz="1800">
              <a:latin typeface="Courier New"/>
              <a:cs typeface="Courier New"/>
            </a:endParaRPr>
          </a:p>
        </p:txBody>
      </p:sp>
      <p:sp>
        <p:nvSpPr>
          <p:cNvPr id="5" name="object 5"/>
          <p:cNvSpPr txBox="1"/>
          <p:nvPr/>
        </p:nvSpPr>
        <p:spPr>
          <a:xfrm>
            <a:off x="1451104" y="3210196"/>
            <a:ext cx="819150" cy="228600"/>
          </a:xfrm>
          <a:prstGeom prst="rect">
            <a:avLst/>
          </a:prstGeom>
        </p:spPr>
        <p:txBody>
          <a:bodyPr vert="horz" wrap="square" lIns="0" tIns="0" rIns="0" bIns="0" rtlCol="0">
            <a:spAutoFit/>
          </a:bodyPr>
          <a:lstStyle/>
          <a:p>
            <a:pPr>
              <a:lnSpc>
                <a:spcPct val="100000"/>
              </a:lnSpc>
            </a:pPr>
            <a:r>
              <a:rPr sz="1800" b="1" spc="-10" dirty="0">
                <a:latin typeface="Courier New"/>
                <a:cs typeface="Courier New"/>
              </a:rPr>
              <a:t>public</a:t>
            </a:r>
            <a:endParaRPr sz="1800">
              <a:latin typeface="Courier New"/>
              <a:cs typeface="Courier New"/>
            </a:endParaRPr>
          </a:p>
        </p:txBody>
      </p:sp>
      <p:sp>
        <p:nvSpPr>
          <p:cNvPr id="6" name="object 6"/>
          <p:cNvSpPr txBox="1"/>
          <p:nvPr/>
        </p:nvSpPr>
        <p:spPr>
          <a:xfrm>
            <a:off x="2365504" y="3210196"/>
            <a:ext cx="5052060" cy="722630"/>
          </a:xfrm>
          <a:prstGeom prst="rect">
            <a:avLst/>
          </a:prstGeom>
        </p:spPr>
        <p:txBody>
          <a:bodyPr vert="horz" wrap="square" lIns="0" tIns="0" rIns="0" bIns="0" rtlCol="0">
            <a:spAutoFit/>
          </a:bodyPr>
          <a:lstStyle/>
          <a:p>
            <a:pPr marL="40640">
              <a:lnSpc>
                <a:spcPct val="100000"/>
              </a:lnSpc>
              <a:tabLst>
                <a:tab pos="723900" algn="l"/>
                <a:tab pos="1951989" algn="l"/>
              </a:tabLst>
            </a:pPr>
            <a:r>
              <a:rPr sz="1800" b="1" spc="-10" dirty="0">
                <a:latin typeface="Courier New"/>
                <a:cs typeface="Courier New"/>
              </a:rPr>
              <a:t>enu</a:t>
            </a:r>
            <a:r>
              <a:rPr sz="1800" b="1" dirty="0">
                <a:latin typeface="Courier New"/>
                <a:cs typeface="Courier New"/>
              </a:rPr>
              <a:t>m</a:t>
            </a:r>
            <a:r>
              <a:rPr sz="1800" b="1" dirty="0">
                <a:latin typeface="Times New Roman"/>
                <a:cs typeface="Times New Roman"/>
              </a:rPr>
              <a:t>	</a:t>
            </a:r>
            <a:r>
              <a:rPr sz="1800" b="1" spc="-10" dirty="0">
                <a:latin typeface="Courier New"/>
                <a:cs typeface="Courier New"/>
              </a:rPr>
              <a:t>Weekday</a:t>
            </a:r>
            <a:r>
              <a:rPr sz="1800" b="1" dirty="0">
                <a:latin typeface="Courier New"/>
                <a:cs typeface="Courier New"/>
              </a:rPr>
              <a:t>s</a:t>
            </a:r>
            <a:r>
              <a:rPr sz="1800" b="1" dirty="0">
                <a:latin typeface="Times New Roman"/>
                <a:cs typeface="Times New Roman"/>
              </a:rPr>
              <a:t>	</a:t>
            </a:r>
            <a:r>
              <a:rPr sz="1800" b="1" dirty="0">
                <a:latin typeface="Courier New"/>
                <a:cs typeface="Courier New"/>
              </a:rPr>
              <a:t>{</a:t>
            </a:r>
            <a:endParaRPr sz="1800">
              <a:latin typeface="Courier New"/>
              <a:cs typeface="Courier New"/>
            </a:endParaRPr>
          </a:p>
          <a:p>
            <a:pPr>
              <a:lnSpc>
                <a:spcPts val="1730"/>
              </a:lnSpc>
              <a:spcBef>
                <a:spcPts val="415"/>
              </a:spcBef>
              <a:tabLst>
                <a:tab pos="1092200" algn="l"/>
                <a:tab pos="1364615" algn="l"/>
                <a:tab pos="2320925" algn="l"/>
                <a:tab pos="3823335" algn="l"/>
              </a:tabLst>
            </a:pPr>
            <a:r>
              <a:rPr sz="1800" b="1" spc="-10" dirty="0">
                <a:latin typeface="Courier New"/>
                <a:cs typeface="Courier New"/>
              </a:rPr>
              <a:t>Monday</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Tuesday</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Wednesday</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Thursday,</a:t>
            </a:r>
            <a:r>
              <a:rPr sz="1800" b="1" spc="-10" dirty="0">
                <a:latin typeface="Times New Roman"/>
                <a:cs typeface="Times New Roman"/>
              </a:rPr>
              <a:t> </a:t>
            </a:r>
            <a:r>
              <a:rPr sz="1800" b="1" spc="-10" dirty="0">
                <a:latin typeface="Courier New"/>
                <a:cs typeface="Courier New"/>
              </a:rPr>
              <a:t>Saturday</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Sunday</a:t>
            </a:r>
            <a:endParaRPr sz="1800">
              <a:latin typeface="Courier New"/>
              <a:cs typeface="Courier New"/>
            </a:endParaRPr>
          </a:p>
        </p:txBody>
      </p:sp>
      <p:sp>
        <p:nvSpPr>
          <p:cNvPr id="7" name="object 7"/>
          <p:cNvSpPr txBox="1"/>
          <p:nvPr/>
        </p:nvSpPr>
        <p:spPr>
          <a:xfrm>
            <a:off x="7554066" y="3484516"/>
            <a:ext cx="955675" cy="228600"/>
          </a:xfrm>
          <a:prstGeom prst="rect">
            <a:avLst/>
          </a:prstGeom>
        </p:spPr>
        <p:txBody>
          <a:bodyPr vert="horz" wrap="square" lIns="0" tIns="0" rIns="0" bIns="0" rtlCol="0">
            <a:spAutoFit/>
          </a:bodyPr>
          <a:lstStyle/>
          <a:p>
            <a:pPr>
              <a:lnSpc>
                <a:spcPct val="100000"/>
              </a:lnSpc>
            </a:pPr>
            <a:r>
              <a:rPr sz="1800" b="1" spc="-10" dirty="0">
                <a:latin typeface="Courier New"/>
                <a:cs typeface="Courier New"/>
              </a:rPr>
              <a:t>Friday,</a:t>
            </a:r>
            <a:endParaRPr sz="1800">
              <a:latin typeface="Courier New"/>
              <a:cs typeface="Courier New"/>
            </a:endParaRPr>
          </a:p>
        </p:txBody>
      </p:sp>
      <p:sp>
        <p:nvSpPr>
          <p:cNvPr id="8" name="object 8"/>
          <p:cNvSpPr txBox="1"/>
          <p:nvPr/>
        </p:nvSpPr>
        <p:spPr>
          <a:xfrm>
            <a:off x="879603" y="3978293"/>
            <a:ext cx="6264275" cy="2151380"/>
          </a:xfrm>
          <a:prstGeom prst="rect">
            <a:avLst/>
          </a:prstGeom>
        </p:spPr>
        <p:txBody>
          <a:bodyPr vert="horz" wrap="square" lIns="0" tIns="0" rIns="0" bIns="0" rtlCol="0">
            <a:spAutoFit/>
          </a:bodyPr>
          <a:lstStyle/>
          <a:p>
            <a:pPr marL="571500">
              <a:lnSpc>
                <a:spcPct val="100000"/>
              </a:lnSpc>
            </a:pPr>
            <a:r>
              <a:rPr sz="1800" b="1" spc="-10" dirty="0">
                <a:latin typeface="Courier New"/>
                <a:cs typeface="Courier New"/>
              </a:rPr>
              <a:t>};</a:t>
            </a:r>
            <a:endParaRPr sz="1800">
              <a:latin typeface="Courier New"/>
              <a:cs typeface="Courier New"/>
            </a:endParaRPr>
          </a:p>
          <a:p>
            <a:pPr marL="571500">
              <a:lnSpc>
                <a:spcPct val="100000"/>
              </a:lnSpc>
              <a:spcBef>
                <a:spcPts val="5"/>
              </a:spcBef>
              <a:tabLst>
                <a:tab pos="1527175" algn="l"/>
                <a:tab pos="3301365" algn="l"/>
              </a:tabLst>
            </a:pPr>
            <a:r>
              <a:rPr sz="1800" b="1" spc="-10" dirty="0">
                <a:latin typeface="Courier New"/>
                <a:cs typeface="Courier New"/>
              </a:rPr>
              <a:t>publi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UsingEnums(</a:t>
            </a:r>
            <a:r>
              <a:rPr sz="1800" b="1" dirty="0">
                <a:latin typeface="Courier New"/>
                <a:cs typeface="Courier New"/>
              </a:rPr>
              <a:t>)</a:t>
            </a:r>
            <a:r>
              <a:rPr sz="1800" b="1" dirty="0">
                <a:latin typeface="Times New Roman"/>
                <a:cs typeface="Times New Roman"/>
              </a:rPr>
              <a:t>	</a:t>
            </a:r>
            <a:r>
              <a:rPr sz="1800" b="1" dirty="0">
                <a:latin typeface="Courier New"/>
                <a:cs typeface="Courier New"/>
              </a:rPr>
              <a:t>{</a:t>
            </a:r>
            <a:endParaRPr sz="1800">
              <a:latin typeface="Courier New"/>
              <a:cs typeface="Courier New"/>
            </a:endParaRPr>
          </a:p>
          <a:p>
            <a:pPr marL="1485900">
              <a:lnSpc>
                <a:spcPct val="100000"/>
              </a:lnSpc>
              <a:tabLst>
                <a:tab pos="2714625" algn="l"/>
              </a:tabLst>
            </a:pPr>
            <a:r>
              <a:rPr sz="1800" b="1" spc="-5" dirty="0">
                <a:latin typeface="Courier New"/>
                <a:cs typeface="Courier New"/>
              </a:rPr>
              <a:t>Weekday</a:t>
            </a:r>
            <a:r>
              <a:rPr sz="1800" b="1" dirty="0">
                <a:latin typeface="Courier New"/>
                <a:cs typeface="Courier New"/>
              </a:rPr>
              <a:t>s</a:t>
            </a:r>
            <a:r>
              <a:rPr sz="1800" b="1" dirty="0">
                <a:latin typeface="Times New Roman"/>
                <a:cs typeface="Times New Roman"/>
              </a:rPr>
              <a:t>	</a:t>
            </a:r>
            <a:r>
              <a:rPr sz="1800" b="1" spc="-5" dirty="0">
                <a:latin typeface="Courier New"/>
                <a:cs typeface="Courier New"/>
              </a:rPr>
              <a:t>weekDays;</a:t>
            </a:r>
            <a:endParaRPr sz="1800">
              <a:latin typeface="Courier New"/>
              <a:cs typeface="Courier New"/>
            </a:endParaRPr>
          </a:p>
          <a:p>
            <a:pPr marL="571500">
              <a:lnSpc>
                <a:spcPct val="100000"/>
              </a:lnSpc>
              <a:spcBef>
                <a:spcPts val="5"/>
              </a:spcBef>
            </a:pPr>
            <a:r>
              <a:rPr sz="1800" b="1" dirty="0">
                <a:latin typeface="Courier New"/>
                <a:cs typeface="Courier New"/>
              </a:rPr>
              <a:t>}</a:t>
            </a:r>
            <a:endParaRPr sz="1800">
              <a:latin typeface="Courier New"/>
              <a:cs typeface="Courier New"/>
            </a:endParaRPr>
          </a:p>
          <a:p>
            <a:pPr marL="1485900" indent="-914400">
              <a:lnSpc>
                <a:spcPct val="100000"/>
              </a:lnSpc>
              <a:tabLst>
                <a:tab pos="1526540" algn="l"/>
                <a:tab pos="2482215" algn="l"/>
                <a:tab pos="2987040" algn="l"/>
                <a:tab pos="3164840" algn="l"/>
                <a:tab pos="3669029" algn="l"/>
                <a:tab pos="3942715" algn="l"/>
                <a:tab pos="4488815" algn="l"/>
                <a:tab pos="5077460" algn="l"/>
                <a:tab pos="5895975" algn="l"/>
              </a:tabLst>
            </a:pPr>
            <a:r>
              <a:rPr sz="1800" b="1" spc="-10" dirty="0">
                <a:latin typeface="Courier New"/>
                <a:cs typeface="Courier New"/>
              </a:rPr>
              <a:t>publi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stati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voi</a:t>
            </a:r>
            <a:r>
              <a:rPr sz="1800" b="1" dirty="0">
                <a:latin typeface="Courier New"/>
                <a:cs typeface="Courier New"/>
              </a:rPr>
              <a:t>d</a:t>
            </a:r>
            <a:r>
              <a:rPr sz="1800" b="1" dirty="0">
                <a:latin typeface="Times New Roman"/>
                <a:cs typeface="Times New Roman"/>
              </a:rPr>
              <a:t>	</a:t>
            </a:r>
            <a:r>
              <a:rPr sz="1800" b="1" spc="-10" dirty="0">
                <a:latin typeface="Courier New"/>
                <a:cs typeface="Courier New"/>
              </a:rPr>
              <a:t>ma</a:t>
            </a:r>
            <a:r>
              <a:rPr sz="1800" b="1" spc="5" dirty="0">
                <a:latin typeface="Courier New"/>
                <a:cs typeface="Courier New"/>
              </a:rPr>
              <a:t>i</a:t>
            </a:r>
            <a:r>
              <a:rPr sz="1800" b="1" spc="-10" dirty="0">
                <a:latin typeface="Courier New"/>
                <a:cs typeface="Courier New"/>
              </a:rPr>
              <a:t>n(String[</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args</a:t>
            </a:r>
            <a:r>
              <a:rPr sz="1800" b="1" dirty="0">
                <a:latin typeface="Courier New"/>
                <a:cs typeface="Courier New"/>
              </a:rPr>
              <a:t>)</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UsingEnum</a:t>
            </a:r>
            <a:r>
              <a:rPr sz="1800" b="1" dirty="0">
                <a:latin typeface="Courier New"/>
                <a:cs typeface="Courier New"/>
              </a:rPr>
              <a:t>s</a:t>
            </a:r>
            <a:r>
              <a:rPr sz="1800" b="1" dirty="0">
                <a:latin typeface="Times New Roman"/>
                <a:cs typeface="Times New Roman"/>
              </a:rPr>
              <a:t>	</a:t>
            </a:r>
            <a:r>
              <a:rPr sz="1800" b="1" spc="-10" dirty="0">
                <a:latin typeface="Courier New"/>
                <a:cs typeface="Courier New"/>
              </a:rPr>
              <a:t>myU</a:t>
            </a:r>
            <a:r>
              <a:rPr sz="1800" b="1" dirty="0">
                <a:latin typeface="Courier New"/>
                <a:cs typeface="Courier New"/>
              </a:rPr>
              <a:t>E</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ne</a:t>
            </a:r>
            <a:r>
              <a:rPr sz="1800" b="1" dirty="0">
                <a:latin typeface="Courier New"/>
                <a:cs typeface="Courier New"/>
              </a:rPr>
              <a:t>w</a:t>
            </a:r>
            <a:r>
              <a:rPr sz="1800" b="1" dirty="0">
                <a:latin typeface="Times New Roman"/>
                <a:cs typeface="Times New Roman"/>
              </a:rPr>
              <a:t>	</a:t>
            </a:r>
            <a:r>
              <a:rPr sz="1800" b="1" spc="-10" dirty="0">
                <a:latin typeface="Courier New"/>
                <a:cs typeface="Courier New"/>
              </a:rPr>
              <a:t>UsingEnums();</a:t>
            </a:r>
            <a:endParaRPr sz="1800">
              <a:latin typeface="Courier New"/>
              <a:cs typeface="Courier New"/>
            </a:endParaRPr>
          </a:p>
          <a:p>
            <a:pPr marL="571500">
              <a:lnSpc>
                <a:spcPct val="100000"/>
              </a:lnSpc>
              <a:spcBef>
                <a:spcPts val="5"/>
              </a:spcBef>
            </a:pPr>
            <a:r>
              <a:rPr sz="1800" b="1" dirty="0">
                <a:latin typeface="Courier New"/>
                <a:cs typeface="Courier New"/>
              </a:rPr>
              <a:t>}</a:t>
            </a:r>
            <a:endParaRPr sz="1800">
              <a:latin typeface="Courier New"/>
              <a:cs typeface="Courier New"/>
            </a:endParaRPr>
          </a:p>
          <a:p>
            <a:pPr>
              <a:lnSpc>
                <a:spcPct val="100000"/>
              </a:lnSpc>
            </a:pPr>
            <a:r>
              <a:rPr sz="1800" b="1" dirty="0">
                <a:latin typeface="Courier New"/>
                <a:cs typeface="Courier New"/>
              </a:rPr>
              <a:t>}</a:t>
            </a:r>
            <a:endParaRPr sz="1800">
              <a:latin typeface="Courier New"/>
              <a:cs typeface="Courier New"/>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3695065">
              <a:lnSpc>
                <a:spcPct val="100000"/>
              </a:lnSpc>
            </a:pPr>
            <a:r>
              <a:rPr sz="3600" spc="-25" dirty="0"/>
              <a:t>Enum</a:t>
            </a:r>
            <a:endParaRPr sz="3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4500" y="1206500"/>
            <a:ext cx="8458200" cy="4419600"/>
          </a:xfrm>
          <a:custGeom>
            <a:avLst/>
            <a:gdLst/>
            <a:ahLst/>
            <a:cxnLst/>
            <a:rect l="l" t="t" r="r" b="b"/>
            <a:pathLst>
              <a:path w="8458200" h="4419600">
                <a:moveTo>
                  <a:pt x="0" y="4419599"/>
                </a:moveTo>
                <a:lnTo>
                  <a:pt x="8458199" y="4419599"/>
                </a:lnTo>
                <a:lnTo>
                  <a:pt x="8458199" y="0"/>
                </a:lnTo>
                <a:lnTo>
                  <a:pt x="0" y="0"/>
                </a:lnTo>
                <a:lnTo>
                  <a:pt x="0" y="44195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742565">
              <a:lnSpc>
                <a:spcPct val="100000"/>
              </a:lnSpc>
            </a:pPr>
            <a:r>
              <a:rPr sz="3600" spc="-25" dirty="0"/>
              <a:t>Using</a:t>
            </a:r>
            <a:r>
              <a:rPr sz="3600" spc="105" dirty="0">
                <a:latin typeface="Times New Roman"/>
                <a:cs typeface="Times New Roman"/>
              </a:rPr>
              <a:t> </a:t>
            </a:r>
            <a:r>
              <a:rPr sz="3600" spc="-25" dirty="0"/>
              <a:t>Enum,</a:t>
            </a:r>
            <a:r>
              <a:rPr sz="3600" spc="100" dirty="0">
                <a:latin typeface="Times New Roman"/>
                <a:cs typeface="Times New Roman"/>
              </a:rPr>
              <a:t> </a:t>
            </a:r>
            <a:r>
              <a:rPr sz="3600" dirty="0"/>
              <a:t>1</a:t>
            </a:r>
            <a:endParaRPr sz="3600">
              <a:latin typeface="Times New Roman"/>
              <a:cs typeface="Times New Roman"/>
            </a:endParaRPr>
          </a:p>
        </p:txBody>
      </p:sp>
      <p:sp>
        <p:nvSpPr>
          <p:cNvPr id="11" name="object 11"/>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2" name="object 12"/>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28</a:t>
            </a:fld>
            <a:endParaRPr sz="1600">
              <a:latin typeface="Times New Roman"/>
              <a:cs typeface="Times New Roman"/>
            </a:endParaRPr>
          </a:p>
        </p:txBody>
      </p:sp>
      <p:sp>
        <p:nvSpPr>
          <p:cNvPr id="4" name="object 4"/>
          <p:cNvSpPr txBox="1"/>
          <p:nvPr/>
        </p:nvSpPr>
        <p:spPr>
          <a:xfrm>
            <a:off x="447802" y="1385265"/>
            <a:ext cx="939800" cy="2794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switch</a:t>
            </a:r>
            <a:endParaRPr sz="2000">
              <a:latin typeface="Courier New"/>
              <a:cs typeface="Courier New"/>
            </a:endParaRPr>
          </a:p>
        </p:txBody>
      </p:sp>
      <p:sp>
        <p:nvSpPr>
          <p:cNvPr id="5" name="object 5"/>
          <p:cNvSpPr txBox="1"/>
          <p:nvPr/>
        </p:nvSpPr>
        <p:spPr>
          <a:xfrm>
            <a:off x="1514425" y="1385265"/>
            <a:ext cx="1701800" cy="279400"/>
          </a:xfrm>
          <a:prstGeom prst="rect">
            <a:avLst/>
          </a:prstGeom>
        </p:spPr>
        <p:txBody>
          <a:bodyPr vert="horz" wrap="square" lIns="0" tIns="0" rIns="0" bIns="0" rtlCol="0">
            <a:spAutoFit/>
          </a:bodyPr>
          <a:lstStyle/>
          <a:p>
            <a:pPr marL="12700">
              <a:lnSpc>
                <a:spcPct val="100000"/>
              </a:lnSpc>
              <a:tabLst>
                <a:tab pos="1536065" algn="l"/>
              </a:tabLst>
            </a:pPr>
            <a:r>
              <a:rPr sz="2000" b="1" spc="-15" dirty="0">
                <a:latin typeface="Courier New"/>
                <a:cs typeface="Courier New"/>
              </a:rPr>
              <a:t>(testday)</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p:txBody>
      </p:sp>
      <p:sp>
        <p:nvSpPr>
          <p:cNvPr id="7" name="object 7"/>
          <p:cNvSpPr txBox="1"/>
          <p:nvPr/>
        </p:nvSpPr>
        <p:spPr>
          <a:xfrm>
            <a:off x="1362298" y="3213754"/>
            <a:ext cx="4597400" cy="889000"/>
          </a:xfrm>
          <a:prstGeom prst="rect">
            <a:avLst/>
          </a:prstGeom>
        </p:spPr>
        <p:txBody>
          <a:bodyPr vert="horz" wrap="square" lIns="0" tIns="0" rIns="0" bIns="0" rtlCol="0">
            <a:spAutoFit/>
          </a:bodyPr>
          <a:lstStyle/>
          <a:p>
            <a:pPr marL="927100" marR="5080">
              <a:lnSpc>
                <a:spcPct val="100000"/>
              </a:lnSpc>
            </a:pPr>
            <a:r>
              <a:rPr sz="2000" b="1" spc="-15" dirty="0">
                <a:latin typeface="Courier New"/>
                <a:cs typeface="Courier New"/>
              </a:rPr>
              <a:t>System.out.println("It's</a:t>
            </a:r>
            <a:r>
              <a:rPr sz="2000" b="1" spc="-5" dirty="0">
                <a:latin typeface="Times New Roman"/>
                <a:cs typeface="Times New Roman"/>
              </a:rPr>
              <a:t> </a:t>
            </a:r>
            <a:r>
              <a:rPr sz="2000" b="1" spc="-15" dirty="0">
                <a:latin typeface="Courier New"/>
                <a:cs typeface="Courier New"/>
              </a:rPr>
              <a:t>break;</a:t>
            </a:r>
            <a:endParaRPr sz="2000">
              <a:latin typeface="Courier New"/>
              <a:cs typeface="Courier New"/>
            </a:endParaRPr>
          </a:p>
          <a:p>
            <a:pPr marL="12700">
              <a:lnSpc>
                <a:spcPct val="100000"/>
              </a:lnSpc>
              <a:tabLst>
                <a:tab pos="774065" algn="l"/>
              </a:tabLst>
            </a:pPr>
            <a:r>
              <a:rPr sz="2000" b="1" spc="-15" dirty="0">
                <a:latin typeface="Courier New"/>
                <a:cs typeface="Courier New"/>
              </a:rPr>
              <a:t>case</a:t>
            </a:r>
            <a:r>
              <a:rPr sz="2000" b="1" spc="-15" dirty="0">
                <a:latin typeface="Times New Roman"/>
                <a:cs typeface="Times New Roman"/>
              </a:rPr>
              <a:t>	</a:t>
            </a:r>
            <a:r>
              <a:rPr sz="2000" b="1" spc="-15" dirty="0">
                <a:latin typeface="Courier New"/>
                <a:cs typeface="Courier New"/>
              </a:rPr>
              <a:t>Friday:</a:t>
            </a:r>
            <a:endParaRPr sz="2000">
              <a:latin typeface="Courier New"/>
              <a:cs typeface="Courier New"/>
            </a:endParaRPr>
          </a:p>
        </p:txBody>
      </p:sp>
      <p:sp>
        <p:nvSpPr>
          <p:cNvPr id="8" name="object 8"/>
          <p:cNvSpPr txBox="1"/>
          <p:nvPr/>
        </p:nvSpPr>
        <p:spPr>
          <a:xfrm>
            <a:off x="6086297" y="3213754"/>
            <a:ext cx="1701800" cy="2794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Humpday!");</a:t>
            </a:r>
            <a:endParaRPr sz="2000">
              <a:latin typeface="Courier New"/>
              <a:cs typeface="Courier New"/>
            </a:endParaRPr>
          </a:p>
        </p:txBody>
      </p:sp>
      <p:sp>
        <p:nvSpPr>
          <p:cNvPr id="9" name="object 9"/>
          <p:cNvSpPr txBox="1"/>
          <p:nvPr/>
        </p:nvSpPr>
        <p:spPr>
          <a:xfrm>
            <a:off x="448055" y="4127999"/>
            <a:ext cx="7339965" cy="1498600"/>
          </a:xfrm>
          <a:prstGeom prst="rect">
            <a:avLst/>
          </a:prstGeom>
        </p:spPr>
        <p:txBody>
          <a:bodyPr vert="horz" wrap="square" lIns="0" tIns="0" rIns="0" bIns="0" rtlCol="0">
            <a:spAutoFit/>
          </a:bodyPr>
          <a:lstStyle/>
          <a:p>
            <a:pPr marL="1840864" marR="1223645">
              <a:lnSpc>
                <a:spcPct val="100000"/>
              </a:lnSpc>
            </a:pPr>
            <a:r>
              <a:rPr sz="2000" b="1" spc="-15" dirty="0">
                <a:latin typeface="Courier New"/>
                <a:cs typeface="Courier New"/>
              </a:rPr>
              <a:t>System.out.println("TGIF!");</a:t>
            </a:r>
            <a:r>
              <a:rPr sz="2000" b="1" spc="-5" dirty="0">
                <a:latin typeface="Times New Roman"/>
                <a:cs typeface="Times New Roman"/>
              </a:rPr>
              <a:t> </a:t>
            </a:r>
            <a:r>
              <a:rPr sz="2000" b="1" spc="-15" dirty="0">
                <a:latin typeface="Courier New"/>
                <a:cs typeface="Courier New"/>
              </a:rPr>
              <a:t>break;</a:t>
            </a:r>
            <a:endParaRPr sz="2000">
              <a:latin typeface="Courier New"/>
              <a:cs typeface="Courier New"/>
            </a:endParaRPr>
          </a:p>
          <a:p>
            <a:pPr marL="926465">
              <a:lnSpc>
                <a:spcPct val="100000"/>
              </a:lnSpc>
            </a:pPr>
            <a:r>
              <a:rPr sz="2000" b="1" spc="-15" dirty="0">
                <a:latin typeface="Courier New"/>
                <a:cs typeface="Courier New"/>
              </a:rPr>
              <a:t>default:</a:t>
            </a:r>
            <a:endParaRPr sz="2000">
              <a:latin typeface="Courier New"/>
              <a:cs typeface="Courier New"/>
            </a:endParaRPr>
          </a:p>
          <a:p>
            <a:pPr marL="1840864">
              <a:lnSpc>
                <a:spcPct val="100000"/>
              </a:lnSpc>
              <a:tabLst>
                <a:tab pos="5650865" algn="l"/>
                <a:tab pos="6107430" algn="l"/>
              </a:tabLst>
            </a:pPr>
            <a:r>
              <a:rPr sz="2000" b="1" spc="-15" dirty="0">
                <a:latin typeface="Courier New"/>
                <a:cs typeface="Courier New"/>
              </a:rPr>
              <a:t>System.out.println("Back</a:t>
            </a:r>
            <a:r>
              <a:rPr sz="2000" b="1" spc="-15" dirty="0">
                <a:latin typeface="Times New Roman"/>
                <a:cs typeface="Times New Roman"/>
              </a:rPr>
              <a:t>	</a:t>
            </a:r>
            <a:r>
              <a:rPr sz="2000" b="1" spc="-15" dirty="0">
                <a:latin typeface="Courier New"/>
                <a:cs typeface="Courier New"/>
              </a:rPr>
              <a:t>to</a:t>
            </a:r>
            <a:r>
              <a:rPr sz="2000" b="1" spc="-15" dirty="0">
                <a:latin typeface="Times New Roman"/>
                <a:cs typeface="Times New Roman"/>
              </a:rPr>
              <a:t>	</a:t>
            </a:r>
            <a:r>
              <a:rPr sz="2000" b="1" spc="-15" dirty="0">
                <a:latin typeface="Courier New"/>
                <a:cs typeface="Courier New"/>
              </a:rPr>
              <a:t>work!");</a:t>
            </a:r>
            <a:endParaRPr sz="2000">
              <a:latin typeface="Courier New"/>
              <a:cs typeface="Courier New"/>
            </a:endParaRPr>
          </a:p>
          <a:p>
            <a:pPr marL="12700">
              <a:lnSpc>
                <a:spcPct val="100000"/>
              </a:lnSpc>
            </a:pPr>
            <a:r>
              <a:rPr sz="2000" b="1" spc="-15" dirty="0">
                <a:latin typeface="Courier New"/>
                <a:cs typeface="Courier New"/>
              </a:rPr>
              <a:t>}</a:t>
            </a:r>
            <a:endParaRPr sz="2000">
              <a:latin typeface="Courier New"/>
              <a:cs typeface="Courier New"/>
            </a:endParaRPr>
          </a:p>
        </p:txBody>
      </p:sp>
      <p:sp>
        <p:nvSpPr>
          <p:cNvPr id="10" name="object 10"/>
          <p:cNvSpPr txBox="1"/>
          <p:nvPr/>
        </p:nvSpPr>
        <p:spPr>
          <a:xfrm>
            <a:off x="520700" y="5854700"/>
            <a:ext cx="8305800" cy="533400"/>
          </a:xfrm>
          <a:prstGeom prst="rect">
            <a:avLst/>
          </a:prstGeom>
          <a:solidFill>
            <a:srgbClr val="FFFF99"/>
          </a:solidFill>
        </p:spPr>
        <p:txBody>
          <a:bodyPr vert="horz" wrap="square" lIns="0" tIns="0" rIns="0" bIns="0" rtlCol="0">
            <a:spAutoFit/>
          </a:bodyPr>
          <a:lstStyle/>
          <a:p>
            <a:pPr marL="282575">
              <a:lnSpc>
                <a:spcPct val="100000"/>
              </a:lnSpc>
              <a:tabLst>
                <a:tab pos="1958975" algn="l"/>
                <a:tab pos="2720975" algn="l"/>
                <a:tab pos="3025775" algn="l"/>
                <a:tab pos="3634740" algn="l"/>
              </a:tabLst>
            </a:pPr>
            <a:r>
              <a:rPr sz="2000" b="1" spc="-15" dirty="0">
                <a:latin typeface="Courier New"/>
                <a:cs typeface="Courier New"/>
              </a:rPr>
              <a:t>UsingEnums</a:t>
            </a:r>
            <a:r>
              <a:rPr sz="2000" b="1" spc="-15" dirty="0">
                <a:latin typeface="Times New Roman"/>
                <a:cs typeface="Times New Roman"/>
              </a:rPr>
              <a:t>	</a:t>
            </a:r>
            <a:r>
              <a:rPr sz="2000" b="1" spc="-15" dirty="0">
                <a:latin typeface="Courier New"/>
                <a:cs typeface="Courier New"/>
              </a:rPr>
              <a:t>myUE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UsingEnums(Weekdays.Sunday);</a:t>
            </a:r>
            <a:endParaRPr sz="2000">
              <a:latin typeface="Courier New"/>
              <a:cs typeface="Courier New"/>
            </a:endParaRPr>
          </a:p>
        </p:txBody>
      </p:sp>
      <p:graphicFrame>
        <p:nvGraphicFramePr>
          <p:cNvPr id="6" name="object 6"/>
          <p:cNvGraphicFramePr>
            <a:graphicFrameLocks noGrp="1"/>
          </p:cNvGraphicFramePr>
          <p:nvPr/>
        </p:nvGraphicFramePr>
        <p:xfrm>
          <a:off x="1340073" y="1677111"/>
          <a:ext cx="7079467" cy="1524098"/>
        </p:xfrm>
        <a:graphic>
          <a:graphicData uri="http://schemas.openxmlformats.org/drawingml/2006/table">
            <a:tbl>
              <a:tblPr firstRow="1" bandRow="1">
                <a:tableStyleId>{2D5ABB26-0587-4C30-8999-92F81FD0307C}</a:tableStyleId>
              </a:tblPr>
              <a:tblGrid>
                <a:gridCol w="720561"/>
                <a:gridCol w="3962112"/>
                <a:gridCol w="609524"/>
                <a:gridCol w="1787270"/>
              </a:tblGrid>
              <a:tr h="304849">
                <a:tc>
                  <a:txBody>
                    <a:bodyPr/>
                    <a:lstStyle/>
                    <a:p>
                      <a:pPr marL="34925">
                        <a:lnSpc>
                          <a:spcPct val="100000"/>
                        </a:lnSpc>
                      </a:pPr>
                      <a:r>
                        <a:rPr sz="2000" b="1" dirty="0">
                          <a:latin typeface="Courier New"/>
                          <a:cs typeface="Courier New"/>
                        </a:rPr>
                        <a:t>case</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Saturday:</a:t>
                      </a:r>
                      <a:endParaRPr sz="2000">
                        <a:latin typeface="Courier New"/>
                        <a:cs typeface="Courier New"/>
                      </a:endParaRPr>
                    </a:p>
                  </a:txBody>
                  <a:tcPr marL="0" marR="0" marT="0" marB="0">
                    <a:solidFill>
                      <a:srgbClr val="FFFF99"/>
                    </a:solidFill>
                  </a:tcPr>
                </a:tc>
                <a:tc rowSpan="2" gridSpan="2">
                  <a:txBody>
                    <a:bodyPr/>
                    <a:lstStyle/>
                    <a:p>
                      <a:endParaRPr sz="2000">
                        <a:latin typeface="Courier New"/>
                        <a:cs typeface="Courier New"/>
                      </a:endParaRPr>
                    </a:p>
                  </a:txBody>
                  <a:tcPr marL="0" marR="0" marT="0" marB="0">
                    <a:solidFill>
                      <a:srgbClr val="FFFF99"/>
                    </a:solidFill>
                  </a:tcPr>
                </a:tc>
                <a:tc rowSpan="2" hMerge="1">
                  <a:txBody>
                    <a:bodyPr/>
                    <a:lstStyle/>
                    <a:p>
                      <a:endParaRPr/>
                    </a:p>
                  </a:txBody>
                  <a:tcPr marL="0" marR="0" marT="0" marB="0"/>
                </a:tc>
              </a:tr>
              <a:tr h="304746">
                <a:tc>
                  <a:txBody>
                    <a:bodyPr/>
                    <a:lstStyle/>
                    <a:p>
                      <a:pPr marL="34925">
                        <a:lnSpc>
                          <a:spcPct val="100000"/>
                        </a:lnSpc>
                      </a:pPr>
                      <a:r>
                        <a:rPr sz="2000" b="1" dirty="0">
                          <a:latin typeface="Courier New"/>
                          <a:cs typeface="Courier New"/>
                        </a:rPr>
                        <a:t>case</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Sunday:</a:t>
                      </a:r>
                      <a:endParaRPr sz="2000">
                        <a:latin typeface="Courier New"/>
                        <a:cs typeface="Courier New"/>
                      </a:endParaRPr>
                    </a:p>
                  </a:txBody>
                  <a:tcPr marL="0" marR="0" marT="0" marB="0">
                    <a:solidFill>
                      <a:srgbClr val="FFFF99"/>
                    </a:solidFill>
                  </a:tcPr>
                </a:tc>
                <a:tc gridSpan="2" vMerge="1">
                  <a:txBody>
                    <a:bodyPr/>
                    <a:lstStyle/>
                    <a:p>
                      <a:endParaRPr/>
                    </a:p>
                  </a:txBody>
                  <a:tcPr marL="0" marR="0" marT="0" marB="0">
                    <a:solidFill>
                      <a:srgbClr val="FFFF99"/>
                    </a:solidFill>
                  </a:tcPr>
                </a:tc>
                <a:tc hMerge="1" vMerge="1">
                  <a:txBody>
                    <a:bodyPr/>
                    <a:lstStyle/>
                    <a:p>
                      <a:endParaRPr/>
                    </a:p>
                  </a:txBody>
                  <a:tcPr marL="0" marR="0" marT="0" marB="0"/>
                </a:tc>
              </a:tr>
              <a:tr h="304751">
                <a:tc>
                  <a:txBody>
                    <a:bodyPr/>
                    <a:lstStyle/>
                    <a:p>
                      <a:endParaRPr sz="2000">
                        <a:latin typeface="Courier New"/>
                        <a:cs typeface="Courier New"/>
                      </a:endParaRPr>
                    </a:p>
                  </a:txBody>
                  <a:tcPr marL="0" marR="0" marT="0" marB="0">
                    <a:solidFill>
                      <a:srgbClr val="FFFF99"/>
                    </a:solidFill>
                  </a:tcPr>
                </a:tc>
                <a:tc>
                  <a:txBody>
                    <a:bodyPr/>
                    <a:lstStyle/>
                    <a:p>
                      <a:pPr marL="228600">
                        <a:lnSpc>
                          <a:spcPct val="100000"/>
                        </a:lnSpc>
                      </a:pPr>
                      <a:r>
                        <a:rPr sz="2000" b="1" dirty="0">
                          <a:latin typeface="Courier New"/>
                          <a:cs typeface="Courier New"/>
                        </a:rPr>
                        <a:t>System.out.println("It's</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the</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weekend!");</a:t>
                      </a:r>
                      <a:endParaRPr sz="2000">
                        <a:latin typeface="Courier New"/>
                        <a:cs typeface="Courier New"/>
                      </a:endParaRPr>
                    </a:p>
                  </a:txBody>
                  <a:tcPr marL="0" marR="0" marT="0" marB="0">
                    <a:solidFill>
                      <a:srgbClr val="FFFF99"/>
                    </a:solidFill>
                  </a:tcPr>
                </a:tc>
              </a:tr>
              <a:tr h="304746">
                <a:tc>
                  <a:txBody>
                    <a:bodyPr/>
                    <a:lstStyle/>
                    <a:p>
                      <a:endParaRPr sz="2000">
                        <a:latin typeface="Courier New"/>
                        <a:cs typeface="Courier New"/>
                      </a:endParaRPr>
                    </a:p>
                  </a:txBody>
                  <a:tcPr marL="0" marR="0" marT="0" marB="0">
                    <a:solidFill>
                      <a:srgbClr val="FFFF99"/>
                    </a:solidFill>
                  </a:tcPr>
                </a:tc>
                <a:tc>
                  <a:txBody>
                    <a:bodyPr/>
                    <a:lstStyle/>
                    <a:p>
                      <a:pPr marL="228600">
                        <a:lnSpc>
                          <a:spcPct val="100000"/>
                        </a:lnSpc>
                      </a:pPr>
                      <a:r>
                        <a:rPr sz="2000" b="1" dirty="0">
                          <a:latin typeface="Courier New"/>
                          <a:cs typeface="Courier New"/>
                        </a:rPr>
                        <a:t>break;</a:t>
                      </a:r>
                      <a:endParaRPr sz="2000">
                        <a:latin typeface="Courier New"/>
                        <a:cs typeface="Courier New"/>
                      </a:endParaRPr>
                    </a:p>
                  </a:txBody>
                  <a:tcPr marL="0" marR="0" marT="0" marB="0">
                    <a:solidFill>
                      <a:srgbClr val="FFFF99"/>
                    </a:solidFill>
                  </a:tcPr>
                </a:tc>
                <a:tc>
                  <a:txBody>
                    <a:bodyPr/>
                    <a:lstStyle/>
                    <a:p>
                      <a:endParaRPr sz="2000">
                        <a:latin typeface="Courier New"/>
                        <a:cs typeface="Courier New"/>
                      </a:endParaRPr>
                    </a:p>
                  </a:txBody>
                  <a:tcPr marL="0" marR="0" marT="0" marB="0">
                    <a:solidFill>
                      <a:srgbClr val="FFFF99"/>
                    </a:solidFill>
                  </a:tcPr>
                </a:tc>
                <a:tc>
                  <a:txBody>
                    <a:bodyPr/>
                    <a:lstStyle/>
                    <a:p>
                      <a:endParaRPr sz="2000">
                        <a:latin typeface="Courier New"/>
                        <a:cs typeface="Courier New"/>
                      </a:endParaRPr>
                    </a:p>
                  </a:txBody>
                  <a:tcPr marL="0" marR="0" marT="0" marB="0">
                    <a:solidFill>
                      <a:srgbClr val="FFFF99"/>
                    </a:solidFill>
                  </a:tcPr>
                </a:tc>
              </a:tr>
              <a:tr h="304849">
                <a:tc>
                  <a:txBody>
                    <a:bodyPr/>
                    <a:lstStyle/>
                    <a:p>
                      <a:pPr marL="34925">
                        <a:lnSpc>
                          <a:spcPct val="100000"/>
                        </a:lnSpc>
                      </a:pPr>
                      <a:r>
                        <a:rPr sz="2000" b="1" dirty="0">
                          <a:latin typeface="Courier New"/>
                          <a:cs typeface="Courier New"/>
                        </a:rPr>
                        <a:t>case</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Wednesday:</a:t>
                      </a:r>
                      <a:endParaRPr sz="2000">
                        <a:latin typeface="Courier New"/>
                        <a:cs typeface="Courier New"/>
                      </a:endParaRPr>
                    </a:p>
                  </a:txBody>
                  <a:tcPr marL="0" marR="0" marT="0" marB="0">
                    <a:solidFill>
                      <a:srgbClr val="FFFF99"/>
                    </a:solidFill>
                  </a:tcPr>
                </a:tc>
                <a:tc>
                  <a:txBody>
                    <a:bodyPr/>
                    <a:lstStyle/>
                    <a:p>
                      <a:endParaRPr sz="2000">
                        <a:latin typeface="Courier New"/>
                        <a:cs typeface="Courier New"/>
                      </a:endParaRPr>
                    </a:p>
                  </a:txBody>
                  <a:tcPr marL="0" marR="0" marT="0" marB="0">
                    <a:solidFill>
                      <a:srgbClr val="FFFF99"/>
                    </a:solidFill>
                  </a:tcPr>
                </a:tc>
                <a:tc>
                  <a:txBody>
                    <a:bodyPr/>
                    <a:lstStyle/>
                    <a:p>
                      <a:endParaRPr sz="2000">
                        <a:latin typeface="Courier New"/>
                        <a:cs typeface="Courier New"/>
                      </a:endParaRPr>
                    </a:p>
                  </a:txBody>
                  <a:tcPr marL="0" marR="0" marT="0" marB="0">
                    <a:solidFill>
                      <a:srgbClr val="FFFF99"/>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8299" y="1206500"/>
            <a:ext cx="8458200" cy="4495800"/>
          </a:xfrm>
          <a:custGeom>
            <a:avLst/>
            <a:gdLst/>
            <a:ahLst/>
            <a:cxnLst/>
            <a:rect l="l" t="t" r="r" b="b"/>
            <a:pathLst>
              <a:path w="8458200" h="4495800">
                <a:moveTo>
                  <a:pt x="0" y="4495799"/>
                </a:moveTo>
                <a:lnTo>
                  <a:pt x="8458199" y="4495799"/>
                </a:lnTo>
                <a:lnTo>
                  <a:pt x="8458199" y="0"/>
                </a:lnTo>
                <a:lnTo>
                  <a:pt x="0" y="0"/>
                </a:lnTo>
                <a:lnTo>
                  <a:pt x="0" y="44957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616200">
              <a:lnSpc>
                <a:spcPct val="100000"/>
              </a:lnSpc>
            </a:pPr>
            <a:r>
              <a:rPr sz="3600" spc="-25" dirty="0"/>
              <a:t>Using</a:t>
            </a:r>
            <a:r>
              <a:rPr sz="3600" spc="100" dirty="0">
                <a:latin typeface="Times New Roman"/>
                <a:cs typeface="Times New Roman"/>
              </a:rPr>
              <a:t> </a:t>
            </a:r>
            <a:r>
              <a:rPr sz="3600" spc="-25" dirty="0"/>
              <a:t>Enums,</a:t>
            </a:r>
            <a:r>
              <a:rPr sz="3600" spc="95" dirty="0">
                <a:latin typeface="Times New Roman"/>
                <a:cs typeface="Times New Roman"/>
              </a:rPr>
              <a:t> </a:t>
            </a:r>
            <a:r>
              <a:rPr sz="3600" dirty="0"/>
              <a:t>2</a:t>
            </a:r>
            <a:endParaRPr sz="3600">
              <a:latin typeface="Times New Roman"/>
              <a:cs typeface="Times New Roman"/>
            </a:endParaRPr>
          </a:p>
        </p:txBody>
      </p:sp>
      <p:sp>
        <p:nvSpPr>
          <p:cNvPr id="8" name="object 8"/>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9" name="object 9"/>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29</a:t>
            </a:fld>
            <a:endParaRPr sz="1600">
              <a:latin typeface="Times New Roman"/>
              <a:cs typeface="Times New Roman"/>
            </a:endParaRPr>
          </a:p>
        </p:txBody>
      </p:sp>
      <p:sp>
        <p:nvSpPr>
          <p:cNvPr id="4" name="object 4"/>
          <p:cNvSpPr txBox="1"/>
          <p:nvPr/>
        </p:nvSpPr>
        <p:spPr>
          <a:xfrm>
            <a:off x="524002" y="1232865"/>
            <a:ext cx="4139565" cy="1073150"/>
          </a:xfrm>
          <a:prstGeom prst="rect">
            <a:avLst/>
          </a:prstGeom>
        </p:spPr>
        <p:txBody>
          <a:bodyPr vert="horz" wrap="square" lIns="0" tIns="0" rIns="0" bIns="0" rtlCol="0">
            <a:spAutoFit/>
          </a:bodyPr>
          <a:lstStyle/>
          <a:p>
            <a:pPr marL="354965" marR="461645" indent="-342900">
              <a:lnSpc>
                <a:spcPts val="1930"/>
              </a:lnSpc>
              <a:tabLst>
                <a:tab pos="1078865" algn="l"/>
                <a:tab pos="1840864" algn="l"/>
                <a:tab pos="3517265" algn="l"/>
              </a:tabLst>
            </a:pPr>
            <a:r>
              <a:rPr sz="2000" b="1" spc="-15" dirty="0">
                <a:latin typeface="Courier New"/>
                <a:cs typeface="Courier New"/>
              </a:rPr>
              <a:t>public</a:t>
            </a:r>
            <a:r>
              <a:rPr sz="2000" b="1" spc="-15" dirty="0">
                <a:latin typeface="Times New Roman"/>
                <a:cs typeface="Times New Roman"/>
              </a:rPr>
              <a:t>	</a:t>
            </a:r>
            <a:r>
              <a:rPr sz="2000" b="1" spc="-15" dirty="0">
                <a:latin typeface="Courier New"/>
                <a:cs typeface="Courier New"/>
              </a:rPr>
              <a:t>enum</a:t>
            </a:r>
            <a:r>
              <a:rPr sz="2000" b="1" spc="-15" dirty="0">
                <a:latin typeface="Times New Roman"/>
                <a:cs typeface="Times New Roman"/>
              </a:rPr>
              <a:t>	</a:t>
            </a:r>
            <a:r>
              <a:rPr sz="2000" b="1" spc="-15" dirty="0">
                <a:latin typeface="Courier New"/>
                <a:cs typeface="Courier New"/>
              </a:rPr>
              <a:t>USHolidays</a:t>
            </a:r>
            <a:r>
              <a:rPr sz="2000" b="1" spc="-15" dirty="0">
                <a:latin typeface="Times New Roman"/>
                <a:cs typeface="Times New Roman"/>
              </a:rPr>
              <a:t>	</a:t>
            </a:r>
            <a:r>
              <a:rPr sz="2000" b="1" spc="-15" dirty="0">
                <a:latin typeface="Courier New"/>
                <a:cs typeface="Courier New"/>
              </a:rPr>
              <a:t>{</a:t>
            </a:r>
            <a:r>
              <a:rPr sz="2000" b="1" spc="-5" dirty="0">
                <a:latin typeface="Times New Roman"/>
                <a:cs typeface="Times New Roman"/>
              </a:rPr>
              <a:t> </a:t>
            </a:r>
            <a:r>
              <a:rPr sz="2000" b="1" spc="-15" dirty="0">
                <a:latin typeface="Courier New"/>
                <a:cs typeface="Courier New"/>
              </a:rPr>
              <a:t>ml_king_jr_day(118),</a:t>
            </a:r>
            <a:endParaRPr sz="2000">
              <a:latin typeface="Courier New"/>
              <a:cs typeface="Courier New"/>
            </a:endParaRPr>
          </a:p>
          <a:p>
            <a:pPr marL="354965" marR="5080" indent="723900">
              <a:lnSpc>
                <a:spcPts val="1930"/>
              </a:lnSpc>
              <a:spcBef>
                <a:spcPts val="470"/>
              </a:spcBef>
            </a:pPr>
            <a:r>
              <a:rPr sz="2000" b="1" spc="-15" dirty="0">
                <a:latin typeface="Courier New"/>
                <a:cs typeface="Courier New"/>
              </a:rPr>
              <a:t>presidents_day(215),</a:t>
            </a:r>
            <a:r>
              <a:rPr sz="2000" b="1" spc="-5" dirty="0">
                <a:latin typeface="Times New Roman"/>
                <a:cs typeface="Times New Roman"/>
              </a:rPr>
              <a:t> </a:t>
            </a:r>
            <a:r>
              <a:rPr sz="2000" b="1" spc="-15" dirty="0">
                <a:latin typeface="Courier New"/>
                <a:cs typeface="Courier New"/>
              </a:rPr>
              <a:t>independence_day(74),</a:t>
            </a:r>
            <a:endParaRPr sz="2000">
              <a:latin typeface="Courier New"/>
              <a:cs typeface="Courier New"/>
            </a:endParaRPr>
          </a:p>
        </p:txBody>
      </p:sp>
      <p:sp>
        <p:nvSpPr>
          <p:cNvPr id="5" name="object 5"/>
          <p:cNvSpPr txBox="1"/>
          <p:nvPr/>
        </p:nvSpPr>
        <p:spPr>
          <a:xfrm>
            <a:off x="4638371" y="1232865"/>
            <a:ext cx="2767965" cy="2794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new_years_day(11),</a:t>
            </a:r>
            <a:endParaRPr sz="2000">
              <a:latin typeface="Courier New"/>
              <a:cs typeface="Courier New"/>
            </a:endParaRPr>
          </a:p>
        </p:txBody>
      </p:sp>
      <p:sp>
        <p:nvSpPr>
          <p:cNvPr id="6" name="object 6"/>
          <p:cNvSpPr txBox="1"/>
          <p:nvPr/>
        </p:nvSpPr>
        <p:spPr>
          <a:xfrm>
            <a:off x="4790621" y="1782219"/>
            <a:ext cx="2921000" cy="279400"/>
          </a:xfrm>
          <a:prstGeom prst="rect">
            <a:avLst/>
          </a:prstGeom>
        </p:spPr>
        <p:txBody>
          <a:bodyPr vert="horz" wrap="square" lIns="0" tIns="0" rIns="0" bIns="0" rtlCol="0">
            <a:spAutoFit/>
          </a:bodyPr>
          <a:lstStyle/>
          <a:p>
            <a:pPr marL="12700">
              <a:lnSpc>
                <a:spcPct val="100000"/>
              </a:lnSpc>
              <a:tabLst>
                <a:tab pos="2145665" algn="l"/>
              </a:tabLst>
            </a:pPr>
            <a:r>
              <a:rPr sz="2000" b="1" spc="-15" dirty="0">
                <a:latin typeface="Courier New"/>
                <a:cs typeface="Courier New"/>
              </a:rPr>
              <a:t>memorial_day(</a:t>
            </a:r>
            <a:r>
              <a:rPr sz="2000" b="1" spc="-15" dirty="0">
                <a:latin typeface="Times New Roman"/>
                <a:cs typeface="Times New Roman"/>
              </a:rPr>
              <a:t>	</a:t>
            </a:r>
            <a:r>
              <a:rPr sz="2000" b="1" spc="-15" dirty="0">
                <a:latin typeface="Courier New"/>
                <a:cs typeface="Courier New"/>
              </a:rPr>
              <a:t>531),</a:t>
            </a:r>
            <a:endParaRPr sz="2000">
              <a:latin typeface="Courier New"/>
              <a:cs typeface="Courier New"/>
            </a:endParaRPr>
          </a:p>
        </p:txBody>
      </p:sp>
      <p:sp>
        <p:nvSpPr>
          <p:cNvPr id="7" name="object 7"/>
          <p:cNvSpPr txBox="1"/>
          <p:nvPr/>
        </p:nvSpPr>
        <p:spPr>
          <a:xfrm>
            <a:off x="524002" y="2331585"/>
            <a:ext cx="7987665" cy="3267075"/>
          </a:xfrm>
          <a:prstGeom prst="rect">
            <a:avLst/>
          </a:prstGeom>
        </p:spPr>
        <p:txBody>
          <a:bodyPr vert="horz" wrap="square" lIns="0" tIns="0" rIns="0" bIns="0" rtlCol="0">
            <a:spAutoFit/>
          </a:bodyPr>
          <a:lstStyle/>
          <a:p>
            <a:pPr marL="354965" marR="1833245" indent="723900">
              <a:lnSpc>
                <a:spcPts val="1930"/>
              </a:lnSpc>
            </a:pPr>
            <a:r>
              <a:rPr sz="2000" b="1" spc="-15" dirty="0">
                <a:latin typeface="Courier New"/>
                <a:cs typeface="Courier New"/>
              </a:rPr>
              <a:t>labor_day(96),</a:t>
            </a:r>
            <a:r>
              <a:rPr sz="2000" b="1" spc="-5" dirty="0">
                <a:latin typeface="Times New Roman"/>
                <a:cs typeface="Times New Roman"/>
              </a:rPr>
              <a:t> </a:t>
            </a:r>
            <a:r>
              <a:rPr sz="2000" b="1" spc="-15" dirty="0">
                <a:latin typeface="Courier New"/>
                <a:cs typeface="Courier New"/>
              </a:rPr>
              <a:t>columbus_day(1211),veterans_day(1111),</a:t>
            </a:r>
            <a:endParaRPr sz="2000">
              <a:latin typeface="Courier New"/>
              <a:cs typeface="Courier New"/>
            </a:endParaRPr>
          </a:p>
          <a:p>
            <a:pPr marL="1078865">
              <a:lnSpc>
                <a:spcPct val="100000"/>
              </a:lnSpc>
              <a:spcBef>
                <a:spcPts val="10"/>
              </a:spcBef>
              <a:tabLst>
                <a:tab pos="4126865" algn="l"/>
              </a:tabLst>
            </a:pPr>
            <a:r>
              <a:rPr sz="2000" b="1" spc="-15" dirty="0">
                <a:latin typeface="Courier New"/>
                <a:cs typeface="Courier New"/>
              </a:rPr>
              <a:t>thanksgiving(1125),</a:t>
            </a:r>
            <a:r>
              <a:rPr sz="2000" b="1" spc="-15" dirty="0">
                <a:latin typeface="Times New Roman"/>
                <a:cs typeface="Times New Roman"/>
              </a:rPr>
              <a:t>	</a:t>
            </a:r>
            <a:r>
              <a:rPr sz="2000" b="1" spc="-15" dirty="0">
                <a:latin typeface="Courier New"/>
                <a:cs typeface="Courier New"/>
              </a:rPr>
              <a:t>christmas(1225);</a:t>
            </a:r>
            <a:endParaRPr sz="2000">
              <a:latin typeface="Courier New"/>
              <a:cs typeface="Courier New"/>
            </a:endParaRPr>
          </a:p>
          <a:p>
            <a:pPr>
              <a:lnSpc>
                <a:spcPct val="100000"/>
              </a:lnSpc>
              <a:spcBef>
                <a:spcPts val="41"/>
              </a:spcBef>
            </a:pPr>
            <a:endParaRPr sz="2050">
              <a:latin typeface="Times New Roman"/>
              <a:cs typeface="Times New Roman"/>
            </a:endParaRPr>
          </a:p>
          <a:p>
            <a:pPr marL="12700">
              <a:lnSpc>
                <a:spcPct val="100000"/>
              </a:lnSpc>
              <a:tabLst>
                <a:tab pos="469265" algn="l"/>
                <a:tab pos="12312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more</a:t>
            </a:r>
            <a:r>
              <a:rPr sz="2000" b="1" spc="-15" dirty="0">
                <a:latin typeface="Times New Roman"/>
                <a:cs typeface="Times New Roman"/>
              </a:rPr>
              <a:t>	</a:t>
            </a:r>
            <a:r>
              <a:rPr sz="2000" b="1" spc="-15" dirty="0">
                <a:latin typeface="Courier New"/>
                <a:cs typeface="Courier New"/>
              </a:rPr>
              <a:t>code</a:t>
            </a:r>
            <a:endParaRPr sz="2000">
              <a:latin typeface="Courier New"/>
              <a:cs typeface="Courier New"/>
            </a:endParaRPr>
          </a:p>
          <a:p>
            <a:pPr>
              <a:lnSpc>
                <a:spcPct val="100000"/>
              </a:lnSpc>
              <a:spcBef>
                <a:spcPts val="41"/>
              </a:spcBef>
            </a:pPr>
            <a:endParaRPr sz="2050">
              <a:latin typeface="Times New Roman"/>
              <a:cs typeface="Times New Roman"/>
            </a:endParaRPr>
          </a:p>
          <a:p>
            <a:pPr marL="12700">
              <a:lnSpc>
                <a:spcPct val="100000"/>
              </a:lnSpc>
              <a:tabLst>
                <a:tab pos="469265" algn="l"/>
                <a:tab pos="1840864" algn="l"/>
                <a:tab pos="2298065" algn="l"/>
              </a:tabLst>
            </a:pPr>
            <a:r>
              <a:rPr sz="2000" b="1" spc="-15" dirty="0">
                <a:latin typeface="Courier New"/>
                <a:cs typeface="Courier New"/>
              </a:rPr>
              <a:t>if</a:t>
            </a:r>
            <a:r>
              <a:rPr sz="2000" b="1" spc="-15" dirty="0">
                <a:latin typeface="Times New Roman"/>
                <a:cs typeface="Times New Roman"/>
              </a:rPr>
              <a:t>	</a:t>
            </a:r>
            <a:r>
              <a:rPr sz="2000" b="1" spc="-15" dirty="0">
                <a:latin typeface="Courier New"/>
                <a:cs typeface="Courier New"/>
              </a:rPr>
              <a:t>(todayIs</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USHolidays.memorial_day.getDay()</a:t>
            </a:r>
            <a:endParaRPr sz="2000">
              <a:latin typeface="Courier New"/>
              <a:cs typeface="Courier New"/>
            </a:endParaRPr>
          </a:p>
          <a:p>
            <a:pPr marL="354965">
              <a:lnSpc>
                <a:spcPct val="100000"/>
              </a:lnSpc>
              <a:tabLst>
                <a:tab pos="812165" algn="l"/>
                <a:tab pos="2031364" algn="l"/>
                <a:tab pos="24885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todayIs</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USHolidays.independence_day.getDay()</a:t>
            </a:r>
            <a:endParaRPr sz="2000">
              <a:latin typeface="Courier New"/>
              <a:cs typeface="Courier New"/>
            </a:endParaRPr>
          </a:p>
          <a:p>
            <a:pPr marL="354965">
              <a:lnSpc>
                <a:spcPct val="100000"/>
              </a:lnSpc>
              <a:tabLst>
                <a:tab pos="812165" algn="l"/>
                <a:tab pos="2031364" algn="l"/>
                <a:tab pos="24885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todayIs</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USHolidays.labor_day.getDay()</a:t>
            </a:r>
            <a:endParaRPr sz="2000">
              <a:latin typeface="Courier New"/>
              <a:cs typeface="Courier New"/>
            </a:endParaRPr>
          </a:p>
          <a:p>
            <a:pPr>
              <a:lnSpc>
                <a:spcPct val="100000"/>
              </a:lnSpc>
              <a:spcBef>
                <a:spcPts val="41"/>
              </a:spcBef>
            </a:pPr>
            <a:endParaRPr sz="2050">
              <a:latin typeface="Times New Roman"/>
              <a:cs typeface="Times New Roman"/>
            </a:endParaRPr>
          </a:p>
          <a:p>
            <a:pPr marL="12700">
              <a:lnSpc>
                <a:spcPct val="100000"/>
              </a:lnSpc>
              <a:tabLst>
                <a:tab pos="469265" algn="l"/>
                <a:tab pos="12312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more</a:t>
            </a:r>
            <a:r>
              <a:rPr sz="2000" b="1" spc="-15" dirty="0">
                <a:latin typeface="Times New Roman"/>
                <a:cs typeface="Times New Roman"/>
              </a:rPr>
              <a:t>	</a:t>
            </a:r>
            <a:r>
              <a:rPr sz="2000" b="1" spc="-15" dirty="0">
                <a:latin typeface="Courier New"/>
                <a:cs typeface="Courier New"/>
              </a:rPr>
              <a:t>code</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36700">
              <a:lnSpc>
                <a:spcPct val="100000"/>
              </a:lnSpc>
            </a:pPr>
            <a:r>
              <a:rPr sz="3600" spc="-20" dirty="0"/>
              <a:t>Introduction</a:t>
            </a:r>
            <a:r>
              <a:rPr sz="3600" spc="85" dirty="0">
                <a:latin typeface="Times New Roman"/>
                <a:cs typeface="Times New Roman"/>
              </a:rPr>
              <a:t> </a:t>
            </a:r>
            <a:r>
              <a:rPr sz="3600" spc="-20" dirty="0"/>
              <a:t>to</a:t>
            </a:r>
            <a:r>
              <a:rPr sz="3600" spc="95" dirty="0">
                <a:latin typeface="Times New Roman"/>
                <a:cs typeface="Times New Roman"/>
              </a:rPr>
              <a:t> </a:t>
            </a:r>
            <a:r>
              <a:rPr sz="3600" spc="-5" dirty="0"/>
              <a:t>Jav</a:t>
            </a:r>
            <a:r>
              <a:rPr sz="3600" dirty="0"/>
              <a:t>a</a:t>
            </a:r>
            <a:r>
              <a:rPr sz="3600" spc="100" dirty="0">
                <a:latin typeface="Times New Roman"/>
                <a:cs typeface="Times New Roman"/>
              </a:rPr>
              <a:t> </a:t>
            </a:r>
            <a:r>
              <a:rPr sz="3600" dirty="0"/>
              <a:t>5</a:t>
            </a:r>
            <a:r>
              <a:rPr sz="3600" spc="95" dirty="0">
                <a:latin typeface="Times New Roman"/>
                <a:cs typeface="Times New Roman"/>
              </a:rPr>
              <a:t> </a:t>
            </a:r>
            <a:r>
              <a:rPr sz="3600" dirty="0"/>
              <a:t>&amp;</a:t>
            </a:r>
            <a:r>
              <a:rPr sz="3600" spc="95" dirty="0">
                <a:latin typeface="Times New Roman"/>
                <a:cs typeface="Times New Roman"/>
              </a:rPr>
              <a:t> </a:t>
            </a:r>
            <a:r>
              <a:rPr sz="3600" dirty="0"/>
              <a:t>6</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a:t>
            </a:fld>
            <a:endParaRPr sz="1600">
              <a:latin typeface="Times New Roman"/>
              <a:cs typeface="Times New Roman"/>
            </a:endParaRPr>
          </a:p>
        </p:txBody>
      </p:sp>
      <p:sp>
        <p:nvSpPr>
          <p:cNvPr id="3" name="object 3"/>
          <p:cNvSpPr txBox="1"/>
          <p:nvPr/>
        </p:nvSpPr>
        <p:spPr>
          <a:xfrm>
            <a:off x="524002" y="1297871"/>
            <a:ext cx="7939405" cy="3201035"/>
          </a:xfrm>
          <a:prstGeom prst="rect">
            <a:avLst/>
          </a:prstGeom>
        </p:spPr>
        <p:txBody>
          <a:bodyPr vert="horz" wrap="square" lIns="0" tIns="0" rIns="0" bIns="0" rtlCol="0">
            <a:spAutoFit/>
          </a:bodyPr>
          <a:lstStyle/>
          <a:p>
            <a:pPr marL="355600" marR="485775" indent="-342900">
              <a:lnSpc>
                <a:spcPct val="100000"/>
              </a:lnSpc>
              <a:buFont typeface="Arial"/>
              <a:buChar char="•"/>
              <a:tabLst>
                <a:tab pos="356235" algn="l"/>
              </a:tabLst>
            </a:pPr>
            <a:r>
              <a:rPr sz="2800" dirty="0">
                <a:latin typeface="Arial"/>
                <a:cs typeface="Arial"/>
              </a:rPr>
              <a:t>Java</a:t>
            </a:r>
            <a:r>
              <a:rPr sz="2800" spc="75" dirty="0">
                <a:latin typeface="Times New Roman"/>
                <a:cs typeface="Times New Roman"/>
              </a:rPr>
              <a:t> </a:t>
            </a:r>
            <a:r>
              <a:rPr sz="2800" dirty="0">
                <a:latin typeface="Arial"/>
                <a:cs typeface="Arial"/>
              </a:rPr>
              <a:t>has</a:t>
            </a:r>
            <a:r>
              <a:rPr sz="2800" spc="80" dirty="0">
                <a:latin typeface="Times New Roman"/>
                <a:cs typeface="Times New Roman"/>
              </a:rPr>
              <a:t> </a:t>
            </a:r>
            <a:r>
              <a:rPr sz="2800" dirty="0">
                <a:latin typeface="Arial"/>
                <a:cs typeface="Arial"/>
              </a:rPr>
              <a:t>become</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dominant</a:t>
            </a:r>
            <a:r>
              <a:rPr sz="2800" spc="80" dirty="0">
                <a:latin typeface="Times New Roman"/>
                <a:cs typeface="Times New Roman"/>
              </a:rPr>
              <a:t> </a:t>
            </a:r>
            <a:r>
              <a:rPr sz="2800" dirty="0">
                <a:latin typeface="Arial"/>
                <a:cs typeface="Arial"/>
              </a:rPr>
              <a:t>development</a:t>
            </a:r>
            <a:r>
              <a:rPr sz="2800" dirty="0">
                <a:latin typeface="Times New Roman"/>
                <a:cs typeface="Times New Roman"/>
              </a:rPr>
              <a:t> </a:t>
            </a:r>
            <a:r>
              <a:rPr sz="2800" dirty="0">
                <a:latin typeface="Arial"/>
                <a:cs typeface="Arial"/>
              </a:rPr>
              <a:t>language</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web-based</a:t>
            </a:r>
            <a:r>
              <a:rPr sz="2800" spc="85" dirty="0">
                <a:latin typeface="Times New Roman"/>
                <a:cs typeface="Times New Roman"/>
              </a:rPr>
              <a:t> </a:t>
            </a:r>
            <a:r>
              <a:rPr sz="2800" dirty="0">
                <a:latin typeface="Arial"/>
                <a:cs typeface="Arial"/>
              </a:rPr>
              <a:t>systems:</a:t>
            </a:r>
            <a:endParaRPr sz="2800">
              <a:latin typeface="Arial"/>
              <a:cs typeface="Arial"/>
            </a:endParaRPr>
          </a:p>
          <a:p>
            <a:pPr marL="755650" marR="5080" lvl="1" indent="-285750">
              <a:lnSpc>
                <a:spcPct val="100000"/>
              </a:lnSpc>
              <a:spcBef>
                <a:spcPts val="675"/>
              </a:spcBef>
              <a:buFont typeface="Arial"/>
              <a:buChar char="–"/>
              <a:tabLst>
                <a:tab pos="755650" algn="l"/>
              </a:tabLst>
            </a:pPr>
            <a:r>
              <a:rPr sz="2800" spc="-5" dirty="0">
                <a:latin typeface="Arial"/>
                <a:cs typeface="Arial"/>
              </a:rPr>
              <a:t>S</a:t>
            </a:r>
            <a:r>
              <a:rPr sz="2800" dirty="0">
                <a:latin typeface="Arial"/>
                <a:cs typeface="Arial"/>
              </a:rPr>
              <a:t>ince</a:t>
            </a:r>
            <a:r>
              <a:rPr sz="2800" spc="80" dirty="0">
                <a:latin typeface="Times New Roman"/>
                <a:cs typeface="Times New Roman"/>
              </a:rPr>
              <a:t> </a:t>
            </a:r>
            <a:r>
              <a:rPr sz="2800" dirty="0">
                <a:latin typeface="Arial"/>
                <a:cs typeface="Arial"/>
              </a:rPr>
              <a:t>its</a:t>
            </a:r>
            <a:r>
              <a:rPr sz="2800" spc="80" dirty="0">
                <a:latin typeface="Times New Roman"/>
                <a:cs typeface="Times New Roman"/>
              </a:rPr>
              <a:t> </a:t>
            </a:r>
            <a:r>
              <a:rPr sz="2800" dirty="0">
                <a:latin typeface="Arial"/>
                <a:cs typeface="Arial"/>
              </a:rPr>
              <a:t>release</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public</a:t>
            </a:r>
            <a:r>
              <a:rPr sz="2800" spc="80"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1995</a:t>
            </a:r>
            <a:r>
              <a:rPr sz="2800" spc="80" dirty="0">
                <a:latin typeface="Times New Roman"/>
                <a:cs typeface="Times New Roman"/>
              </a:rPr>
              <a:t> </a:t>
            </a:r>
            <a:r>
              <a:rPr sz="2800" dirty="0">
                <a:latin typeface="Arial"/>
                <a:cs typeface="Arial"/>
              </a:rPr>
              <a:t>(Java</a:t>
            </a:r>
            <a:r>
              <a:rPr sz="2800" dirty="0">
                <a:latin typeface="Times New Roman"/>
                <a:cs typeface="Times New Roman"/>
              </a:rPr>
              <a:t> </a:t>
            </a:r>
            <a:r>
              <a:rPr sz="2800" dirty="0">
                <a:latin typeface="Arial"/>
                <a:cs typeface="Arial"/>
              </a:rPr>
              <a:t>1.0)</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has</a:t>
            </a:r>
            <a:r>
              <a:rPr sz="2800" spc="80" dirty="0">
                <a:latin typeface="Times New Roman"/>
                <a:cs typeface="Times New Roman"/>
              </a:rPr>
              <a:t> </a:t>
            </a:r>
            <a:r>
              <a:rPr sz="2800" dirty="0">
                <a:latin typeface="Arial"/>
                <a:cs typeface="Arial"/>
              </a:rPr>
              <a:t>matured</a:t>
            </a:r>
            <a:r>
              <a:rPr sz="2800" spc="75" dirty="0">
                <a:latin typeface="Times New Roman"/>
                <a:cs typeface="Times New Roman"/>
              </a:rPr>
              <a:t> </a:t>
            </a:r>
            <a:r>
              <a:rPr sz="2800" dirty="0">
                <a:latin typeface="Arial"/>
                <a:cs typeface="Arial"/>
              </a:rPr>
              <a:t>improving</a:t>
            </a:r>
            <a:r>
              <a:rPr sz="2800" spc="85" dirty="0">
                <a:latin typeface="Times New Roman"/>
                <a:cs typeface="Times New Roman"/>
              </a:rPr>
              <a:t> </a:t>
            </a:r>
            <a:r>
              <a:rPr sz="2800" dirty="0">
                <a:latin typeface="Arial"/>
                <a:cs typeface="Arial"/>
              </a:rPr>
              <a:t>functionality</a:t>
            </a:r>
            <a:r>
              <a:rPr sz="280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performance</a:t>
            </a:r>
            <a:r>
              <a:rPr sz="2800" spc="85"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each</a:t>
            </a:r>
            <a:r>
              <a:rPr sz="2800" spc="80" dirty="0">
                <a:latin typeface="Times New Roman"/>
                <a:cs typeface="Times New Roman"/>
              </a:rPr>
              <a:t> </a:t>
            </a:r>
            <a:r>
              <a:rPr sz="2800" dirty="0">
                <a:latin typeface="Arial"/>
                <a:cs typeface="Arial"/>
              </a:rPr>
              <a:t>new</a:t>
            </a:r>
            <a:r>
              <a:rPr sz="2800" spc="80" dirty="0">
                <a:latin typeface="Times New Roman"/>
                <a:cs typeface="Times New Roman"/>
              </a:rPr>
              <a:t> </a:t>
            </a:r>
            <a:r>
              <a:rPr sz="2800" dirty="0">
                <a:latin typeface="Arial"/>
                <a:cs typeface="Arial"/>
              </a:rPr>
              <a:t>release</a:t>
            </a:r>
            <a:endParaRPr sz="2800">
              <a:latin typeface="Arial"/>
              <a:cs typeface="Arial"/>
            </a:endParaRPr>
          </a:p>
          <a:p>
            <a:pPr marL="755015" lvl="1" indent="-285115">
              <a:lnSpc>
                <a:spcPct val="100000"/>
              </a:lnSpc>
              <a:spcBef>
                <a:spcPts val="680"/>
              </a:spcBef>
              <a:buFont typeface="Arial"/>
              <a:buChar char="–"/>
              <a:tabLst>
                <a:tab pos="755650" algn="l"/>
              </a:tabLst>
            </a:pPr>
            <a:r>
              <a:rPr sz="2800" dirty="0">
                <a:latin typeface="Arial"/>
                <a:cs typeface="Arial"/>
              </a:rPr>
              <a:t>In</a:t>
            </a:r>
            <a:r>
              <a:rPr sz="2800" spc="75" dirty="0">
                <a:latin typeface="Times New Roman"/>
                <a:cs typeface="Times New Roman"/>
              </a:rPr>
              <a:t> </a:t>
            </a:r>
            <a:r>
              <a:rPr sz="2800" dirty="0">
                <a:latin typeface="Arial"/>
                <a:cs typeface="Arial"/>
              </a:rPr>
              <a:t>September</a:t>
            </a:r>
            <a:r>
              <a:rPr sz="2800" spc="75" dirty="0">
                <a:latin typeface="Times New Roman"/>
                <a:cs typeface="Times New Roman"/>
              </a:rPr>
              <a:t> </a:t>
            </a:r>
            <a:r>
              <a:rPr sz="2800" dirty="0">
                <a:latin typeface="Arial"/>
                <a:cs typeface="Arial"/>
              </a:rPr>
              <a:t>2004</a:t>
            </a:r>
            <a:r>
              <a:rPr sz="2800" spc="80" dirty="0">
                <a:latin typeface="Times New Roman"/>
                <a:cs typeface="Times New Roman"/>
              </a:rPr>
              <a:t> </a:t>
            </a:r>
            <a:r>
              <a:rPr sz="2800" dirty="0">
                <a:latin typeface="Arial"/>
                <a:cs typeface="Arial"/>
              </a:rPr>
              <a:t>Sun</a:t>
            </a:r>
            <a:r>
              <a:rPr sz="2800" spc="75" dirty="0">
                <a:latin typeface="Times New Roman"/>
                <a:cs typeface="Times New Roman"/>
              </a:rPr>
              <a:t> </a:t>
            </a:r>
            <a:r>
              <a:rPr sz="2800" dirty="0">
                <a:latin typeface="Arial"/>
                <a:cs typeface="Arial"/>
              </a:rPr>
              <a:t>released</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5.0</a:t>
            </a:r>
            <a:endParaRPr sz="2800">
              <a:latin typeface="Arial"/>
              <a:cs typeface="Arial"/>
            </a:endParaRPr>
          </a:p>
          <a:p>
            <a:pPr marL="755015" lvl="1" indent="-285115">
              <a:lnSpc>
                <a:spcPct val="100000"/>
              </a:lnSpc>
              <a:spcBef>
                <a:spcPts val="675"/>
              </a:spcBef>
              <a:buFont typeface="Arial"/>
              <a:buChar char="–"/>
              <a:tabLst>
                <a:tab pos="755650" algn="l"/>
              </a:tabLst>
            </a:pPr>
            <a:r>
              <a:rPr sz="2800" dirty="0">
                <a:latin typeface="Arial"/>
                <a:cs typeface="Arial"/>
              </a:rPr>
              <a:t>In</a:t>
            </a:r>
            <a:r>
              <a:rPr sz="2800" spc="80" dirty="0">
                <a:latin typeface="Times New Roman"/>
                <a:cs typeface="Times New Roman"/>
              </a:rPr>
              <a:t> </a:t>
            </a:r>
            <a:r>
              <a:rPr sz="2800" dirty="0">
                <a:latin typeface="Arial"/>
                <a:cs typeface="Arial"/>
              </a:rPr>
              <a:t>December</a:t>
            </a:r>
            <a:r>
              <a:rPr sz="2800" spc="85" dirty="0">
                <a:latin typeface="Times New Roman"/>
                <a:cs typeface="Times New Roman"/>
              </a:rPr>
              <a:t> </a:t>
            </a:r>
            <a:r>
              <a:rPr sz="2800" dirty="0">
                <a:latin typeface="Arial"/>
                <a:cs typeface="Arial"/>
              </a:rPr>
              <a:t>2006</a:t>
            </a:r>
            <a:r>
              <a:rPr sz="2800" spc="80" dirty="0">
                <a:latin typeface="Times New Roman"/>
                <a:cs typeface="Times New Roman"/>
              </a:rPr>
              <a:t> </a:t>
            </a:r>
            <a:r>
              <a:rPr sz="2800" dirty="0">
                <a:latin typeface="Arial"/>
                <a:cs typeface="Arial"/>
              </a:rPr>
              <a:t>Sun</a:t>
            </a:r>
            <a:r>
              <a:rPr sz="2800" spc="80" dirty="0">
                <a:latin typeface="Times New Roman"/>
                <a:cs typeface="Times New Roman"/>
              </a:rPr>
              <a:t> </a:t>
            </a:r>
            <a:r>
              <a:rPr sz="2800" dirty="0">
                <a:latin typeface="Arial"/>
                <a:cs typeface="Arial"/>
              </a:rPr>
              <a:t>released</a:t>
            </a:r>
            <a:r>
              <a:rPr sz="2800" spc="75" dirty="0">
                <a:latin typeface="Times New Roman"/>
                <a:cs typeface="Times New Roman"/>
              </a:rPr>
              <a:t> </a:t>
            </a:r>
            <a:r>
              <a:rPr sz="2800" dirty="0">
                <a:latin typeface="Arial"/>
                <a:cs typeface="Arial"/>
              </a:rPr>
              <a:t>Java</a:t>
            </a:r>
            <a:r>
              <a:rPr sz="2800" spc="80" dirty="0">
                <a:latin typeface="Times New Roman"/>
                <a:cs typeface="Times New Roman"/>
              </a:rPr>
              <a:t> </a:t>
            </a:r>
            <a:r>
              <a:rPr sz="2800" dirty="0">
                <a:latin typeface="Arial"/>
                <a:cs typeface="Arial"/>
              </a:rPr>
              <a:t>6.0</a:t>
            </a:r>
            <a:endParaRPr sz="28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17" y="192382"/>
            <a:ext cx="7823965" cy="492443"/>
          </a:xfrm>
        </p:spPr>
        <p:txBody>
          <a:bodyPr/>
          <a:lstStyle/>
          <a:p>
            <a:pPr algn="ctr"/>
            <a:r>
              <a:rPr lang="en-IN" dirty="0" err="1" smtClean="0"/>
              <a:t>Enum</a:t>
            </a:r>
            <a:r>
              <a:rPr lang="en-IN" dirty="0" smtClean="0"/>
              <a:t> Features</a:t>
            </a:r>
            <a:endParaRPr lang="en-IN" dirty="0"/>
          </a:p>
        </p:txBody>
      </p:sp>
      <p:sp>
        <p:nvSpPr>
          <p:cNvPr id="3" name="Text Placeholder 2"/>
          <p:cNvSpPr>
            <a:spLocks noGrp="1"/>
          </p:cNvSpPr>
          <p:nvPr>
            <p:ph type="body" idx="1"/>
          </p:nvPr>
        </p:nvSpPr>
        <p:spPr>
          <a:xfrm>
            <a:off x="427227" y="1297871"/>
            <a:ext cx="8264145" cy="5170646"/>
          </a:xfrm>
        </p:spPr>
        <p:txBody>
          <a:bodyPr/>
          <a:lstStyle/>
          <a:p>
            <a:pPr marL="457200" indent="-457200">
              <a:buFont typeface="Arial" panose="020B0604020202020204" pitchFamily="34" charset="0"/>
              <a:buChar char="•"/>
            </a:pPr>
            <a:r>
              <a:rPr lang="en-IN" dirty="0" err="1"/>
              <a:t>Enum</a:t>
            </a:r>
            <a:r>
              <a:rPr lang="en-IN" dirty="0"/>
              <a:t> is type-safe you can not assign anything else other than predefined </a:t>
            </a:r>
            <a:r>
              <a:rPr lang="en-IN" dirty="0" err="1"/>
              <a:t>Enum</a:t>
            </a:r>
            <a:r>
              <a:rPr lang="en-IN" dirty="0"/>
              <a:t> constants to an </a:t>
            </a:r>
            <a:r>
              <a:rPr lang="en-IN" dirty="0" err="1"/>
              <a:t>Enum</a:t>
            </a:r>
            <a:r>
              <a:rPr lang="en-IN" dirty="0"/>
              <a:t> variable. </a:t>
            </a:r>
            <a:endParaRPr lang="en-IN" dirty="0" smtClean="0"/>
          </a:p>
          <a:p>
            <a:pPr marL="457200" indent="-457200">
              <a:buFont typeface="Arial" panose="020B0604020202020204" pitchFamily="34" charset="0"/>
              <a:buChar char="•"/>
            </a:pPr>
            <a:r>
              <a:rPr lang="en-IN" dirty="0"/>
              <a:t>The best feature of </a:t>
            </a:r>
            <a:r>
              <a:rPr lang="en-IN" dirty="0" err="1"/>
              <a:t>Enum</a:t>
            </a:r>
            <a:r>
              <a:rPr lang="en-IN" dirty="0"/>
              <a:t> is </a:t>
            </a:r>
            <a:r>
              <a:rPr lang="en-IN" b="1" dirty="0"/>
              <a:t>you can use </a:t>
            </a:r>
            <a:r>
              <a:rPr lang="en-IN" b="1" dirty="0" err="1"/>
              <a:t>Enum</a:t>
            </a:r>
            <a:r>
              <a:rPr lang="en-IN" b="1" dirty="0"/>
              <a:t> in Java inside Switch statement</a:t>
            </a:r>
            <a:r>
              <a:rPr lang="en-IN" dirty="0"/>
              <a:t> like </a:t>
            </a:r>
            <a:r>
              <a:rPr lang="en-IN" dirty="0" err="1"/>
              <a:t>int</a:t>
            </a:r>
            <a:r>
              <a:rPr lang="en-IN" dirty="0"/>
              <a:t> or char primitive data type</a:t>
            </a:r>
            <a:r>
              <a:rPr lang="en-IN" dirty="0" smtClean="0"/>
              <a:t>.</a:t>
            </a:r>
          </a:p>
          <a:p>
            <a:pPr marL="457200" indent="-457200">
              <a:buFont typeface="Arial" panose="020B0604020202020204" pitchFamily="34" charset="0"/>
              <a:buChar char="•"/>
            </a:pPr>
            <a:r>
              <a:rPr lang="en-IN" dirty="0"/>
              <a:t>Adding new constants on </a:t>
            </a:r>
            <a:r>
              <a:rPr lang="en-IN" dirty="0" err="1">
                <a:hlinkClick r:id="rId2"/>
              </a:rPr>
              <a:t>Enum</a:t>
            </a:r>
            <a:r>
              <a:rPr lang="en-IN" dirty="0">
                <a:hlinkClick r:id="rId2"/>
              </a:rPr>
              <a:t> in Java</a:t>
            </a:r>
            <a:r>
              <a:rPr lang="en-IN" dirty="0"/>
              <a:t> is easy and you can add new constants without breaking the existing code</a:t>
            </a:r>
            <a:r>
              <a:rPr lang="en-IN" dirty="0" smtClean="0"/>
              <a:t>.</a:t>
            </a:r>
          </a:p>
          <a:p>
            <a:pPr marL="457200" indent="-457200">
              <a:buFont typeface="Arial" panose="020B0604020202020204" pitchFamily="34" charset="0"/>
              <a:buChar char="•"/>
            </a:pPr>
            <a:r>
              <a:rPr lang="en-IN" dirty="0" smtClean="0"/>
              <a:t>You </a:t>
            </a:r>
            <a:r>
              <a:rPr lang="en-IN" dirty="0"/>
              <a:t>can </a:t>
            </a:r>
            <a:r>
              <a:rPr lang="en-IN" b="1" dirty="0"/>
              <a:t>specify values of </a:t>
            </a:r>
            <a:r>
              <a:rPr lang="en-IN" b="1" dirty="0" err="1"/>
              <a:t>enum</a:t>
            </a:r>
            <a:r>
              <a:rPr lang="en-IN" b="1" dirty="0"/>
              <a:t> constants at the creation time</a:t>
            </a:r>
            <a:r>
              <a:rPr lang="en-IN" dirty="0"/>
              <a:t/>
            </a:r>
            <a:br>
              <a:rPr lang="en-IN" dirty="0"/>
            </a:br>
            <a:endParaRPr lang="en-IN" dirty="0"/>
          </a:p>
        </p:txBody>
      </p:sp>
    </p:spTree>
    <p:extLst>
      <p:ext uri="{BB962C8B-B14F-4D97-AF65-F5344CB8AC3E}">
        <p14:creationId xmlns:p14="http://schemas.microsoft.com/office/powerpoint/2010/main" val="2857711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17" y="192382"/>
            <a:ext cx="7823965" cy="492443"/>
          </a:xfrm>
        </p:spPr>
        <p:txBody>
          <a:bodyPr/>
          <a:lstStyle/>
          <a:p>
            <a:pPr algn="ctr"/>
            <a:r>
              <a:rPr lang="en-IN" dirty="0" smtClean="0"/>
              <a:t>Static import</a:t>
            </a:r>
            <a:endParaRPr lang="en-IN" dirty="0"/>
          </a:p>
        </p:txBody>
      </p:sp>
      <p:sp>
        <p:nvSpPr>
          <p:cNvPr id="3" name="Text Placeholder 2"/>
          <p:cNvSpPr>
            <a:spLocks noGrp="1"/>
          </p:cNvSpPr>
          <p:nvPr>
            <p:ph type="body" idx="1"/>
          </p:nvPr>
        </p:nvSpPr>
        <p:spPr>
          <a:xfrm>
            <a:off x="427227" y="1054100"/>
            <a:ext cx="8264145" cy="5539978"/>
          </a:xfrm>
        </p:spPr>
        <p:txBody>
          <a:bodyPr/>
          <a:lstStyle/>
          <a:p>
            <a:pPr marL="457200" indent="-457200">
              <a:buFont typeface="Arial" panose="020B0604020202020204" pitchFamily="34" charset="0"/>
              <a:buChar char="•"/>
            </a:pPr>
            <a:r>
              <a:rPr lang="en-IN" sz="2400" dirty="0"/>
              <a:t>The static import feature of Java 5 facilitate the java programmer to access any static member of a class directly. </a:t>
            </a:r>
            <a:endParaRPr lang="en-IN" sz="2400" dirty="0" smtClean="0"/>
          </a:p>
          <a:p>
            <a:pPr marL="457200" indent="-457200">
              <a:buFont typeface="Arial" panose="020B0604020202020204" pitchFamily="34" charset="0"/>
              <a:buChar char="•"/>
            </a:pPr>
            <a:r>
              <a:rPr lang="en-IN" sz="2400" dirty="0" smtClean="0"/>
              <a:t>There </a:t>
            </a:r>
            <a:r>
              <a:rPr lang="en-IN" sz="2400" dirty="0"/>
              <a:t>is no need to qualify it by the class name</a:t>
            </a:r>
            <a:r>
              <a:rPr lang="en-IN" sz="2400" dirty="0" smtClean="0"/>
              <a:t>.</a:t>
            </a:r>
          </a:p>
          <a:p>
            <a:pPr marL="457200" indent="-457200">
              <a:buFont typeface="Arial" panose="020B0604020202020204" pitchFamily="34" charset="0"/>
              <a:buChar char="•"/>
            </a:pPr>
            <a:r>
              <a:rPr lang="en-IN" sz="2400" dirty="0"/>
              <a:t>Less coding is required if you have access any static member of a class </a:t>
            </a:r>
            <a:r>
              <a:rPr lang="en-IN" sz="2400" dirty="0" err="1"/>
              <a:t>oftenly</a:t>
            </a:r>
            <a:r>
              <a:rPr lang="en-IN" sz="2400" dirty="0"/>
              <a:t>.</a:t>
            </a:r>
          </a:p>
          <a:p>
            <a:pPr marL="457200" indent="-457200">
              <a:buFont typeface="Arial" panose="020B0604020202020204" pitchFamily="34" charset="0"/>
              <a:buChar char="•"/>
            </a:pPr>
            <a:r>
              <a:rPr lang="en-IN" sz="2400" dirty="0"/>
              <a:t>If you are going to use static variables and methods a lot then it’s fine to use static imports</a:t>
            </a:r>
            <a:r>
              <a:rPr lang="en-IN" sz="2400" dirty="0" smtClean="0"/>
              <a:t>.</a:t>
            </a:r>
          </a:p>
          <a:p>
            <a:pPr marL="457200" indent="-457200">
              <a:buFont typeface="Arial" panose="020B0604020202020204" pitchFamily="34" charset="0"/>
              <a:buChar char="•"/>
            </a:pPr>
            <a:r>
              <a:rPr lang="en-IN" sz="2400" dirty="0"/>
              <a:t>The import allows the java programmer to access classes of a package without package </a:t>
            </a:r>
            <a:r>
              <a:rPr lang="en-IN" sz="2400" dirty="0" smtClean="0"/>
              <a:t>qualification.</a:t>
            </a:r>
          </a:p>
          <a:p>
            <a:pPr marL="457200" indent="-457200">
              <a:buFont typeface="Arial" panose="020B0604020202020204" pitchFamily="34" charset="0"/>
              <a:buChar char="•"/>
            </a:pPr>
            <a:r>
              <a:rPr lang="en-IN" sz="2400" dirty="0" smtClean="0"/>
              <a:t>static </a:t>
            </a:r>
            <a:r>
              <a:rPr lang="en-IN" sz="2400" dirty="0"/>
              <a:t>import feature allows to access the static members of a class without the class qualification. </a:t>
            </a:r>
            <a:endParaRPr lang="en-IN" sz="2400" dirty="0" smtClean="0"/>
          </a:p>
          <a:p>
            <a:pPr marL="457200" indent="-457200">
              <a:buFont typeface="Arial" panose="020B0604020202020204" pitchFamily="34" charset="0"/>
              <a:buChar char="•"/>
            </a:pPr>
            <a:r>
              <a:rPr lang="en-IN" sz="2400" dirty="0" smtClean="0"/>
              <a:t>The </a:t>
            </a:r>
            <a:r>
              <a:rPr lang="en-IN" sz="2400" dirty="0"/>
              <a:t>import provides accessibility to classes and </a:t>
            </a:r>
            <a:r>
              <a:rPr lang="en-IN" sz="2400" dirty="0" smtClean="0"/>
              <a:t>interface.</a:t>
            </a:r>
          </a:p>
          <a:p>
            <a:pPr marL="457200" indent="-457200">
              <a:buFont typeface="Arial" panose="020B0604020202020204" pitchFamily="34" charset="0"/>
              <a:buChar char="•"/>
            </a:pPr>
            <a:r>
              <a:rPr lang="en-IN" sz="2400" dirty="0" smtClean="0"/>
              <a:t>static </a:t>
            </a:r>
            <a:r>
              <a:rPr lang="en-IN" sz="2400" dirty="0"/>
              <a:t>import provides accessibility to static members of the class.</a:t>
            </a:r>
          </a:p>
        </p:txBody>
      </p:sp>
    </p:spTree>
    <p:extLst>
      <p:ext uri="{BB962C8B-B14F-4D97-AF65-F5344CB8AC3E}">
        <p14:creationId xmlns:p14="http://schemas.microsoft.com/office/powerpoint/2010/main" val="3505479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4500" y="1892300"/>
            <a:ext cx="8305800" cy="4648200"/>
          </a:xfrm>
          <a:custGeom>
            <a:avLst/>
            <a:gdLst/>
            <a:ahLst/>
            <a:cxnLst/>
            <a:rect l="l" t="t" r="r" b="b"/>
            <a:pathLst>
              <a:path w="8305800" h="4648200">
                <a:moveTo>
                  <a:pt x="0" y="4648199"/>
                </a:moveTo>
                <a:lnTo>
                  <a:pt x="8305799" y="4648199"/>
                </a:lnTo>
                <a:lnTo>
                  <a:pt x="8305799" y="0"/>
                </a:lnTo>
                <a:lnTo>
                  <a:pt x="0" y="0"/>
                </a:lnTo>
                <a:lnTo>
                  <a:pt x="0" y="46481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933065">
              <a:lnSpc>
                <a:spcPct val="100000"/>
              </a:lnSpc>
            </a:pPr>
            <a:r>
              <a:rPr sz="3600" dirty="0"/>
              <a:t>Static</a:t>
            </a:r>
            <a:r>
              <a:rPr sz="3600" spc="95" dirty="0">
                <a:latin typeface="Times New Roman"/>
                <a:cs typeface="Times New Roman"/>
              </a:rPr>
              <a:t> </a:t>
            </a:r>
            <a:r>
              <a:rPr sz="3600" spc="-20" dirty="0"/>
              <a:t>import</a:t>
            </a:r>
            <a:endParaRPr sz="3600">
              <a:latin typeface="Times New Roman"/>
              <a:cs typeface="Times New Roman"/>
            </a:endParaRPr>
          </a:p>
        </p:txBody>
      </p:sp>
      <p:sp>
        <p:nvSpPr>
          <p:cNvPr id="11" name="object 11"/>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2" name="object 12"/>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32</a:t>
            </a:fld>
            <a:endParaRPr sz="1600">
              <a:latin typeface="Times New Roman"/>
              <a:cs typeface="Times New Roman"/>
            </a:endParaRPr>
          </a:p>
        </p:txBody>
      </p:sp>
      <p:sp>
        <p:nvSpPr>
          <p:cNvPr id="4" name="object 4"/>
          <p:cNvSpPr txBox="1"/>
          <p:nvPr/>
        </p:nvSpPr>
        <p:spPr>
          <a:xfrm>
            <a:off x="524002" y="1227767"/>
            <a:ext cx="7875905" cy="72263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dirty="0">
                <a:latin typeface="Arial"/>
                <a:cs typeface="Arial"/>
              </a:rPr>
              <a:t>J</a:t>
            </a:r>
            <a:r>
              <a:rPr sz="2800" spc="-5" dirty="0">
                <a:latin typeface="Arial"/>
                <a:cs typeface="Arial"/>
              </a:rPr>
              <a:t>av</a:t>
            </a:r>
            <a:r>
              <a:rPr sz="2800" dirty="0">
                <a:latin typeface="Arial"/>
                <a:cs typeface="Arial"/>
              </a:rPr>
              <a:t>a</a:t>
            </a:r>
            <a:r>
              <a:rPr sz="2800" spc="75" dirty="0">
                <a:latin typeface="Times New Roman"/>
                <a:cs typeface="Times New Roman"/>
              </a:rPr>
              <a:t> </a:t>
            </a:r>
            <a:r>
              <a:rPr sz="2800" dirty="0">
                <a:latin typeface="Arial"/>
                <a:cs typeface="Arial"/>
              </a:rPr>
              <a:t>5</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spc="-5" dirty="0">
                <a:latin typeface="Arial"/>
                <a:cs typeface="Arial"/>
              </a:rPr>
              <a:t>1.5</a:t>
            </a:r>
            <a:r>
              <a:rPr sz="2800" dirty="0">
                <a:latin typeface="Arial"/>
                <a:cs typeface="Arial"/>
              </a:rPr>
              <a:t>)</a:t>
            </a:r>
            <a:r>
              <a:rPr sz="2800" spc="80" dirty="0">
                <a:latin typeface="Times New Roman"/>
                <a:cs typeface="Times New Roman"/>
              </a:rPr>
              <a:t> </a:t>
            </a:r>
            <a:r>
              <a:rPr sz="2800" spc="-5" dirty="0">
                <a:latin typeface="Arial"/>
                <a:cs typeface="Arial"/>
              </a:rPr>
              <a:t>allow</a:t>
            </a:r>
            <a:r>
              <a:rPr sz="2800" dirty="0">
                <a:latin typeface="Arial"/>
                <a:cs typeface="Arial"/>
              </a:rPr>
              <a:t>s</a:t>
            </a:r>
            <a:r>
              <a:rPr sz="2800" spc="80" dirty="0">
                <a:latin typeface="Times New Roman"/>
                <a:cs typeface="Times New Roman"/>
              </a:rPr>
              <a:t> </a:t>
            </a:r>
            <a:r>
              <a:rPr sz="2800" spc="-5" dirty="0">
                <a:latin typeface="Arial"/>
                <a:cs typeface="Arial"/>
              </a:rPr>
              <a:t>impor</a:t>
            </a:r>
            <a:r>
              <a:rPr sz="2800" dirty="0">
                <a:latin typeface="Arial"/>
                <a:cs typeface="Arial"/>
              </a:rPr>
              <a:t>t</a:t>
            </a:r>
            <a:r>
              <a:rPr sz="2800" spc="80" dirty="0">
                <a:latin typeface="Times New Roman"/>
                <a:cs typeface="Times New Roman"/>
              </a:rPr>
              <a:t> </a:t>
            </a:r>
            <a:r>
              <a:rPr sz="2800" spc="-5" dirty="0">
                <a:latin typeface="Arial"/>
                <a:cs typeface="Arial"/>
              </a:rPr>
              <a:t>o</a:t>
            </a:r>
            <a:r>
              <a:rPr sz="2800" dirty="0">
                <a:latin typeface="Arial"/>
                <a:cs typeface="Arial"/>
              </a:rPr>
              <a:t>f</a:t>
            </a:r>
            <a:r>
              <a:rPr sz="2800" spc="75" dirty="0">
                <a:latin typeface="Times New Roman"/>
                <a:cs typeface="Times New Roman"/>
              </a:rPr>
              <a:t> </a:t>
            </a:r>
            <a:r>
              <a:rPr sz="2800" dirty="0">
                <a:latin typeface="Arial"/>
                <a:cs typeface="Arial"/>
              </a:rPr>
              <a:t>static</a:t>
            </a:r>
            <a:r>
              <a:rPr sz="2800" spc="75" dirty="0">
                <a:latin typeface="Times New Roman"/>
                <a:cs typeface="Times New Roman"/>
              </a:rPr>
              <a:t> </a:t>
            </a:r>
            <a:r>
              <a:rPr sz="2800" spc="-5" dirty="0">
                <a:latin typeface="Arial"/>
                <a:cs typeface="Arial"/>
              </a:rPr>
              <a:t>items</a:t>
            </a:r>
            <a:r>
              <a:rPr sz="2800" spc="-5" dirty="0">
                <a:latin typeface="Times New Roman"/>
                <a:cs typeface="Times New Roman"/>
              </a:rPr>
              <a:t> </a:t>
            </a:r>
            <a:r>
              <a:rPr sz="2800" dirty="0">
                <a:latin typeface="Arial"/>
                <a:cs typeface="Arial"/>
              </a:rPr>
              <a:t>when</a:t>
            </a:r>
            <a:r>
              <a:rPr sz="2800" spc="80" dirty="0">
                <a:latin typeface="Times New Roman"/>
                <a:cs typeface="Times New Roman"/>
              </a:rPr>
              <a:t> </a:t>
            </a:r>
            <a:r>
              <a:rPr sz="2800" dirty="0">
                <a:latin typeface="Arial"/>
                <a:cs typeface="Arial"/>
              </a:rPr>
              <a:t>methods</a:t>
            </a:r>
            <a:r>
              <a:rPr sz="2800" spc="80"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variables</a:t>
            </a:r>
            <a:r>
              <a:rPr sz="2800" spc="75" dirty="0">
                <a:latin typeface="Times New Roman"/>
                <a:cs typeface="Times New Roman"/>
              </a:rPr>
              <a:t> </a:t>
            </a:r>
            <a:r>
              <a:rPr sz="2800" dirty="0">
                <a:latin typeface="Arial"/>
                <a:cs typeface="Arial"/>
              </a:rPr>
              <a:t>are</a:t>
            </a:r>
            <a:r>
              <a:rPr sz="2800" spc="80"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repeatedly</a:t>
            </a:r>
            <a:endParaRPr sz="2800">
              <a:latin typeface="Arial"/>
              <a:cs typeface="Arial"/>
            </a:endParaRPr>
          </a:p>
        </p:txBody>
      </p:sp>
      <p:sp>
        <p:nvSpPr>
          <p:cNvPr id="5" name="object 5"/>
          <p:cNvSpPr txBox="1"/>
          <p:nvPr/>
        </p:nvSpPr>
        <p:spPr>
          <a:xfrm>
            <a:off x="524002" y="1972198"/>
            <a:ext cx="844550" cy="803910"/>
          </a:xfrm>
          <a:prstGeom prst="rect">
            <a:avLst/>
          </a:prstGeom>
        </p:spPr>
        <p:txBody>
          <a:bodyPr vert="horz" wrap="square" lIns="0" tIns="0" rIns="0" bIns="0" rtlCol="0">
            <a:spAutoFit/>
          </a:bodyPr>
          <a:lstStyle/>
          <a:p>
            <a:pPr marL="12700" marR="5080" algn="just">
              <a:lnSpc>
                <a:spcPct val="100000"/>
              </a:lnSpc>
            </a:pPr>
            <a:r>
              <a:rPr sz="1800" b="1" spc="-10" dirty="0">
                <a:latin typeface="Courier New"/>
                <a:cs typeface="Courier New"/>
              </a:rPr>
              <a:t>import</a:t>
            </a:r>
            <a:r>
              <a:rPr sz="1800" b="1" spc="-10" dirty="0">
                <a:latin typeface="Times New Roman"/>
                <a:cs typeface="Times New Roman"/>
              </a:rPr>
              <a:t> </a:t>
            </a:r>
            <a:r>
              <a:rPr sz="1800" b="1" spc="-10" dirty="0">
                <a:latin typeface="Courier New"/>
                <a:cs typeface="Courier New"/>
              </a:rPr>
              <a:t>import</a:t>
            </a:r>
            <a:r>
              <a:rPr sz="1800" b="1" spc="-10" dirty="0">
                <a:latin typeface="Times New Roman"/>
                <a:cs typeface="Times New Roman"/>
              </a:rPr>
              <a:t> </a:t>
            </a:r>
            <a:r>
              <a:rPr sz="1800" b="1" spc="-10" dirty="0">
                <a:latin typeface="Courier New"/>
                <a:cs typeface="Courier New"/>
              </a:rPr>
              <a:t>public</a:t>
            </a:r>
            <a:endParaRPr sz="1800">
              <a:latin typeface="Courier New"/>
              <a:cs typeface="Courier New"/>
            </a:endParaRPr>
          </a:p>
        </p:txBody>
      </p:sp>
      <p:sp>
        <p:nvSpPr>
          <p:cNvPr id="6" name="object 6"/>
          <p:cNvSpPr txBox="1"/>
          <p:nvPr/>
        </p:nvSpPr>
        <p:spPr>
          <a:xfrm>
            <a:off x="1479620" y="1972198"/>
            <a:ext cx="4942205" cy="803910"/>
          </a:xfrm>
          <a:prstGeom prst="rect">
            <a:avLst/>
          </a:prstGeom>
        </p:spPr>
        <p:txBody>
          <a:bodyPr vert="horz" wrap="square" lIns="0" tIns="0" rIns="0" bIns="0" rtlCol="0">
            <a:spAutoFit/>
          </a:bodyPr>
          <a:lstStyle/>
          <a:p>
            <a:pPr marL="12700" marR="5080">
              <a:lnSpc>
                <a:spcPct val="100000"/>
              </a:lnSpc>
              <a:tabLst>
                <a:tab pos="831850" algn="l"/>
                <a:tab pos="967740" algn="l"/>
                <a:tab pos="3152140" algn="l"/>
              </a:tabLst>
            </a:pPr>
            <a:r>
              <a:rPr sz="1800" b="1" spc="-10" dirty="0">
                <a:latin typeface="Courier New"/>
                <a:cs typeface="Courier New"/>
              </a:rPr>
              <a:t>stati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java.la</a:t>
            </a:r>
            <a:r>
              <a:rPr sz="1800" b="1" spc="5" dirty="0">
                <a:latin typeface="Courier New"/>
                <a:cs typeface="Courier New"/>
              </a:rPr>
              <a:t>n</a:t>
            </a:r>
            <a:r>
              <a:rPr sz="1800" b="1" spc="-5" dirty="0">
                <a:latin typeface="Courier New"/>
                <a:cs typeface="Courier New"/>
              </a:rPr>
              <a:t>g.Double.parseDouble;</a:t>
            </a:r>
            <a:r>
              <a:rPr sz="1800" b="1" spc="-5" dirty="0">
                <a:latin typeface="Times New Roman"/>
                <a:cs typeface="Times New Roman"/>
              </a:rPr>
              <a:t> </a:t>
            </a:r>
            <a:r>
              <a:rPr sz="1800" b="1" spc="-10" dirty="0">
                <a:latin typeface="Courier New"/>
                <a:cs typeface="Courier New"/>
              </a:rPr>
              <a:t>stati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ja</a:t>
            </a:r>
            <a:r>
              <a:rPr sz="1800" b="1" dirty="0">
                <a:latin typeface="Courier New"/>
                <a:cs typeface="Courier New"/>
              </a:rPr>
              <a:t>v</a:t>
            </a:r>
            <a:r>
              <a:rPr sz="1800" b="1" spc="-10" dirty="0">
                <a:latin typeface="Courier New"/>
                <a:cs typeface="Courier New"/>
              </a:rPr>
              <a:t>a.lang.Integer.parseInt;</a:t>
            </a:r>
            <a:r>
              <a:rPr sz="1800" b="1" spc="-10" dirty="0">
                <a:latin typeface="Times New Roman"/>
                <a:cs typeface="Times New Roman"/>
              </a:rPr>
              <a:t> </a:t>
            </a:r>
            <a:r>
              <a:rPr sz="1800" b="1" spc="-10" dirty="0">
                <a:latin typeface="Courier New"/>
                <a:cs typeface="Courier New"/>
              </a:rPr>
              <a:t>clas</a:t>
            </a:r>
            <a:r>
              <a:rPr sz="1800" b="1" dirty="0">
                <a:latin typeface="Courier New"/>
                <a:cs typeface="Courier New"/>
              </a:rPr>
              <a:t>s</a:t>
            </a:r>
            <a:r>
              <a:rPr sz="1800" b="1" dirty="0">
                <a:latin typeface="Times New Roman"/>
                <a:cs typeface="Times New Roman"/>
              </a:rPr>
              <a:t>	</a:t>
            </a:r>
            <a:r>
              <a:rPr sz="1800" b="1" spc="-10" dirty="0">
                <a:latin typeface="Courier New"/>
                <a:cs typeface="Courier New"/>
              </a:rPr>
              <a:t>StaticImportDem</a:t>
            </a:r>
            <a:r>
              <a:rPr sz="1800" b="1" dirty="0">
                <a:latin typeface="Courier New"/>
                <a:cs typeface="Courier New"/>
              </a:rPr>
              <a:t>o</a:t>
            </a:r>
            <a:r>
              <a:rPr sz="1800" b="1" dirty="0">
                <a:latin typeface="Times New Roman"/>
                <a:cs typeface="Times New Roman"/>
              </a:rPr>
              <a:t>	</a:t>
            </a:r>
            <a:r>
              <a:rPr sz="1800" b="1" dirty="0">
                <a:latin typeface="Courier New"/>
                <a:cs typeface="Courier New"/>
              </a:rPr>
              <a:t>{</a:t>
            </a:r>
            <a:endParaRPr sz="1800">
              <a:latin typeface="Courier New"/>
              <a:cs typeface="Courier New"/>
            </a:endParaRPr>
          </a:p>
        </p:txBody>
      </p:sp>
      <p:sp>
        <p:nvSpPr>
          <p:cNvPr id="7" name="object 7"/>
          <p:cNvSpPr txBox="1"/>
          <p:nvPr/>
        </p:nvSpPr>
        <p:spPr>
          <a:xfrm>
            <a:off x="866903" y="2795850"/>
            <a:ext cx="5487670" cy="254000"/>
          </a:xfrm>
          <a:prstGeom prst="rect">
            <a:avLst/>
          </a:prstGeom>
        </p:spPr>
        <p:txBody>
          <a:bodyPr vert="horz" wrap="square" lIns="0" tIns="0" rIns="0" bIns="0" rtlCol="0">
            <a:spAutoFit/>
          </a:bodyPr>
          <a:lstStyle/>
          <a:p>
            <a:pPr marL="12700">
              <a:lnSpc>
                <a:spcPct val="100000"/>
              </a:lnSpc>
              <a:tabLst>
                <a:tab pos="967740" algn="l"/>
                <a:tab pos="1923414" algn="l"/>
                <a:tab pos="2606040" algn="l"/>
                <a:tab pos="4518660" algn="l"/>
                <a:tab pos="5337175" algn="l"/>
              </a:tabLst>
            </a:pPr>
            <a:r>
              <a:rPr sz="1800" b="1" spc="-10" dirty="0">
                <a:latin typeface="Courier New"/>
                <a:cs typeface="Courier New"/>
              </a:rPr>
              <a:t>publi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stati</a:t>
            </a:r>
            <a:r>
              <a:rPr sz="1800" b="1" dirty="0">
                <a:latin typeface="Courier New"/>
                <a:cs typeface="Courier New"/>
              </a:rPr>
              <a:t>c</a:t>
            </a:r>
            <a:r>
              <a:rPr sz="1800" b="1" dirty="0">
                <a:latin typeface="Times New Roman"/>
                <a:cs typeface="Times New Roman"/>
              </a:rPr>
              <a:t>	</a:t>
            </a:r>
            <a:r>
              <a:rPr sz="1800" b="1" spc="-10" dirty="0">
                <a:latin typeface="Courier New"/>
                <a:cs typeface="Courier New"/>
              </a:rPr>
              <a:t>voi</a:t>
            </a:r>
            <a:r>
              <a:rPr sz="1800" b="1" dirty="0">
                <a:latin typeface="Courier New"/>
                <a:cs typeface="Courier New"/>
              </a:rPr>
              <a:t>d</a:t>
            </a:r>
            <a:r>
              <a:rPr sz="1800" b="1" dirty="0">
                <a:latin typeface="Times New Roman"/>
                <a:cs typeface="Times New Roman"/>
              </a:rPr>
              <a:t>	</a:t>
            </a:r>
            <a:r>
              <a:rPr sz="1800" b="1" spc="-10" dirty="0">
                <a:latin typeface="Courier New"/>
                <a:cs typeface="Courier New"/>
              </a:rPr>
              <a:t>ma</a:t>
            </a:r>
            <a:r>
              <a:rPr sz="1800" b="1" spc="5" dirty="0">
                <a:latin typeface="Courier New"/>
                <a:cs typeface="Courier New"/>
              </a:rPr>
              <a:t>i</a:t>
            </a:r>
            <a:r>
              <a:rPr sz="1800" b="1" spc="-10" dirty="0">
                <a:latin typeface="Courier New"/>
                <a:cs typeface="Courier New"/>
              </a:rPr>
              <a:t>n(String[</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args</a:t>
            </a:r>
            <a:r>
              <a:rPr sz="1800" b="1" dirty="0">
                <a:latin typeface="Courier New"/>
                <a:cs typeface="Courier New"/>
              </a:rPr>
              <a:t>)</a:t>
            </a:r>
            <a:r>
              <a:rPr sz="1800" b="1" dirty="0">
                <a:latin typeface="Times New Roman"/>
                <a:cs typeface="Times New Roman"/>
              </a:rPr>
              <a:t>	</a:t>
            </a:r>
            <a:r>
              <a:rPr sz="1800" b="1" dirty="0">
                <a:latin typeface="Courier New"/>
                <a:cs typeface="Courier New"/>
              </a:rPr>
              <a:t>{</a:t>
            </a:r>
            <a:endParaRPr sz="1800">
              <a:latin typeface="Courier New"/>
              <a:cs typeface="Courier New"/>
            </a:endParaRPr>
          </a:p>
        </p:txBody>
      </p:sp>
      <p:sp>
        <p:nvSpPr>
          <p:cNvPr id="8" name="object 8"/>
          <p:cNvSpPr txBox="1"/>
          <p:nvPr/>
        </p:nvSpPr>
        <p:spPr>
          <a:xfrm>
            <a:off x="1438403" y="3070170"/>
            <a:ext cx="845185" cy="1078865"/>
          </a:xfrm>
          <a:prstGeom prst="rect">
            <a:avLst/>
          </a:prstGeom>
        </p:spPr>
        <p:txBody>
          <a:bodyPr vert="horz" wrap="square" lIns="0" tIns="0" rIns="0" bIns="0" rtlCol="0">
            <a:spAutoFit/>
          </a:bodyPr>
          <a:lstStyle/>
          <a:p>
            <a:pPr marL="12700" marR="5080" algn="just">
              <a:lnSpc>
                <a:spcPct val="100000"/>
              </a:lnSpc>
            </a:pPr>
            <a:r>
              <a:rPr sz="1800" b="1" spc="-10" dirty="0">
                <a:latin typeface="Courier New"/>
                <a:cs typeface="Courier New"/>
              </a:rPr>
              <a:t>String</a:t>
            </a:r>
            <a:r>
              <a:rPr sz="1800" b="1" spc="-10" dirty="0">
                <a:latin typeface="Times New Roman"/>
                <a:cs typeface="Times New Roman"/>
              </a:rPr>
              <a:t> </a:t>
            </a:r>
            <a:r>
              <a:rPr sz="1800" b="1" spc="-10" dirty="0">
                <a:latin typeface="Courier New"/>
                <a:cs typeface="Courier New"/>
              </a:rPr>
              <a:t>String</a:t>
            </a:r>
            <a:r>
              <a:rPr sz="1800" b="1" spc="-10" dirty="0">
                <a:latin typeface="Times New Roman"/>
                <a:cs typeface="Times New Roman"/>
              </a:rPr>
              <a:t> </a:t>
            </a:r>
            <a:r>
              <a:rPr sz="1800" b="1" spc="-5" dirty="0">
                <a:latin typeface="Courier New"/>
                <a:cs typeface="Courier New"/>
              </a:rPr>
              <a:t>double</a:t>
            </a:r>
            <a:r>
              <a:rPr sz="1800" b="1" spc="-5" dirty="0">
                <a:latin typeface="Times New Roman"/>
                <a:cs typeface="Times New Roman"/>
              </a:rPr>
              <a:t> </a:t>
            </a:r>
            <a:r>
              <a:rPr sz="1800" b="1" spc="-10" dirty="0">
                <a:latin typeface="Courier New"/>
                <a:cs typeface="Courier New"/>
              </a:rPr>
              <a:t>tr</a:t>
            </a:r>
            <a:r>
              <a:rPr sz="1800" b="1" dirty="0">
                <a:latin typeface="Courier New"/>
                <a:cs typeface="Courier New"/>
              </a:rPr>
              <a:t>y</a:t>
            </a:r>
            <a:r>
              <a:rPr sz="1800" b="1" dirty="0">
                <a:latin typeface="Times New Roman"/>
                <a:cs typeface="Times New Roman"/>
              </a:rPr>
              <a:t> </a:t>
            </a:r>
            <a:r>
              <a:rPr sz="1800" b="1" spc="165" dirty="0">
                <a:latin typeface="Times New Roman"/>
                <a:cs typeface="Times New Roman"/>
              </a:rPr>
              <a:t> </a:t>
            </a:r>
            <a:r>
              <a:rPr sz="1800" b="1" dirty="0">
                <a:latin typeface="Courier New"/>
                <a:cs typeface="Courier New"/>
              </a:rPr>
              <a:t>{</a:t>
            </a:r>
            <a:endParaRPr sz="1800">
              <a:latin typeface="Courier New"/>
              <a:cs typeface="Courier New"/>
            </a:endParaRPr>
          </a:p>
        </p:txBody>
      </p:sp>
      <p:sp>
        <p:nvSpPr>
          <p:cNvPr id="9" name="object 9"/>
          <p:cNvSpPr txBox="1"/>
          <p:nvPr/>
        </p:nvSpPr>
        <p:spPr>
          <a:xfrm>
            <a:off x="2352436" y="3070170"/>
            <a:ext cx="4940935" cy="1791335"/>
          </a:xfrm>
          <a:prstGeom prst="rect">
            <a:avLst/>
          </a:prstGeom>
        </p:spPr>
        <p:txBody>
          <a:bodyPr vert="horz" wrap="square" lIns="0" tIns="0" rIns="0" bIns="0" rtlCol="0">
            <a:spAutoFit/>
          </a:bodyPr>
          <a:lstStyle/>
          <a:p>
            <a:pPr marL="53975">
              <a:lnSpc>
                <a:spcPct val="100000"/>
              </a:lnSpc>
              <a:tabLst>
                <a:tab pos="1282700" algn="l"/>
                <a:tab pos="1555750" algn="l"/>
              </a:tabLst>
            </a:pPr>
            <a:r>
              <a:rPr sz="1800" b="1" spc="-10" dirty="0">
                <a:latin typeface="Courier New"/>
                <a:cs typeface="Courier New"/>
              </a:rPr>
              <a:t>intValu</a:t>
            </a:r>
            <a:r>
              <a:rPr sz="1800" b="1" dirty="0">
                <a:latin typeface="Courier New"/>
                <a:cs typeface="Courier New"/>
              </a:rPr>
              <a:t>e</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"123";</a:t>
            </a:r>
            <a:endParaRPr sz="1800">
              <a:latin typeface="Courier New"/>
              <a:cs typeface="Courier New"/>
            </a:endParaRPr>
          </a:p>
          <a:p>
            <a:pPr marL="53975">
              <a:lnSpc>
                <a:spcPct val="100000"/>
              </a:lnSpc>
              <a:spcBef>
                <a:spcPts val="5"/>
              </a:spcBef>
              <a:tabLst>
                <a:tab pos="1282700" algn="l"/>
                <a:tab pos="1555750" algn="l"/>
              </a:tabLst>
            </a:pPr>
            <a:r>
              <a:rPr sz="1800" b="1" spc="-10" dirty="0">
                <a:latin typeface="Courier New"/>
                <a:cs typeface="Courier New"/>
              </a:rPr>
              <a:t>dblValu</a:t>
            </a:r>
            <a:r>
              <a:rPr sz="1800" b="1" dirty="0">
                <a:latin typeface="Courier New"/>
                <a:cs typeface="Courier New"/>
              </a:rPr>
              <a:t>e</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"567.89";</a:t>
            </a:r>
            <a:endParaRPr sz="1800">
              <a:latin typeface="Courier New"/>
              <a:cs typeface="Courier New"/>
            </a:endParaRPr>
          </a:p>
          <a:p>
            <a:pPr marL="54610">
              <a:lnSpc>
                <a:spcPct val="100000"/>
              </a:lnSpc>
              <a:tabLst>
                <a:tab pos="1692910" algn="l"/>
                <a:tab pos="1965960" algn="l"/>
              </a:tabLst>
            </a:pPr>
            <a:r>
              <a:rPr sz="1800" b="1" spc="-5" dirty="0">
                <a:latin typeface="Courier New"/>
                <a:cs typeface="Courier New"/>
              </a:rPr>
              <a:t>resultValu</a:t>
            </a:r>
            <a:r>
              <a:rPr sz="1800" b="1" dirty="0">
                <a:latin typeface="Courier New"/>
                <a:cs typeface="Courier New"/>
              </a:rPr>
              <a:t>e</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5" dirty="0">
                <a:latin typeface="Courier New"/>
                <a:cs typeface="Courier New"/>
              </a:rPr>
              <a:t>0;</a:t>
            </a:r>
            <a:endParaRPr sz="1800">
              <a:latin typeface="Courier New"/>
              <a:cs typeface="Courier New"/>
            </a:endParaRPr>
          </a:p>
          <a:p>
            <a:pPr marL="12700">
              <a:lnSpc>
                <a:spcPts val="1939"/>
              </a:lnSpc>
              <a:spcBef>
                <a:spcPts val="5"/>
              </a:spcBef>
              <a:tabLst>
                <a:tab pos="1651000" algn="l"/>
                <a:tab pos="1923414" algn="l"/>
              </a:tabLst>
            </a:pPr>
            <a:r>
              <a:rPr sz="1800" b="1" spc="-10" dirty="0">
                <a:latin typeface="Courier New"/>
                <a:cs typeface="Courier New"/>
              </a:rPr>
              <a:t>resultValu</a:t>
            </a:r>
            <a:r>
              <a:rPr sz="1800" b="1" dirty="0">
                <a:latin typeface="Courier New"/>
                <a:cs typeface="Courier New"/>
              </a:rPr>
              <a:t>e</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parseInt(intValue)</a:t>
            </a:r>
            <a:endParaRPr sz="1800">
              <a:latin typeface="Courier New"/>
              <a:cs typeface="Courier New"/>
            </a:endParaRPr>
          </a:p>
          <a:p>
            <a:pPr marL="12700" indent="135890">
              <a:lnSpc>
                <a:spcPts val="1939"/>
              </a:lnSpc>
              <a:tabLst>
                <a:tab pos="422275" algn="l"/>
              </a:tabLst>
            </a:pPr>
            <a:r>
              <a:rPr sz="1800" b="1" dirty="0">
                <a:latin typeface="Courier New"/>
                <a:cs typeface="Courier New"/>
              </a:rPr>
              <a:t>+</a:t>
            </a:r>
            <a:r>
              <a:rPr sz="1800" b="1" dirty="0">
                <a:latin typeface="Times New Roman"/>
                <a:cs typeface="Times New Roman"/>
              </a:rPr>
              <a:t>	</a:t>
            </a:r>
            <a:r>
              <a:rPr sz="1800" b="1" spc="-5" dirty="0">
                <a:latin typeface="Courier New"/>
                <a:cs typeface="Courier New"/>
              </a:rPr>
              <a:t>parseDouble(dblValue);</a:t>
            </a:r>
            <a:endParaRPr sz="1800">
              <a:latin typeface="Courier New"/>
              <a:cs typeface="Courier New"/>
            </a:endParaRPr>
          </a:p>
          <a:p>
            <a:pPr marL="12700">
              <a:lnSpc>
                <a:spcPts val="1939"/>
              </a:lnSpc>
              <a:spcBef>
                <a:spcPts val="5"/>
              </a:spcBef>
              <a:tabLst>
                <a:tab pos="4380865" algn="l"/>
                <a:tab pos="4790440" algn="l"/>
              </a:tabLst>
            </a:pPr>
            <a:r>
              <a:rPr sz="1800" b="1" spc="-10" dirty="0">
                <a:latin typeface="Courier New"/>
                <a:cs typeface="Courier New"/>
              </a:rPr>
              <a:t>System.out.println("resultValu</a:t>
            </a:r>
            <a:r>
              <a:rPr sz="1800" b="1" dirty="0">
                <a:latin typeface="Courier New"/>
                <a:cs typeface="Courier New"/>
              </a:rPr>
              <a:t>e</a:t>
            </a:r>
            <a:r>
              <a:rPr sz="1800" b="1" dirty="0">
                <a:latin typeface="Times New Roman"/>
                <a:cs typeface="Times New Roman"/>
              </a:rPr>
              <a:t>	</a:t>
            </a:r>
            <a:r>
              <a:rPr sz="1800" b="1" spc="-10" dirty="0">
                <a:latin typeface="Courier New"/>
                <a:cs typeface="Courier New"/>
              </a:rPr>
              <a:t>i</a:t>
            </a:r>
            <a:r>
              <a:rPr sz="1800" b="1" dirty="0">
                <a:latin typeface="Courier New"/>
                <a:cs typeface="Courier New"/>
              </a:rPr>
              <a:t>s</a:t>
            </a:r>
            <a:r>
              <a:rPr sz="1800" b="1" dirty="0">
                <a:latin typeface="Times New Roman"/>
                <a:cs typeface="Times New Roman"/>
              </a:rPr>
              <a:t>	</a:t>
            </a:r>
            <a:r>
              <a:rPr sz="1800" b="1" dirty="0">
                <a:latin typeface="Courier New"/>
                <a:cs typeface="Courier New"/>
              </a:rPr>
              <a:t>"</a:t>
            </a:r>
            <a:endParaRPr sz="1800">
              <a:latin typeface="Courier New"/>
              <a:cs typeface="Courier New"/>
            </a:endParaRPr>
          </a:p>
          <a:p>
            <a:pPr marL="149225">
              <a:lnSpc>
                <a:spcPts val="1939"/>
              </a:lnSpc>
              <a:tabLst>
                <a:tab pos="422275" algn="l"/>
              </a:tabLst>
            </a:pPr>
            <a:r>
              <a:rPr sz="1800" b="1" dirty="0">
                <a:latin typeface="Courier New"/>
                <a:cs typeface="Courier New"/>
              </a:rPr>
              <a:t>+</a:t>
            </a:r>
            <a:r>
              <a:rPr sz="1800" b="1" dirty="0">
                <a:latin typeface="Times New Roman"/>
                <a:cs typeface="Times New Roman"/>
              </a:rPr>
              <a:t>	</a:t>
            </a:r>
            <a:r>
              <a:rPr sz="1800" b="1" spc="-5" dirty="0">
                <a:latin typeface="Courier New"/>
                <a:cs typeface="Courier New"/>
              </a:rPr>
              <a:t>resultValue);</a:t>
            </a:r>
            <a:endParaRPr sz="1800">
              <a:latin typeface="Courier New"/>
              <a:cs typeface="Courier New"/>
            </a:endParaRPr>
          </a:p>
        </p:txBody>
      </p:sp>
      <p:sp>
        <p:nvSpPr>
          <p:cNvPr id="10" name="object 10"/>
          <p:cNvSpPr txBox="1"/>
          <p:nvPr/>
        </p:nvSpPr>
        <p:spPr>
          <a:xfrm>
            <a:off x="1438403" y="4881361"/>
            <a:ext cx="6265545" cy="157226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a:p>
            <a:pPr marL="927100" marR="5080" indent="-914400">
              <a:lnSpc>
                <a:spcPct val="100000"/>
              </a:lnSpc>
              <a:spcBef>
                <a:spcPts val="5"/>
              </a:spcBef>
              <a:tabLst>
                <a:tab pos="831850" algn="l"/>
                <a:tab pos="3971925" algn="l"/>
                <a:tab pos="4382135" algn="l"/>
                <a:tab pos="4613910" algn="l"/>
                <a:tab pos="5842635" algn="l"/>
              </a:tabLst>
            </a:pPr>
            <a:r>
              <a:rPr sz="1800" b="1" spc="-10" dirty="0">
                <a:latin typeface="Courier New"/>
                <a:cs typeface="Courier New"/>
              </a:rPr>
              <a:t>catc</a:t>
            </a:r>
            <a:r>
              <a:rPr sz="1800" b="1" dirty="0">
                <a:latin typeface="Courier New"/>
                <a:cs typeface="Courier New"/>
              </a:rPr>
              <a:t>h</a:t>
            </a:r>
            <a:r>
              <a:rPr sz="1800" b="1" dirty="0">
                <a:latin typeface="Times New Roman"/>
                <a:cs typeface="Times New Roman"/>
              </a:rPr>
              <a:t>	</a:t>
            </a:r>
            <a:r>
              <a:rPr sz="1800" b="1" spc="-5" dirty="0">
                <a:latin typeface="Courier New"/>
                <a:cs typeface="Courier New"/>
              </a:rPr>
              <a:t>(NumberFormatExceptio</a:t>
            </a:r>
            <a:r>
              <a:rPr sz="1800" b="1" dirty="0">
                <a:latin typeface="Courier New"/>
                <a:cs typeface="Courier New"/>
              </a:rPr>
              <a:t>n</a:t>
            </a:r>
            <a:r>
              <a:rPr sz="1800" b="1" dirty="0">
                <a:latin typeface="Times New Roman"/>
                <a:cs typeface="Times New Roman"/>
              </a:rPr>
              <a:t>	</a:t>
            </a:r>
            <a:r>
              <a:rPr sz="1800" b="1" spc="-10" dirty="0">
                <a:latin typeface="Courier New"/>
                <a:cs typeface="Courier New"/>
              </a:rPr>
              <a:t>e</a:t>
            </a:r>
            <a:r>
              <a:rPr sz="1800" b="1" dirty="0">
                <a:latin typeface="Courier New"/>
                <a:cs typeface="Courier New"/>
              </a:rPr>
              <a:t>)</a:t>
            </a:r>
            <a:r>
              <a:rPr sz="1800" b="1" dirty="0">
                <a:latin typeface="Times New Roman"/>
                <a:cs typeface="Times New Roman"/>
              </a:rPr>
              <a:t>	</a:t>
            </a:r>
            <a:r>
              <a:rPr sz="1800" b="1" dirty="0">
                <a:latin typeface="Courier New"/>
                <a:cs typeface="Courier New"/>
              </a:rPr>
              <a:t>{</a:t>
            </a:r>
            <a:r>
              <a:rPr sz="1800" b="1" dirty="0">
                <a:latin typeface="Times New Roman"/>
                <a:cs typeface="Times New Roman"/>
              </a:rPr>
              <a:t> </a:t>
            </a:r>
            <a:r>
              <a:rPr sz="1800" b="1" spc="-5" dirty="0">
                <a:latin typeface="Courier New"/>
                <a:cs typeface="Courier New"/>
              </a:rPr>
              <a:t>System.out.println("Eithe</a:t>
            </a:r>
            <a:r>
              <a:rPr sz="1800" b="1" dirty="0">
                <a:latin typeface="Courier New"/>
                <a:cs typeface="Courier New"/>
              </a:rPr>
              <a:t>r</a:t>
            </a:r>
            <a:r>
              <a:rPr sz="1800" b="1" dirty="0">
                <a:latin typeface="Times New Roman"/>
                <a:cs typeface="Times New Roman"/>
              </a:rPr>
              <a:t>	</a:t>
            </a:r>
            <a:r>
              <a:rPr sz="1800" b="1" spc="-5" dirty="0">
                <a:latin typeface="Courier New"/>
                <a:cs typeface="Courier New"/>
              </a:rPr>
              <a:t>intValu</a:t>
            </a:r>
            <a:r>
              <a:rPr sz="1800" b="1" dirty="0">
                <a:latin typeface="Courier New"/>
                <a:cs typeface="Courier New"/>
              </a:rPr>
              <a:t>e</a:t>
            </a:r>
            <a:r>
              <a:rPr sz="1800" b="1" dirty="0">
                <a:latin typeface="Times New Roman"/>
                <a:cs typeface="Times New Roman"/>
              </a:rPr>
              <a:t>	</a:t>
            </a:r>
            <a:r>
              <a:rPr sz="1800" b="1" spc="-10" dirty="0">
                <a:latin typeface="Courier New"/>
                <a:cs typeface="Courier New"/>
              </a:rPr>
              <a:t>or"</a:t>
            </a:r>
            <a:endParaRPr sz="1800">
              <a:latin typeface="Courier New"/>
              <a:cs typeface="Courier New"/>
            </a:endParaRPr>
          </a:p>
          <a:p>
            <a:pPr marL="2755900">
              <a:lnSpc>
                <a:spcPts val="1730"/>
              </a:lnSpc>
              <a:tabLst>
                <a:tab pos="3028950" algn="l"/>
                <a:tab pos="4257040" algn="l"/>
                <a:tab pos="4803140" algn="l"/>
              </a:tabLst>
            </a:pPr>
            <a:r>
              <a:rPr sz="1800" b="1" dirty="0">
                <a:latin typeface="Courier New"/>
                <a:cs typeface="Courier New"/>
              </a:rPr>
              <a:t>"</a:t>
            </a:r>
            <a:r>
              <a:rPr sz="1800" b="1" dirty="0">
                <a:latin typeface="Times New Roman"/>
                <a:cs typeface="Times New Roman"/>
              </a:rPr>
              <a:t>	</a:t>
            </a:r>
            <a:r>
              <a:rPr sz="1800" b="1" spc="-10" dirty="0">
                <a:latin typeface="Courier New"/>
                <a:cs typeface="Courier New"/>
              </a:rPr>
              <a:t>dblValu</a:t>
            </a:r>
            <a:r>
              <a:rPr sz="1800" b="1" dirty="0">
                <a:latin typeface="Courier New"/>
                <a:cs typeface="Courier New"/>
              </a:rPr>
              <a:t>e</a:t>
            </a:r>
            <a:r>
              <a:rPr sz="1800" b="1" dirty="0">
                <a:latin typeface="Times New Roman"/>
                <a:cs typeface="Times New Roman"/>
              </a:rPr>
              <a:t>	</a:t>
            </a:r>
            <a:r>
              <a:rPr sz="1800" b="1" spc="-10" dirty="0">
                <a:latin typeface="Courier New"/>
                <a:cs typeface="Courier New"/>
              </a:rPr>
              <a:t>no</a:t>
            </a:r>
            <a:r>
              <a:rPr sz="1800" b="1" dirty="0">
                <a:latin typeface="Courier New"/>
                <a:cs typeface="Courier New"/>
              </a:rPr>
              <a:t>t</a:t>
            </a:r>
            <a:r>
              <a:rPr sz="1800" b="1" dirty="0">
                <a:latin typeface="Times New Roman"/>
                <a:cs typeface="Times New Roman"/>
              </a:rPr>
              <a:t>	</a:t>
            </a:r>
            <a:r>
              <a:rPr sz="1800" b="1" spc="-10" dirty="0">
                <a:latin typeface="Courier New"/>
                <a:cs typeface="Courier New"/>
              </a:rPr>
              <a:t>numeric");</a:t>
            </a:r>
            <a:endParaRPr sz="1800">
              <a:latin typeface="Courier New"/>
              <a:cs typeface="Courier New"/>
            </a:endParaRPr>
          </a:p>
          <a:p>
            <a:pPr marL="12700">
              <a:lnSpc>
                <a:spcPct val="100000"/>
              </a:lnSpc>
            </a:pPr>
            <a:r>
              <a:rPr sz="1800" b="1" dirty="0">
                <a:latin typeface="Courier New"/>
                <a:cs typeface="Courier New"/>
              </a:rPr>
              <a:t>}</a:t>
            </a:r>
            <a:endParaRPr sz="1800">
              <a:latin typeface="Courier New"/>
              <a:cs typeface="Courier New"/>
            </a:endParaRPr>
          </a:p>
          <a:p>
            <a:pPr marL="12700">
              <a:lnSpc>
                <a:spcPct val="100000"/>
              </a:lnSpc>
              <a:spcBef>
                <a:spcPts val="5"/>
              </a:spcBef>
              <a:tabLst>
                <a:tab pos="421640" algn="l"/>
                <a:tab pos="1104265" algn="l"/>
                <a:tab pos="1513840" algn="l"/>
              </a:tabLst>
            </a:pPr>
            <a:r>
              <a:rPr sz="1800" b="1" spc="-10" dirty="0">
                <a:latin typeface="Courier New"/>
                <a:cs typeface="Courier New"/>
              </a:rPr>
              <a:t>/</a:t>
            </a:r>
            <a:r>
              <a:rPr sz="1800" b="1" dirty="0">
                <a:latin typeface="Courier New"/>
                <a:cs typeface="Courier New"/>
              </a:rPr>
              <a:t>/</a:t>
            </a:r>
            <a:r>
              <a:rPr sz="1800" b="1" dirty="0">
                <a:latin typeface="Times New Roman"/>
                <a:cs typeface="Times New Roman"/>
              </a:rPr>
              <a:t>	</a:t>
            </a:r>
            <a:r>
              <a:rPr sz="1800" b="1" spc="-10" dirty="0">
                <a:latin typeface="Courier New"/>
                <a:cs typeface="Courier New"/>
              </a:rPr>
              <a:t>res</a:t>
            </a:r>
            <a:r>
              <a:rPr sz="1800" b="1" dirty="0">
                <a:latin typeface="Courier New"/>
                <a:cs typeface="Courier New"/>
              </a:rPr>
              <a:t>t</a:t>
            </a:r>
            <a:r>
              <a:rPr sz="1800" b="1" dirty="0">
                <a:latin typeface="Times New Roman"/>
                <a:cs typeface="Times New Roman"/>
              </a:rPr>
              <a:t>	</a:t>
            </a:r>
            <a:r>
              <a:rPr sz="1800" b="1" spc="-10" dirty="0">
                <a:latin typeface="Courier New"/>
                <a:cs typeface="Courier New"/>
              </a:rPr>
              <a:t>o</a:t>
            </a:r>
            <a:r>
              <a:rPr sz="1800" b="1" dirty="0">
                <a:latin typeface="Courier New"/>
                <a:cs typeface="Courier New"/>
              </a:rPr>
              <a:t>f</a:t>
            </a:r>
            <a:r>
              <a:rPr sz="1800" b="1" dirty="0">
                <a:latin typeface="Times New Roman"/>
                <a:cs typeface="Times New Roman"/>
              </a:rPr>
              <a:t>	</a:t>
            </a:r>
            <a:r>
              <a:rPr sz="1800" b="1" spc="-5" dirty="0">
                <a:latin typeface="Courier New"/>
                <a:cs typeface="Courier New"/>
              </a:rPr>
              <a:t>code</a:t>
            </a:r>
            <a:endParaRPr sz="1800">
              <a:latin typeface="Courier New"/>
              <a:cs typeface="Courier New"/>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002" y="1227767"/>
            <a:ext cx="8429625" cy="4051935"/>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introduced</a:t>
            </a:r>
            <a:r>
              <a:rPr sz="2800" spc="85"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method</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adding</a:t>
            </a:r>
            <a:r>
              <a:rPr sz="2800" spc="80" dirty="0">
                <a:latin typeface="Times New Roman"/>
                <a:cs typeface="Times New Roman"/>
              </a:rPr>
              <a:t> </a:t>
            </a:r>
            <a:r>
              <a:rPr sz="2800" dirty="0">
                <a:latin typeface="Arial"/>
                <a:cs typeface="Arial"/>
              </a:rPr>
              <a:t>metadata</a:t>
            </a:r>
            <a:r>
              <a:rPr sz="2800" spc="80" dirty="0">
                <a:latin typeface="Times New Roman"/>
                <a:cs typeface="Times New Roman"/>
              </a:rPr>
              <a:t> </a:t>
            </a:r>
            <a:r>
              <a:rPr sz="2800" dirty="0">
                <a:latin typeface="Arial"/>
                <a:cs typeface="Arial"/>
              </a:rPr>
              <a:t>to</a:t>
            </a:r>
            <a:r>
              <a:rPr sz="2800" dirty="0">
                <a:latin typeface="Times New Roman"/>
                <a:cs typeface="Times New Roman"/>
              </a:rPr>
              <a:t> </a:t>
            </a:r>
            <a:r>
              <a:rPr sz="2800" dirty="0">
                <a:latin typeface="Arial"/>
                <a:cs typeface="Arial"/>
              </a:rPr>
              <a:t>package</a:t>
            </a:r>
            <a:r>
              <a:rPr sz="2800" spc="80"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declarations,</a:t>
            </a:r>
            <a:r>
              <a:rPr sz="2800" spc="85" dirty="0">
                <a:latin typeface="Times New Roman"/>
                <a:cs typeface="Times New Roman"/>
              </a:rPr>
              <a:t> </a:t>
            </a:r>
            <a:r>
              <a:rPr sz="2800" dirty="0">
                <a:latin typeface="Arial"/>
                <a:cs typeface="Arial"/>
              </a:rPr>
              <a:t>methods,</a:t>
            </a:r>
            <a:r>
              <a:rPr sz="2800" dirty="0">
                <a:latin typeface="Times New Roman"/>
                <a:cs typeface="Times New Roman"/>
              </a:rPr>
              <a:t> </a:t>
            </a:r>
            <a:r>
              <a:rPr sz="2800" dirty="0">
                <a:latin typeface="Arial"/>
                <a:cs typeface="Arial"/>
              </a:rPr>
              <a:t>constructors,</a:t>
            </a:r>
            <a:r>
              <a:rPr sz="2800" spc="75" dirty="0">
                <a:latin typeface="Times New Roman"/>
                <a:cs typeface="Times New Roman"/>
              </a:rPr>
              <a:t> </a:t>
            </a:r>
            <a:r>
              <a:rPr sz="2800" dirty="0">
                <a:latin typeface="Arial"/>
                <a:cs typeface="Arial"/>
              </a:rPr>
              <a:t>parameters,</a:t>
            </a:r>
            <a:r>
              <a:rPr sz="2800" spc="85" dirty="0">
                <a:latin typeface="Times New Roman"/>
                <a:cs typeface="Times New Roman"/>
              </a:rPr>
              <a:t> </a:t>
            </a:r>
            <a:r>
              <a:rPr sz="2800" dirty="0">
                <a:latin typeface="Arial"/>
                <a:cs typeface="Arial"/>
              </a:rPr>
              <a:t>fields,</a:t>
            </a:r>
            <a:r>
              <a:rPr sz="2800" spc="70"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variables</a:t>
            </a:r>
            <a:endParaRPr sz="2800">
              <a:latin typeface="Arial"/>
              <a:cs typeface="Arial"/>
            </a:endParaRPr>
          </a:p>
          <a:p>
            <a:pPr marL="355600" marR="680720" indent="-342900">
              <a:lnSpc>
                <a:spcPct val="80000"/>
              </a:lnSpc>
              <a:spcBef>
                <a:spcPts val="680"/>
              </a:spcBef>
              <a:buFont typeface="Arial"/>
              <a:buChar char="•"/>
              <a:tabLst>
                <a:tab pos="355600" algn="l"/>
              </a:tabLst>
            </a:pPr>
            <a:r>
              <a:rPr sz="2800" dirty="0">
                <a:latin typeface="Arial"/>
                <a:cs typeface="Arial"/>
              </a:rPr>
              <a:t>Java’s</a:t>
            </a:r>
            <a:r>
              <a:rPr sz="2800" spc="75" dirty="0">
                <a:latin typeface="Times New Roman"/>
                <a:cs typeface="Times New Roman"/>
              </a:rPr>
              <a:t> </a:t>
            </a:r>
            <a:r>
              <a:rPr sz="2800" dirty="0">
                <a:latin typeface="Arial"/>
                <a:cs typeface="Arial"/>
              </a:rPr>
              <a:t>compiler</a:t>
            </a:r>
            <a:r>
              <a:rPr sz="2800" spc="75" dirty="0">
                <a:latin typeface="Times New Roman"/>
                <a:cs typeface="Times New Roman"/>
              </a:rPr>
              <a:t> </a:t>
            </a:r>
            <a:r>
              <a:rPr sz="2800" dirty="0">
                <a:latin typeface="Arial"/>
                <a:cs typeface="Arial"/>
              </a:rPr>
              <a:t>introduces</a:t>
            </a:r>
            <a:r>
              <a:rPr sz="2800" spc="85" dirty="0">
                <a:latin typeface="Times New Roman"/>
                <a:cs typeface="Times New Roman"/>
              </a:rPr>
              <a:t> </a:t>
            </a:r>
            <a:r>
              <a:rPr sz="2800" dirty="0">
                <a:latin typeface="Arial"/>
                <a:cs typeface="Arial"/>
              </a:rPr>
              <a:t>several</a:t>
            </a:r>
            <a:r>
              <a:rPr sz="2800" spc="75" dirty="0">
                <a:latin typeface="Times New Roman"/>
                <a:cs typeface="Times New Roman"/>
              </a:rPr>
              <a:t> </a:t>
            </a:r>
            <a:r>
              <a:rPr sz="2800" dirty="0">
                <a:latin typeface="Arial"/>
                <a:cs typeface="Arial"/>
              </a:rPr>
              <a:t>annotations</a:t>
            </a:r>
            <a:r>
              <a:rPr sz="2800" dirty="0">
                <a:latin typeface="Times New Roman"/>
                <a:cs typeface="Times New Roman"/>
              </a:rPr>
              <a:t> </a:t>
            </a:r>
            <a:r>
              <a:rPr sz="2800" dirty="0">
                <a:latin typeface="Arial"/>
                <a:cs typeface="Arial"/>
              </a:rPr>
              <a:t>including</a:t>
            </a:r>
            <a:r>
              <a:rPr sz="2800" spc="90" dirty="0">
                <a:latin typeface="Times New Roman"/>
                <a:cs typeface="Times New Roman"/>
              </a:rPr>
              <a:t> </a:t>
            </a:r>
            <a:r>
              <a:rPr sz="2800" dirty="0">
                <a:latin typeface="Arial"/>
                <a:cs typeface="Arial"/>
              </a:rPr>
              <a:t>java.lang.Override</a:t>
            </a:r>
            <a:endParaRPr sz="2800">
              <a:latin typeface="Arial"/>
              <a:cs typeface="Arial"/>
            </a:endParaRPr>
          </a:p>
          <a:p>
            <a:pPr marL="755650" marR="21590" lvl="1" indent="-285750">
              <a:lnSpc>
                <a:spcPct val="80000"/>
              </a:lnSpc>
              <a:spcBef>
                <a:spcPts val="670"/>
              </a:spcBef>
              <a:buFont typeface="Arial"/>
              <a:buChar char="–"/>
              <a:tabLst>
                <a:tab pos="755650" algn="l"/>
              </a:tabLst>
            </a:pPr>
            <a:r>
              <a:rPr sz="2800" dirty="0">
                <a:latin typeface="Arial"/>
                <a:cs typeface="Arial"/>
              </a:rPr>
              <a:t>java.lang.Override,</a:t>
            </a:r>
            <a:r>
              <a:rPr sz="2800" spc="95" dirty="0">
                <a:latin typeface="Times New Roman"/>
                <a:cs typeface="Times New Roman"/>
              </a:rPr>
              <a:t> </a:t>
            </a:r>
            <a:r>
              <a:rPr sz="2800" dirty="0">
                <a:latin typeface="Arial"/>
                <a:cs typeface="Arial"/>
              </a:rPr>
              <a:t>indicates</a:t>
            </a:r>
            <a:r>
              <a:rPr sz="2800" spc="85" dirty="0">
                <a:latin typeface="Times New Roman"/>
                <a:cs typeface="Times New Roman"/>
              </a:rPr>
              <a:t> </a:t>
            </a:r>
            <a:r>
              <a:rPr sz="2800" dirty="0">
                <a:latin typeface="Arial"/>
                <a:cs typeface="Arial"/>
              </a:rPr>
              <a:t>method</a:t>
            </a:r>
            <a:r>
              <a:rPr sz="2800" spc="80" dirty="0">
                <a:latin typeface="Times New Roman"/>
                <a:cs typeface="Times New Roman"/>
              </a:rPr>
              <a:t> </a:t>
            </a:r>
            <a:r>
              <a:rPr sz="2800" dirty="0">
                <a:latin typeface="Arial"/>
                <a:cs typeface="Arial"/>
              </a:rPr>
              <a:t>overrides</a:t>
            </a:r>
            <a:r>
              <a:rPr sz="2800" spc="85" dirty="0">
                <a:latin typeface="Times New Roman"/>
                <a:cs typeface="Times New Roman"/>
              </a:rPr>
              <a:t> </a:t>
            </a:r>
            <a:r>
              <a:rPr sz="2800" dirty="0">
                <a:latin typeface="Arial"/>
                <a:cs typeface="Arial"/>
              </a:rPr>
              <a:t>a</a:t>
            </a:r>
            <a:r>
              <a:rPr sz="2800" dirty="0">
                <a:latin typeface="Times New Roman"/>
                <a:cs typeface="Times New Roman"/>
              </a:rPr>
              <a:t> </a:t>
            </a:r>
            <a:r>
              <a:rPr sz="2800" dirty="0">
                <a:latin typeface="Arial"/>
                <a:cs typeface="Arial"/>
              </a:rPr>
              <a:t>superclass</a:t>
            </a:r>
            <a:r>
              <a:rPr sz="2800" spc="75" dirty="0">
                <a:latin typeface="Times New Roman"/>
                <a:cs typeface="Times New Roman"/>
              </a:rPr>
              <a:t> </a:t>
            </a:r>
            <a:r>
              <a:rPr sz="2800" dirty="0">
                <a:latin typeface="Arial"/>
                <a:cs typeface="Arial"/>
              </a:rPr>
              <a:t>method</a:t>
            </a:r>
            <a:r>
              <a:rPr sz="2800" spc="80" dirty="0">
                <a:latin typeface="Times New Roman"/>
                <a:cs typeface="Times New Roman"/>
              </a:rPr>
              <a:t> </a:t>
            </a:r>
            <a:r>
              <a:rPr sz="2800" dirty="0">
                <a:latin typeface="Arial"/>
                <a:cs typeface="Arial"/>
              </a:rPr>
              <a:t>allowing</a:t>
            </a:r>
            <a:r>
              <a:rPr sz="2800" spc="85"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“cleaner”</a:t>
            </a:r>
            <a:r>
              <a:rPr sz="2800" spc="75" dirty="0">
                <a:latin typeface="Times New Roman"/>
                <a:cs typeface="Times New Roman"/>
              </a:rPr>
              <a:t> </a:t>
            </a:r>
            <a:r>
              <a:rPr sz="2800" spc="-5" dirty="0">
                <a:latin typeface="Arial"/>
                <a:cs typeface="Arial"/>
              </a:rPr>
              <a:t>s</a:t>
            </a:r>
            <a:r>
              <a:rPr sz="2800" dirty="0">
                <a:latin typeface="Arial"/>
                <a:cs typeface="Arial"/>
              </a:rPr>
              <a:t>ource</a:t>
            </a:r>
            <a:r>
              <a:rPr sz="2800" dirty="0">
                <a:latin typeface="Times New Roman"/>
                <a:cs typeface="Times New Roman"/>
              </a:rPr>
              <a:t> </a:t>
            </a:r>
            <a:r>
              <a:rPr sz="2800" dirty="0">
                <a:latin typeface="Arial"/>
                <a:cs typeface="Arial"/>
              </a:rPr>
              <a:t>technique</a:t>
            </a:r>
            <a:r>
              <a:rPr sz="2800" spc="6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override</a:t>
            </a:r>
            <a:r>
              <a:rPr sz="2800" spc="80" dirty="0">
                <a:latin typeface="Times New Roman"/>
                <a:cs typeface="Times New Roman"/>
              </a:rPr>
              <a:t> </a:t>
            </a:r>
            <a:r>
              <a:rPr sz="2800" dirty="0">
                <a:latin typeface="Arial"/>
                <a:cs typeface="Arial"/>
              </a:rPr>
              <a:t>code</a:t>
            </a:r>
            <a:endParaRPr sz="2800">
              <a:latin typeface="Arial"/>
              <a:cs typeface="Arial"/>
            </a:endParaRPr>
          </a:p>
          <a:p>
            <a:pPr marL="755650" marR="5080" lvl="1" indent="-285750">
              <a:lnSpc>
                <a:spcPct val="80000"/>
              </a:lnSpc>
              <a:spcBef>
                <a:spcPts val="670"/>
              </a:spcBef>
              <a:buFont typeface="Arial"/>
              <a:buChar char="–"/>
              <a:tabLst>
                <a:tab pos="755650" algn="l"/>
              </a:tabLst>
            </a:pPr>
            <a:r>
              <a:rPr sz="2800" dirty="0">
                <a:latin typeface="Arial"/>
                <a:cs typeface="Arial"/>
              </a:rPr>
              <a:t>Java</a:t>
            </a:r>
            <a:r>
              <a:rPr sz="2800" spc="75" dirty="0">
                <a:latin typeface="Times New Roman"/>
                <a:cs typeface="Times New Roman"/>
              </a:rPr>
              <a:t> </a:t>
            </a:r>
            <a:r>
              <a:rPr sz="2800" dirty="0">
                <a:latin typeface="Arial"/>
                <a:cs typeface="Arial"/>
              </a:rPr>
              <a:t>compilers</a:t>
            </a:r>
            <a:r>
              <a:rPr sz="2800" spc="75" dirty="0">
                <a:latin typeface="Times New Roman"/>
                <a:cs typeface="Times New Roman"/>
              </a:rPr>
              <a:t> </a:t>
            </a:r>
            <a:r>
              <a:rPr sz="2800" dirty="0">
                <a:latin typeface="Arial"/>
                <a:cs typeface="Arial"/>
              </a:rPr>
              <a:t>also</a:t>
            </a:r>
            <a:r>
              <a:rPr sz="2800" spc="80" dirty="0">
                <a:latin typeface="Times New Roman"/>
                <a:cs typeface="Times New Roman"/>
              </a:rPr>
              <a:t> </a:t>
            </a:r>
            <a:r>
              <a:rPr sz="2800" dirty="0">
                <a:latin typeface="Arial"/>
                <a:cs typeface="Arial"/>
              </a:rPr>
              <a:t>generate</a:t>
            </a:r>
            <a:r>
              <a:rPr sz="2800" spc="80" dirty="0">
                <a:latin typeface="Times New Roman"/>
                <a:cs typeface="Times New Roman"/>
              </a:rPr>
              <a:t> </a:t>
            </a:r>
            <a:r>
              <a:rPr sz="2800" dirty="0">
                <a:latin typeface="Arial"/>
                <a:cs typeface="Arial"/>
              </a:rPr>
              <a:t>errors</a:t>
            </a:r>
            <a:r>
              <a:rPr sz="2800" spc="80" dirty="0">
                <a:latin typeface="Times New Roman"/>
                <a:cs typeface="Times New Roman"/>
              </a:rPr>
              <a:t> </a:t>
            </a:r>
            <a:r>
              <a:rPr sz="2800" dirty="0">
                <a:latin typeface="Arial"/>
                <a:cs typeface="Arial"/>
              </a:rPr>
              <a:t>if</a:t>
            </a:r>
            <a:r>
              <a:rPr sz="2800" dirty="0">
                <a:latin typeface="Times New Roman"/>
                <a:cs typeface="Times New Roman"/>
              </a:rPr>
              <a:t> </a:t>
            </a:r>
            <a:r>
              <a:rPr sz="2800" dirty="0">
                <a:latin typeface="Arial"/>
                <a:cs typeface="Arial"/>
              </a:rPr>
              <a:t>annotations</a:t>
            </a:r>
            <a:r>
              <a:rPr sz="2800" spc="85" dirty="0">
                <a:latin typeface="Times New Roman"/>
                <a:cs typeface="Times New Roman"/>
              </a:rPr>
              <a:t> </a:t>
            </a:r>
            <a:r>
              <a:rPr sz="2800" dirty="0">
                <a:latin typeface="Arial"/>
                <a:cs typeface="Arial"/>
              </a:rPr>
              <a:t>are</a:t>
            </a:r>
            <a:r>
              <a:rPr sz="2800" spc="80"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incorrectly</a:t>
            </a:r>
            <a:r>
              <a:rPr sz="2800" spc="8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if</a:t>
            </a:r>
            <a:r>
              <a:rPr sz="2800" spc="80" dirty="0">
                <a:latin typeface="Times New Roman"/>
                <a:cs typeface="Times New Roman"/>
              </a:rPr>
              <a:t> </a:t>
            </a:r>
            <a:r>
              <a:rPr sz="2800" dirty="0">
                <a:latin typeface="Arial"/>
                <a:cs typeface="Arial"/>
              </a:rPr>
              <a:t>other</a:t>
            </a:r>
            <a:r>
              <a:rPr sz="2800" spc="80" dirty="0">
                <a:latin typeface="Times New Roman"/>
                <a:cs typeface="Times New Roman"/>
              </a:rPr>
              <a:t> </a:t>
            </a:r>
            <a:r>
              <a:rPr sz="2800" dirty="0">
                <a:latin typeface="Arial"/>
                <a:cs typeface="Arial"/>
              </a:rPr>
              <a:t>errors</a:t>
            </a:r>
            <a:r>
              <a:rPr sz="2800" dirty="0">
                <a:latin typeface="Times New Roman"/>
                <a:cs typeface="Times New Roman"/>
              </a:rPr>
              <a:t> </a:t>
            </a:r>
            <a:r>
              <a:rPr sz="2800" dirty="0">
                <a:latin typeface="Arial"/>
                <a:cs typeface="Arial"/>
              </a:rPr>
              <a:t>occur</a:t>
            </a:r>
            <a:endParaRPr sz="2800">
              <a:latin typeface="Arial"/>
              <a:cs typeface="Arial"/>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33</a:t>
            </a:fld>
            <a:endParaRPr sz="16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561465">
              <a:lnSpc>
                <a:spcPct val="100000"/>
              </a:lnSpc>
            </a:pPr>
            <a:r>
              <a:rPr sz="3600" spc="-5" dirty="0"/>
              <a:t>Metadat</a:t>
            </a:r>
            <a:r>
              <a:rPr sz="3600" dirty="0"/>
              <a:t>a</a:t>
            </a:r>
            <a:r>
              <a:rPr sz="3600" spc="100" dirty="0">
                <a:latin typeface="Times New Roman"/>
                <a:cs typeface="Times New Roman"/>
              </a:rPr>
              <a:t> </a:t>
            </a:r>
            <a:r>
              <a:rPr sz="3600" spc="-5" dirty="0"/>
              <a:t>vi</a:t>
            </a:r>
            <a:r>
              <a:rPr sz="3600" dirty="0"/>
              <a:t>a</a:t>
            </a:r>
            <a:r>
              <a:rPr sz="3600" spc="100" dirty="0">
                <a:latin typeface="Times New Roman"/>
                <a:cs typeface="Times New Roman"/>
              </a:rPr>
              <a:t> </a:t>
            </a:r>
            <a:r>
              <a:rPr sz="3600" spc="-25" dirty="0"/>
              <a:t>Annotations</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44064">
              <a:lnSpc>
                <a:spcPct val="100000"/>
              </a:lnSpc>
            </a:pPr>
            <a:r>
              <a:rPr sz="3600" spc="-25" dirty="0"/>
              <a:t>Annotation</a:t>
            </a:r>
            <a:r>
              <a:rPr sz="3600" spc="-15" dirty="0"/>
              <a:t>:</a:t>
            </a:r>
            <a:r>
              <a:rPr sz="3600" spc="114" dirty="0">
                <a:latin typeface="Times New Roman"/>
                <a:cs typeface="Times New Roman"/>
              </a:rPr>
              <a:t> </a:t>
            </a:r>
            <a:r>
              <a:rPr sz="3600" dirty="0"/>
              <a:t>Override</a:t>
            </a:r>
            <a:endParaRPr sz="3600">
              <a:latin typeface="Times New Roman"/>
              <a:cs typeface="Times New Roman"/>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34</a:t>
            </a:fld>
            <a:endParaRPr sz="1600">
              <a:latin typeface="Times New Roman"/>
              <a:cs typeface="Times New Roman"/>
            </a:endParaRPr>
          </a:p>
        </p:txBody>
      </p:sp>
      <p:sp>
        <p:nvSpPr>
          <p:cNvPr id="3" name="object 3"/>
          <p:cNvSpPr txBox="1"/>
          <p:nvPr/>
        </p:nvSpPr>
        <p:spPr>
          <a:xfrm>
            <a:off x="524002" y="1297871"/>
            <a:ext cx="6010275" cy="381635"/>
          </a:xfrm>
          <a:prstGeom prst="rect">
            <a:avLst/>
          </a:prstGeom>
        </p:spPr>
        <p:txBody>
          <a:bodyPr vert="horz" wrap="square" lIns="0" tIns="0" rIns="0" bIns="0" rtlCol="0">
            <a:spAutoFit/>
          </a:bodyPr>
          <a:lstStyle/>
          <a:p>
            <a:pPr marL="354965" indent="-342265">
              <a:lnSpc>
                <a:spcPct val="100000"/>
              </a:lnSpc>
              <a:buFont typeface="Arial"/>
              <a:buChar char="•"/>
              <a:tabLst>
                <a:tab pos="355600" algn="l"/>
              </a:tabLst>
            </a:pPr>
            <a:r>
              <a:rPr sz="2800" spc="-5" dirty="0">
                <a:latin typeface="Arial"/>
                <a:cs typeface="Arial"/>
              </a:rPr>
              <a:t>G</a:t>
            </a:r>
            <a:r>
              <a:rPr sz="2800" dirty="0">
                <a:latin typeface="Arial"/>
                <a:cs typeface="Arial"/>
              </a:rPr>
              <a:t>iven</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following</a:t>
            </a:r>
            <a:r>
              <a:rPr sz="2800" spc="65" dirty="0">
                <a:latin typeface="Times New Roman"/>
                <a:cs typeface="Times New Roman"/>
              </a:rPr>
              <a:t> </a:t>
            </a:r>
            <a:r>
              <a:rPr sz="2800" dirty="0">
                <a:latin typeface="Arial"/>
                <a:cs typeface="Arial"/>
              </a:rPr>
              <a:t>use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Override:</a:t>
            </a:r>
            <a:endParaRPr sz="2800">
              <a:latin typeface="Arial"/>
              <a:cs typeface="Arial"/>
            </a:endParaRPr>
          </a:p>
        </p:txBody>
      </p:sp>
      <p:sp>
        <p:nvSpPr>
          <p:cNvPr id="4" name="object 4"/>
          <p:cNvSpPr txBox="1"/>
          <p:nvPr/>
        </p:nvSpPr>
        <p:spPr>
          <a:xfrm>
            <a:off x="368299" y="1739900"/>
            <a:ext cx="8534400" cy="1447800"/>
          </a:xfrm>
          <a:prstGeom prst="rect">
            <a:avLst/>
          </a:prstGeom>
          <a:solidFill>
            <a:srgbClr val="FFFF99"/>
          </a:solidFill>
        </p:spPr>
        <p:txBody>
          <a:bodyPr vert="horz" wrap="square" lIns="0" tIns="0" rIns="0" bIns="0" rtlCol="0">
            <a:spAutoFit/>
          </a:bodyPr>
          <a:lstStyle/>
          <a:p>
            <a:pPr marL="168275">
              <a:lnSpc>
                <a:spcPct val="100000"/>
              </a:lnSpc>
            </a:pPr>
            <a:r>
              <a:rPr sz="2000" b="1" spc="-15" dirty="0">
                <a:latin typeface="Courier New"/>
                <a:cs typeface="Courier New"/>
              </a:rPr>
              <a:t>@Override</a:t>
            </a:r>
            <a:endParaRPr sz="2000">
              <a:latin typeface="Courier New"/>
              <a:cs typeface="Courier New"/>
            </a:endParaRPr>
          </a:p>
          <a:p>
            <a:pPr marL="168275">
              <a:lnSpc>
                <a:spcPct val="100000"/>
              </a:lnSpc>
              <a:spcBef>
                <a:spcPts val="470"/>
              </a:spcBef>
              <a:tabLst>
                <a:tab pos="1234440" algn="l"/>
                <a:tab pos="2301240" algn="l"/>
                <a:tab pos="4434840" algn="l"/>
              </a:tabLst>
            </a:pPr>
            <a:r>
              <a:rPr sz="2000" b="1" spc="-15" dirty="0">
                <a:latin typeface="Courier New"/>
                <a:cs typeface="Courier New"/>
              </a:rPr>
              <a:t>public</a:t>
            </a:r>
            <a:r>
              <a:rPr sz="2000" b="1" spc="-15" dirty="0">
                <a:latin typeface="Times New Roman"/>
                <a:cs typeface="Times New Roman"/>
              </a:rPr>
              <a:t>	</a:t>
            </a: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accountHtml()</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a:p>
            <a:pPr marL="1082675">
              <a:lnSpc>
                <a:spcPct val="100000"/>
              </a:lnSpc>
              <a:spcBef>
                <a:spcPts val="470"/>
              </a:spcBef>
              <a:tabLst>
                <a:tab pos="1539875" algn="l"/>
                <a:tab pos="3215640" algn="l"/>
                <a:tab pos="3977640" algn="l"/>
                <a:tab pos="4739640"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overriding</a:t>
            </a:r>
            <a:r>
              <a:rPr sz="2000" b="1" spc="-15" dirty="0">
                <a:latin typeface="Times New Roman"/>
                <a:cs typeface="Times New Roman"/>
              </a:rPr>
              <a:t>	</a:t>
            </a:r>
            <a:r>
              <a:rPr sz="2000" b="1" spc="-15" dirty="0">
                <a:latin typeface="Courier New"/>
                <a:cs typeface="Courier New"/>
              </a:rPr>
              <a:t>code</a:t>
            </a:r>
            <a:r>
              <a:rPr sz="2000" b="1" spc="-15" dirty="0">
                <a:latin typeface="Times New Roman"/>
                <a:cs typeface="Times New Roman"/>
              </a:rPr>
              <a:t>	</a:t>
            </a:r>
            <a:r>
              <a:rPr sz="2000" b="1" spc="-15" dirty="0">
                <a:latin typeface="Courier New"/>
                <a:cs typeface="Courier New"/>
              </a:rPr>
              <a:t>goes</a:t>
            </a:r>
            <a:r>
              <a:rPr sz="2000" b="1" spc="-15" dirty="0">
                <a:latin typeface="Times New Roman"/>
                <a:cs typeface="Times New Roman"/>
              </a:rPr>
              <a:t>	</a:t>
            </a:r>
            <a:r>
              <a:rPr sz="2000" b="1" spc="-15" dirty="0">
                <a:latin typeface="Courier New"/>
                <a:cs typeface="Courier New"/>
              </a:rPr>
              <a:t>here</a:t>
            </a:r>
            <a:endParaRPr sz="2000">
              <a:latin typeface="Courier New"/>
              <a:cs typeface="Courier New"/>
            </a:endParaRPr>
          </a:p>
          <a:p>
            <a:pPr marL="168275">
              <a:lnSpc>
                <a:spcPct val="100000"/>
              </a:lnSpc>
              <a:spcBef>
                <a:spcPts val="480"/>
              </a:spcBef>
            </a:pPr>
            <a:r>
              <a:rPr sz="2000" b="1" spc="-15" dirty="0">
                <a:latin typeface="Courier New"/>
                <a:cs typeface="Courier New"/>
              </a:rPr>
              <a:t>}</a:t>
            </a:r>
            <a:endParaRPr sz="2000">
              <a:latin typeface="Courier New"/>
              <a:cs typeface="Courier New"/>
            </a:endParaRPr>
          </a:p>
        </p:txBody>
      </p:sp>
      <p:sp>
        <p:nvSpPr>
          <p:cNvPr id="5" name="object 5"/>
          <p:cNvSpPr txBox="1"/>
          <p:nvPr/>
        </p:nvSpPr>
        <p:spPr>
          <a:xfrm>
            <a:off x="981203" y="3270691"/>
            <a:ext cx="7283450" cy="1056640"/>
          </a:xfrm>
          <a:prstGeom prst="rect">
            <a:avLst/>
          </a:prstGeom>
        </p:spPr>
        <p:txBody>
          <a:bodyPr vert="horz" wrap="square" lIns="0" tIns="0" rIns="0" bIns="0" rtlCol="0">
            <a:spAutoFit/>
          </a:bodyPr>
          <a:lstStyle/>
          <a:p>
            <a:pPr marL="298450" marR="5080" indent="-285750">
              <a:lnSpc>
                <a:spcPct val="158200"/>
              </a:lnSpc>
            </a:pPr>
            <a:r>
              <a:rPr sz="2800" dirty="0">
                <a:latin typeface="Arial"/>
                <a:cs typeface="Arial"/>
              </a:rPr>
              <a:t>–</a:t>
            </a:r>
            <a:r>
              <a:rPr sz="2800" spc="-10" dirty="0">
                <a:latin typeface="Times New Roman"/>
                <a:cs typeface="Times New Roman"/>
              </a:rPr>
              <a:t> </a:t>
            </a:r>
            <a:r>
              <a:rPr sz="2800" spc="-5" dirty="0">
                <a:latin typeface="Arial"/>
                <a:cs typeface="Arial"/>
              </a:rPr>
              <a:t>C</a:t>
            </a:r>
            <a:r>
              <a:rPr sz="2800" dirty="0">
                <a:latin typeface="Arial"/>
                <a:cs typeface="Arial"/>
              </a:rPr>
              <a:t>ompiler</a:t>
            </a:r>
            <a:r>
              <a:rPr sz="2800" spc="80" dirty="0">
                <a:latin typeface="Times New Roman"/>
                <a:cs typeface="Times New Roman"/>
              </a:rPr>
              <a:t> </a:t>
            </a:r>
            <a:r>
              <a:rPr sz="2800" dirty="0">
                <a:latin typeface="Arial"/>
                <a:cs typeface="Arial"/>
              </a:rPr>
              <a:t>error</a:t>
            </a:r>
            <a:r>
              <a:rPr sz="2800" spc="80" dirty="0">
                <a:latin typeface="Times New Roman"/>
                <a:cs typeface="Times New Roman"/>
              </a:rPr>
              <a:t> </a:t>
            </a:r>
            <a:r>
              <a:rPr sz="2800" dirty="0">
                <a:latin typeface="Arial"/>
                <a:cs typeface="Arial"/>
              </a:rPr>
              <a:t>if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method</a:t>
            </a:r>
            <a:r>
              <a:rPr sz="2800" spc="80" dirty="0">
                <a:latin typeface="Times New Roman"/>
                <a:cs typeface="Times New Roman"/>
              </a:rPr>
              <a:t> </a:t>
            </a:r>
            <a:r>
              <a:rPr sz="2800" dirty="0">
                <a:latin typeface="Arial"/>
                <a:cs typeface="Arial"/>
              </a:rPr>
              <a:t>above</a:t>
            </a:r>
            <a:r>
              <a:rPr sz="2800" spc="80" dirty="0">
                <a:latin typeface="Times New Roman"/>
                <a:cs typeface="Times New Roman"/>
              </a:rPr>
              <a:t> </a:t>
            </a:r>
            <a:r>
              <a:rPr sz="2800" dirty="0">
                <a:latin typeface="Arial"/>
                <a:cs typeface="Arial"/>
              </a:rPr>
              <a:t>does</a:t>
            </a:r>
            <a:r>
              <a:rPr sz="2800" spc="80" dirty="0">
                <a:latin typeface="Times New Roman"/>
                <a:cs typeface="Times New Roman"/>
              </a:rPr>
              <a:t> </a:t>
            </a:r>
            <a:r>
              <a:rPr sz="2800" dirty="0">
                <a:latin typeface="Arial"/>
                <a:cs typeface="Arial"/>
              </a:rPr>
              <a:t>not</a:t>
            </a:r>
            <a:r>
              <a:rPr sz="2800" dirty="0">
                <a:latin typeface="Times New Roman"/>
                <a:cs typeface="Times New Roman"/>
              </a:rPr>
              <a:t> </a:t>
            </a:r>
            <a:r>
              <a:rPr sz="2800" dirty="0">
                <a:latin typeface="Arial"/>
                <a:cs typeface="Arial"/>
              </a:rPr>
              <a:t>match</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signature</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superclass</a:t>
            </a:r>
            <a:r>
              <a:rPr sz="2800" spc="70" dirty="0">
                <a:latin typeface="Times New Roman"/>
                <a:cs typeface="Times New Roman"/>
              </a:rPr>
              <a:t> </a:t>
            </a:r>
            <a:r>
              <a:rPr sz="2800" spc="-5" dirty="0">
                <a:latin typeface="Arial"/>
                <a:cs typeface="Arial"/>
              </a:rPr>
              <a:t>m</a:t>
            </a:r>
            <a:r>
              <a:rPr sz="2800" dirty="0">
                <a:latin typeface="Arial"/>
                <a:cs typeface="Arial"/>
              </a:rPr>
              <a:t>ethod</a:t>
            </a:r>
            <a:endParaRPr sz="2800">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39900">
              <a:lnSpc>
                <a:spcPct val="100000"/>
              </a:lnSpc>
            </a:pPr>
            <a:r>
              <a:rPr sz="3600" spc="-25" dirty="0"/>
              <a:t>Annotation</a:t>
            </a:r>
            <a:r>
              <a:rPr sz="3600" spc="-15" dirty="0"/>
              <a:t>:</a:t>
            </a:r>
            <a:r>
              <a:rPr sz="3600" spc="114" dirty="0">
                <a:latin typeface="Times New Roman"/>
                <a:cs typeface="Times New Roman"/>
              </a:rPr>
              <a:t> </a:t>
            </a:r>
            <a:r>
              <a:rPr sz="3600" spc="-5" dirty="0"/>
              <a:t>Deprecated</a:t>
            </a:r>
            <a:endParaRPr sz="3600">
              <a:latin typeface="Times New Roman"/>
              <a:cs typeface="Times New Roman"/>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35</a:t>
            </a:fld>
            <a:endParaRPr sz="1600">
              <a:latin typeface="Times New Roman"/>
              <a:cs typeface="Times New Roman"/>
            </a:endParaRPr>
          </a:p>
        </p:txBody>
      </p:sp>
      <p:sp>
        <p:nvSpPr>
          <p:cNvPr id="3" name="object 3"/>
          <p:cNvSpPr txBox="1"/>
          <p:nvPr/>
        </p:nvSpPr>
        <p:spPr>
          <a:xfrm>
            <a:off x="524002" y="1297871"/>
            <a:ext cx="7753984" cy="80835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dirty="0">
                <a:latin typeface="Arial"/>
                <a:cs typeface="Arial"/>
              </a:rPr>
              <a:t>java.lang.Deprecated,</a:t>
            </a:r>
            <a:r>
              <a:rPr sz="2800" spc="90" dirty="0">
                <a:latin typeface="Times New Roman"/>
                <a:cs typeface="Times New Roman"/>
              </a:rPr>
              <a:t> </a:t>
            </a:r>
            <a:r>
              <a:rPr sz="2800" dirty="0">
                <a:latin typeface="Arial"/>
                <a:cs typeface="Arial"/>
              </a:rPr>
              <a:t>flags</a:t>
            </a:r>
            <a:r>
              <a:rPr sz="2800" spc="70" dirty="0">
                <a:latin typeface="Times New Roman"/>
                <a:cs typeface="Times New Roman"/>
              </a:rPr>
              <a:t> </a:t>
            </a:r>
            <a:r>
              <a:rPr sz="2800" dirty="0">
                <a:latin typeface="Arial"/>
                <a:cs typeface="Arial"/>
              </a:rPr>
              <a:t>method</a:t>
            </a:r>
            <a:r>
              <a:rPr sz="2800" spc="75" dirty="0">
                <a:latin typeface="Times New Roman"/>
                <a:cs typeface="Times New Roman"/>
              </a:rPr>
              <a:t> </a:t>
            </a:r>
            <a:r>
              <a:rPr sz="2800" dirty="0">
                <a:latin typeface="Arial"/>
                <a:cs typeface="Arial"/>
              </a:rPr>
              <a:t>or</a:t>
            </a:r>
            <a:r>
              <a:rPr sz="2800" spc="75" dirty="0">
                <a:latin typeface="Times New Roman"/>
                <a:cs typeface="Times New Roman"/>
              </a:rPr>
              <a:t> </a:t>
            </a:r>
            <a:r>
              <a:rPr sz="2800" dirty="0">
                <a:latin typeface="Arial"/>
                <a:cs typeface="Arial"/>
              </a:rPr>
              <a:t>element</a:t>
            </a:r>
            <a:r>
              <a:rPr sz="2800" dirty="0">
                <a:latin typeface="Times New Roman"/>
                <a:cs typeface="Times New Roman"/>
              </a:rPr>
              <a:t> </a:t>
            </a:r>
            <a:r>
              <a:rPr sz="2800" dirty="0">
                <a:latin typeface="Arial"/>
                <a:cs typeface="Arial"/>
              </a:rPr>
              <a:t>as</a:t>
            </a:r>
            <a:r>
              <a:rPr sz="2800" spc="80" dirty="0">
                <a:latin typeface="Times New Roman"/>
                <a:cs typeface="Times New Roman"/>
              </a:rPr>
              <a:t> </a:t>
            </a:r>
            <a:r>
              <a:rPr sz="2800" dirty="0">
                <a:latin typeface="Arial"/>
                <a:cs typeface="Arial"/>
              </a:rPr>
              <a:t>deprecated</a:t>
            </a:r>
            <a:endParaRPr sz="2800">
              <a:latin typeface="Arial"/>
              <a:cs typeface="Arial"/>
            </a:endParaRPr>
          </a:p>
        </p:txBody>
      </p:sp>
      <p:sp>
        <p:nvSpPr>
          <p:cNvPr id="4" name="object 4"/>
          <p:cNvSpPr txBox="1"/>
          <p:nvPr/>
        </p:nvSpPr>
        <p:spPr>
          <a:xfrm>
            <a:off x="596900" y="2197100"/>
            <a:ext cx="7772400" cy="1447800"/>
          </a:xfrm>
          <a:prstGeom prst="rect">
            <a:avLst/>
          </a:prstGeom>
          <a:solidFill>
            <a:srgbClr val="FFFF99"/>
          </a:solidFill>
        </p:spPr>
        <p:txBody>
          <a:bodyPr vert="horz" wrap="square" lIns="0" tIns="0" rIns="0" bIns="0" rtlCol="0">
            <a:spAutoFit/>
          </a:bodyPr>
          <a:lstStyle/>
          <a:p>
            <a:pPr marL="282575">
              <a:lnSpc>
                <a:spcPct val="100000"/>
              </a:lnSpc>
            </a:pPr>
            <a:r>
              <a:rPr sz="2000" b="1" spc="-15" dirty="0">
                <a:latin typeface="Courier New"/>
                <a:cs typeface="Courier New"/>
              </a:rPr>
              <a:t>@Deprecated</a:t>
            </a:r>
            <a:endParaRPr sz="2000">
              <a:latin typeface="Courier New"/>
              <a:cs typeface="Courier New"/>
            </a:endParaRPr>
          </a:p>
          <a:p>
            <a:pPr marL="282575">
              <a:lnSpc>
                <a:spcPct val="100000"/>
              </a:lnSpc>
              <a:spcBef>
                <a:spcPts val="250"/>
              </a:spcBef>
              <a:tabLst>
                <a:tab pos="1348740" algn="l"/>
                <a:tab pos="2263140" algn="l"/>
                <a:tab pos="3634740" algn="l"/>
              </a:tabLst>
            </a:pPr>
            <a:r>
              <a:rPr sz="2000" b="1" spc="-15" dirty="0">
                <a:latin typeface="Courier New"/>
                <a:cs typeface="Courier New"/>
              </a:rPr>
              <a:t>public</a:t>
            </a:r>
            <a:r>
              <a:rPr sz="2000" b="1" spc="-15" dirty="0">
                <a:latin typeface="Times New Roman"/>
                <a:cs typeface="Times New Roman"/>
              </a:rPr>
              <a:t>	</a:t>
            </a:r>
            <a:r>
              <a:rPr sz="2000" b="1" spc="-15" dirty="0">
                <a:latin typeface="Courier New"/>
                <a:cs typeface="Courier New"/>
              </a:rPr>
              <a:t>class</a:t>
            </a:r>
            <a:r>
              <a:rPr sz="2000" b="1" spc="-15" dirty="0">
                <a:latin typeface="Times New Roman"/>
                <a:cs typeface="Times New Roman"/>
              </a:rPr>
              <a:t>	</a:t>
            </a:r>
            <a:r>
              <a:rPr sz="2000" b="1" spc="-15" dirty="0">
                <a:latin typeface="Courier New"/>
                <a:cs typeface="Courier New"/>
              </a:rPr>
              <a:t>Y2Ktools</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a:p>
            <a:pPr marL="1768475">
              <a:lnSpc>
                <a:spcPct val="100000"/>
              </a:lnSpc>
              <a:tabLst>
                <a:tab pos="2225675" algn="l"/>
                <a:tab pos="3901440"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deprecated</a:t>
            </a:r>
            <a:r>
              <a:rPr sz="2000" b="1" spc="-15" dirty="0">
                <a:latin typeface="Times New Roman"/>
                <a:cs typeface="Times New Roman"/>
              </a:rPr>
              <a:t>	</a:t>
            </a:r>
            <a:r>
              <a:rPr sz="2000" b="1" spc="-15" dirty="0">
                <a:latin typeface="Courier New"/>
                <a:cs typeface="Courier New"/>
              </a:rPr>
              <a:t>code</a:t>
            </a:r>
            <a:endParaRPr sz="2000">
              <a:latin typeface="Courier New"/>
              <a:cs typeface="Courier New"/>
            </a:endParaRPr>
          </a:p>
          <a:p>
            <a:pPr marL="282575">
              <a:lnSpc>
                <a:spcPct val="100000"/>
              </a:lnSpc>
              <a:spcBef>
                <a:spcPts val="470"/>
              </a:spcBef>
            </a:pPr>
            <a:r>
              <a:rPr sz="2000" b="1" spc="-15" dirty="0">
                <a:latin typeface="Courier New"/>
                <a:cs typeface="Courier New"/>
              </a:rPr>
              <a:t>}</a:t>
            </a:r>
            <a:endParaRPr sz="2000">
              <a:latin typeface="Courier New"/>
              <a:cs typeface="Courier New"/>
            </a:endParaRPr>
          </a:p>
        </p:txBody>
      </p:sp>
      <p:sp>
        <p:nvSpPr>
          <p:cNvPr id="5" name="object 5"/>
          <p:cNvSpPr txBox="1"/>
          <p:nvPr/>
        </p:nvSpPr>
        <p:spPr>
          <a:xfrm>
            <a:off x="981203" y="3724843"/>
            <a:ext cx="7141845" cy="381635"/>
          </a:xfrm>
          <a:prstGeom prst="rect">
            <a:avLst/>
          </a:prstGeom>
        </p:spPr>
        <p:txBody>
          <a:bodyPr vert="horz" wrap="square" lIns="0" tIns="0" rIns="0" bIns="0" rtlCol="0">
            <a:spAutoFit/>
          </a:bodyPr>
          <a:lstStyle/>
          <a:p>
            <a:pPr marL="12700">
              <a:lnSpc>
                <a:spcPct val="100000"/>
              </a:lnSpc>
            </a:pPr>
            <a:r>
              <a:rPr sz="2800" dirty="0">
                <a:latin typeface="Arial"/>
                <a:cs typeface="Arial"/>
              </a:rPr>
              <a:t>–</a:t>
            </a:r>
            <a:r>
              <a:rPr sz="2800" spc="-10" dirty="0">
                <a:latin typeface="Times New Roman"/>
                <a:cs typeface="Times New Roman"/>
              </a:rPr>
              <a:t> </a:t>
            </a:r>
            <a:r>
              <a:rPr sz="2800" spc="-5" dirty="0">
                <a:latin typeface="Arial"/>
                <a:cs typeface="Arial"/>
              </a:rPr>
              <a:t>C</a:t>
            </a:r>
            <a:r>
              <a:rPr sz="2800" dirty="0">
                <a:latin typeface="Arial"/>
                <a:cs typeface="Arial"/>
              </a:rPr>
              <a:t>ompiler</a:t>
            </a:r>
            <a:r>
              <a:rPr sz="2800" spc="80" dirty="0">
                <a:latin typeface="Times New Roman"/>
                <a:cs typeface="Times New Roman"/>
              </a:rPr>
              <a:t> </a:t>
            </a:r>
            <a:r>
              <a:rPr sz="2800" dirty="0">
                <a:latin typeface="Arial"/>
                <a:cs typeface="Arial"/>
              </a:rPr>
              <a:t>warning</a:t>
            </a:r>
            <a:r>
              <a:rPr sz="2800" spc="80" dirty="0">
                <a:latin typeface="Times New Roman"/>
                <a:cs typeface="Times New Roman"/>
              </a:rPr>
              <a:t> </a:t>
            </a:r>
            <a:r>
              <a:rPr sz="2800" dirty="0">
                <a:latin typeface="Arial"/>
                <a:cs typeface="Arial"/>
              </a:rPr>
              <a:t>if</a:t>
            </a:r>
            <a:r>
              <a:rPr sz="2800" spc="80" dirty="0">
                <a:latin typeface="Times New Roman"/>
                <a:cs typeface="Times New Roman"/>
              </a:rPr>
              <a:t> </a:t>
            </a:r>
            <a:r>
              <a:rPr sz="2800" dirty="0">
                <a:latin typeface="Arial"/>
                <a:cs typeface="Arial"/>
              </a:rPr>
              <a:t>code</a:t>
            </a:r>
            <a:r>
              <a:rPr sz="2800" spc="75" dirty="0">
                <a:latin typeface="Times New Roman"/>
                <a:cs typeface="Times New Roman"/>
              </a:rPr>
              <a:t> </a:t>
            </a:r>
            <a:r>
              <a:rPr sz="2800" dirty="0">
                <a:latin typeface="Arial"/>
                <a:cs typeface="Arial"/>
              </a:rPr>
              <a:t>extends</a:t>
            </a:r>
            <a:r>
              <a:rPr sz="2800" spc="80" dirty="0">
                <a:latin typeface="Times New Roman"/>
                <a:cs typeface="Times New Roman"/>
              </a:rPr>
              <a:t> </a:t>
            </a:r>
            <a:r>
              <a:rPr sz="2800" dirty="0">
                <a:latin typeface="Arial"/>
                <a:cs typeface="Arial"/>
              </a:rPr>
              <a:t>this</a:t>
            </a:r>
            <a:r>
              <a:rPr sz="2800" spc="75" dirty="0">
                <a:latin typeface="Times New Roman"/>
                <a:cs typeface="Times New Roman"/>
              </a:rPr>
              <a:t> </a:t>
            </a:r>
            <a:r>
              <a:rPr sz="2800" dirty="0">
                <a:latin typeface="Arial"/>
                <a:cs typeface="Arial"/>
              </a:rPr>
              <a:t>class</a:t>
            </a:r>
            <a:endParaRPr sz="2800">
              <a:latin typeface="Arial"/>
              <a:cs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41400">
              <a:lnSpc>
                <a:spcPct val="100000"/>
              </a:lnSpc>
            </a:pPr>
            <a:r>
              <a:rPr sz="3600" spc="-25" dirty="0"/>
              <a:t>Annotation</a:t>
            </a:r>
            <a:r>
              <a:rPr sz="3600" spc="-15" dirty="0"/>
              <a:t>:</a:t>
            </a:r>
            <a:r>
              <a:rPr sz="3600" spc="114" dirty="0">
                <a:latin typeface="Times New Roman"/>
                <a:cs typeface="Times New Roman"/>
              </a:rPr>
              <a:t> </a:t>
            </a:r>
            <a:r>
              <a:rPr sz="3600" spc="-30" dirty="0"/>
              <a:t>SupressWarnings</a:t>
            </a:r>
            <a:endParaRPr sz="3600">
              <a:latin typeface="Times New Roman"/>
              <a:cs typeface="Times New Roman"/>
            </a:endParaRPr>
          </a:p>
        </p:txBody>
      </p:sp>
      <p:sp>
        <p:nvSpPr>
          <p:cNvPr id="5" name="object 5"/>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object 6"/>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36</a:t>
            </a:fld>
            <a:endParaRPr sz="1600">
              <a:latin typeface="Times New Roman"/>
              <a:cs typeface="Times New Roman"/>
            </a:endParaRPr>
          </a:p>
        </p:txBody>
      </p:sp>
      <p:sp>
        <p:nvSpPr>
          <p:cNvPr id="3" name="object 3"/>
          <p:cNvSpPr txBox="1"/>
          <p:nvPr/>
        </p:nvSpPr>
        <p:spPr>
          <a:xfrm>
            <a:off x="524002" y="1297871"/>
            <a:ext cx="7829550" cy="80835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dirty="0">
                <a:latin typeface="Arial"/>
                <a:cs typeface="Arial"/>
              </a:rPr>
              <a:t>java.lang.SuppressWarnings,</a:t>
            </a:r>
            <a:r>
              <a:rPr sz="2800" spc="95" dirty="0">
                <a:latin typeface="Times New Roman"/>
                <a:cs typeface="Times New Roman"/>
              </a:rPr>
              <a:t> </a:t>
            </a:r>
            <a:r>
              <a:rPr sz="2800" dirty="0">
                <a:latin typeface="Arial"/>
                <a:cs typeface="Arial"/>
              </a:rPr>
              <a:t>turns</a:t>
            </a:r>
            <a:r>
              <a:rPr sz="2800" spc="70" dirty="0">
                <a:latin typeface="Times New Roman"/>
                <a:cs typeface="Times New Roman"/>
              </a:rPr>
              <a:t> </a:t>
            </a:r>
            <a:r>
              <a:rPr sz="2800" dirty="0">
                <a:latin typeface="Arial"/>
                <a:cs typeface="Arial"/>
              </a:rPr>
              <a:t>off</a:t>
            </a:r>
            <a:r>
              <a:rPr sz="2800" spc="75" dirty="0">
                <a:latin typeface="Times New Roman"/>
                <a:cs typeface="Times New Roman"/>
              </a:rPr>
              <a:t> </a:t>
            </a:r>
            <a:r>
              <a:rPr sz="2800" dirty="0">
                <a:latin typeface="Arial"/>
                <a:cs typeface="Arial"/>
              </a:rPr>
              <a:t>compiler</a:t>
            </a:r>
            <a:r>
              <a:rPr sz="2800" dirty="0">
                <a:latin typeface="Times New Roman"/>
                <a:cs typeface="Times New Roman"/>
              </a:rPr>
              <a:t> </a:t>
            </a:r>
            <a:r>
              <a:rPr sz="2800" dirty="0">
                <a:latin typeface="Arial"/>
                <a:cs typeface="Arial"/>
              </a:rPr>
              <a:t>warnings</a:t>
            </a:r>
            <a:endParaRPr sz="2800">
              <a:latin typeface="Arial"/>
              <a:cs typeface="Arial"/>
            </a:endParaRPr>
          </a:p>
        </p:txBody>
      </p:sp>
      <p:sp>
        <p:nvSpPr>
          <p:cNvPr id="4" name="object 4"/>
          <p:cNvSpPr txBox="1"/>
          <p:nvPr/>
        </p:nvSpPr>
        <p:spPr>
          <a:xfrm>
            <a:off x="444500" y="2654300"/>
            <a:ext cx="7634605" cy="414655"/>
          </a:xfrm>
          <a:prstGeom prst="rect">
            <a:avLst/>
          </a:prstGeom>
          <a:solidFill>
            <a:srgbClr val="FFFF99"/>
          </a:solidFill>
        </p:spPr>
        <p:txBody>
          <a:bodyPr vert="horz" wrap="square" lIns="0" tIns="0" rIns="0" bIns="0" rtlCol="0">
            <a:spAutoFit/>
          </a:bodyPr>
          <a:lstStyle/>
          <a:p>
            <a:pPr marL="92075">
              <a:lnSpc>
                <a:spcPct val="100000"/>
              </a:lnSpc>
            </a:pPr>
            <a:r>
              <a:rPr sz="2000" b="1" spc="-15" dirty="0">
                <a:latin typeface="Courier New"/>
                <a:cs typeface="Courier New"/>
              </a:rPr>
              <a:t>@SupressWarnings({"unchecked","fallthrough"})</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99665">
              <a:lnSpc>
                <a:spcPct val="100000"/>
              </a:lnSpc>
            </a:pPr>
            <a:r>
              <a:rPr sz="3600" dirty="0"/>
              <a:t>Formatted</a:t>
            </a:r>
            <a:r>
              <a:rPr sz="3600" spc="90" dirty="0">
                <a:latin typeface="Times New Roman"/>
                <a:cs typeface="Times New Roman"/>
              </a:rPr>
              <a:t> </a:t>
            </a:r>
            <a:r>
              <a:rPr sz="3600" spc="-20" dirty="0"/>
              <a:t>Output</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37</a:t>
            </a:fld>
            <a:endParaRPr sz="1600">
              <a:latin typeface="Times New Roman"/>
              <a:cs typeface="Times New Roman"/>
            </a:endParaRPr>
          </a:p>
        </p:txBody>
      </p:sp>
      <p:sp>
        <p:nvSpPr>
          <p:cNvPr id="3" name="object 3"/>
          <p:cNvSpPr txBox="1"/>
          <p:nvPr/>
        </p:nvSpPr>
        <p:spPr>
          <a:xfrm>
            <a:off x="524002" y="1227767"/>
            <a:ext cx="8143875" cy="439293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spc="-5" dirty="0">
                <a:latin typeface="Arial"/>
                <a:cs typeface="Arial"/>
              </a:rPr>
              <a:t>E</a:t>
            </a:r>
            <a:r>
              <a:rPr sz="2800" dirty="0">
                <a:latin typeface="Arial"/>
                <a:cs typeface="Arial"/>
              </a:rPr>
              <a:t>ven</a:t>
            </a:r>
            <a:r>
              <a:rPr sz="2800" spc="75" dirty="0">
                <a:latin typeface="Times New Roman"/>
                <a:cs typeface="Times New Roman"/>
              </a:rPr>
              <a:t> </a:t>
            </a:r>
            <a:r>
              <a:rPr sz="2800" dirty="0">
                <a:latin typeface="Arial"/>
                <a:cs typeface="Arial"/>
              </a:rPr>
              <a:t>though</a:t>
            </a:r>
            <a:r>
              <a:rPr sz="2800" spc="7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offers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excellent</a:t>
            </a:r>
            <a:r>
              <a:rPr sz="2800" spc="80" dirty="0">
                <a:latin typeface="Times New Roman"/>
                <a:cs typeface="Times New Roman"/>
              </a:rPr>
              <a:t> </a:t>
            </a:r>
            <a:r>
              <a:rPr sz="2800" dirty="0">
                <a:latin typeface="Arial"/>
                <a:cs typeface="Arial"/>
              </a:rPr>
              <a:t>java.text</a:t>
            </a:r>
            <a:r>
              <a:rPr sz="2800" dirty="0">
                <a:latin typeface="Times New Roman"/>
                <a:cs typeface="Times New Roman"/>
              </a:rPr>
              <a:t> </a:t>
            </a:r>
            <a:r>
              <a:rPr sz="2800" dirty="0">
                <a:latin typeface="Arial"/>
                <a:cs typeface="Arial"/>
              </a:rPr>
              <a:t>package</a:t>
            </a:r>
            <a:r>
              <a:rPr sz="2800" spc="80" dirty="0">
                <a:latin typeface="Times New Roman"/>
                <a:cs typeface="Times New Roman"/>
              </a:rPr>
              <a:t> </a:t>
            </a:r>
            <a:r>
              <a:rPr sz="2800" dirty="0">
                <a:latin typeface="Arial"/>
                <a:cs typeface="Arial"/>
              </a:rPr>
              <a:t>classes</a:t>
            </a:r>
            <a:r>
              <a:rPr sz="2800" spc="75"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methods</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formatting</a:t>
            </a:r>
            <a:r>
              <a:rPr sz="2800" spc="65" dirty="0">
                <a:latin typeface="Times New Roman"/>
                <a:cs typeface="Times New Roman"/>
              </a:rPr>
              <a:t> </a:t>
            </a:r>
            <a:r>
              <a:rPr sz="2800" dirty="0">
                <a:latin typeface="Arial"/>
                <a:cs typeface="Arial"/>
              </a:rPr>
              <a:t>of</a:t>
            </a:r>
            <a:r>
              <a:rPr sz="2800"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people</a:t>
            </a:r>
            <a:r>
              <a:rPr sz="2800" spc="80"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C</a:t>
            </a:r>
            <a:r>
              <a:rPr sz="2800" spc="80" dirty="0">
                <a:latin typeface="Times New Roman"/>
                <a:cs typeface="Times New Roman"/>
              </a:rPr>
              <a:t> </a:t>
            </a:r>
            <a:r>
              <a:rPr sz="2800" dirty="0">
                <a:latin typeface="Arial"/>
                <a:cs typeface="Arial"/>
              </a:rPr>
              <a:t>backgrounds</a:t>
            </a:r>
            <a:r>
              <a:rPr sz="2800" spc="85" dirty="0">
                <a:latin typeface="Times New Roman"/>
                <a:cs typeface="Times New Roman"/>
              </a:rPr>
              <a:t> </a:t>
            </a:r>
            <a:r>
              <a:rPr sz="2800" dirty="0">
                <a:latin typeface="Arial"/>
                <a:cs typeface="Arial"/>
              </a:rPr>
              <a:t>still</a:t>
            </a:r>
            <a:r>
              <a:rPr sz="2800" spc="75" dirty="0">
                <a:latin typeface="Times New Roman"/>
                <a:cs typeface="Times New Roman"/>
              </a:rPr>
              <a:t> </a:t>
            </a:r>
            <a:r>
              <a:rPr sz="2800" dirty="0">
                <a:latin typeface="Arial"/>
                <a:cs typeface="Arial"/>
              </a:rPr>
              <a:t>miss</a:t>
            </a:r>
            <a:r>
              <a:rPr sz="2800" spc="80" dirty="0">
                <a:latin typeface="Times New Roman"/>
                <a:cs typeface="Times New Roman"/>
              </a:rPr>
              <a:t> </a:t>
            </a:r>
            <a:r>
              <a:rPr sz="2800" dirty="0">
                <a:latin typeface="Arial"/>
                <a:cs typeface="Arial"/>
              </a:rPr>
              <a:t>"printf"</a:t>
            </a:r>
            <a:r>
              <a:rPr sz="2800"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its</a:t>
            </a:r>
            <a:r>
              <a:rPr sz="2800" spc="80" dirty="0">
                <a:latin typeface="Times New Roman"/>
                <a:cs typeface="Times New Roman"/>
              </a:rPr>
              <a:t> </a:t>
            </a:r>
            <a:r>
              <a:rPr sz="2800" dirty="0">
                <a:latin typeface="Arial"/>
                <a:cs typeface="Arial"/>
              </a:rPr>
              <a:t>functionality</a:t>
            </a:r>
            <a:endParaRPr sz="2800">
              <a:latin typeface="Arial"/>
              <a:cs typeface="Arial"/>
            </a:endParaRPr>
          </a:p>
          <a:p>
            <a:pPr marL="355600" marR="1118235" indent="-342900">
              <a:lnSpc>
                <a:spcPct val="79800"/>
              </a:lnSpc>
              <a:spcBef>
                <a:spcPts val="685"/>
              </a:spcBef>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added</a:t>
            </a:r>
            <a:r>
              <a:rPr sz="2800" spc="80" dirty="0">
                <a:latin typeface="Times New Roman"/>
                <a:cs typeface="Times New Roman"/>
              </a:rPr>
              <a:t> </a:t>
            </a:r>
            <a:r>
              <a:rPr sz="2800" dirty="0">
                <a:latin typeface="Arial"/>
                <a:cs typeface="Arial"/>
              </a:rPr>
              <a:t>java.util.Formatter</a:t>
            </a:r>
            <a:r>
              <a:rPr sz="2800" spc="90"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new</a:t>
            </a:r>
            <a:r>
              <a:rPr sz="2800" dirty="0">
                <a:latin typeface="Times New Roman"/>
                <a:cs typeface="Times New Roman"/>
              </a:rPr>
              <a:t> </a:t>
            </a:r>
            <a:r>
              <a:rPr sz="2800" dirty="0">
                <a:latin typeface="Arial"/>
                <a:cs typeface="Arial"/>
              </a:rPr>
              <a:t>capabilities</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all</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Java's</a:t>
            </a:r>
            <a:r>
              <a:rPr sz="2800" spc="80" dirty="0">
                <a:latin typeface="Times New Roman"/>
                <a:cs typeface="Times New Roman"/>
              </a:rPr>
              <a:t> </a:t>
            </a:r>
            <a:r>
              <a:rPr sz="2800" dirty="0">
                <a:latin typeface="Arial"/>
                <a:cs typeface="Arial"/>
              </a:rPr>
              <a:t>output</a:t>
            </a:r>
            <a:r>
              <a:rPr sz="2800" spc="80" dirty="0">
                <a:latin typeface="Times New Roman"/>
                <a:cs typeface="Times New Roman"/>
              </a:rPr>
              <a:t> </a:t>
            </a:r>
            <a:r>
              <a:rPr sz="2800" dirty="0">
                <a:latin typeface="Arial"/>
                <a:cs typeface="Arial"/>
              </a:rPr>
              <a:t>methods</a:t>
            </a:r>
            <a:endParaRPr sz="2800">
              <a:latin typeface="Arial"/>
              <a:cs typeface="Arial"/>
            </a:endParaRPr>
          </a:p>
          <a:p>
            <a:pPr marL="755650" marR="493395" lvl="1" indent="-285750">
              <a:lnSpc>
                <a:spcPct val="80000"/>
              </a:lnSpc>
              <a:spcBef>
                <a:spcPts val="675"/>
              </a:spcBef>
              <a:buFont typeface="Arial"/>
              <a:buChar char="–"/>
              <a:tabLst>
                <a:tab pos="755650" algn="l"/>
              </a:tabLst>
            </a:pPr>
            <a:r>
              <a:rPr sz="2800" dirty="0">
                <a:latin typeface="Arial"/>
                <a:cs typeface="Arial"/>
              </a:rPr>
              <a:t>Formatting</a:t>
            </a:r>
            <a:r>
              <a:rPr sz="2800" spc="85" dirty="0">
                <a:latin typeface="Times New Roman"/>
                <a:cs typeface="Times New Roman"/>
              </a:rPr>
              <a:t> </a:t>
            </a:r>
            <a:r>
              <a:rPr sz="2800" dirty="0">
                <a:latin typeface="Arial"/>
                <a:cs typeface="Arial"/>
              </a:rPr>
              <a:t>may</a:t>
            </a:r>
            <a:r>
              <a:rPr sz="2800" spc="80" dirty="0">
                <a:latin typeface="Times New Roman"/>
                <a:cs typeface="Times New Roman"/>
              </a:rPr>
              <a:t> </a:t>
            </a:r>
            <a:r>
              <a:rPr sz="2800" dirty="0">
                <a:latin typeface="Arial"/>
                <a:cs typeface="Arial"/>
              </a:rPr>
              <a:t>be</a:t>
            </a:r>
            <a:r>
              <a:rPr sz="2800" spc="80" dirty="0">
                <a:latin typeface="Times New Roman"/>
                <a:cs typeface="Times New Roman"/>
              </a:rPr>
              <a:t> </a:t>
            </a:r>
            <a:r>
              <a:rPr sz="2800" dirty="0">
                <a:latin typeface="Arial"/>
                <a:cs typeface="Arial"/>
              </a:rPr>
              <a:t>applied</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the</a:t>
            </a:r>
            <a:r>
              <a:rPr sz="2800" spc="80" dirty="0">
                <a:latin typeface="Times New Roman"/>
                <a:cs typeface="Times New Roman"/>
              </a:rPr>
              <a:t> </a:t>
            </a:r>
            <a:r>
              <a:rPr sz="2800" dirty="0">
                <a:latin typeface="Arial"/>
                <a:cs typeface="Arial"/>
              </a:rPr>
              <a:t>locale</a:t>
            </a:r>
            <a:r>
              <a:rPr sz="280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may</a:t>
            </a:r>
            <a:r>
              <a:rPr sz="2800" spc="80" dirty="0">
                <a:latin typeface="Times New Roman"/>
                <a:cs typeface="Times New Roman"/>
              </a:rPr>
              <a:t> </a:t>
            </a:r>
            <a:r>
              <a:rPr sz="2800" dirty="0">
                <a:latin typeface="Arial"/>
                <a:cs typeface="Arial"/>
              </a:rPr>
              <a:t>be</a:t>
            </a:r>
            <a:r>
              <a:rPr sz="2800" spc="80" dirty="0">
                <a:latin typeface="Times New Roman"/>
                <a:cs typeface="Times New Roman"/>
              </a:rPr>
              <a:t> </a:t>
            </a:r>
            <a:r>
              <a:rPr sz="2800" dirty="0">
                <a:latin typeface="Arial"/>
                <a:cs typeface="Arial"/>
              </a:rPr>
              <a:t>directed</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"sink"</a:t>
            </a:r>
            <a:r>
              <a:rPr sz="2800" spc="75" dirty="0">
                <a:latin typeface="Times New Roman"/>
                <a:cs typeface="Times New Roman"/>
              </a:rPr>
              <a:t> </a:t>
            </a:r>
            <a:r>
              <a:rPr sz="2800" dirty="0">
                <a:latin typeface="Arial"/>
                <a:cs typeface="Arial"/>
              </a:rPr>
              <a:t>(often</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file)</a:t>
            </a:r>
            <a:endParaRPr sz="2800">
              <a:latin typeface="Arial"/>
              <a:cs typeface="Arial"/>
            </a:endParaRPr>
          </a:p>
          <a:p>
            <a:pPr marL="755650" marR="261620" lvl="1" indent="-285750">
              <a:lnSpc>
                <a:spcPct val="80000"/>
              </a:lnSpc>
              <a:spcBef>
                <a:spcPts val="670"/>
              </a:spcBef>
              <a:buFont typeface="Arial"/>
              <a:buChar char="–"/>
              <a:tabLst>
                <a:tab pos="755650" algn="l"/>
              </a:tabLst>
            </a:pPr>
            <a:r>
              <a:rPr sz="2800" spc="-5" dirty="0">
                <a:latin typeface="Arial"/>
                <a:cs typeface="Arial"/>
              </a:rPr>
              <a:t>P</a:t>
            </a:r>
            <a:r>
              <a:rPr sz="2800" dirty="0">
                <a:latin typeface="Arial"/>
                <a:cs typeface="Arial"/>
              </a:rPr>
              <a:t>rintStream</a:t>
            </a:r>
            <a:r>
              <a:rPr sz="2800" spc="75" dirty="0">
                <a:latin typeface="Times New Roman"/>
                <a:cs typeface="Times New Roman"/>
              </a:rPr>
              <a:t> </a:t>
            </a:r>
            <a:r>
              <a:rPr sz="2800" dirty="0">
                <a:latin typeface="Arial"/>
                <a:cs typeface="Arial"/>
              </a:rPr>
              <a:t>class</a:t>
            </a:r>
            <a:r>
              <a:rPr sz="2800" spc="70" dirty="0">
                <a:latin typeface="Times New Roman"/>
                <a:cs typeface="Times New Roman"/>
              </a:rPr>
              <a:t> </a:t>
            </a:r>
            <a:r>
              <a:rPr sz="2800" dirty="0">
                <a:latin typeface="Arial"/>
                <a:cs typeface="Arial"/>
              </a:rPr>
              <a:t>includes</a:t>
            </a:r>
            <a:r>
              <a:rPr sz="2800" spc="75" dirty="0">
                <a:latin typeface="Times New Roman"/>
                <a:cs typeface="Times New Roman"/>
              </a:rPr>
              <a:t> </a:t>
            </a:r>
            <a:r>
              <a:rPr sz="2800" dirty="0">
                <a:latin typeface="Arial"/>
                <a:cs typeface="Arial"/>
              </a:rPr>
              <a:t>methods</a:t>
            </a:r>
            <a:r>
              <a:rPr sz="2800" spc="70" dirty="0">
                <a:latin typeface="Times New Roman"/>
                <a:cs typeface="Times New Roman"/>
              </a:rPr>
              <a:t> </a:t>
            </a:r>
            <a:r>
              <a:rPr sz="2800" dirty="0">
                <a:latin typeface="Arial"/>
                <a:cs typeface="Arial"/>
              </a:rPr>
              <a:t>for</a:t>
            </a:r>
            <a:r>
              <a:rPr sz="2800" dirty="0">
                <a:latin typeface="Times New Roman"/>
                <a:cs typeface="Times New Roman"/>
              </a:rPr>
              <a:t> </a:t>
            </a:r>
            <a:r>
              <a:rPr sz="2800" dirty="0">
                <a:latin typeface="Arial"/>
                <a:cs typeface="Arial"/>
              </a:rPr>
              <a:t>"format()"</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"printf()"</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the</a:t>
            </a:r>
            <a:r>
              <a:rPr sz="2800" spc="80" dirty="0">
                <a:latin typeface="Times New Roman"/>
                <a:cs typeface="Times New Roman"/>
              </a:rPr>
              <a:t> </a:t>
            </a:r>
            <a:r>
              <a:rPr sz="2800" dirty="0">
                <a:latin typeface="Arial"/>
                <a:cs typeface="Arial"/>
              </a:rPr>
              <a:t>same</a:t>
            </a:r>
            <a:r>
              <a:rPr sz="2800" dirty="0">
                <a:latin typeface="Times New Roman"/>
                <a:cs typeface="Times New Roman"/>
              </a:rPr>
              <a:t> </a:t>
            </a:r>
            <a:r>
              <a:rPr sz="2800" dirty="0">
                <a:latin typeface="Arial"/>
                <a:cs typeface="Arial"/>
              </a:rPr>
              <a:t>formatting</a:t>
            </a:r>
            <a:r>
              <a:rPr sz="2800" spc="70" dirty="0">
                <a:latin typeface="Times New Roman"/>
                <a:cs typeface="Times New Roman"/>
              </a:rPr>
              <a:t> </a:t>
            </a:r>
            <a:r>
              <a:rPr sz="2800" dirty="0">
                <a:latin typeface="Arial"/>
                <a:cs typeface="Arial"/>
              </a:rPr>
              <a:t>characters;</a:t>
            </a:r>
            <a:r>
              <a:rPr sz="2800" spc="80" dirty="0">
                <a:latin typeface="Times New Roman"/>
                <a:cs typeface="Times New Roman"/>
              </a:rPr>
              <a:t> </a:t>
            </a:r>
            <a:r>
              <a:rPr sz="2800" dirty="0">
                <a:latin typeface="Arial"/>
                <a:cs typeface="Arial"/>
              </a:rPr>
              <a:t>"format()"</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"printf()"</a:t>
            </a:r>
            <a:r>
              <a:rPr sz="2800" dirty="0">
                <a:latin typeface="Times New Roman"/>
                <a:cs typeface="Times New Roman"/>
              </a:rPr>
              <a:t> </a:t>
            </a:r>
            <a:r>
              <a:rPr sz="2800" dirty="0">
                <a:latin typeface="Arial"/>
                <a:cs typeface="Arial"/>
              </a:rPr>
              <a:t>methods</a:t>
            </a:r>
            <a:r>
              <a:rPr sz="2800" spc="75" dirty="0">
                <a:latin typeface="Times New Roman"/>
                <a:cs typeface="Times New Roman"/>
              </a:rPr>
              <a:t> </a:t>
            </a:r>
            <a:r>
              <a:rPr sz="2800" dirty="0">
                <a:latin typeface="Arial"/>
                <a:cs typeface="Arial"/>
              </a:rPr>
              <a:t>are</a:t>
            </a:r>
            <a:r>
              <a:rPr sz="2800" spc="80" dirty="0">
                <a:latin typeface="Times New Roman"/>
                <a:cs typeface="Times New Roman"/>
              </a:rPr>
              <a:t> </a:t>
            </a:r>
            <a:r>
              <a:rPr sz="2800" dirty="0">
                <a:latin typeface="Arial"/>
                <a:cs typeface="Arial"/>
              </a:rPr>
              <a:t>synonymous</a:t>
            </a:r>
            <a:endParaRPr sz="280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17" y="192382"/>
            <a:ext cx="7823965" cy="492443"/>
          </a:xfrm>
        </p:spPr>
        <p:txBody>
          <a:bodyPr/>
          <a:lstStyle/>
          <a:p>
            <a:pPr algn="ctr"/>
            <a:r>
              <a:rPr lang="en-IN" dirty="0"/>
              <a:t>Using </a:t>
            </a:r>
            <a:r>
              <a:rPr lang="en-IN" dirty="0" err="1"/>
              <a:t>printf</a:t>
            </a:r>
            <a:endParaRPr lang="en-IN" dirty="0"/>
          </a:p>
        </p:txBody>
      </p:sp>
      <p:sp>
        <p:nvSpPr>
          <p:cNvPr id="3" name="Text Placeholder 2"/>
          <p:cNvSpPr>
            <a:spLocks noGrp="1"/>
          </p:cNvSpPr>
          <p:nvPr>
            <p:ph type="body" idx="1"/>
          </p:nvPr>
        </p:nvSpPr>
        <p:spPr>
          <a:xfrm>
            <a:off x="427227" y="1297871"/>
            <a:ext cx="8264145" cy="594429"/>
          </a:xfrm>
        </p:spPr>
        <p:txBody>
          <a:bodyPr/>
          <a:lstStyle/>
          <a:p>
            <a:r>
              <a:rPr lang="en-IN" dirty="0"/>
              <a:t>"% [argument index] [flag] [width] [.precision] type"</a:t>
            </a:r>
          </a:p>
          <a:p>
            <a:endParaRPr lang="en-IN" dirty="0"/>
          </a:p>
        </p:txBody>
      </p:sp>
      <p:sp>
        <p:nvSpPr>
          <p:cNvPr id="4" name="Rectangle 3"/>
          <p:cNvSpPr/>
          <p:nvPr/>
        </p:nvSpPr>
        <p:spPr>
          <a:xfrm>
            <a:off x="462152" y="2044700"/>
            <a:ext cx="8440548" cy="4247317"/>
          </a:xfrm>
          <a:prstGeom prst="rect">
            <a:avLst/>
          </a:prstGeom>
        </p:spPr>
        <p:txBody>
          <a:bodyPr wrap="square">
            <a:spAutoFit/>
          </a:bodyPr>
          <a:lstStyle/>
          <a:p>
            <a:pPr marL="285750" indent="-285750">
              <a:buFont typeface="Arial" panose="020B0604020202020204" pitchFamily="34" charset="0"/>
              <a:buChar char="•"/>
            </a:pPr>
            <a:r>
              <a:rPr lang="en-IN" dirty="0"/>
              <a:t>% is a special character denoting that a formatting instruction follows</a:t>
            </a:r>
            <a:r>
              <a:rPr lang="en-IN" dirty="0" smtClean="0"/>
              <a:t>.</a:t>
            </a:r>
          </a:p>
          <a:p>
            <a:pPr marL="285750" indent="-285750">
              <a:buFont typeface="Arial" panose="020B0604020202020204" pitchFamily="34" charset="0"/>
              <a:buChar char="•"/>
            </a:pPr>
            <a:r>
              <a:rPr lang="en-IN" dirty="0" smtClean="0"/>
              <a:t>[</a:t>
            </a:r>
            <a:r>
              <a:rPr lang="en-IN" dirty="0"/>
              <a:t>argument index] explicitly denoted the index of the arguments to be formatted. If it not present, arguments will be formatted in the same order as they appear in the arguments list.</a:t>
            </a:r>
          </a:p>
          <a:p>
            <a:pPr marL="285750" indent="-285750">
              <a:buFont typeface="Arial" panose="020B0604020202020204" pitchFamily="34" charset="0"/>
              <a:buChar char="•"/>
            </a:pPr>
            <a:r>
              <a:rPr lang="en-IN" dirty="0"/>
              <a:t>[flag] is a special formatting instruction. For example, the + flag specifies that a numeric value should always be formatted with a sign, and the 0 flag specifies that 0 is the padding character. Other flags include – that is pad on the right , + pad on the left (if the formatted object is a string). Note that some flags cannot be combined with certain other flags or with certain formatted objects.</a:t>
            </a:r>
          </a:p>
          <a:p>
            <a:pPr marL="285750" indent="-285750">
              <a:buFont typeface="Arial" panose="020B0604020202020204" pitchFamily="34" charset="0"/>
              <a:buChar char="•"/>
            </a:pPr>
            <a:r>
              <a:rPr lang="en-IN" dirty="0"/>
              <a:t>[width] denotes the minimum number of output characters for that Object.</a:t>
            </a:r>
          </a:p>
          <a:p>
            <a:pPr marL="285750" indent="-285750">
              <a:buFont typeface="Arial" panose="020B0604020202020204" pitchFamily="34" charset="0"/>
              <a:buChar char="•"/>
            </a:pPr>
            <a:r>
              <a:rPr lang="en-IN" dirty="0"/>
              <a:t>[.precession] denotes the precision of floating point numbers in the output. That is basically the number of decimal digits you wish to print on the output</a:t>
            </a:r>
            <a:r>
              <a:rPr lang="en-IN" dirty="0" smtClean="0"/>
              <a:t>.</a:t>
            </a:r>
          </a:p>
          <a:p>
            <a:pPr marL="285750" indent="-285750">
              <a:buFont typeface="Arial" panose="020B0604020202020204" pitchFamily="34" charset="0"/>
              <a:buChar char="•"/>
            </a:pPr>
            <a:r>
              <a:rPr lang="en-IN" dirty="0" smtClean="0"/>
              <a:t> </a:t>
            </a:r>
            <a:r>
              <a:rPr lang="en-IN" dirty="0"/>
              <a:t>type simply denotes the type of the object that will be formatted in the output. For integers that is d, for strings that is s, for floating point numbers that is f, for integers with hex format that is x.</a:t>
            </a:r>
          </a:p>
        </p:txBody>
      </p:sp>
    </p:spTree>
    <p:extLst>
      <p:ext uri="{BB962C8B-B14F-4D97-AF65-F5344CB8AC3E}">
        <p14:creationId xmlns:p14="http://schemas.microsoft.com/office/powerpoint/2010/main" val="2566785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44064">
              <a:lnSpc>
                <a:spcPct val="100000"/>
              </a:lnSpc>
            </a:pPr>
            <a:r>
              <a:rPr sz="3600" dirty="0"/>
              <a:t>Format</a:t>
            </a:r>
            <a:r>
              <a:rPr sz="3600" spc="95" dirty="0">
                <a:latin typeface="Times New Roman"/>
                <a:cs typeface="Times New Roman"/>
              </a:rPr>
              <a:t> </a:t>
            </a:r>
            <a:r>
              <a:rPr sz="3600" spc="-5" dirty="0"/>
              <a:t>Characters</a:t>
            </a:r>
            <a:r>
              <a:rPr sz="3600" dirty="0"/>
              <a:t>,</a:t>
            </a:r>
            <a:r>
              <a:rPr sz="3600" spc="110" dirty="0">
                <a:latin typeface="Times New Roman"/>
                <a:cs typeface="Times New Roman"/>
              </a:rPr>
              <a:t> </a:t>
            </a:r>
            <a:r>
              <a:rPr sz="3600" dirty="0"/>
              <a:t>1</a:t>
            </a:r>
            <a:endParaRPr sz="3600">
              <a:latin typeface="Times New Roman"/>
              <a:cs typeface="Times New Roman"/>
            </a:endParaRPr>
          </a:p>
        </p:txBody>
      </p:sp>
      <p:sp>
        <p:nvSpPr>
          <p:cNvPr id="8" name="object 8"/>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9" name="object 9"/>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39</a:t>
            </a:fld>
            <a:endParaRPr sz="1600">
              <a:latin typeface="Times New Roman"/>
              <a:cs typeface="Times New Roman"/>
            </a:endParaRPr>
          </a:p>
        </p:txBody>
      </p:sp>
      <p:sp>
        <p:nvSpPr>
          <p:cNvPr id="3" name="object 3"/>
          <p:cNvSpPr txBox="1"/>
          <p:nvPr/>
        </p:nvSpPr>
        <p:spPr>
          <a:xfrm>
            <a:off x="295402" y="1227767"/>
            <a:ext cx="1906905"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dirty="0">
                <a:latin typeface="Arial"/>
                <a:cs typeface="Arial"/>
              </a:rPr>
              <a:t>'%b',</a:t>
            </a:r>
            <a:r>
              <a:rPr sz="2800" spc="75" dirty="0">
                <a:latin typeface="Times New Roman"/>
                <a:cs typeface="Times New Roman"/>
              </a:rPr>
              <a:t> </a:t>
            </a:r>
            <a:r>
              <a:rPr sz="2800" dirty="0">
                <a:latin typeface="Arial"/>
                <a:cs typeface="Arial"/>
              </a:rPr>
              <a:t>'%B'</a:t>
            </a:r>
            <a:endParaRPr sz="2800">
              <a:latin typeface="Arial"/>
              <a:cs typeface="Arial"/>
            </a:endParaRPr>
          </a:p>
        </p:txBody>
      </p:sp>
      <p:sp>
        <p:nvSpPr>
          <p:cNvPr id="4" name="object 4"/>
          <p:cNvSpPr txBox="1"/>
          <p:nvPr/>
        </p:nvSpPr>
        <p:spPr>
          <a:xfrm>
            <a:off x="3038617" y="1227767"/>
            <a:ext cx="5665470" cy="5076190"/>
          </a:xfrm>
          <a:prstGeom prst="rect">
            <a:avLst/>
          </a:prstGeom>
        </p:spPr>
        <p:txBody>
          <a:bodyPr vert="horz" wrap="square" lIns="0" tIns="0" rIns="0" bIns="0" rtlCol="0">
            <a:spAutoFit/>
          </a:bodyPr>
          <a:lstStyle/>
          <a:p>
            <a:pPr marL="12700" marR="222885" indent="1270">
              <a:lnSpc>
                <a:spcPct val="80000"/>
              </a:lnSpc>
              <a:tabLst>
                <a:tab pos="1314450" algn="l"/>
              </a:tabLst>
            </a:pPr>
            <a:r>
              <a:rPr sz="2800" dirty="0">
                <a:latin typeface="Arial"/>
                <a:cs typeface="Arial"/>
              </a:rPr>
              <a:t>If</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spc="-5" dirty="0">
                <a:latin typeface="Arial"/>
                <a:cs typeface="Arial"/>
              </a:rPr>
              <a:t>argumen</a:t>
            </a:r>
            <a:r>
              <a:rPr sz="2800" dirty="0">
                <a:latin typeface="Arial"/>
                <a:cs typeface="Arial"/>
              </a:rPr>
              <a:t>t</a:t>
            </a:r>
            <a:r>
              <a:rPr sz="2800" spc="80" dirty="0">
                <a:latin typeface="Times New Roman"/>
                <a:cs typeface="Times New Roman"/>
              </a:rPr>
              <a:t> </a:t>
            </a:r>
            <a:r>
              <a:rPr sz="2800" spc="-5" dirty="0">
                <a:latin typeface="Arial"/>
                <a:cs typeface="Arial"/>
              </a:rPr>
              <a:t>i</a:t>
            </a:r>
            <a:r>
              <a:rPr sz="2800" dirty="0">
                <a:latin typeface="Arial"/>
                <a:cs typeface="Arial"/>
              </a:rPr>
              <a:t>s</a:t>
            </a:r>
            <a:r>
              <a:rPr sz="2800" spc="75" dirty="0">
                <a:latin typeface="Times New Roman"/>
                <a:cs typeface="Times New Roman"/>
              </a:rPr>
              <a:t> </a:t>
            </a:r>
            <a:r>
              <a:rPr sz="2800" spc="-5" dirty="0">
                <a:latin typeface="Arial"/>
                <a:cs typeface="Arial"/>
              </a:rPr>
              <a:t>null</a:t>
            </a:r>
            <a:r>
              <a:rPr sz="2800" dirty="0">
                <a:latin typeface="Arial"/>
                <a:cs typeface="Arial"/>
              </a:rPr>
              <a:t>,</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result</a:t>
            </a:r>
            <a:r>
              <a:rPr sz="2800" spc="75" dirty="0">
                <a:latin typeface="Times New Roman"/>
                <a:cs typeface="Times New Roman"/>
              </a:rPr>
              <a:t> </a:t>
            </a:r>
            <a:r>
              <a:rPr sz="2800" spc="-5" dirty="0">
                <a:latin typeface="Arial"/>
                <a:cs typeface="Arial"/>
              </a:rPr>
              <a:t>is</a:t>
            </a:r>
            <a:r>
              <a:rPr sz="2800" spc="-5" dirty="0">
                <a:latin typeface="Times New Roman"/>
                <a:cs typeface="Times New Roman"/>
              </a:rPr>
              <a:t> </a:t>
            </a:r>
            <a:r>
              <a:rPr sz="2800" dirty="0">
                <a:latin typeface="Arial"/>
                <a:cs typeface="Arial"/>
              </a:rPr>
              <a:t>"false",</a:t>
            </a:r>
            <a:r>
              <a:rPr sz="2800" dirty="0">
                <a:latin typeface="Times New Roman"/>
                <a:cs typeface="Times New Roman"/>
              </a:rPr>
              <a:t>	</a:t>
            </a:r>
            <a:r>
              <a:rPr sz="2800" spc="-5" dirty="0">
                <a:latin typeface="Arial"/>
                <a:cs typeface="Arial"/>
              </a:rPr>
              <a:t>i</a:t>
            </a:r>
            <a:r>
              <a:rPr sz="2800" dirty="0">
                <a:latin typeface="Arial"/>
                <a:cs typeface="Arial"/>
              </a:rPr>
              <a:t>f</a:t>
            </a:r>
            <a:r>
              <a:rPr sz="2800" spc="80" dirty="0">
                <a:latin typeface="Times New Roman"/>
                <a:cs typeface="Times New Roman"/>
              </a:rPr>
              <a:t> </a:t>
            </a:r>
            <a:r>
              <a:rPr sz="2800" spc="-5" dirty="0">
                <a:latin typeface="Arial"/>
                <a:cs typeface="Arial"/>
              </a:rPr>
              <a:t>i</a:t>
            </a:r>
            <a:r>
              <a:rPr sz="2800" dirty="0">
                <a:latin typeface="Arial"/>
                <a:cs typeface="Arial"/>
              </a:rPr>
              <a:t>t</a:t>
            </a:r>
            <a:r>
              <a:rPr sz="2800" spc="80" dirty="0">
                <a:latin typeface="Times New Roman"/>
                <a:cs typeface="Times New Roman"/>
              </a:rPr>
              <a:t> </a:t>
            </a:r>
            <a:r>
              <a:rPr sz="2800" spc="-5" dirty="0">
                <a:latin typeface="Arial"/>
                <a:cs typeface="Arial"/>
              </a:rPr>
              <a:t>i</a:t>
            </a:r>
            <a:r>
              <a:rPr sz="2800" dirty="0">
                <a:latin typeface="Arial"/>
                <a:cs typeface="Arial"/>
              </a:rPr>
              <a:t>s</a:t>
            </a:r>
            <a:r>
              <a:rPr sz="2800" spc="80" dirty="0">
                <a:latin typeface="Times New Roman"/>
                <a:cs typeface="Times New Roman"/>
              </a:rPr>
              <a:t> </a:t>
            </a:r>
            <a:r>
              <a:rPr sz="2800" dirty="0">
                <a:latin typeface="Arial"/>
                <a:cs typeface="Arial"/>
              </a:rPr>
              <a:t>boolean</a:t>
            </a:r>
            <a:r>
              <a:rPr sz="2800" spc="80"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Boolean</a:t>
            </a:r>
            <a:r>
              <a:rPr sz="280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result</a:t>
            </a:r>
            <a:r>
              <a:rPr sz="2800" spc="75" dirty="0">
                <a:latin typeface="Times New Roman"/>
                <a:cs typeface="Times New Roman"/>
              </a:rPr>
              <a:t> </a:t>
            </a:r>
            <a:r>
              <a:rPr sz="2800" spc="-5" dirty="0">
                <a:latin typeface="Arial"/>
                <a:cs typeface="Arial"/>
              </a:rPr>
              <a:t>i</a:t>
            </a:r>
            <a:r>
              <a:rPr sz="2800" dirty="0">
                <a:latin typeface="Arial"/>
                <a:cs typeface="Arial"/>
              </a:rPr>
              <a:t>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string</a:t>
            </a:r>
            <a:r>
              <a:rPr sz="2800" spc="75" dirty="0">
                <a:latin typeface="Times New Roman"/>
                <a:cs typeface="Times New Roman"/>
              </a:rPr>
              <a:t> </a:t>
            </a:r>
            <a:r>
              <a:rPr sz="2800" dirty="0">
                <a:latin typeface="Arial"/>
                <a:cs typeface="Arial"/>
              </a:rPr>
              <a:t>returned</a:t>
            </a:r>
            <a:r>
              <a:rPr sz="2800" spc="75" dirty="0">
                <a:latin typeface="Times New Roman"/>
                <a:cs typeface="Times New Roman"/>
              </a:rPr>
              <a:t> </a:t>
            </a:r>
            <a:r>
              <a:rPr sz="2800" dirty="0">
                <a:latin typeface="Arial"/>
                <a:cs typeface="Arial"/>
              </a:rPr>
              <a:t>by</a:t>
            </a:r>
            <a:r>
              <a:rPr sz="2800" dirty="0">
                <a:latin typeface="Times New Roman"/>
                <a:cs typeface="Times New Roman"/>
              </a:rPr>
              <a:t> </a:t>
            </a:r>
            <a:r>
              <a:rPr sz="2800" dirty="0">
                <a:latin typeface="Arial"/>
                <a:cs typeface="Arial"/>
              </a:rPr>
              <a:t>String.valueOf(),</a:t>
            </a:r>
            <a:r>
              <a:rPr sz="2800" spc="75" dirty="0">
                <a:latin typeface="Times New Roman"/>
                <a:cs typeface="Times New Roman"/>
              </a:rPr>
              <a:t> </a:t>
            </a:r>
            <a:r>
              <a:rPr sz="2800" spc="-5" dirty="0">
                <a:latin typeface="Arial"/>
                <a:cs typeface="Arial"/>
              </a:rPr>
              <a:t>i</a:t>
            </a:r>
            <a:r>
              <a:rPr sz="2800" dirty="0">
                <a:latin typeface="Arial"/>
                <a:cs typeface="Arial"/>
              </a:rPr>
              <a:t>f</a:t>
            </a:r>
            <a:r>
              <a:rPr sz="2800" spc="75" dirty="0">
                <a:latin typeface="Times New Roman"/>
                <a:cs typeface="Times New Roman"/>
              </a:rPr>
              <a:t> </a:t>
            </a:r>
            <a:r>
              <a:rPr sz="2800" spc="-5" dirty="0">
                <a:latin typeface="Arial"/>
                <a:cs typeface="Arial"/>
              </a:rPr>
              <a:t>i</a:t>
            </a:r>
            <a:r>
              <a:rPr sz="2800" dirty="0">
                <a:latin typeface="Arial"/>
                <a:cs typeface="Arial"/>
              </a:rPr>
              <a:t>t</a:t>
            </a:r>
            <a:r>
              <a:rPr sz="2800" spc="75" dirty="0">
                <a:latin typeface="Times New Roman"/>
                <a:cs typeface="Times New Roman"/>
              </a:rPr>
              <a:t> </a:t>
            </a:r>
            <a:r>
              <a:rPr sz="2800" spc="-5" dirty="0">
                <a:latin typeface="Arial"/>
                <a:cs typeface="Arial"/>
              </a:rPr>
              <a:t>i</a:t>
            </a:r>
            <a:r>
              <a:rPr sz="2800" dirty="0">
                <a:latin typeface="Arial"/>
                <a:cs typeface="Arial"/>
              </a:rPr>
              <a:t>s</a:t>
            </a:r>
            <a:r>
              <a:rPr sz="2800" spc="75" dirty="0">
                <a:latin typeface="Times New Roman"/>
                <a:cs typeface="Times New Roman"/>
              </a:rPr>
              <a:t> </a:t>
            </a:r>
            <a:r>
              <a:rPr sz="2800" spc="-5" dirty="0">
                <a:latin typeface="Arial"/>
                <a:cs typeface="Arial"/>
              </a:rPr>
              <a:t>no</a:t>
            </a:r>
            <a:r>
              <a:rPr sz="2800" dirty="0">
                <a:latin typeface="Arial"/>
                <a:cs typeface="Arial"/>
              </a:rPr>
              <a:t>t</a:t>
            </a:r>
            <a:r>
              <a:rPr sz="2800" spc="75" dirty="0">
                <a:latin typeface="Times New Roman"/>
                <a:cs typeface="Times New Roman"/>
              </a:rPr>
              <a:t> </a:t>
            </a:r>
            <a:r>
              <a:rPr sz="2800" spc="-5" dirty="0">
                <a:latin typeface="Arial"/>
                <a:cs typeface="Arial"/>
              </a:rPr>
              <a:t>nul</a:t>
            </a:r>
            <a:r>
              <a:rPr sz="2800" dirty="0">
                <a:latin typeface="Arial"/>
                <a:cs typeface="Arial"/>
              </a:rPr>
              <a:t>l</a:t>
            </a:r>
            <a:r>
              <a:rPr sz="2800" spc="75" dirty="0">
                <a:latin typeface="Times New Roman"/>
                <a:cs typeface="Times New Roman"/>
              </a:rPr>
              <a:t> </a:t>
            </a:r>
            <a:r>
              <a:rPr sz="2800" spc="-5" dirty="0">
                <a:latin typeface="Arial"/>
                <a:cs typeface="Arial"/>
              </a:rPr>
              <a:t>or</a:t>
            </a:r>
            <a:r>
              <a:rPr sz="2800" spc="-5" dirty="0">
                <a:latin typeface="Times New Roman"/>
                <a:cs typeface="Times New Roman"/>
              </a:rPr>
              <a:t> </a:t>
            </a:r>
            <a:r>
              <a:rPr sz="2800" dirty="0">
                <a:latin typeface="Arial"/>
                <a:cs typeface="Arial"/>
              </a:rPr>
              <a:t>Boolean</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result</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"true".</a:t>
            </a:r>
            <a:endParaRPr sz="2800">
              <a:latin typeface="Arial"/>
              <a:cs typeface="Arial"/>
            </a:endParaRPr>
          </a:p>
          <a:p>
            <a:pPr marL="12700" marR="1325880" indent="1270">
              <a:lnSpc>
                <a:spcPct val="80000"/>
              </a:lnSpc>
              <a:spcBef>
                <a:spcPts val="670"/>
              </a:spcBef>
            </a:pPr>
            <a:r>
              <a:rPr sz="2800" dirty="0">
                <a:latin typeface="Arial"/>
                <a:cs typeface="Arial"/>
              </a:rPr>
              <a:t>Formats</a:t>
            </a:r>
            <a:r>
              <a:rPr sz="2800" spc="75" dirty="0">
                <a:latin typeface="Times New Roman"/>
                <a:cs typeface="Times New Roman"/>
              </a:rPr>
              <a:t> </a:t>
            </a:r>
            <a:r>
              <a:rPr sz="2800" dirty="0">
                <a:latin typeface="Arial"/>
                <a:cs typeface="Arial"/>
              </a:rPr>
              <a:t>boolean</a:t>
            </a:r>
            <a:r>
              <a:rPr sz="2800" spc="80" dirty="0">
                <a:latin typeface="Times New Roman"/>
                <a:cs typeface="Times New Roman"/>
              </a:rPr>
              <a:t> </a:t>
            </a:r>
            <a:r>
              <a:rPr sz="2800" dirty="0">
                <a:latin typeface="Arial"/>
                <a:cs typeface="Arial"/>
              </a:rPr>
              <a:t>output</a:t>
            </a:r>
            <a:r>
              <a:rPr sz="2800" spc="85" dirty="0">
                <a:latin typeface="Times New Roman"/>
                <a:cs typeface="Times New Roman"/>
              </a:rPr>
              <a:t> </a:t>
            </a:r>
            <a:r>
              <a:rPr sz="2800" dirty="0">
                <a:latin typeface="Arial"/>
                <a:cs typeface="Arial"/>
              </a:rPr>
              <a:t>as</a:t>
            </a:r>
            <a:r>
              <a:rPr sz="2800" dirty="0">
                <a:latin typeface="Times New Roman"/>
                <a:cs typeface="Times New Roman"/>
              </a:rPr>
              <a:t> </a:t>
            </a:r>
            <a:r>
              <a:rPr sz="2800" dirty="0">
                <a:latin typeface="Arial"/>
                <a:cs typeface="Arial"/>
              </a:rPr>
              <a:t>"true"/"TRUE"</a:t>
            </a:r>
            <a:r>
              <a:rPr sz="2800" spc="80" dirty="0">
                <a:latin typeface="Times New Roman"/>
                <a:cs typeface="Times New Roman"/>
              </a:rPr>
              <a:t> </a:t>
            </a:r>
            <a:r>
              <a:rPr sz="2800" dirty="0">
                <a:latin typeface="Arial"/>
                <a:cs typeface="Arial"/>
              </a:rPr>
              <a:t>("%h"/"%H"),</a:t>
            </a:r>
            <a:endParaRPr sz="2800">
              <a:latin typeface="Arial"/>
              <a:cs typeface="Arial"/>
            </a:endParaRPr>
          </a:p>
          <a:p>
            <a:pPr marL="12700">
              <a:lnSpc>
                <a:spcPts val="2350"/>
              </a:lnSpc>
            </a:pPr>
            <a:r>
              <a:rPr sz="2800" dirty="0">
                <a:latin typeface="Arial"/>
                <a:cs typeface="Arial"/>
              </a:rPr>
              <a:t>"false"/"FALSE"</a:t>
            </a:r>
            <a:r>
              <a:rPr sz="2800" spc="75" dirty="0">
                <a:latin typeface="Times New Roman"/>
                <a:cs typeface="Times New Roman"/>
              </a:rPr>
              <a:t> </a:t>
            </a:r>
            <a:r>
              <a:rPr sz="2800" dirty="0">
                <a:latin typeface="Arial"/>
                <a:cs typeface="Arial"/>
              </a:rPr>
              <a:t>("%h"/"%H"),</a:t>
            </a:r>
            <a:endParaRPr sz="2800">
              <a:latin typeface="Arial"/>
              <a:cs typeface="Arial"/>
            </a:endParaRPr>
          </a:p>
          <a:p>
            <a:pPr marL="12700">
              <a:lnSpc>
                <a:spcPts val="3025"/>
              </a:lnSpc>
            </a:pPr>
            <a:r>
              <a:rPr sz="2800" dirty="0">
                <a:latin typeface="Arial"/>
                <a:cs typeface="Arial"/>
              </a:rPr>
              <a:t>or</a:t>
            </a:r>
            <a:r>
              <a:rPr sz="2800" spc="80" dirty="0">
                <a:latin typeface="Times New Roman"/>
                <a:cs typeface="Times New Roman"/>
              </a:rPr>
              <a:t> </a:t>
            </a:r>
            <a:r>
              <a:rPr sz="2800" dirty="0">
                <a:latin typeface="Arial"/>
                <a:cs typeface="Arial"/>
              </a:rPr>
              <a:t>"null"</a:t>
            </a:r>
            <a:endParaRPr sz="2800">
              <a:latin typeface="Arial"/>
              <a:cs typeface="Arial"/>
            </a:endParaRPr>
          </a:p>
          <a:p>
            <a:pPr marL="12700" marR="5080" indent="1905">
              <a:lnSpc>
                <a:spcPts val="2690"/>
              </a:lnSpc>
              <a:spcBef>
                <a:spcPts val="655"/>
              </a:spcBef>
            </a:pPr>
            <a:r>
              <a:rPr sz="2800" dirty="0">
                <a:latin typeface="Arial"/>
                <a:cs typeface="Arial"/>
              </a:rPr>
              <a:t>Formats</a:t>
            </a:r>
            <a:r>
              <a:rPr sz="2800" spc="70" dirty="0">
                <a:latin typeface="Times New Roman"/>
                <a:cs typeface="Times New Roman"/>
              </a:rPr>
              <a:t> </a:t>
            </a:r>
            <a:r>
              <a:rPr sz="2800" spc="-5" dirty="0">
                <a:latin typeface="Arial"/>
                <a:cs typeface="Arial"/>
              </a:rPr>
              <a:t>outpu</a:t>
            </a:r>
            <a:r>
              <a:rPr sz="2800" dirty="0">
                <a:latin typeface="Arial"/>
                <a:cs typeface="Arial"/>
              </a:rPr>
              <a:t>t</a:t>
            </a:r>
            <a:r>
              <a:rPr sz="2800" spc="80" dirty="0">
                <a:latin typeface="Times New Roman"/>
                <a:cs typeface="Times New Roman"/>
              </a:rPr>
              <a:t> </a:t>
            </a:r>
            <a:r>
              <a:rPr sz="2800" spc="-5" dirty="0">
                <a:latin typeface="Arial"/>
                <a:cs typeface="Arial"/>
              </a:rPr>
              <a:t>a</a:t>
            </a:r>
            <a:r>
              <a:rPr sz="2800" dirty="0">
                <a:latin typeface="Arial"/>
                <a:cs typeface="Arial"/>
              </a:rPr>
              <a:t>s</a:t>
            </a:r>
            <a:r>
              <a:rPr sz="2800" spc="75" dirty="0">
                <a:latin typeface="Times New Roman"/>
                <a:cs typeface="Times New Roman"/>
              </a:rPr>
              <a:t> </a:t>
            </a:r>
            <a:r>
              <a:rPr sz="2800" dirty="0">
                <a:latin typeface="Arial"/>
                <a:cs typeface="Arial"/>
              </a:rPr>
              <a:t>String</a:t>
            </a:r>
            <a:r>
              <a:rPr sz="2800" spc="75" dirty="0">
                <a:latin typeface="Times New Roman"/>
                <a:cs typeface="Times New Roman"/>
              </a:rPr>
              <a:t> </a:t>
            </a:r>
            <a:r>
              <a:rPr sz="2800" spc="-5" dirty="0">
                <a:latin typeface="Arial"/>
                <a:cs typeface="Arial"/>
              </a:rPr>
              <a:t>dat</a:t>
            </a:r>
            <a:r>
              <a:rPr sz="2800" dirty="0">
                <a:latin typeface="Arial"/>
                <a:cs typeface="Arial"/>
              </a:rPr>
              <a:t>a</a:t>
            </a:r>
            <a:r>
              <a:rPr sz="2800" spc="80" dirty="0">
                <a:latin typeface="Times New Roman"/>
                <a:cs typeface="Times New Roman"/>
              </a:rPr>
              <a:t> </a:t>
            </a:r>
            <a:r>
              <a:rPr sz="2800" spc="-5" dirty="0">
                <a:latin typeface="Arial"/>
                <a:cs typeface="Arial"/>
              </a:rPr>
              <a:t>using</a:t>
            </a:r>
            <a:r>
              <a:rPr sz="2800" spc="-5" dirty="0">
                <a:latin typeface="Times New Roman"/>
                <a:cs typeface="Times New Roman"/>
              </a:rPr>
              <a:t> </a:t>
            </a:r>
            <a:r>
              <a:rPr sz="2800" dirty="0">
                <a:latin typeface="Arial"/>
                <a:cs typeface="Arial"/>
              </a:rPr>
              <a:t>argument's</a:t>
            </a:r>
            <a:r>
              <a:rPr sz="2800" spc="85" dirty="0">
                <a:latin typeface="Times New Roman"/>
                <a:cs typeface="Times New Roman"/>
              </a:rPr>
              <a:t> </a:t>
            </a:r>
            <a:r>
              <a:rPr sz="2800" dirty="0">
                <a:latin typeface="Arial"/>
                <a:cs typeface="Arial"/>
              </a:rPr>
              <a:t>formatTo()</a:t>
            </a:r>
            <a:r>
              <a:rPr sz="2800" spc="70" dirty="0">
                <a:latin typeface="Times New Roman"/>
                <a:cs typeface="Times New Roman"/>
              </a:rPr>
              <a:t> </a:t>
            </a:r>
            <a:r>
              <a:rPr sz="2800" dirty="0">
                <a:latin typeface="Arial"/>
                <a:cs typeface="Arial"/>
              </a:rPr>
              <a:t>method</a:t>
            </a:r>
            <a:endParaRPr sz="2800">
              <a:latin typeface="Arial"/>
              <a:cs typeface="Arial"/>
            </a:endParaRPr>
          </a:p>
          <a:p>
            <a:pPr marL="12700">
              <a:lnSpc>
                <a:spcPts val="2705"/>
              </a:lnSpc>
            </a:pPr>
            <a:r>
              <a:rPr sz="2800" dirty="0">
                <a:latin typeface="Arial"/>
                <a:cs typeface="Arial"/>
              </a:rPr>
              <a:t>(if</a:t>
            </a:r>
            <a:r>
              <a:rPr sz="2800" spc="80" dirty="0">
                <a:latin typeface="Times New Roman"/>
                <a:cs typeface="Times New Roman"/>
              </a:rPr>
              <a:t> </a:t>
            </a:r>
            <a:r>
              <a:rPr sz="2800" dirty="0">
                <a:latin typeface="Arial"/>
                <a:cs typeface="Arial"/>
              </a:rPr>
              <a:t>available)</a:t>
            </a:r>
            <a:r>
              <a:rPr sz="2800" spc="85"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toString()</a:t>
            </a:r>
            <a:endParaRPr sz="2800">
              <a:latin typeface="Arial"/>
              <a:cs typeface="Arial"/>
            </a:endParaRPr>
          </a:p>
          <a:p>
            <a:pPr marL="12700" marR="203835" indent="635">
              <a:lnSpc>
                <a:spcPct val="80000"/>
              </a:lnSpc>
              <a:spcBef>
                <a:spcPts val="675"/>
              </a:spcBef>
            </a:pPr>
            <a:r>
              <a:rPr sz="2800" dirty="0">
                <a:latin typeface="Arial"/>
                <a:cs typeface="Arial"/>
              </a:rPr>
              <a:t>Formats</a:t>
            </a:r>
            <a:r>
              <a:rPr sz="2800" spc="70" dirty="0">
                <a:latin typeface="Times New Roman"/>
                <a:cs typeface="Times New Roman"/>
              </a:rPr>
              <a:t> </a:t>
            </a:r>
            <a:r>
              <a:rPr sz="2800" dirty="0">
                <a:latin typeface="Arial"/>
                <a:cs typeface="Arial"/>
              </a:rPr>
              <a:t>Byte,</a:t>
            </a:r>
            <a:r>
              <a:rPr sz="2800" spc="75" dirty="0">
                <a:latin typeface="Times New Roman"/>
                <a:cs typeface="Times New Roman"/>
              </a:rPr>
              <a:t> </a:t>
            </a:r>
            <a:r>
              <a:rPr sz="2800" dirty="0">
                <a:latin typeface="Arial"/>
                <a:cs typeface="Arial"/>
              </a:rPr>
              <a:t>Short,</a:t>
            </a:r>
            <a:r>
              <a:rPr sz="2800" spc="75" dirty="0">
                <a:latin typeface="Times New Roman"/>
                <a:cs typeface="Times New Roman"/>
              </a:rPr>
              <a:t> </a:t>
            </a:r>
            <a:r>
              <a:rPr sz="2800" spc="-5" dirty="0">
                <a:latin typeface="Arial"/>
                <a:cs typeface="Arial"/>
              </a:rPr>
              <a:t>Character</a:t>
            </a:r>
            <a:r>
              <a:rPr sz="2800" dirty="0">
                <a:latin typeface="Arial"/>
                <a:cs typeface="Arial"/>
              </a:rPr>
              <a:t>,</a:t>
            </a:r>
            <a:r>
              <a:rPr sz="2800" spc="85" dirty="0">
                <a:latin typeface="Times New Roman"/>
                <a:cs typeface="Times New Roman"/>
              </a:rPr>
              <a:t> </a:t>
            </a:r>
            <a:r>
              <a:rPr sz="2800" spc="-5" dirty="0">
                <a:latin typeface="Arial"/>
                <a:cs typeface="Arial"/>
              </a:rPr>
              <a:t>or</a:t>
            </a:r>
            <a:r>
              <a:rPr sz="2800" spc="-5" dirty="0">
                <a:latin typeface="Times New Roman"/>
                <a:cs typeface="Times New Roman"/>
              </a:rPr>
              <a:t> </a:t>
            </a:r>
            <a:r>
              <a:rPr sz="2800" dirty="0">
                <a:latin typeface="Arial"/>
                <a:cs typeface="Arial"/>
              </a:rPr>
              <a:t>Integer</a:t>
            </a:r>
            <a:r>
              <a:rPr sz="2800" spc="70" dirty="0">
                <a:latin typeface="Times New Roman"/>
                <a:cs typeface="Times New Roman"/>
              </a:rPr>
              <a:t> </a:t>
            </a:r>
            <a:r>
              <a:rPr sz="2800" dirty="0">
                <a:latin typeface="Arial"/>
                <a:cs typeface="Arial"/>
              </a:rPr>
              <a:t>as</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single</a:t>
            </a:r>
            <a:r>
              <a:rPr sz="2800" spc="75" dirty="0">
                <a:latin typeface="Times New Roman"/>
                <a:cs typeface="Times New Roman"/>
              </a:rPr>
              <a:t> </a:t>
            </a:r>
            <a:r>
              <a:rPr sz="2800" dirty="0">
                <a:latin typeface="Arial"/>
                <a:cs typeface="Arial"/>
              </a:rPr>
              <a:t>character</a:t>
            </a:r>
            <a:endParaRPr sz="2800">
              <a:latin typeface="Arial"/>
              <a:cs typeface="Arial"/>
            </a:endParaRPr>
          </a:p>
        </p:txBody>
      </p:sp>
      <p:sp>
        <p:nvSpPr>
          <p:cNvPr id="5" name="object 5"/>
          <p:cNvSpPr txBox="1"/>
          <p:nvPr/>
        </p:nvSpPr>
        <p:spPr>
          <a:xfrm>
            <a:off x="295402" y="3019958"/>
            <a:ext cx="1927225"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spc="-5" dirty="0">
                <a:latin typeface="Arial"/>
                <a:cs typeface="Arial"/>
              </a:rPr>
              <a:t>'</a:t>
            </a:r>
            <a:r>
              <a:rPr sz="2800" dirty="0">
                <a:latin typeface="Arial"/>
                <a:cs typeface="Arial"/>
              </a:rPr>
              <a:t>%h',</a:t>
            </a:r>
            <a:r>
              <a:rPr sz="2800" spc="80" dirty="0">
                <a:latin typeface="Times New Roman"/>
                <a:cs typeface="Times New Roman"/>
              </a:rPr>
              <a:t> </a:t>
            </a:r>
            <a:r>
              <a:rPr sz="2800" dirty="0">
                <a:latin typeface="Arial"/>
                <a:cs typeface="Arial"/>
              </a:rPr>
              <a:t>'%H'</a:t>
            </a:r>
            <a:endParaRPr sz="2800">
              <a:latin typeface="Arial"/>
              <a:cs typeface="Arial"/>
            </a:endParaRPr>
          </a:p>
        </p:txBody>
      </p:sp>
      <p:sp>
        <p:nvSpPr>
          <p:cNvPr id="6" name="object 6"/>
          <p:cNvSpPr txBox="1"/>
          <p:nvPr/>
        </p:nvSpPr>
        <p:spPr>
          <a:xfrm>
            <a:off x="295402" y="4471558"/>
            <a:ext cx="1886585"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dirty="0">
                <a:latin typeface="Arial"/>
                <a:cs typeface="Arial"/>
              </a:rPr>
              <a:t>'%s',</a:t>
            </a:r>
            <a:r>
              <a:rPr sz="2800" spc="75" dirty="0">
                <a:latin typeface="Times New Roman"/>
                <a:cs typeface="Times New Roman"/>
              </a:rPr>
              <a:t> </a:t>
            </a:r>
            <a:r>
              <a:rPr sz="2800" dirty="0">
                <a:latin typeface="Arial"/>
                <a:cs typeface="Arial"/>
              </a:rPr>
              <a:t>'%S'</a:t>
            </a:r>
            <a:endParaRPr sz="2800">
              <a:latin typeface="Arial"/>
              <a:cs typeface="Arial"/>
            </a:endParaRPr>
          </a:p>
        </p:txBody>
      </p:sp>
      <p:sp>
        <p:nvSpPr>
          <p:cNvPr id="7" name="object 7"/>
          <p:cNvSpPr txBox="1"/>
          <p:nvPr/>
        </p:nvSpPr>
        <p:spPr>
          <a:xfrm>
            <a:off x="295402" y="5581042"/>
            <a:ext cx="1906270"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dirty="0">
                <a:latin typeface="Arial"/>
                <a:cs typeface="Arial"/>
              </a:rPr>
              <a:t>'%c',</a:t>
            </a:r>
            <a:r>
              <a:rPr sz="2800" spc="75" dirty="0">
                <a:latin typeface="Times New Roman"/>
                <a:cs typeface="Times New Roman"/>
              </a:rPr>
              <a:t> </a:t>
            </a:r>
            <a:r>
              <a:rPr sz="2800" dirty="0">
                <a:latin typeface="Arial"/>
                <a:cs typeface="Arial"/>
              </a:rPr>
              <a:t>'%C'</a:t>
            </a:r>
            <a:endParaRPr sz="28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87500">
              <a:lnSpc>
                <a:spcPct val="100000"/>
              </a:lnSpc>
            </a:pPr>
            <a:r>
              <a:rPr sz="3600" spc="-5" dirty="0"/>
              <a:t>Jav</a:t>
            </a:r>
            <a:r>
              <a:rPr sz="3600" dirty="0"/>
              <a:t>a</a:t>
            </a:r>
            <a:r>
              <a:rPr sz="3600" spc="100" dirty="0">
                <a:latin typeface="Times New Roman"/>
                <a:cs typeface="Times New Roman"/>
              </a:rPr>
              <a:t> </a:t>
            </a:r>
            <a:r>
              <a:rPr sz="3600" dirty="0"/>
              <a:t>5</a:t>
            </a:r>
            <a:r>
              <a:rPr sz="3600" spc="95" dirty="0">
                <a:latin typeface="Times New Roman"/>
                <a:cs typeface="Times New Roman"/>
              </a:rPr>
              <a:t> </a:t>
            </a:r>
            <a:r>
              <a:rPr sz="3600" dirty="0"/>
              <a:t>&amp;</a:t>
            </a:r>
            <a:r>
              <a:rPr sz="3600" spc="95" dirty="0">
                <a:latin typeface="Times New Roman"/>
                <a:cs typeface="Times New Roman"/>
              </a:rPr>
              <a:t> </a:t>
            </a:r>
            <a:r>
              <a:rPr sz="3600" dirty="0"/>
              <a:t>6</a:t>
            </a:r>
            <a:r>
              <a:rPr sz="3600" spc="95" dirty="0">
                <a:latin typeface="Times New Roman"/>
                <a:cs typeface="Times New Roman"/>
              </a:rPr>
              <a:t> </a:t>
            </a:r>
            <a:r>
              <a:rPr sz="3600" spc="-20" dirty="0"/>
              <a:t>“I</a:t>
            </a:r>
            <a:r>
              <a:rPr sz="3600" spc="-25" dirty="0"/>
              <a:t>n</a:t>
            </a:r>
            <a:r>
              <a:rPr sz="3600" spc="100" dirty="0">
                <a:latin typeface="Times New Roman"/>
                <a:cs typeface="Times New Roman"/>
              </a:rPr>
              <a:t> </a:t>
            </a:r>
            <a:r>
              <a:rPr sz="3600" dirty="0"/>
              <a:t>a</a:t>
            </a:r>
            <a:r>
              <a:rPr sz="3600" spc="95" dirty="0">
                <a:latin typeface="Times New Roman"/>
                <a:cs typeface="Times New Roman"/>
              </a:rPr>
              <a:t> </a:t>
            </a:r>
            <a:r>
              <a:rPr sz="3600" spc="-20" dirty="0"/>
              <a:t>nutshell”</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a:t>
            </a:fld>
            <a:endParaRPr sz="1600">
              <a:latin typeface="Times New Roman"/>
              <a:cs typeface="Times New Roman"/>
            </a:endParaRPr>
          </a:p>
        </p:txBody>
      </p:sp>
      <p:sp>
        <p:nvSpPr>
          <p:cNvPr id="3" name="object 3"/>
          <p:cNvSpPr txBox="1"/>
          <p:nvPr/>
        </p:nvSpPr>
        <p:spPr>
          <a:xfrm>
            <a:off x="524002" y="1258469"/>
            <a:ext cx="8249284" cy="5003800"/>
          </a:xfrm>
          <a:prstGeom prst="rect">
            <a:avLst/>
          </a:prstGeom>
        </p:spPr>
        <p:txBody>
          <a:bodyPr vert="horz" wrap="square" lIns="0" tIns="0" rIns="0" bIns="0" rtlCol="0">
            <a:spAutoFit/>
          </a:bodyPr>
          <a:lstStyle/>
          <a:p>
            <a:pPr marL="355600" marR="430530" indent="-342900">
              <a:lnSpc>
                <a:spcPts val="2580"/>
              </a:lnSpc>
              <a:buFont typeface="Arial"/>
              <a:buChar char="•"/>
              <a:tabLst>
                <a:tab pos="356235" algn="l"/>
              </a:tabLst>
            </a:pPr>
            <a:r>
              <a:rPr sz="2400" dirty="0">
                <a:latin typeface="Arial"/>
                <a:cs typeface="Arial"/>
              </a:rPr>
              <a:t>Java</a:t>
            </a:r>
            <a:r>
              <a:rPr sz="2400" spc="65" dirty="0">
                <a:latin typeface="Times New Roman"/>
                <a:cs typeface="Times New Roman"/>
              </a:rPr>
              <a:t> </a:t>
            </a:r>
            <a:r>
              <a:rPr sz="2400" spc="-20" dirty="0">
                <a:latin typeface="Arial"/>
                <a:cs typeface="Arial"/>
              </a:rPr>
              <a:t>SE</a:t>
            </a:r>
            <a:r>
              <a:rPr sz="2400" spc="65" dirty="0">
                <a:latin typeface="Times New Roman"/>
                <a:cs typeface="Times New Roman"/>
              </a:rPr>
              <a:t> </a:t>
            </a:r>
            <a:r>
              <a:rPr sz="2400" dirty="0">
                <a:latin typeface="Arial"/>
                <a:cs typeface="Arial"/>
              </a:rPr>
              <a:t>5</a:t>
            </a:r>
            <a:r>
              <a:rPr sz="2400" spc="65" dirty="0">
                <a:latin typeface="Times New Roman"/>
                <a:cs typeface="Times New Roman"/>
              </a:rPr>
              <a:t> </a:t>
            </a:r>
            <a:r>
              <a:rPr sz="2400" dirty="0">
                <a:latin typeface="Arial"/>
                <a:cs typeface="Arial"/>
              </a:rPr>
              <a:t>contained</a:t>
            </a:r>
            <a:r>
              <a:rPr sz="2400" spc="60" dirty="0">
                <a:latin typeface="Times New Roman"/>
                <a:cs typeface="Times New Roman"/>
              </a:rPr>
              <a:t> </a:t>
            </a:r>
            <a:r>
              <a:rPr sz="2400" dirty="0">
                <a:latin typeface="Arial"/>
                <a:cs typeface="Arial"/>
              </a:rPr>
              <a:t>several</a:t>
            </a:r>
            <a:r>
              <a:rPr sz="2400" spc="65" dirty="0">
                <a:latin typeface="Times New Roman"/>
                <a:cs typeface="Times New Roman"/>
              </a:rPr>
              <a:t> </a:t>
            </a:r>
            <a:r>
              <a:rPr sz="2400" dirty="0">
                <a:latin typeface="Arial"/>
                <a:cs typeface="Arial"/>
              </a:rPr>
              <a:t>major</a:t>
            </a:r>
            <a:r>
              <a:rPr sz="2400" spc="65" dirty="0">
                <a:latin typeface="Times New Roman"/>
                <a:cs typeface="Times New Roman"/>
              </a:rPr>
              <a:t> </a:t>
            </a:r>
            <a:r>
              <a:rPr sz="2400" spc="-5" dirty="0">
                <a:latin typeface="Arial"/>
                <a:cs typeface="Arial"/>
              </a:rPr>
              <a:t>update</a:t>
            </a:r>
            <a:r>
              <a:rPr sz="2400" dirty="0">
                <a:latin typeface="Arial"/>
                <a:cs typeface="Arial"/>
              </a:rPr>
              <a:t>s</a:t>
            </a:r>
            <a:r>
              <a:rPr sz="2400" spc="65" dirty="0">
                <a:latin typeface="Times New Roman"/>
                <a:cs typeface="Times New Roman"/>
              </a:rPr>
              <a:t> </a:t>
            </a:r>
            <a:r>
              <a:rPr sz="2400" spc="-10" dirty="0">
                <a:latin typeface="Arial"/>
                <a:cs typeface="Arial"/>
              </a:rPr>
              <a:t>to</a:t>
            </a:r>
            <a:r>
              <a:rPr sz="2400" spc="65" dirty="0">
                <a:latin typeface="Times New Roman"/>
                <a:cs typeface="Times New Roman"/>
              </a:rPr>
              <a:t> </a:t>
            </a:r>
            <a:r>
              <a:rPr sz="2400" dirty="0">
                <a:latin typeface="Arial"/>
                <a:cs typeface="Arial"/>
              </a:rPr>
              <a:t>the</a:t>
            </a:r>
            <a:r>
              <a:rPr sz="2400" spc="60" dirty="0">
                <a:latin typeface="Times New Roman"/>
                <a:cs typeface="Times New Roman"/>
              </a:rPr>
              <a:t> </a:t>
            </a:r>
            <a:r>
              <a:rPr sz="2400" dirty="0">
                <a:latin typeface="Arial"/>
                <a:cs typeface="Arial"/>
              </a:rPr>
              <a:t>Java</a:t>
            </a:r>
            <a:r>
              <a:rPr sz="2400" dirty="0">
                <a:latin typeface="Times New Roman"/>
                <a:cs typeface="Times New Roman"/>
              </a:rPr>
              <a:t> </a:t>
            </a:r>
            <a:r>
              <a:rPr sz="2400" dirty="0">
                <a:latin typeface="Arial"/>
                <a:cs typeface="Arial"/>
              </a:rPr>
              <a:t>programming</a:t>
            </a:r>
            <a:r>
              <a:rPr sz="2400" spc="70" dirty="0">
                <a:latin typeface="Times New Roman"/>
                <a:cs typeface="Times New Roman"/>
              </a:rPr>
              <a:t> </a:t>
            </a:r>
            <a:r>
              <a:rPr sz="2400" dirty="0">
                <a:latin typeface="Arial"/>
                <a:cs typeface="Arial"/>
              </a:rPr>
              <a:t>language</a:t>
            </a:r>
            <a:r>
              <a:rPr sz="2400" spc="70" dirty="0">
                <a:latin typeface="Times New Roman"/>
                <a:cs typeface="Times New Roman"/>
              </a:rPr>
              <a:t> </a:t>
            </a:r>
            <a:r>
              <a:rPr sz="2400" dirty="0">
                <a:latin typeface="Arial"/>
                <a:cs typeface="Arial"/>
              </a:rPr>
              <a:t>including:</a:t>
            </a:r>
            <a:endParaRPr sz="2400">
              <a:latin typeface="Arial"/>
              <a:cs typeface="Arial"/>
            </a:endParaRPr>
          </a:p>
          <a:p>
            <a:pPr marL="755015" lvl="1" indent="-285115">
              <a:lnSpc>
                <a:spcPct val="100000"/>
              </a:lnSpc>
              <a:spcBef>
                <a:spcPts val="245"/>
              </a:spcBef>
              <a:buFont typeface="Arial"/>
              <a:buChar char="–"/>
              <a:tabLst>
                <a:tab pos="755650" algn="l"/>
              </a:tabLst>
            </a:pPr>
            <a:r>
              <a:rPr sz="2400" dirty="0">
                <a:latin typeface="Arial"/>
                <a:cs typeface="Arial"/>
              </a:rPr>
              <a:t>Annotations</a:t>
            </a:r>
            <a:endParaRPr sz="2400">
              <a:latin typeface="Arial"/>
              <a:cs typeface="Arial"/>
            </a:endParaRPr>
          </a:p>
          <a:p>
            <a:pPr marL="755015" lvl="1" indent="-285115">
              <a:lnSpc>
                <a:spcPct val="100000"/>
              </a:lnSpc>
              <a:spcBef>
                <a:spcPts val="280"/>
              </a:spcBef>
              <a:buFont typeface="Arial"/>
              <a:buChar char="–"/>
              <a:tabLst>
                <a:tab pos="755650" algn="l"/>
              </a:tabLst>
            </a:pPr>
            <a:r>
              <a:rPr sz="2400" spc="-25" dirty="0">
                <a:latin typeface="Arial"/>
                <a:cs typeface="Arial"/>
              </a:rPr>
              <a:t>G</a:t>
            </a:r>
            <a:r>
              <a:rPr sz="2400" dirty="0">
                <a:latin typeface="Arial"/>
                <a:cs typeface="Arial"/>
              </a:rPr>
              <a:t>enerics</a:t>
            </a:r>
            <a:endParaRPr sz="2400">
              <a:latin typeface="Arial"/>
              <a:cs typeface="Arial"/>
            </a:endParaRPr>
          </a:p>
          <a:p>
            <a:pPr marL="755650" lvl="1" indent="-285750">
              <a:lnSpc>
                <a:spcPct val="100000"/>
              </a:lnSpc>
              <a:spcBef>
                <a:spcPts val="280"/>
              </a:spcBef>
              <a:buFont typeface="Arial"/>
              <a:buChar char="–"/>
              <a:tabLst>
                <a:tab pos="756285" algn="l"/>
              </a:tabLst>
            </a:pPr>
            <a:r>
              <a:rPr sz="2400" dirty="0">
                <a:latin typeface="Arial"/>
                <a:cs typeface="Arial"/>
              </a:rPr>
              <a:t>Autoboxing</a:t>
            </a:r>
            <a:endParaRPr sz="2400">
              <a:latin typeface="Arial"/>
              <a:cs typeface="Arial"/>
            </a:endParaRPr>
          </a:p>
          <a:p>
            <a:pPr marL="755015" lvl="1" indent="-285115">
              <a:lnSpc>
                <a:spcPct val="100000"/>
              </a:lnSpc>
              <a:spcBef>
                <a:spcPts val="280"/>
              </a:spcBef>
              <a:buFont typeface="Arial"/>
              <a:buChar char="–"/>
              <a:tabLst>
                <a:tab pos="755650" algn="l"/>
              </a:tabLst>
            </a:pPr>
            <a:r>
              <a:rPr sz="2400" spc="-15" dirty="0">
                <a:latin typeface="Arial"/>
                <a:cs typeface="Arial"/>
              </a:rPr>
              <a:t>I</a:t>
            </a:r>
            <a:r>
              <a:rPr sz="2400" dirty="0">
                <a:latin typeface="Arial"/>
                <a:cs typeface="Arial"/>
              </a:rPr>
              <a:t>mproved</a:t>
            </a:r>
            <a:r>
              <a:rPr sz="2400" spc="65" dirty="0">
                <a:latin typeface="Times New Roman"/>
                <a:cs typeface="Times New Roman"/>
              </a:rPr>
              <a:t> </a:t>
            </a:r>
            <a:r>
              <a:rPr sz="2400" dirty="0">
                <a:latin typeface="Arial"/>
                <a:cs typeface="Arial"/>
              </a:rPr>
              <a:t>looping</a:t>
            </a:r>
            <a:r>
              <a:rPr sz="2400" spc="65" dirty="0">
                <a:latin typeface="Times New Roman"/>
                <a:cs typeface="Times New Roman"/>
              </a:rPr>
              <a:t> </a:t>
            </a:r>
            <a:r>
              <a:rPr sz="2400" dirty="0">
                <a:latin typeface="Arial"/>
                <a:cs typeface="Arial"/>
              </a:rPr>
              <a:t>syntax</a:t>
            </a:r>
            <a:endParaRPr sz="2400">
              <a:latin typeface="Arial"/>
              <a:cs typeface="Arial"/>
            </a:endParaRPr>
          </a:p>
          <a:p>
            <a:pPr marL="355600" marR="5080" indent="-342900">
              <a:lnSpc>
                <a:spcPts val="2590"/>
              </a:lnSpc>
              <a:spcBef>
                <a:spcPts val="610"/>
              </a:spcBef>
              <a:buFont typeface="Arial"/>
              <a:buChar char="•"/>
              <a:tabLst>
                <a:tab pos="356235" algn="l"/>
              </a:tabLst>
            </a:pPr>
            <a:r>
              <a:rPr sz="2400" dirty="0">
                <a:latin typeface="Arial"/>
                <a:cs typeface="Arial"/>
              </a:rPr>
              <a:t>Java</a:t>
            </a:r>
            <a:r>
              <a:rPr sz="2400" spc="65" dirty="0">
                <a:latin typeface="Times New Roman"/>
                <a:cs typeface="Times New Roman"/>
              </a:rPr>
              <a:t> </a:t>
            </a:r>
            <a:r>
              <a:rPr sz="2400" spc="-20" dirty="0">
                <a:latin typeface="Arial"/>
                <a:cs typeface="Arial"/>
              </a:rPr>
              <a:t>SE</a:t>
            </a:r>
            <a:r>
              <a:rPr sz="2400" spc="65" dirty="0">
                <a:latin typeface="Times New Roman"/>
                <a:cs typeface="Times New Roman"/>
              </a:rPr>
              <a:t> </a:t>
            </a:r>
            <a:r>
              <a:rPr sz="2400" dirty="0">
                <a:latin typeface="Arial"/>
                <a:cs typeface="Arial"/>
              </a:rPr>
              <a:t>6</a:t>
            </a:r>
            <a:r>
              <a:rPr sz="2400" spc="65" dirty="0">
                <a:latin typeface="Times New Roman"/>
                <a:cs typeface="Times New Roman"/>
              </a:rPr>
              <a:t> </a:t>
            </a:r>
            <a:r>
              <a:rPr sz="2400" dirty="0">
                <a:latin typeface="Arial"/>
                <a:cs typeface="Arial"/>
              </a:rPr>
              <a:t>specification</a:t>
            </a:r>
            <a:r>
              <a:rPr sz="2400" spc="65" dirty="0">
                <a:latin typeface="Times New Roman"/>
                <a:cs typeface="Times New Roman"/>
              </a:rPr>
              <a:t> </a:t>
            </a:r>
            <a:r>
              <a:rPr sz="2400" dirty="0">
                <a:latin typeface="Arial"/>
                <a:cs typeface="Arial"/>
              </a:rPr>
              <a:t>focused</a:t>
            </a:r>
            <a:r>
              <a:rPr sz="2400" spc="60"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ne</a:t>
            </a:r>
            <a:r>
              <a:rPr sz="2400" dirty="0">
                <a:latin typeface="Arial"/>
                <a:cs typeface="Arial"/>
              </a:rPr>
              <a:t>w</a:t>
            </a:r>
            <a:r>
              <a:rPr sz="2400" spc="65" dirty="0">
                <a:latin typeface="Times New Roman"/>
                <a:cs typeface="Times New Roman"/>
              </a:rPr>
              <a:t> </a:t>
            </a:r>
            <a:r>
              <a:rPr sz="2400" dirty="0">
                <a:latin typeface="Arial"/>
                <a:cs typeface="Arial"/>
              </a:rPr>
              <a:t>specifications</a:t>
            </a:r>
            <a:r>
              <a:rPr sz="2400" spc="65" dirty="0">
                <a:latin typeface="Times New Roman"/>
                <a:cs typeface="Times New Roman"/>
              </a:rPr>
              <a:t> </a:t>
            </a:r>
            <a:r>
              <a:rPr sz="2400" spc="-5" dirty="0">
                <a:latin typeface="Arial"/>
                <a:cs typeface="Arial"/>
              </a:rPr>
              <a:t>and</a:t>
            </a:r>
            <a:r>
              <a:rPr sz="2400" spc="-5" dirty="0">
                <a:latin typeface="Times New Roman"/>
                <a:cs typeface="Times New Roman"/>
              </a:rPr>
              <a:t> </a:t>
            </a:r>
            <a:r>
              <a:rPr sz="2400" spc="-15" dirty="0">
                <a:latin typeface="Arial"/>
                <a:cs typeface="Arial"/>
              </a:rPr>
              <a:t>APIs</a:t>
            </a:r>
            <a:r>
              <a:rPr sz="2400" spc="60" dirty="0">
                <a:latin typeface="Times New Roman"/>
                <a:cs typeface="Times New Roman"/>
              </a:rPr>
              <a:t> </a:t>
            </a:r>
            <a:r>
              <a:rPr sz="2400" dirty="0">
                <a:latin typeface="Arial"/>
                <a:cs typeface="Arial"/>
              </a:rPr>
              <a:t>including:</a:t>
            </a:r>
            <a:endParaRPr sz="2400">
              <a:latin typeface="Arial"/>
              <a:cs typeface="Arial"/>
            </a:endParaRPr>
          </a:p>
          <a:p>
            <a:pPr marL="755015" lvl="1" indent="-285115">
              <a:lnSpc>
                <a:spcPct val="100000"/>
              </a:lnSpc>
              <a:spcBef>
                <a:spcPts val="244"/>
              </a:spcBef>
              <a:buFont typeface="Arial"/>
              <a:buChar char="–"/>
              <a:tabLst>
                <a:tab pos="755650" algn="l"/>
              </a:tabLst>
            </a:pPr>
            <a:r>
              <a:rPr sz="2400" dirty="0">
                <a:latin typeface="Arial"/>
                <a:cs typeface="Arial"/>
              </a:rPr>
              <a:t>XML</a:t>
            </a:r>
            <a:r>
              <a:rPr sz="2400" spc="65" dirty="0">
                <a:latin typeface="Times New Roman"/>
                <a:cs typeface="Times New Roman"/>
              </a:rPr>
              <a:t> </a:t>
            </a:r>
            <a:r>
              <a:rPr sz="2400" spc="-5" dirty="0">
                <a:latin typeface="Arial"/>
                <a:cs typeface="Arial"/>
              </a:rPr>
              <a:t>processin</a:t>
            </a:r>
            <a:r>
              <a:rPr sz="2400" dirty="0">
                <a:latin typeface="Arial"/>
                <a:cs typeface="Arial"/>
              </a:rPr>
              <a:t>g</a:t>
            </a:r>
            <a:r>
              <a:rPr sz="2400" spc="70" dirty="0">
                <a:latin typeface="Times New Roman"/>
                <a:cs typeface="Times New Roman"/>
              </a:rPr>
              <a:t> </a:t>
            </a:r>
            <a:r>
              <a:rPr sz="2400" spc="-5" dirty="0">
                <a:latin typeface="Arial"/>
                <a:cs typeface="Arial"/>
              </a:rPr>
              <a:t>an</a:t>
            </a:r>
            <a:r>
              <a:rPr sz="2400" dirty="0">
                <a:latin typeface="Arial"/>
                <a:cs typeface="Arial"/>
              </a:rPr>
              <a:t>d</a:t>
            </a:r>
            <a:r>
              <a:rPr sz="2400" spc="65" dirty="0">
                <a:latin typeface="Times New Roman"/>
                <a:cs typeface="Times New Roman"/>
              </a:rPr>
              <a:t> </a:t>
            </a:r>
            <a:r>
              <a:rPr sz="2400" dirty="0">
                <a:latin typeface="Arial"/>
                <a:cs typeface="Arial"/>
              </a:rPr>
              <a:t>Web</a:t>
            </a:r>
            <a:r>
              <a:rPr sz="2400" spc="65" dirty="0">
                <a:latin typeface="Times New Roman"/>
                <a:cs typeface="Times New Roman"/>
              </a:rPr>
              <a:t> </a:t>
            </a:r>
            <a:r>
              <a:rPr sz="2400" dirty="0">
                <a:latin typeface="Arial"/>
                <a:cs typeface="Arial"/>
              </a:rPr>
              <a:t>services</a:t>
            </a:r>
            <a:endParaRPr sz="2400">
              <a:latin typeface="Arial"/>
              <a:cs typeface="Arial"/>
            </a:endParaRPr>
          </a:p>
          <a:p>
            <a:pPr marL="755015" lvl="1" indent="-285115">
              <a:lnSpc>
                <a:spcPct val="100000"/>
              </a:lnSpc>
              <a:spcBef>
                <a:spcPts val="280"/>
              </a:spcBef>
              <a:buFont typeface="Arial"/>
              <a:buChar char="–"/>
              <a:tabLst>
                <a:tab pos="755650" algn="l"/>
              </a:tabLst>
            </a:pPr>
            <a:r>
              <a:rPr sz="2400" dirty="0">
                <a:latin typeface="Arial"/>
                <a:cs typeface="Arial"/>
              </a:rPr>
              <a:t>JDBC</a:t>
            </a:r>
            <a:r>
              <a:rPr sz="2400" spc="65" dirty="0">
                <a:latin typeface="Times New Roman"/>
                <a:cs typeface="Times New Roman"/>
              </a:rPr>
              <a:t> </a:t>
            </a:r>
            <a:r>
              <a:rPr sz="2400" spc="-5" dirty="0">
                <a:latin typeface="Arial"/>
                <a:cs typeface="Arial"/>
              </a:rPr>
              <a:t>4.0</a:t>
            </a:r>
            <a:endParaRPr sz="2400">
              <a:latin typeface="Arial"/>
              <a:cs typeface="Arial"/>
            </a:endParaRPr>
          </a:p>
          <a:p>
            <a:pPr marL="755650" lvl="1" indent="-285750">
              <a:lnSpc>
                <a:spcPct val="100000"/>
              </a:lnSpc>
              <a:spcBef>
                <a:spcPts val="280"/>
              </a:spcBef>
              <a:buFont typeface="Arial"/>
              <a:buChar char="–"/>
              <a:tabLst>
                <a:tab pos="756285" algn="l"/>
              </a:tabLst>
            </a:pPr>
            <a:r>
              <a:rPr sz="2400" dirty="0">
                <a:latin typeface="Arial"/>
                <a:cs typeface="Arial"/>
              </a:rPr>
              <a:t>Annotation-based</a:t>
            </a:r>
            <a:r>
              <a:rPr sz="2400" spc="60" dirty="0">
                <a:latin typeface="Times New Roman"/>
                <a:cs typeface="Times New Roman"/>
              </a:rPr>
              <a:t> </a:t>
            </a:r>
            <a:r>
              <a:rPr sz="2400" dirty="0">
                <a:latin typeface="Arial"/>
                <a:cs typeface="Arial"/>
              </a:rPr>
              <a:t>programming</a:t>
            </a:r>
            <a:endParaRPr sz="2400">
              <a:latin typeface="Arial"/>
              <a:cs typeface="Arial"/>
            </a:endParaRPr>
          </a:p>
          <a:p>
            <a:pPr marL="755015" lvl="1" indent="-285115">
              <a:lnSpc>
                <a:spcPct val="100000"/>
              </a:lnSpc>
              <a:spcBef>
                <a:spcPts val="280"/>
              </a:spcBef>
              <a:buFont typeface="Arial"/>
              <a:buChar char="–"/>
              <a:tabLst>
                <a:tab pos="755650" algn="l"/>
              </a:tabLst>
            </a:pPr>
            <a:r>
              <a:rPr sz="2400" dirty="0">
                <a:latin typeface="Arial"/>
                <a:cs typeface="Arial"/>
              </a:rPr>
              <a:t>Java</a:t>
            </a:r>
            <a:r>
              <a:rPr sz="2400" spc="65" dirty="0">
                <a:latin typeface="Times New Roman"/>
                <a:cs typeface="Times New Roman"/>
              </a:rPr>
              <a:t> </a:t>
            </a:r>
            <a:r>
              <a:rPr sz="2400" dirty="0">
                <a:latin typeface="Arial"/>
                <a:cs typeface="Arial"/>
              </a:rPr>
              <a:t>compiler</a:t>
            </a:r>
            <a:r>
              <a:rPr sz="2400" spc="65" dirty="0">
                <a:latin typeface="Times New Roman"/>
                <a:cs typeface="Times New Roman"/>
              </a:rPr>
              <a:t> </a:t>
            </a:r>
            <a:r>
              <a:rPr sz="2400" spc="-15" dirty="0">
                <a:latin typeface="Arial"/>
                <a:cs typeface="Arial"/>
              </a:rPr>
              <a:t>APIs</a:t>
            </a:r>
            <a:endParaRPr sz="2400">
              <a:latin typeface="Arial"/>
              <a:cs typeface="Arial"/>
            </a:endParaRPr>
          </a:p>
          <a:p>
            <a:pPr marL="755015" lvl="1" indent="-285115">
              <a:lnSpc>
                <a:spcPct val="100000"/>
              </a:lnSpc>
              <a:spcBef>
                <a:spcPts val="280"/>
              </a:spcBef>
              <a:buFont typeface="Arial"/>
              <a:buChar char="–"/>
              <a:tabLst>
                <a:tab pos="755650" algn="l"/>
              </a:tabLst>
            </a:pPr>
            <a:r>
              <a:rPr sz="2400" dirty="0">
                <a:latin typeface="Arial"/>
                <a:cs typeface="Arial"/>
              </a:rPr>
              <a:t>Application</a:t>
            </a:r>
            <a:r>
              <a:rPr sz="2400" spc="60" dirty="0">
                <a:latin typeface="Times New Roman"/>
                <a:cs typeface="Times New Roman"/>
              </a:rPr>
              <a:t> </a:t>
            </a:r>
            <a:r>
              <a:rPr sz="2400" dirty="0">
                <a:latin typeface="Arial"/>
                <a:cs typeface="Arial"/>
              </a:rPr>
              <a:t>client</a:t>
            </a:r>
            <a:r>
              <a:rPr sz="2400" spc="65" dirty="0">
                <a:latin typeface="Times New Roman"/>
                <a:cs typeface="Times New Roman"/>
              </a:rPr>
              <a:t> </a:t>
            </a:r>
            <a:r>
              <a:rPr sz="2400" spc="-15" dirty="0">
                <a:latin typeface="Arial"/>
                <a:cs typeface="Arial"/>
              </a:rPr>
              <a:t>GUI</a:t>
            </a:r>
            <a:r>
              <a:rPr sz="2400" spc="65" dirty="0">
                <a:latin typeface="Times New Roman"/>
                <a:cs typeface="Times New Roman"/>
              </a:rPr>
              <a:t> </a:t>
            </a:r>
            <a:r>
              <a:rPr sz="2400" spc="-15" dirty="0">
                <a:latin typeface="Arial"/>
                <a:cs typeface="Arial"/>
              </a:rPr>
              <a:t>APIs</a:t>
            </a:r>
            <a:endParaRPr sz="24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44064">
              <a:lnSpc>
                <a:spcPct val="100000"/>
              </a:lnSpc>
            </a:pPr>
            <a:r>
              <a:rPr sz="3600" dirty="0"/>
              <a:t>Format</a:t>
            </a:r>
            <a:r>
              <a:rPr sz="3600" spc="95" dirty="0">
                <a:latin typeface="Times New Roman"/>
                <a:cs typeface="Times New Roman"/>
              </a:rPr>
              <a:t> </a:t>
            </a:r>
            <a:r>
              <a:rPr sz="3600" spc="-5" dirty="0"/>
              <a:t>Characters</a:t>
            </a:r>
            <a:r>
              <a:rPr sz="3600" dirty="0"/>
              <a:t>,</a:t>
            </a:r>
            <a:r>
              <a:rPr sz="3600" spc="110" dirty="0">
                <a:latin typeface="Times New Roman"/>
                <a:cs typeface="Times New Roman"/>
              </a:rPr>
              <a:t> </a:t>
            </a:r>
            <a:r>
              <a:rPr sz="3600" dirty="0"/>
              <a:t>2</a:t>
            </a:r>
            <a:endParaRPr sz="3600">
              <a:latin typeface="Times New Roman"/>
              <a:cs typeface="Times New Roman"/>
            </a:endParaRPr>
          </a:p>
        </p:txBody>
      </p:sp>
      <p:sp>
        <p:nvSpPr>
          <p:cNvPr id="9" name="object 9"/>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0" name="object 10"/>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40</a:t>
            </a:fld>
            <a:endParaRPr sz="1600">
              <a:latin typeface="Times New Roman"/>
              <a:cs typeface="Times New Roman"/>
            </a:endParaRPr>
          </a:p>
        </p:txBody>
      </p:sp>
      <p:sp>
        <p:nvSpPr>
          <p:cNvPr id="3" name="object 3"/>
          <p:cNvSpPr txBox="1"/>
          <p:nvPr/>
        </p:nvSpPr>
        <p:spPr>
          <a:xfrm>
            <a:off x="524002" y="1297871"/>
            <a:ext cx="1018540"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dirty="0">
                <a:latin typeface="Arial"/>
                <a:cs typeface="Arial"/>
              </a:rPr>
              <a:t>'%d'</a:t>
            </a:r>
            <a:endParaRPr sz="2800">
              <a:latin typeface="Arial"/>
              <a:cs typeface="Arial"/>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2852420" marR="184785">
              <a:lnSpc>
                <a:spcPct val="100000"/>
              </a:lnSpc>
            </a:pPr>
            <a:r>
              <a:rPr dirty="0"/>
              <a:t>Formats</a:t>
            </a:r>
            <a:r>
              <a:rPr spc="70" dirty="0">
                <a:latin typeface="Times New Roman"/>
                <a:cs typeface="Times New Roman"/>
              </a:rPr>
              <a:t> </a:t>
            </a:r>
            <a:r>
              <a:rPr dirty="0"/>
              <a:t>Byte,</a:t>
            </a:r>
            <a:r>
              <a:rPr spc="75" dirty="0">
                <a:latin typeface="Times New Roman"/>
                <a:cs typeface="Times New Roman"/>
              </a:rPr>
              <a:t> </a:t>
            </a:r>
            <a:r>
              <a:rPr dirty="0"/>
              <a:t>Short,</a:t>
            </a:r>
            <a:r>
              <a:rPr spc="75" dirty="0">
                <a:latin typeface="Times New Roman"/>
                <a:cs typeface="Times New Roman"/>
              </a:rPr>
              <a:t> </a:t>
            </a:r>
            <a:r>
              <a:rPr dirty="0"/>
              <a:t>Integer,</a:t>
            </a:r>
            <a:r>
              <a:rPr dirty="0">
                <a:latin typeface="Times New Roman"/>
                <a:cs typeface="Times New Roman"/>
              </a:rPr>
              <a:t> </a:t>
            </a:r>
            <a:r>
              <a:rPr dirty="0"/>
              <a:t>Long,</a:t>
            </a:r>
            <a:r>
              <a:rPr spc="80" dirty="0">
                <a:latin typeface="Times New Roman"/>
                <a:cs typeface="Times New Roman"/>
              </a:rPr>
              <a:t> </a:t>
            </a:r>
            <a:r>
              <a:rPr dirty="0"/>
              <a:t>or</a:t>
            </a:r>
            <a:r>
              <a:rPr spc="80" dirty="0">
                <a:latin typeface="Times New Roman"/>
                <a:cs typeface="Times New Roman"/>
              </a:rPr>
              <a:t> </a:t>
            </a:r>
            <a:r>
              <a:rPr dirty="0"/>
              <a:t>BigInteger</a:t>
            </a:r>
            <a:r>
              <a:rPr spc="80" dirty="0">
                <a:latin typeface="Times New Roman"/>
                <a:cs typeface="Times New Roman"/>
              </a:rPr>
              <a:t> </a:t>
            </a:r>
            <a:r>
              <a:rPr dirty="0"/>
              <a:t>as</a:t>
            </a:r>
            <a:r>
              <a:rPr spc="80" dirty="0">
                <a:latin typeface="Times New Roman"/>
                <a:cs typeface="Times New Roman"/>
              </a:rPr>
              <a:t> </a:t>
            </a:r>
            <a:r>
              <a:rPr dirty="0"/>
              <a:t>an</a:t>
            </a:r>
            <a:r>
              <a:rPr spc="80" dirty="0">
                <a:latin typeface="Times New Roman"/>
                <a:cs typeface="Times New Roman"/>
              </a:rPr>
              <a:t> </a:t>
            </a:r>
            <a:r>
              <a:rPr dirty="0"/>
              <a:t>integer</a:t>
            </a:r>
          </a:p>
          <a:p>
            <a:pPr marL="2852420" marR="103505">
              <a:lnSpc>
                <a:spcPct val="100000"/>
              </a:lnSpc>
              <a:spcBef>
                <a:spcPts val="675"/>
              </a:spcBef>
            </a:pPr>
            <a:r>
              <a:rPr dirty="0"/>
              <a:t>Formats</a:t>
            </a:r>
            <a:r>
              <a:rPr spc="70" dirty="0">
                <a:latin typeface="Times New Roman"/>
                <a:cs typeface="Times New Roman"/>
              </a:rPr>
              <a:t> </a:t>
            </a:r>
            <a:r>
              <a:rPr dirty="0"/>
              <a:t>Byte,</a:t>
            </a:r>
            <a:r>
              <a:rPr spc="75" dirty="0">
                <a:latin typeface="Times New Roman"/>
                <a:cs typeface="Times New Roman"/>
              </a:rPr>
              <a:t> </a:t>
            </a:r>
            <a:r>
              <a:rPr dirty="0"/>
              <a:t>Short,</a:t>
            </a:r>
            <a:r>
              <a:rPr spc="75" dirty="0">
                <a:latin typeface="Times New Roman"/>
                <a:cs typeface="Times New Roman"/>
              </a:rPr>
              <a:t> </a:t>
            </a:r>
            <a:r>
              <a:rPr dirty="0"/>
              <a:t>Integer,</a:t>
            </a:r>
            <a:r>
              <a:rPr dirty="0">
                <a:latin typeface="Times New Roman"/>
                <a:cs typeface="Times New Roman"/>
              </a:rPr>
              <a:t> </a:t>
            </a:r>
            <a:r>
              <a:rPr spc="-5" dirty="0"/>
              <a:t>Long</a:t>
            </a:r>
            <a:r>
              <a:rPr dirty="0"/>
              <a:t>,</a:t>
            </a:r>
            <a:r>
              <a:rPr spc="80" dirty="0">
                <a:latin typeface="Times New Roman"/>
                <a:cs typeface="Times New Roman"/>
              </a:rPr>
              <a:t> </a:t>
            </a:r>
            <a:r>
              <a:rPr spc="-5" dirty="0"/>
              <a:t>o</a:t>
            </a:r>
            <a:r>
              <a:rPr dirty="0"/>
              <a:t>r</a:t>
            </a:r>
            <a:r>
              <a:rPr spc="80" dirty="0">
                <a:latin typeface="Times New Roman"/>
                <a:cs typeface="Times New Roman"/>
              </a:rPr>
              <a:t> </a:t>
            </a:r>
            <a:r>
              <a:rPr dirty="0"/>
              <a:t>BigInteger</a:t>
            </a:r>
            <a:r>
              <a:rPr spc="80" dirty="0">
                <a:latin typeface="Times New Roman"/>
                <a:cs typeface="Times New Roman"/>
              </a:rPr>
              <a:t> </a:t>
            </a:r>
            <a:r>
              <a:rPr spc="-5" dirty="0"/>
              <a:t>a</a:t>
            </a:r>
            <a:r>
              <a:rPr dirty="0"/>
              <a:t>s</a:t>
            </a:r>
            <a:r>
              <a:rPr spc="80" dirty="0">
                <a:latin typeface="Times New Roman"/>
                <a:cs typeface="Times New Roman"/>
              </a:rPr>
              <a:t> </a:t>
            </a:r>
            <a:r>
              <a:rPr spc="-5" dirty="0"/>
              <a:t>octal</a:t>
            </a:r>
          </a:p>
          <a:p>
            <a:pPr marL="2852420" marR="103505" indent="2540">
              <a:lnSpc>
                <a:spcPct val="100000"/>
              </a:lnSpc>
              <a:spcBef>
                <a:spcPts val="675"/>
              </a:spcBef>
            </a:pPr>
            <a:r>
              <a:rPr dirty="0"/>
              <a:t>Value</a:t>
            </a:r>
            <a:r>
              <a:rPr spc="75" dirty="0">
                <a:latin typeface="Times New Roman"/>
                <a:cs typeface="Times New Roman"/>
              </a:rPr>
              <a:t> </a:t>
            </a:r>
            <a:r>
              <a:rPr dirty="0"/>
              <a:t>(or</a:t>
            </a:r>
            <a:r>
              <a:rPr spc="75" dirty="0">
                <a:latin typeface="Times New Roman"/>
                <a:cs typeface="Times New Roman"/>
              </a:rPr>
              <a:t> </a:t>
            </a:r>
            <a:r>
              <a:rPr dirty="0"/>
              <a:t>its</a:t>
            </a:r>
            <a:r>
              <a:rPr spc="80" dirty="0">
                <a:latin typeface="Times New Roman"/>
                <a:cs typeface="Times New Roman"/>
              </a:rPr>
              <a:t> </a:t>
            </a:r>
            <a:r>
              <a:rPr dirty="0"/>
              <a:t>hashcode)</a:t>
            </a:r>
            <a:r>
              <a:rPr spc="80" dirty="0">
                <a:latin typeface="Times New Roman"/>
                <a:cs typeface="Times New Roman"/>
              </a:rPr>
              <a:t> </a:t>
            </a:r>
            <a:r>
              <a:rPr dirty="0"/>
              <a:t>formatted</a:t>
            </a:r>
            <a:r>
              <a:rPr dirty="0">
                <a:latin typeface="Times New Roman"/>
                <a:cs typeface="Times New Roman"/>
              </a:rPr>
              <a:t> </a:t>
            </a:r>
            <a:r>
              <a:rPr dirty="0"/>
              <a:t>as</a:t>
            </a:r>
            <a:r>
              <a:rPr spc="80" dirty="0">
                <a:latin typeface="Times New Roman"/>
                <a:cs typeface="Times New Roman"/>
              </a:rPr>
              <a:t> </a:t>
            </a:r>
            <a:r>
              <a:rPr dirty="0"/>
              <a:t>hexadecimal</a:t>
            </a:r>
            <a:r>
              <a:rPr spc="85" dirty="0">
                <a:latin typeface="Times New Roman"/>
                <a:cs typeface="Times New Roman"/>
              </a:rPr>
              <a:t> </a:t>
            </a:r>
            <a:r>
              <a:rPr dirty="0"/>
              <a:t>integer</a:t>
            </a:r>
          </a:p>
          <a:p>
            <a:pPr marL="2852420" marR="243840" indent="1270">
              <a:lnSpc>
                <a:spcPct val="100000"/>
              </a:lnSpc>
              <a:spcBef>
                <a:spcPts val="675"/>
              </a:spcBef>
            </a:pPr>
            <a:r>
              <a:rPr dirty="0"/>
              <a:t>Formats</a:t>
            </a:r>
            <a:r>
              <a:rPr spc="75" dirty="0">
                <a:latin typeface="Times New Roman"/>
                <a:cs typeface="Times New Roman"/>
              </a:rPr>
              <a:t> </a:t>
            </a:r>
            <a:r>
              <a:rPr dirty="0"/>
              <a:t>Float,</a:t>
            </a:r>
            <a:r>
              <a:rPr spc="75" dirty="0">
                <a:latin typeface="Times New Roman"/>
                <a:cs typeface="Times New Roman"/>
              </a:rPr>
              <a:t> </a:t>
            </a:r>
            <a:r>
              <a:rPr spc="-5" dirty="0"/>
              <a:t>Double</a:t>
            </a:r>
            <a:r>
              <a:rPr dirty="0"/>
              <a:t>,</a:t>
            </a:r>
            <a:r>
              <a:rPr spc="80" dirty="0">
                <a:latin typeface="Times New Roman"/>
                <a:cs typeface="Times New Roman"/>
              </a:rPr>
              <a:t> </a:t>
            </a:r>
            <a:r>
              <a:rPr spc="-5" dirty="0"/>
              <a:t>or</a:t>
            </a:r>
            <a:r>
              <a:rPr spc="-5" dirty="0">
                <a:latin typeface="Times New Roman"/>
                <a:cs typeface="Times New Roman"/>
              </a:rPr>
              <a:t> </a:t>
            </a:r>
            <a:r>
              <a:rPr dirty="0"/>
              <a:t>BigDecimal</a:t>
            </a:r>
            <a:r>
              <a:rPr spc="75" dirty="0">
                <a:latin typeface="Times New Roman"/>
                <a:cs typeface="Times New Roman"/>
              </a:rPr>
              <a:t> </a:t>
            </a:r>
            <a:r>
              <a:rPr dirty="0"/>
              <a:t>value</a:t>
            </a:r>
            <a:r>
              <a:rPr spc="75" dirty="0">
                <a:latin typeface="Times New Roman"/>
                <a:cs typeface="Times New Roman"/>
              </a:rPr>
              <a:t> </a:t>
            </a:r>
            <a:r>
              <a:rPr dirty="0"/>
              <a:t>(exp.</a:t>
            </a:r>
            <a:r>
              <a:rPr spc="75" dirty="0">
                <a:latin typeface="Times New Roman"/>
                <a:cs typeface="Times New Roman"/>
              </a:rPr>
              <a:t> </a:t>
            </a:r>
            <a:r>
              <a:rPr dirty="0"/>
              <a:t>notation)</a:t>
            </a:r>
          </a:p>
          <a:p>
            <a:pPr marL="2852420" marR="5080">
              <a:lnSpc>
                <a:spcPct val="100000"/>
              </a:lnSpc>
              <a:spcBef>
                <a:spcPts val="675"/>
              </a:spcBef>
            </a:pPr>
            <a:r>
              <a:rPr dirty="0"/>
              <a:t>Formats</a:t>
            </a:r>
            <a:r>
              <a:rPr spc="75" dirty="0">
                <a:latin typeface="Times New Roman"/>
                <a:cs typeface="Times New Roman"/>
              </a:rPr>
              <a:t> </a:t>
            </a:r>
            <a:r>
              <a:rPr dirty="0"/>
              <a:t>Float,</a:t>
            </a:r>
            <a:r>
              <a:rPr spc="75" dirty="0">
                <a:latin typeface="Times New Roman"/>
                <a:cs typeface="Times New Roman"/>
              </a:rPr>
              <a:t> </a:t>
            </a:r>
            <a:r>
              <a:rPr spc="-5" dirty="0"/>
              <a:t>Double</a:t>
            </a:r>
            <a:r>
              <a:rPr dirty="0"/>
              <a:t>,</a:t>
            </a:r>
            <a:r>
              <a:rPr spc="80" dirty="0">
                <a:latin typeface="Times New Roman"/>
                <a:cs typeface="Times New Roman"/>
              </a:rPr>
              <a:t> </a:t>
            </a:r>
            <a:r>
              <a:rPr spc="-5" dirty="0"/>
              <a:t>or</a:t>
            </a:r>
            <a:r>
              <a:rPr spc="-5" dirty="0">
                <a:latin typeface="Times New Roman"/>
                <a:cs typeface="Times New Roman"/>
              </a:rPr>
              <a:t> </a:t>
            </a:r>
            <a:r>
              <a:rPr dirty="0"/>
              <a:t>BigDecimal</a:t>
            </a:r>
            <a:r>
              <a:rPr spc="75" dirty="0">
                <a:latin typeface="Times New Roman"/>
                <a:cs typeface="Times New Roman"/>
              </a:rPr>
              <a:t> </a:t>
            </a:r>
            <a:r>
              <a:rPr dirty="0"/>
              <a:t>value</a:t>
            </a:r>
            <a:r>
              <a:rPr spc="75" dirty="0">
                <a:latin typeface="Times New Roman"/>
                <a:cs typeface="Times New Roman"/>
              </a:rPr>
              <a:t> </a:t>
            </a:r>
            <a:r>
              <a:rPr dirty="0"/>
              <a:t>as</a:t>
            </a:r>
            <a:r>
              <a:rPr spc="80" dirty="0">
                <a:latin typeface="Times New Roman"/>
                <a:cs typeface="Times New Roman"/>
              </a:rPr>
              <a:t> </a:t>
            </a:r>
            <a:r>
              <a:rPr dirty="0"/>
              <a:t>floating-point</a:t>
            </a:r>
          </a:p>
        </p:txBody>
      </p:sp>
      <p:sp>
        <p:nvSpPr>
          <p:cNvPr id="5" name="object 5"/>
          <p:cNvSpPr txBox="1"/>
          <p:nvPr/>
        </p:nvSpPr>
        <p:spPr>
          <a:xfrm>
            <a:off x="524002" y="2237395"/>
            <a:ext cx="1018540"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dirty="0">
                <a:latin typeface="Arial"/>
                <a:cs typeface="Arial"/>
              </a:rPr>
              <a:t>'%o'</a:t>
            </a:r>
            <a:endParaRPr sz="2800">
              <a:latin typeface="Arial"/>
              <a:cs typeface="Arial"/>
            </a:endParaRPr>
          </a:p>
        </p:txBody>
      </p:sp>
      <p:sp>
        <p:nvSpPr>
          <p:cNvPr id="6" name="object 6"/>
          <p:cNvSpPr txBox="1"/>
          <p:nvPr/>
        </p:nvSpPr>
        <p:spPr>
          <a:xfrm>
            <a:off x="524002" y="3177704"/>
            <a:ext cx="1887220"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spc="-5" dirty="0">
                <a:latin typeface="Arial"/>
                <a:cs typeface="Arial"/>
              </a:rPr>
              <a:t>'</a:t>
            </a:r>
            <a:r>
              <a:rPr sz="2800" dirty="0">
                <a:latin typeface="Arial"/>
                <a:cs typeface="Arial"/>
              </a:rPr>
              <a:t>%x',</a:t>
            </a:r>
            <a:r>
              <a:rPr sz="2800" spc="80" dirty="0">
                <a:latin typeface="Times New Roman"/>
                <a:cs typeface="Times New Roman"/>
              </a:rPr>
              <a:t> </a:t>
            </a:r>
            <a:r>
              <a:rPr sz="2800" dirty="0">
                <a:latin typeface="Arial"/>
                <a:cs typeface="Arial"/>
              </a:rPr>
              <a:t>'%X'</a:t>
            </a:r>
            <a:endParaRPr sz="2800">
              <a:latin typeface="Arial"/>
              <a:cs typeface="Arial"/>
            </a:endParaRPr>
          </a:p>
        </p:txBody>
      </p:sp>
      <p:sp>
        <p:nvSpPr>
          <p:cNvPr id="7" name="object 7"/>
          <p:cNvSpPr txBox="1"/>
          <p:nvPr/>
        </p:nvSpPr>
        <p:spPr>
          <a:xfrm>
            <a:off x="524002" y="4117239"/>
            <a:ext cx="1906905"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dirty="0">
                <a:latin typeface="Arial"/>
                <a:cs typeface="Arial"/>
              </a:rPr>
              <a:t>'%e',</a:t>
            </a:r>
            <a:r>
              <a:rPr sz="2800" spc="75" dirty="0">
                <a:latin typeface="Times New Roman"/>
                <a:cs typeface="Times New Roman"/>
              </a:rPr>
              <a:t> </a:t>
            </a:r>
            <a:r>
              <a:rPr sz="2800" dirty="0">
                <a:latin typeface="Arial"/>
                <a:cs typeface="Arial"/>
              </a:rPr>
              <a:t>'%E'</a:t>
            </a:r>
            <a:endParaRPr sz="2800">
              <a:latin typeface="Arial"/>
              <a:cs typeface="Arial"/>
            </a:endParaRPr>
          </a:p>
        </p:txBody>
      </p:sp>
      <p:sp>
        <p:nvSpPr>
          <p:cNvPr id="8" name="object 8"/>
          <p:cNvSpPr txBox="1"/>
          <p:nvPr/>
        </p:nvSpPr>
        <p:spPr>
          <a:xfrm>
            <a:off x="524002" y="5056761"/>
            <a:ext cx="919480"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spc="-5" dirty="0">
                <a:latin typeface="Arial"/>
                <a:cs typeface="Arial"/>
              </a:rPr>
              <a:t>'%f'</a:t>
            </a:r>
            <a:endParaRPr sz="28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44064">
              <a:lnSpc>
                <a:spcPct val="100000"/>
              </a:lnSpc>
            </a:pPr>
            <a:r>
              <a:rPr sz="3600" dirty="0"/>
              <a:t>Format</a:t>
            </a:r>
            <a:r>
              <a:rPr sz="3600" spc="95" dirty="0">
                <a:latin typeface="Times New Roman"/>
                <a:cs typeface="Times New Roman"/>
              </a:rPr>
              <a:t> </a:t>
            </a:r>
            <a:r>
              <a:rPr sz="3600" spc="-5" dirty="0"/>
              <a:t>Characters</a:t>
            </a:r>
            <a:r>
              <a:rPr sz="3600" dirty="0"/>
              <a:t>,</a:t>
            </a:r>
            <a:r>
              <a:rPr sz="3600" spc="110" dirty="0">
                <a:latin typeface="Times New Roman"/>
                <a:cs typeface="Times New Roman"/>
              </a:rPr>
              <a:t> </a:t>
            </a:r>
            <a:r>
              <a:rPr sz="3600" dirty="0"/>
              <a:t>3</a:t>
            </a:r>
            <a:endParaRPr sz="3600">
              <a:latin typeface="Times New Roman"/>
              <a:cs typeface="Times New Roman"/>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41</a:t>
            </a:fld>
            <a:endParaRPr sz="1600">
              <a:latin typeface="Times New Roman"/>
              <a:cs typeface="Times New Roman"/>
            </a:endParaRPr>
          </a:p>
        </p:txBody>
      </p:sp>
      <p:sp>
        <p:nvSpPr>
          <p:cNvPr id="3" name="object 3"/>
          <p:cNvSpPr txBox="1"/>
          <p:nvPr/>
        </p:nvSpPr>
        <p:spPr>
          <a:xfrm>
            <a:off x="524002" y="1262819"/>
            <a:ext cx="1946275"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dirty="0">
                <a:latin typeface="Arial"/>
                <a:cs typeface="Arial"/>
              </a:rPr>
              <a:t>'%g',</a:t>
            </a:r>
            <a:r>
              <a:rPr sz="2800" spc="75" dirty="0">
                <a:latin typeface="Times New Roman"/>
                <a:cs typeface="Times New Roman"/>
              </a:rPr>
              <a:t> </a:t>
            </a:r>
            <a:r>
              <a:rPr sz="2800" dirty="0">
                <a:latin typeface="Arial"/>
                <a:cs typeface="Arial"/>
              </a:rPr>
              <a:t>'%G'</a:t>
            </a:r>
            <a:endParaRPr sz="2800">
              <a:latin typeface="Arial"/>
              <a:cs typeface="Arial"/>
            </a:endParaRPr>
          </a:p>
        </p:txBody>
      </p:sp>
      <p:sp>
        <p:nvSpPr>
          <p:cNvPr id="4" name="object 4"/>
          <p:cNvSpPr txBox="1"/>
          <p:nvPr/>
        </p:nvSpPr>
        <p:spPr>
          <a:xfrm>
            <a:off x="3267217" y="1262819"/>
            <a:ext cx="5633085" cy="3924935"/>
          </a:xfrm>
          <a:prstGeom prst="rect">
            <a:avLst/>
          </a:prstGeom>
        </p:spPr>
        <p:txBody>
          <a:bodyPr vert="horz" wrap="square" lIns="0" tIns="0" rIns="0" bIns="0" rtlCol="0">
            <a:spAutoFit/>
          </a:bodyPr>
          <a:lstStyle/>
          <a:p>
            <a:pPr marL="12700" marR="605790" indent="1270">
              <a:lnSpc>
                <a:spcPts val="3020"/>
              </a:lnSpc>
            </a:pPr>
            <a:r>
              <a:rPr sz="2800" dirty="0">
                <a:latin typeface="Arial"/>
                <a:cs typeface="Arial"/>
              </a:rPr>
              <a:t>Formats</a:t>
            </a:r>
            <a:r>
              <a:rPr sz="2800" spc="75" dirty="0">
                <a:latin typeface="Times New Roman"/>
                <a:cs typeface="Times New Roman"/>
              </a:rPr>
              <a:t> </a:t>
            </a:r>
            <a:r>
              <a:rPr sz="2800" dirty="0">
                <a:latin typeface="Arial"/>
                <a:cs typeface="Arial"/>
              </a:rPr>
              <a:t>Float,</a:t>
            </a:r>
            <a:r>
              <a:rPr sz="2800" spc="75" dirty="0">
                <a:latin typeface="Times New Roman"/>
                <a:cs typeface="Times New Roman"/>
              </a:rPr>
              <a:t> </a:t>
            </a:r>
            <a:r>
              <a:rPr sz="2800" spc="-5" dirty="0">
                <a:latin typeface="Arial"/>
                <a:cs typeface="Arial"/>
              </a:rPr>
              <a:t>Double</a:t>
            </a:r>
            <a:r>
              <a:rPr sz="2800" dirty="0">
                <a:latin typeface="Arial"/>
                <a:cs typeface="Arial"/>
              </a:rPr>
              <a:t>,</a:t>
            </a:r>
            <a:r>
              <a:rPr sz="2800" spc="80" dirty="0">
                <a:latin typeface="Times New Roman"/>
                <a:cs typeface="Times New Roman"/>
              </a:rPr>
              <a:t> </a:t>
            </a:r>
            <a:r>
              <a:rPr sz="2800" spc="-5" dirty="0">
                <a:latin typeface="Arial"/>
                <a:cs typeface="Arial"/>
              </a:rPr>
              <a:t>or</a:t>
            </a:r>
            <a:r>
              <a:rPr sz="2800" spc="-5" dirty="0">
                <a:latin typeface="Times New Roman"/>
                <a:cs typeface="Times New Roman"/>
              </a:rPr>
              <a:t> </a:t>
            </a:r>
            <a:r>
              <a:rPr sz="2800" dirty="0">
                <a:latin typeface="Arial"/>
                <a:cs typeface="Arial"/>
              </a:rPr>
              <a:t>BigDecimal</a:t>
            </a:r>
            <a:r>
              <a:rPr sz="2800" spc="75" dirty="0">
                <a:latin typeface="Times New Roman"/>
                <a:cs typeface="Times New Roman"/>
              </a:rPr>
              <a:t> </a:t>
            </a:r>
            <a:r>
              <a:rPr sz="2800" dirty="0">
                <a:latin typeface="Arial"/>
                <a:cs typeface="Arial"/>
              </a:rPr>
              <a:t>value</a:t>
            </a:r>
            <a:r>
              <a:rPr sz="2800" spc="75" dirty="0">
                <a:latin typeface="Times New Roman"/>
                <a:cs typeface="Times New Roman"/>
              </a:rPr>
              <a:t> </a:t>
            </a:r>
            <a:r>
              <a:rPr sz="2800" dirty="0">
                <a:latin typeface="Arial"/>
                <a:cs typeface="Arial"/>
              </a:rPr>
              <a:t>with</a:t>
            </a:r>
            <a:r>
              <a:rPr sz="2800" spc="75" dirty="0">
                <a:latin typeface="Times New Roman"/>
                <a:cs typeface="Times New Roman"/>
              </a:rPr>
              <a:t> </a:t>
            </a:r>
            <a:r>
              <a:rPr sz="2800" dirty="0">
                <a:latin typeface="Arial"/>
                <a:cs typeface="Arial"/>
              </a:rPr>
              <a:t>less</a:t>
            </a:r>
            <a:r>
              <a:rPr sz="2800" spc="75" dirty="0">
                <a:latin typeface="Times New Roman"/>
                <a:cs typeface="Times New Roman"/>
              </a:rPr>
              <a:t> </a:t>
            </a:r>
            <a:r>
              <a:rPr sz="2800" dirty="0">
                <a:latin typeface="Arial"/>
                <a:cs typeface="Arial"/>
              </a:rPr>
              <a:t>than</a:t>
            </a:r>
            <a:r>
              <a:rPr sz="2800" dirty="0">
                <a:latin typeface="Times New Roman"/>
                <a:cs typeface="Times New Roman"/>
              </a:rPr>
              <a:t> </a:t>
            </a:r>
            <a:r>
              <a:rPr sz="2800" dirty="0">
                <a:latin typeface="Arial"/>
                <a:cs typeface="Arial"/>
              </a:rPr>
              <a:t>six</a:t>
            </a:r>
            <a:r>
              <a:rPr sz="2800" spc="75" dirty="0">
                <a:latin typeface="Times New Roman"/>
                <a:cs typeface="Times New Roman"/>
              </a:rPr>
              <a:t> </a:t>
            </a:r>
            <a:r>
              <a:rPr sz="2800" dirty="0">
                <a:latin typeface="Arial"/>
                <a:cs typeface="Arial"/>
              </a:rPr>
              <a:t>significant</a:t>
            </a:r>
            <a:r>
              <a:rPr sz="2800" spc="75" dirty="0">
                <a:latin typeface="Times New Roman"/>
                <a:cs typeface="Times New Roman"/>
              </a:rPr>
              <a:t> </a:t>
            </a:r>
            <a:r>
              <a:rPr sz="2800" dirty="0">
                <a:latin typeface="Arial"/>
                <a:cs typeface="Arial"/>
              </a:rPr>
              <a:t>digits</a:t>
            </a:r>
            <a:r>
              <a:rPr sz="2800" spc="80" dirty="0">
                <a:latin typeface="Times New Roman"/>
                <a:cs typeface="Times New Roman"/>
              </a:rPr>
              <a:t> </a:t>
            </a:r>
            <a:r>
              <a:rPr sz="2800" dirty="0">
                <a:latin typeface="Arial"/>
                <a:cs typeface="Arial"/>
              </a:rPr>
              <a:t>using</a:t>
            </a:r>
            <a:r>
              <a:rPr sz="2800" dirty="0">
                <a:latin typeface="Times New Roman"/>
                <a:cs typeface="Times New Roman"/>
              </a:rPr>
              <a:t> </a:t>
            </a:r>
            <a:r>
              <a:rPr sz="2800" dirty="0">
                <a:latin typeface="Arial"/>
                <a:cs typeface="Arial"/>
              </a:rPr>
              <a:t>floating-point</a:t>
            </a:r>
            <a:r>
              <a:rPr sz="2800" spc="60" dirty="0">
                <a:latin typeface="Times New Roman"/>
                <a:cs typeface="Times New Roman"/>
              </a:rPr>
              <a:t> </a:t>
            </a:r>
            <a:r>
              <a:rPr sz="2800" dirty="0">
                <a:latin typeface="Arial"/>
                <a:cs typeface="Arial"/>
              </a:rPr>
              <a:t>notation</a:t>
            </a:r>
            <a:endParaRPr sz="2800">
              <a:latin typeface="Arial"/>
              <a:cs typeface="Arial"/>
            </a:endParaRPr>
          </a:p>
          <a:p>
            <a:pPr marL="12700" marR="5080" indent="1270">
              <a:lnSpc>
                <a:spcPct val="90000"/>
              </a:lnSpc>
              <a:spcBef>
                <a:spcPts val="635"/>
              </a:spcBef>
            </a:pPr>
            <a:r>
              <a:rPr sz="2800" dirty="0">
                <a:latin typeface="Arial"/>
                <a:cs typeface="Arial"/>
              </a:rPr>
              <a:t>Formats</a:t>
            </a:r>
            <a:r>
              <a:rPr sz="2800" spc="75" dirty="0">
                <a:latin typeface="Times New Roman"/>
                <a:cs typeface="Times New Roman"/>
              </a:rPr>
              <a:t> </a:t>
            </a:r>
            <a:r>
              <a:rPr sz="2800" dirty="0">
                <a:latin typeface="Arial"/>
                <a:cs typeface="Arial"/>
              </a:rPr>
              <a:t>Float,</a:t>
            </a:r>
            <a:r>
              <a:rPr sz="2800" spc="75" dirty="0">
                <a:latin typeface="Times New Roman"/>
                <a:cs typeface="Times New Roman"/>
              </a:rPr>
              <a:t> </a:t>
            </a:r>
            <a:r>
              <a:rPr sz="2800" spc="-5" dirty="0">
                <a:latin typeface="Arial"/>
                <a:cs typeface="Arial"/>
              </a:rPr>
              <a:t>Double</a:t>
            </a:r>
            <a:r>
              <a:rPr sz="2800" dirty="0">
                <a:latin typeface="Arial"/>
                <a:cs typeface="Arial"/>
              </a:rPr>
              <a:t>,</a:t>
            </a:r>
            <a:r>
              <a:rPr sz="2800" spc="80" dirty="0">
                <a:latin typeface="Times New Roman"/>
                <a:cs typeface="Times New Roman"/>
              </a:rPr>
              <a:t> </a:t>
            </a:r>
            <a:r>
              <a:rPr sz="2800" dirty="0">
                <a:latin typeface="Arial"/>
                <a:cs typeface="Arial"/>
              </a:rPr>
              <a:t>or</a:t>
            </a:r>
            <a:r>
              <a:rPr sz="2800" dirty="0">
                <a:latin typeface="Times New Roman"/>
                <a:cs typeface="Times New Roman"/>
              </a:rPr>
              <a:t> </a:t>
            </a:r>
            <a:r>
              <a:rPr sz="2800" dirty="0">
                <a:latin typeface="Arial"/>
                <a:cs typeface="Arial"/>
              </a:rPr>
              <a:t>BigDecimal</a:t>
            </a:r>
            <a:r>
              <a:rPr sz="2800" spc="75" dirty="0">
                <a:latin typeface="Times New Roman"/>
                <a:cs typeface="Times New Roman"/>
              </a:rPr>
              <a:t> </a:t>
            </a:r>
            <a:r>
              <a:rPr sz="2800" dirty="0">
                <a:latin typeface="Arial"/>
                <a:cs typeface="Arial"/>
              </a:rPr>
              <a:t>value</a:t>
            </a:r>
            <a:r>
              <a:rPr sz="2800" spc="75"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less</a:t>
            </a:r>
            <a:r>
              <a:rPr sz="2800" spc="80" dirty="0">
                <a:latin typeface="Times New Roman"/>
                <a:cs typeface="Times New Roman"/>
              </a:rPr>
              <a:t> </a:t>
            </a:r>
            <a:r>
              <a:rPr sz="2800" dirty="0">
                <a:latin typeface="Arial"/>
                <a:cs typeface="Arial"/>
              </a:rPr>
              <a:t>than</a:t>
            </a:r>
            <a:r>
              <a:rPr sz="2800" spc="75" dirty="0">
                <a:latin typeface="Times New Roman"/>
                <a:cs typeface="Times New Roman"/>
              </a:rPr>
              <a:t> </a:t>
            </a:r>
            <a:r>
              <a:rPr sz="2800" dirty="0">
                <a:latin typeface="Arial"/>
                <a:cs typeface="Arial"/>
              </a:rPr>
              <a:t>six</a:t>
            </a:r>
            <a:r>
              <a:rPr sz="2800" dirty="0">
                <a:latin typeface="Times New Roman"/>
                <a:cs typeface="Times New Roman"/>
              </a:rPr>
              <a:t> </a:t>
            </a:r>
            <a:r>
              <a:rPr sz="2800" dirty="0">
                <a:latin typeface="Arial"/>
                <a:cs typeface="Arial"/>
              </a:rPr>
              <a:t>significant</a:t>
            </a:r>
            <a:r>
              <a:rPr sz="2800" spc="75" dirty="0">
                <a:latin typeface="Times New Roman"/>
                <a:cs typeface="Times New Roman"/>
              </a:rPr>
              <a:t> </a:t>
            </a:r>
            <a:r>
              <a:rPr sz="2800" dirty="0">
                <a:latin typeface="Arial"/>
                <a:cs typeface="Arial"/>
              </a:rPr>
              <a:t>digits</a:t>
            </a:r>
            <a:r>
              <a:rPr sz="2800" spc="85"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floating-point</a:t>
            </a:r>
            <a:r>
              <a:rPr sz="2800" dirty="0">
                <a:latin typeface="Times New Roman"/>
                <a:cs typeface="Times New Roman"/>
              </a:rPr>
              <a:t> </a:t>
            </a:r>
            <a:r>
              <a:rPr sz="2800" dirty="0">
                <a:latin typeface="Arial"/>
                <a:cs typeface="Arial"/>
              </a:rPr>
              <a:t>notation</a:t>
            </a:r>
            <a:r>
              <a:rPr sz="2800" spc="80" dirty="0">
                <a:latin typeface="Times New Roman"/>
                <a:cs typeface="Times New Roman"/>
              </a:rPr>
              <a:t> </a:t>
            </a:r>
            <a:r>
              <a:rPr sz="2800" dirty="0">
                <a:latin typeface="Arial"/>
                <a:cs typeface="Arial"/>
              </a:rPr>
              <a:t>with</a:t>
            </a:r>
            <a:r>
              <a:rPr sz="2800" spc="75" dirty="0">
                <a:latin typeface="Times New Roman"/>
                <a:cs typeface="Times New Roman"/>
              </a:rPr>
              <a:t> </a:t>
            </a:r>
            <a:r>
              <a:rPr sz="2800" dirty="0">
                <a:latin typeface="Arial"/>
                <a:cs typeface="Arial"/>
              </a:rPr>
              <a:t>base-16</a:t>
            </a:r>
            <a:r>
              <a:rPr sz="2800" spc="80" dirty="0">
                <a:latin typeface="Times New Roman"/>
                <a:cs typeface="Times New Roman"/>
              </a:rPr>
              <a:t> </a:t>
            </a:r>
            <a:r>
              <a:rPr sz="2800" dirty="0">
                <a:latin typeface="Arial"/>
                <a:cs typeface="Arial"/>
              </a:rPr>
              <a:t>values</a:t>
            </a:r>
            <a:r>
              <a:rPr sz="2800" spc="75" dirty="0">
                <a:latin typeface="Times New Roman"/>
                <a:cs typeface="Times New Roman"/>
              </a:rPr>
              <a:t> </a:t>
            </a:r>
            <a:r>
              <a:rPr sz="2800" dirty="0">
                <a:latin typeface="Arial"/>
                <a:cs typeface="Arial"/>
              </a:rPr>
              <a:t>for</a:t>
            </a:r>
            <a:r>
              <a:rPr sz="280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decimal</a:t>
            </a:r>
            <a:r>
              <a:rPr sz="2800" spc="80" dirty="0">
                <a:latin typeface="Times New Roman"/>
                <a:cs typeface="Times New Roman"/>
              </a:rPr>
              <a:t> </a:t>
            </a:r>
            <a:r>
              <a:rPr sz="2800" dirty="0">
                <a:latin typeface="Arial"/>
                <a:cs typeface="Arial"/>
              </a:rPr>
              <a:t>part</a:t>
            </a:r>
            <a:r>
              <a:rPr sz="2800" spc="80"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base-10</a:t>
            </a:r>
            <a:r>
              <a:rPr sz="2800" dirty="0">
                <a:latin typeface="Times New Roman"/>
                <a:cs typeface="Times New Roman"/>
              </a:rPr>
              <a:t> </a:t>
            </a:r>
            <a:r>
              <a:rPr sz="2800" dirty="0">
                <a:latin typeface="Arial"/>
                <a:cs typeface="Arial"/>
              </a:rPr>
              <a:t>values</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exponent</a:t>
            </a:r>
            <a:endParaRPr sz="2800">
              <a:latin typeface="Arial"/>
              <a:cs typeface="Arial"/>
            </a:endParaRPr>
          </a:p>
        </p:txBody>
      </p:sp>
      <p:sp>
        <p:nvSpPr>
          <p:cNvPr id="5" name="object 5"/>
          <p:cNvSpPr txBox="1"/>
          <p:nvPr/>
        </p:nvSpPr>
        <p:spPr>
          <a:xfrm>
            <a:off x="524002" y="2885084"/>
            <a:ext cx="1906905" cy="381635"/>
          </a:xfrm>
          <a:prstGeom prst="rect">
            <a:avLst/>
          </a:prstGeom>
        </p:spPr>
        <p:txBody>
          <a:bodyPr vert="horz" wrap="square" lIns="0" tIns="0" rIns="0" bIns="0" rtlCol="0">
            <a:spAutoFit/>
          </a:bodyPr>
          <a:lstStyle/>
          <a:p>
            <a:pPr marL="12700">
              <a:lnSpc>
                <a:spcPct val="100000"/>
              </a:lnSpc>
              <a:tabLst>
                <a:tab pos="354965" algn="l"/>
              </a:tabLst>
            </a:pPr>
            <a:r>
              <a:rPr sz="2800" dirty="0">
                <a:latin typeface="Arial"/>
                <a:cs typeface="Arial"/>
              </a:rPr>
              <a:t>•</a:t>
            </a:r>
            <a:r>
              <a:rPr sz="2800" dirty="0">
                <a:latin typeface="Times New Roman"/>
                <a:cs typeface="Times New Roman"/>
              </a:rPr>
              <a:t>	</a:t>
            </a:r>
            <a:r>
              <a:rPr sz="2800" spc="-5" dirty="0">
                <a:latin typeface="Arial"/>
                <a:cs typeface="Arial"/>
              </a:rPr>
              <a:t>'%a'</a:t>
            </a:r>
            <a:r>
              <a:rPr sz="2800" dirty="0">
                <a:latin typeface="Arial"/>
                <a:cs typeface="Arial"/>
              </a:rPr>
              <a:t>,</a:t>
            </a:r>
            <a:r>
              <a:rPr sz="2800" spc="80" dirty="0">
                <a:latin typeface="Times New Roman"/>
                <a:cs typeface="Times New Roman"/>
              </a:rPr>
              <a:t> </a:t>
            </a:r>
            <a:r>
              <a:rPr sz="2800" dirty="0">
                <a:latin typeface="Arial"/>
                <a:cs typeface="Arial"/>
              </a:rPr>
              <a:t>'%A'</a:t>
            </a:r>
            <a:endParaRPr sz="280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8940" y="192382"/>
            <a:ext cx="4598670" cy="482600"/>
          </a:xfrm>
          <a:prstGeom prst="rect">
            <a:avLst/>
          </a:prstGeom>
        </p:spPr>
        <p:txBody>
          <a:bodyPr vert="horz" wrap="square" lIns="0" tIns="0" rIns="0" bIns="0" rtlCol="0">
            <a:spAutoFit/>
          </a:bodyPr>
          <a:lstStyle/>
          <a:p>
            <a:pPr marL="12700">
              <a:lnSpc>
                <a:spcPct val="100000"/>
              </a:lnSpc>
            </a:pPr>
            <a:r>
              <a:rPr sz="3600" b="1" dirty="0">
                <a:latin typeface="Arial"/>
                <a:cs typeface="Arial"/>
              </a:rPr>
              <a:t>Format</a:t>
            </a:r>
            <a:r>
              <a:rPr sz="3600" b="1" spc="95" dirty="0">
                <a:latin typeface="Times New Roman"/>
                <a:cs typeface="Times New Roman"/>
              </a:rPr>
              <a:t> </a:t>
            </a:r>
            <a:r>
              <a:rPr sz="3600" b="1" spc="-5" dirty="0">
                <a:latin typeface="Arial"/>
                <a:cs typeface="Arial"/>
              </a:rPr>
              <a:t>Characters</a:t>
            </a:r>
            <a:r>
              <a:rPr sz="3600" b="1" dirty="0">
                <a:latin typeface="Arial"/>
                <a:cs typeface="Arial"/>
              </a:rPr>
              <a:t>,</a:t>
            </a:r>
            <a:r>
              <a:rPr sz="3600" b="1" spc="110" dirty="0">
                <a:latin typeface="Times New Roman"/>
                <a:cs typeface="Times New Roman"/>
              </a:rPr>
              <a:t> </a:t>
            </a:r>
            <a:r>
              <a:rPr sz="3600" b="1" dirty="0">
                <a:latin typeface="Arial"/>
                <a:cs typeface="Arial"/>
              </a:rPr>
              <a:t>4</a:t>
            </a:r>
            <a:endParaRPr sz="3600">
              <a:latin typeface="Arial"/>
              <a:cs typeface="Arial"/>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42</a:t>
            </a:fld>
            <a:endParaRPr sz="1600">
              <a:latin typeface="Times New Roman"/>
              <a:cs typeface="Times New Roman"/>
            </a:endParaRPr>
          </a:p>
        </p:txBody>
      </p:sp>
      <p:sp>
        <p:nvSpPr>
          <p:cNvPr id="3" name="object 3"/>
          <p:cNvSpPr txBox="1"/>
          <p:nvPr/>
        </p:nvSpPr>
        <p:spPr>
          <a:xfrm>
            <a:off x="524015" y="1313296"/>
            <a:ext cx="2192020" cy="482600"/>
          </a:xfrm>
          <a:prstGeom prst="rect">
            <a:avLst/>
          </a:prstGeom>
        </p:spPr>
        <p:txBody>
          <a:bodyPr vert="horz" wrap="square" lIns="0" tIns="0" rIns="0" bIns="0" rtlCol="0">
            <a:spAutoFit/>
          </a:bodyPr>
          <a:lstStyle/>
          <a:p>
            <a:pPr marL="12700">
              <a:lnSpc>
                <a:spcPct val="100000"/>
              </a:lnSpc>
              <a:tabLst>
                <a:tab pos="354965" algn="l"/>
              </a:tabLst>
            </a:pPr>
            <a:r>
              <a:rPr sz="3600" dirty="0">
                <a:latin typeface="Arial"/>
                <a:cs typeface="Arial"/>
              </a:rPr>
              <a:t>•</a:t>
            </a:r>
            <a:r>
              <a:rPr sz="3600" dirty="0">
                <a:latin typeface="Times New Roman"/>
                <a:cs typeface="Times New Roman"/>
              </a:rPr>
              <a:t>	</a:t>
            </a:r>
            <a:r>
              <a:rPr sz="3600" spc="-10" dirty="0">
                <a:latin typeface="Arial"/>
                <a:cs typeface="Arial"/>
              </a:rPr>
              <a:t>'</a:t>
            </a:r>
            <a:r>
              <a:rPr sz="3600" spc="-25" dirty="0">
                <a:latin typeface="Arial"/>
                <a:cs typeface="Arial"/>
              </a:rPr>
              <a:t>%t'</a:t>
            </a:r>
            <a:r>
              <a:rPr sz="3600" spc="-10" dirty="0">
                <a:latin typeface="Arial"/>
                <a:cs typeface="Arial"/>
              </a:rPr>
              <a:t>,</a:t>
            </a:r>
            <a:r>
              <a:rPr sz="3600" spc="105" dirty="0">
                <a:latin typeface="Times New Roman"/>
                <a:cs typeface="Times New Roman"/>
              </a:rPr>
              <a:t> </a:t>
            </a:r>
            <a:r>
              <a:rPr sz="3600" spc="-20" dirty="0">
                <a:latin typeface="Arial"/>
                <a:cs typeface="Arial"/>
              </a:rPr>
              <a:t>'%T'</a:t>
            </a:r>
            <a:endParaRPr sz="3600">
              <a:latin typeface="Arial"/>
              <a:cs typeface="Arial"/>
            </a:endParaRPr>
          </a:p>
        </p:txBody>
      </p:sp>
      <p:sp>
        <p:nvSpPr>
          <p:cNvPr id="4" name="object 4"/>
          <p:cNvSpPr txBox="1"/>
          <p:nvPr/>
        </p:nvSpPr>
        <p:spPr>
          <a:xfrm>
            <a:off x="3267171" y="1313296"/>
            <a:ext cx="4979670" cy="2899410"/>
          </a:xfrm>
          <a:prstGeom prst="rect">
            <a:avLst/>
          </a:prstGeom>
        </p:spPr>
        <p:txBody>
          <a:bodyPr vert="horz" wrap="square" lIns="0" tIns="0" rIns="0" bIns="0" rtlCol="0">
            <a:spAutoFit/>
          </a:bodyPr>
          <a:lstStyle/>
          <a:p>
            <a:pPr marL="12700" marR="5080" algn="just">
              <a:lnSpc>
                <a:spcPct val="110100"/>
              </a:lnSpc>
            </a:pPr>
            <a:r>
              <a:rPr sz="3600" spc="-5" dirty="0">
                <a:latin typeface="Arial"/>
                <a:cs typeface="Arial"/>
              </a:rPr>
              <a:t>Prefi</a:t>
            </a:r>
            <a:r>
              <a:rPr sz="3600" dirty="0">
                <a:latin typeface="Arial"/>
                <a:cs typeface="Arial"/>
              </a:rPr>
              <a:t>x</a:t>
            </a:r>
            <a:r>
              <a:rPr sz="3600" spc="100" dirty="0">
                <a:latin typeface="Times New Roman"/>
                <a:cs typeface="Times New Roman"/>
              </a:rPr>
              <a:t> </a:t>
            </a:r>
            <a:r>
              <a:rPr sz="3600" spc="-5" dirty="0">
                <a:latin typeface="Arial"/>
                <a:cs typeface="Arial"/>
              </a:rPr>
              <a:t>use</a:t>
            </a:r>
            <a:r>
              <a:rPr sz="3600" dirty="0">
                <a:latin typeface="Arial"/>
                <a:cs typeface="Arial"/>
              </a:rPr>
              <a:t>d</a:t>
            </a:r>
            <a:r>
              <a:rPr sz="3600" spc="100" dirty="0">
                <a:latin typeface="Times New Roman"/>
                <a:cs typeface="Times New Roman"/>
              </a:rPr>
              <a:t> </a:t>
            </a:r>
            <a:r>
              <a:rPr sz="3600" spc="-15" dirty="0">
                <a:latin typeface="Arial"/>
                <a:cs typeface="Arial"/>
              </a:rPr>
              <a:t>for</a:t>
            </a:r>
            <a:r>
              <a:rPr sz="3600" spc="95" dirty="0">
                <a:latin typeface="Times New Roman"/>
                <a:cs typeface="Times New Roman"/>
              </a:rPr>
              <a:t> </a:t>
            </a:r>
            <a:r>
              <a:rPr sz="3600" spc="-5" dirty="0">
                <a:latin typeface="Arial"/>
                <a:cs typeface="Arial"/>
              </a:rPr>
              <a:t>date/time</a:t>
            </a:r>
            <a:r>
              <a:rPr sz="3600" spc="-5" dirty="0">
                <a:latin typeface="Times New Roman"/>
                <a:cs typeface="Times New Roman"/>
              </a:rPr>
              <a:t> </a:t>
            </a:r>
            <a:r>
              <a:rPr sz="3600" spc="-5" dirty="0">
                <a:latin typeface="Arial"/>
                <a:cs typeface="Arial"/>
              </a:rPr>
              <a:t>conversion</a:t>
            </a:r>
            <a:r>
              <a:rPr sz="3600" dirty="0">
                <a:latin typeface="Arial"/>
                <a:cs typeface="Arial"/>
              </a:rPr>
              <a:t>s</a:t>
            </a:r>
            <a:r>
              <a:rPr sz="3600" spc="95" dirty="0">
                <a:latin typeface="Times New Roman"/>
                <a:cs typeface="Times New Roman"/>
              </a:rPr>
              <a:t> </a:t>
            </a:r>
            <a:r>
              <a:rPr sz="3600" spc="-5" dirty="0">
                <a:latin typeface="Arial"/>
                <a:cs typeface="Arial"/>
              </a:rPr>
              <a:t>(se</a:t>
            </a:r>
            <a:r>
              <a:rPr sz="3600" dirty="0">
                <a:latin typeface="Arial"/>
                <a:cs typeface="Arial"/>
              </a:rPr>
              <a:t>e</a:t>
            </a:r>
            <a:r>
              <a:rPr sz="3600" spc="100" dirty="0">
                <a:latin typeface="Times New Roman"/>
                <a:cs typeface="Times New Roman"/>
              </a:rPr>
              <a:t> </a:t>
            </a:r>
            <a:r>
              <a:rPr sz="3600" spc="-5" dirty="0">
                <a:latin typeface="Arial"/>
                <a:cs typeface="Arial"/>
              </a:rPr>
              <a:t>below)</a:t>
            </a:r>
            <a:r>
              <a:rPr sz="3600" spc="-5" dirty="0">
                <a:latin typeface="Times New Roman"/>
                <a:cs typeface="Times New Roman"/>
              </a:rPr>
              <a:t> </a:t>
            </a:r>
            <a:r>
              <a:rPr sz="3600" spc="-5" dirty="0">
                <a:latin typeface="Arial"/>
                <a:cs typeface="Arial"/>
              </a:rPr>
              <a:t>Use</a:t>
            </a:r>
            <a:r>
              <a:rPr sz="3600" dirty="0">
                <a:latin typeface="Arial"/>
                <a:cs typeface="Arial"/>
              </a:rPr>
              <a:t>d</a:t>
            </a:r>
            <a:r>
              <a:rPr sz="3600" spc="100" dirty="0">
                <a:latin typeface="Times New Roman"/>
                <a:cs typeface="Times New Roman"/>
              </a:rPr>
              <a:t> </a:t>
            </a:r>
            <a:r>
              <a:rPr sz="3600" spc="-15" dirty="0">
                <a:latin typeface="Arial"/>
                <a:cs typeface="Arial"/>
              </a:rPr>
              <a:t>to</a:t>
            </a:r>
            <a:r>
              <a:rPr sz="3600" spc="95" dirty="0">
                <a:latin typeface="Times New Roman"/>
                <a:cs typeface="Times New Roman"/>
              </a:rPr>
              <a:t> </a:t>
            </a:r>
            <a:r>
              <a:rPr sz="3600" spc="-5" dirty="0">
                <a:latin typeface="Arial"/>
                <a:cs typeface="Arial"/>
              </a:rPr>
              <a:t>prin</a:t>
            </a:r>
            <a:r>
              <a:rPr sz="3600" dirty="0">
                <a:latin typeface="Arial"/>
                <a:cs typeface="Arial"/>
              </a:rPr>
              <a:t>t</a:t>
            </a:r>
            <a:r>
              <a:rPr sz="3600" spc="100" dirty="0">
                <a:latin typeface="Times New Roman"/>
                <a:cs typeface="Times New Roman"/>
              </a:rPr>
              <a:t> </a:t>
            </a:r>
            <a:r>
              <a:rPr sz="3600" dirty="0">
                <a:latin typeface="Arial"/>
                <a:cs typeface="Arial"/>
              </a:rPr>
              <a:t>a</a:t>
            </a:r>
            <a:r>
              <a:rPr sz="3600" spc="95" dirty="0">
                <a:latin typeface="Times New Roman"/>
                <a:cs typeface="Times New Roman"/>
              </a:rPr>
              <a:t> </a:t>
            </a:r>
            <a:r>
              <a:rPr sz="3600" spc="-5" dirty="0">
                <a:latin typeface="Arial"/>
                <a:cs typeface="Arial"/>
              </a:rPr>
              <a:t>litera</a:t>
            </a:r>
            <a:r>
              <a:rPr sz="3600" dirty="0">
                <a:latin typeface="Arial"/>
                <a:cs typeface="Arial"/>
              </a:rPr>
              <a:t>l</a:t>
            </a:r>
            <a:r>
              <a:rPr sz="3600" spc="100" dirty="0">
                <a:latin typeface="Times New Roman"/>
                <a:cs typeface="Times New Roman"/>
              </a:rPr>
              <a:t> </a:t>
            </a:r>
            <a:r>
              <a:rPr sz="3600" spc="-25" dirty="0">
                <a:latin typeface="Arial"/>
                <a:cs typeface="Arial"/>
              </a:rPr>
              <a:t>'%'</a:t>
            </a:r>
            <a:endParaRPr sz="3600">
              <a:latin typeface="Arial"/>
              <a:cs typeface="Arial"/>
            </a:endParaRPr>
          </a:p>
          <a:p>
            <a:pPr marL="12700" marR="742315">
              <a:lnSpc>
                <a:spcPct val="100000"/>
              </a:lnSpc>
              <a:spcBef>
                <a:spcPts val="865"/>
              </a:spcBef>
            </a:pPr>
            <a:r>
              <a:rPr sz="3600" spc="-5" dirty="0">
                <a:latin typeface="Arial"/>
                <a:cs typeface="Arial"/>
              </a:rPr>
              <a:t>Platform-specifi</a:t>
            </a:r>
            <a:r>
              <a:rPr sz="3600" dirty="0">
                <a:latin typeface="Arial"/>
                <a:cs typeface="Arial"/>
              </a:rPr>
              <a:t>c</a:t>
            </a:r>
            <a:r>
              <a:rPr sz="3600" spc="95" dirty="0">
                <a:latin typeface="Times New Roman"/>
                <a:cs typeface="Times New Roman"/>
              </a:rPr>
              <a:t> </a:t>
            </a:r>
            <a:r>
              <a:rPr sz="3600" spc="-5" dirty="0">
                <a:latin typeface="Arial"/>
                <a:cs typeface="Arial"/>
              </a:rPr>
              <a:t>line</a:t>
            </a:r>
            <a:r>
              <a:rPr sz="3600" spc="-5" dirty="0">
                <a:latin typeface="Times New Roman"/>
                <a:cs typeface="Times New Roman"/>
              </a:rPr>
              <a:t> </a:t>
            </a:r>
            <a:r>
              <a:rPr sz="3600" dirty="0">
                <a:latin typeface="Arial"/>
                <a:cs typeface="Arial"/>
              </a:rPr>
              <a:t>separator</a:t>
            </a:r>
            <a:endParaRPr sz="3600">
              <a:latin typeface="Arial"/>
              <a:cs typeface="Arial"/>
            </a:endParaRPr>
          </a:p>
        </p:txBody>
      </p:sp>
      <p:sp>
        <p:nvSpPr>
          <p:cNvPr id="5" name="object 5"/>
          <p:cNvSpPr txBox="1"/>
          <p:nvPr/>
        </p:nvSpPr>
        <p:spPr>
          <a:xfrm>
            <a:off x="524015" y="2521865"/>
            <a:ext cx="1355725" cy="1141095"/>
          </a:xfrm>
          <a:prstGeom prst="rect">
            <a:avLst/>
          </a:prstGeom>
        </p:spPr>
        <p:txBody>
          <a:bodyPr vert="horz" wrap="square" lIns="0" tIns="0" rIns="0" bIns="0" rtlCol="0">
            <a:spAutoFit/>
          </a:bodyPr>
          <a:lstStyle/>
          <a:p>
            <a:pPr marL="12700">
              <a:lnSpc>
                <a:spcPct val="100000"/>
              </a:lnSpc>
              <a:tabLst>
                <a:tab pos="354965" algn="l"/>
              </a:tabLst>
            </a:pPr>
            <a:r>
              <a:rPr sz="3600" dirty="0">
                <a:latin typeface="Arial"/>
                <a:cs typeface="Arial"/>
              </a:rPr>
              <a:t>•</a:t>
            </a:r>
            <a:r>
              <a:rPr sz="3600" dirty="0">
                <a:latin typeface="Times New Roman"/>
                <a:cs typeface="Times New Roman"/>
              </a:rPr>
              <a:t>	</a:t>
            </a:r>
            <a:r>
              <a:rPr sz="3600" spc="-10" dirty="0">
                <a:latin typeface="Arial"/>
                <a:cs typeface="Arial"/>
              </a:rPr>
              <a:t>'</a:t>
            </a:r>
            <a:r>
              <a:rPr sz="3600" spc="-5" dirty="0">
                <a:latin typeface="Arial"/>
                <a:cs typeface="Arial"/>
              </a:rPr>
              <a:t>%%'</a:t>
            </a:r>
            <a:endParaRPr sz="3600">
              <a:latin typeface="Arial"/>
              <a:cs typeface="Arial"/>
            </a:endParaRPr>
          </a:p>
          <a:p>
            <a:pPr marL="12700">
              <a:lnSpc>
                <a:spcPct val="100000"/>
              </a:lnSpc>
              <a:spcBef>
                <a:spcPts val="865"/>
              </a:spcBef>
              <a:tabLst>
                <a:tab pos="354965" algn="l"/>
              </a:tabLst>
            </a:pPr>
            <a:r>
              <a:rPr sz="3600" dirty="0">
                <a:latin typeface="Arial"/>
                <a:cs typeface="Arial"/>
              </a:rPr>
              <a:t>•</a:t>
            </a:r>
            <a:r>
              <a:rPr sz="3600" dirty="0">
                <a:latin typeface="Times New Roman"/>
                <a:cs typeface="Times New Roman"/>
              </a:rPr>
              <a:t>	</a:t>
            </a:r>
            <a:r>
              <a:rPr sz="3600" spc="-10" dirty="0">
                <a:latin typeface="Arial"/>
                <a:cs typeface="Arial"/>
              </a:rPr>
              <a:t>'</a:t>
            </a:r>
            <a:r>
              <a:rPr sz="3600" spc="-5" dirty="0">
                <a:latin typeface="Arial"/>
                <a:cs typeface="Arial"/>
              </a:rPr>
              <a:t>%n'</a:t>
            </a:r>
            <a:endParaRPr sz="360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85365">
              <a:lnSpc>
                <a:spcPct val="100000"/>
              </a:lnSpc>
            </a:pPr>
            <a:r>
              <a:rPr sz="3600" spc="-25" dirty="0"/>
              <a:t>Time</a:t>
            </a:r>
            <a:r>
              <a:rPr sz="3600" spc="95" dirty="0">
                <a:latin typeface="Times New Roman"/>
                <a:cs typeface="Times New Roman"/>
              </a:rPr>
              <a:t> </a:t>
            </a:r>
            <a:r>
              <a:rPr sz="3600" spc="-5" dirty="0"/>
              <a:t>Characters</a:t>
            </a:r>
            <a:r>
              <a:rPr sz="3600" dirty="0"/>
              <a:t>,</a:t>
            </a:r>
            <a:r>
              <a:rPr sz="3600" spc="105" dirty="0">
                <a:latin typeface="Times New Roman"/>
                <a:cs typeface="Times New Roman"/>
              </a:rPr>
              <a:t> </a:t>
            </a:r>
            <a:r>
              <a:rPr sz="3600" dirty="0"/>
              <a:t>1</a:t>
            </a:r>
            <a:endParaRPr sz="3600">
              <a:latin typeface="Times New Roman"/>
              <a:cs typeface="Times New Roman"/>
            </a:endParaRPr>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43</a:t>
            </a:fld>
            <a:endParaRPr sz="1600">
              <a:latin typeface="Times New Roman"/>
              <a:cs typeface="Times New Roman"/>
            </a:endParaRPr>
          </a:p>
        </p:txBody>
      </p:sp>
      <p:sp>
        <p:nvSpPr>
          <p:cNvPr id="3" name="object 3"/>
          <p:cNvSpPr txBox="1"/>
          <p:nvPr/>
        </p:nvSpPr>
        <p:spPr>
          <a:xfrm>
            <a:off x="524002" y="1227767"/>
            <a:ext cx="5930265" cy="722630"/>
          </a:xfrm>
          <a:prstGeom prst="rect">
            <a:avLst/>
          </a:prstGeom>
        </p:spPr>
        <p:txBody>
          <a:bodyPr vert="horz" wrap="square" lIns="0" tIns="0" rIns="0" bIns="0" rtlCol="0">
            <a:spAutoFit/>
          </a:bodyPr>
          <a:lstStyle/>
          <a:p>
            <a:pPr marL="927100" marR="5080" indent="-914400">
              <a:lnSpc>
                <a:spcPts val="2690"/>
              </a:lnSpc>
              <a:buFont typeface="Arial"/>
              <a:buChar char="•"/>
              <a:tabLst>
                <a:tab pos="355600" algn="l"/>
                <a:tab pos="946150" algn="l"/>
              </a:tabLst>
            </a:pPr>
            <a:r>
              <a:rPr sz="2800" spc="-5" dirty="0">
                <a:latin typeface="Arial"/>
                <a:cs typeface="Arial"/>
              </a:rPr>
              <a:t>'</a:t>
            </a:r>
            <a:r>
              <a:rPr sz="2800" dirty="0">
                <a:latin typeface="Arial"/>
                <a:cs typeface="Arial"/>
              </a:rPr>
              <a:t>H'</a:t>
            </a:r>
            <a:r>
              <a:rPr sz="2800" dirty="0">
                <a:latin typeface="Times New Roman"/>
                <a:cs typeface="Times New Roman"/>
              </a:rPr>
              <a:t>		</a:t>
            </a:r>
            <a:r>
              <a:rPr sz="2800" dirty="0">
                <a:latin typeface="Arial"/>
                <a:cs typeface="Arial"/>
              </a:rPr>
              <a:t>2-digit</a:t>
            </a:r>
            <a:r>
              <a:rPr sz="2800" spc="80" dirty="0">
                <a:latin typeface="Times New Roman"/>
                <a:cs typeface="Times New Roman"/>
              </a:rPr>
              <a:t> </a:t>
            </a:r>
            <a:r>
              <a:rPr sz="2800" dirty="0">
                <a:latin typeface="Arial"/>
                <a:cs typeface="Arial"/>
              </a:rPr>
              <a:t>hour</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24-hour</a:t>
            </a:r>
            <a:r>
              <a:rPr sz="2800" spc="80" dirty="0">
                <a:latin typeface="Times New Roman"/>
                <a:cs typeface="Times New Roman"/>
              </a:rPr>
              <a:t> </a:t>
            </a:r>
            <a:r>
              <a:rPr sz="2800" dirty="0">
                <a:latin typeface="Arial"/>
                <a:cs typeface="Arial"/>
              </a:rPr>
              <a:t>clock</a:t>
            </a:r>
            <a:r>
              <a:rPr sz="2800" dirty="0">
                <a:latin typeface="Times New Roman"/>
                <a:cs typeface="Times New Roman"/>
              </a:rPr>
              <a:t> </a:t>
            </a:r>
            <a:r>
              <a:rPr sz="2800" dirty="0">
                <a:latin typeface="Arial"/>
                <a:cs typeface="Arial"/>
              </a:rPr>
              <a:t>(leading</a:t>
            </a:r>
            <a:r>
              <a:rPr sz="2800" spc="85" dirty="0">
                <a:latin typeface="Times New Roman"/>
                <a:cs typeface="Times New Roman"/>
              </a:rPr>
              <a:t> </a:t>
            </a:r>
            <a:r>
              <a:rPr sz="2800" dirty="0">
                <a:latin typeface="Arial"/>
                <a:cs typeface="Arial"/>
              </a:rPr>
              <a:t>zero)</a:t>
            </a:r>
            <a:endParaRPr sz="2800">
              <a:latin typeface="Arial"/>
              <a:cs typeface="Arial"/>
            </a:endParaRPr>
          </a:p>
        </p:txBody>
      </p:sp>
      <p:sp>
        <p:nvSpPr>
          <p:cNvPr id="4" name="object 4"/>
          <p:cNvSpPr txBox="1"/>
          <p:nvPr/>
        </p:nvSpPr>
        <p:spPr>
          <a:xfrm>
            <a:off x="524002" y="1996625"/>
            <a:ext cx="8188959" cy="25165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 pos="927100" algn="l"/>
              </a:tabLst>
            </a:pPr>
            <a:r>
              <a:rPr sz="2800" spc="-5" dirty="0">
                <a:latin typeface="Arial"/>
                <a:cs typeface="Arial"/>
              </a:rPr>
              <a:t>'</a:t>
            </a:r>
            <a:r>
              <a:rPr sz="2800" dirty="0">
                <a:latin typeface="Arial"/>
                <a:cs typeface="Arial"/>
              </a:rPr>
              <a:t>I'</a:t>
            </a:r>
            <a:r>
              <a:rPr sz="2800" dirty="0">
                <a:latin typeface="Times New Roman"/>
                <a:cs typeface="Times New Roman"/>
              </a:rPr>
              <a:t>	</a:t>
            </a:r>
            <a:r>
              <a:rPr sz="2800" dirty="0">
                <a:latin typeface="Arial"/>
                <a:cs typeface="Arial"/>
              </a:rPr>
              <a:t>2-digit</a:t>
            </a:r>
            <a:r>
              <a:rPr sz="2800" spc="85" dirty="0">
                <a:latin typeface="Times New Roman"/>
                <a:cs typeface="Times New Roman"/>
              </a:rPr>
              <a:t> </a:t>
            </a:r>
            <a:r>
              <a:rPr sz="2800" dirty="0">
                <a:latin typeface="Arial"/>
                <a:cs typeface="Arial"/>
              </a:rPr>
              <a:t>hour</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12-hour</a:t>
            </a:r>
            <a:r>
              <a:rPr sz="2800" spc="85" dirty="0">
                <a:latin typeface="Times New Roman"/>
                <a:cs typeface="Times New Roman"/>
              </a:rPr>
              <a:t> </a:t>
            </a:r>
            <a:r>
              <a:rPr sz="2800" dirty="0">
                <a:latin typeface="Arial"/>
                <a:cs typeface="Arial"/>
              </a:rPr>
              <a:t>clock</a:t>
            </a:r>
            <a:r>
              <a:rPr sz="2800" spc="80" dirty="0">
                <a:latin typeface="Times New Roman"/>
                <a:cs typeface="Times New Roman"/>
              </a:rPr>
              <a:t> </a:t>
            </a:r>
            <a:r>
              <a:rPr sz="2800" dirty="0">
                <a:latin typeface="Arial"/>
                <a:cs typeface="Arial"/>
              </a:rPr>
              <a:t>(leading</a:t>
            </a:r>
            <a:r>
              <a:rPr sz="2800" spc="75" dirty="0">
                <a:latin typeface="Times New Roman"/>
                <a:cs typeface="Times New Roman"/>
              </a:rPr>
              <a:t> </a:t>
            </a:r>
            <a:r>
              <a:rPr sz="2800" dirty="0">
                <a:latin typeface="Arial"/>
                <a:cs typeface="Arial"/>
              </a:rPr>
              <a:t>zero)</a:t>
            </a:r>
            <a:endParaRPr sz="2800">
              <a:latin typeface="Arial"/>
              <a:cs typeface="Arial"/>
            </a:endParaRPr>
          </a:p>
          <a:p>
            <a:pPr marL="355600" indent="-342900">
              <a:lnSpc>
                <a:spcPct val="100000"/>
              </a:lnSpc>
              <a:buFont typeface="Arial"/>
              <a:buChar char="•"/>
              <a:tabLst>
                <a:tab pos="355600" algn="l"/>
                <a:tab pos="927100" algn="l"/>
              </a:tabLst>
            </a:pPr>
            <a:r>
              <a:rPr sz="2800" spc="-5" dirty="0">
                <a:latin typeface="Arial"/>
                <a:cs typeface="Arial"/>
              </a:rPr>
              <a:t>'</a:t>
            </a:r>
            <a:r>
              <a:rPr sz="2800" dirty="0">
                <a:latin typeface="Arial"/>
                <a:cs typeface="Arial"/>
              </a:rPr>
              <a:t>k'</a:t>
            </a:r>
            <a:r>
              <a:rPr sz="2800" dirty="0">
                <a:latin typeface="Times New Roman"/>
                <a:cs typeface="Times New Roman"/>
              </a:rPr>
              <a:t>	</a:t>
            </a:r>
            <a:r>
              <a:rPr sz="2800" dirty="0">
                <a:latin typeface="Arial"/>
                <a:cs typeface="Arial"/>
              </a:rPr>
              <a:t>Hour</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24</a:t>
            </a:r>
            <a:r>
              <a:rPr sz="2800" spc="80" dirty="0">
                <a:latin typeface="Times New Roman"/>
                <a:cs typeface="Times New Roman"/>
              </a:rPr>
              <a:t> </a:t>
            </a:r>
            <a:r>
              <a:rPr sz="2800" dirty="0">
                <a:latin typeface="Arial"/>
                <a:cs typeface="Arial"/>
              </a:rPr>
              <a:t>hour</a:t>
            </a:r>
            <a:r>
              <a:rPr sz="2800" spc="80" dirty="0">
                <a:latin typeface="Times New Roman"/>
                <a:cs typeface="Times New Roman"/>
              </a:rPr>
              <a:t> </a:t>
            </a:r>
            <a:r>
              <a:rPr sz="2800" dirty="0">
                <a:latin typeface="Arial"/>
                <a:cs typeface="Arial"/>
              </a:rPr>
              <a:t>clock</a:t>
            </a:r>
            <a:r>
              <a:rPr sz="2800" spc="80" dirty="0">
                <a:latin typeface="Times New Roman"/>
                <a:cs typeface="Times New Roman"/>
              </a:rPr>
              <a:t> </a:t>
            </a:r>
            <a:r>
              <a:rPr sz="2800" dirty="0">
                <a:latin typeface="Arial"/>
                <a:cs typeface="Arial"/>
              </a:rPr>
              <a:t>(0-23)</a:t>
            </a:r>
            <a:endParaRPr sz="2800">
              <a:latin typeface="Arial"/>
              <a:cs typeface="Arial"/>
            </a:endParaRPr>
          </a:p>
          <a:p>
            <a:pPr marL="355600" indent="-342900">
              <a:lnSpc>
                <a:spcPct val="100000"/>
              </a:lnSpc>
              <a:spcBef>
                <a:spcPts val="5"/>
              </a:spcBef>
              <a:buFont typeface="Arial"/>
              <a:buChar char="•"/>
              <a:tabLst>
                <a:tab pos="355600" algn="l"/>
                <a:tab pos="927100" algn="l"/>
              </a:tabLst>
            </a:pPr>
            <a:r>
              <a:rPr sz="2800" spc="-5" dirty="0">
                <a:latin typeface="Arial"/>
                <a:cs typeface="Arial"/>
              </a:rPr>
              <a:t>'</a:t>
            </a:r>
            <a:r>
              <a:rPr sz="2800" dirty="0">
                <a:latin typeface="Arial"/>
                <a:cs typeface="Arial"/>
              </a:rPr>
              <a:t>l'</a:t>
            </a:r>
            <a:r>
              <a:rPr sz="2800" dirty="0">
                <a:latin typeface="Times New Roman"/>
                <a:cs typeface="Times New Roman"/>
              </a:rPr>
              <a:t>	</a:t>
            </a:r>
            <a:r>
              <a:rPr sz="2800" dirty="0">
                <a:latin typeface="Arial"/>
                <a:cs typeface="Arial"/>
              </a:rPr>
              <a:t>Hour</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12-hour</a:t>
            </a:r>
            <a:r>
              <a:rPr sz="2800" spc="80" dirty="0">
                <a:latin typeface="Times New Roman"/>
                <a:cs typeface="Times New Roman"/>
              </a:rPr>
              <a:t> </a:t>
            </a:r>
            <a:r>
              <a:rPr sz="2800" dirty="0">
                <a:latin typeface="Arial"/>
                <a:cs typeface="Arial"/>
              </a:rPr>
              <a:t>clock</a:t>
            </a:r>
            <a:r>
              <a:rPr sz="2800" spc="80" dirty="0">
                <a:latin typeface="Times New Roman"/>
                <a:cs typeface="Times New Roman"/>
              </a:rPr>
              <a:t> </a:t>
            </a:r>
            <a:r>
              <a:rPr sz="2800" dirty="0">
                <a:latin typeface="Arial"/>
                <a:cs typeface="Arial"/>
              </a:rPr>
              <a:t>(1-12)</a:t>
            </a:r>
            <a:endParaRPr sz="2800">
              <a:latin typeface="Arial"/>
              <a:cs typeface="Arial"/>
            </a:endParaRPr>
          </a:p>
          <a:p>
            <a:pPr marL="12700">
              <a:lnSpc>
                <a:spcPct val="100000"/>
              </a:lnSpc>
            </a:pPr>
            <a:r>
              <a:rPr sz="2800" dirty="0">
                <a:latin typeface="Arial"/>
                <a:cs typeface="Arial"/>
              </a:rPr>
              <a:t>•</a:t>
            </a:r>
            <a:endParaRPr sz="2800">
              <a:latin typeface="Arial"/>
              <a:cs typeface="Arial"/>
            </a:endParaRPr>
          </a:p>
          <a:p>
            <a:pPr marL="12700">
              <a:lnSpc>
                <a:spcPct val="100000"/>
              </a:lnSpc>
            </a:pPr>
            <a:r>
              <a:rPr sz="2800" dirty="0">
                <a:latin typeface="Arial"/>
                <a:cs typeface="Arial"/>
              </a:rPr>
              <a:t>•</a:t>
            </a:r>
            <a:endParaRPr sz="2800">
              <a:latin typeface="Arial"/>
              <a:cs typeface="Arial"/>
            </a:endParaRPr>
          </a:p>
          <a:p>
            <a:pPr marL="12700">
              <a:lnSpc>
                <a:spcPct val="100000"/>
              </a:lnSpc>
              <a:spcBef>
                <a:spcPts val="5"/>
              </a:spcBef>
            </a:pPr>
            <a:r>
              <a:rPr sz="2800" dirty="0">
                <a:latin typeface="Arial"/>
                <a:cs typeface="Arial"/>
              </a:rPr>
              <a:t>•</a:t>
            </a:r>
            <a:endParaRPr sz="2800">
              <a:latin typeface="Arial"/>
              <a:cs typeface="Arial"/>
            </a:endParaRPr>
          </a:p>
        </p:txBody>
      </p:sp>
      <p:sp>
        <p:nvSpPr>
          <p:cNvPr id="5" name="object 5"/>
          <p:cNvSpPr txBox="1"/>
          <p:nvPr/>
        </p:nvSpPr>
        <p:spPr>
          <a:xfrm>
            <a:off x="866902" y="3277526"/>
            <a:ext cx="7449184" cy="808355"/>
          </a:xfrm>
          <a:prstGeom prst="rect">
            <a:avLst/>
          </a:prstGeom>
        </p:spPr>
        <p:txBody>
          <a:bodyPr vert="horz" wrap="square" lIns="0" tIns="0" rIns="0" bIns="0" rtlCol="0">
            <a:spAutoFit/>
          </a:bodyPr>
          <a:lstStyle/>
          <a:p>
            <a:pPr marL="12700">
              <a:lnSpc>
                <a:spcPct val="100000"/>
              </a:lnSpc>
              <a:tabLst>
                <a:tab pos="583565" algn="l"/>
              </a:tabLst>
            </a:pPr>
            <a:r>
              <a:rPr sz="2800" spc="-5" dirty="0">
                <a:latin typeface="Arial"/>
                <a:cs typeface="Arial"/>
              </a:rPr>
              <a:t>'</a:t>
            </a:r>
            <a:r>
              <a:rPr sz="2800" dirty="0">
                <a:latin typeface="Arial"/>
                <a:cs typeface="Arial"/>
              </a:rPr>
              <a:t>M'</a:t>
            </a:r>
            <a:r>
              <a:rPr sz="2800" dirty="0">
                <a:latin typeface="Times New Roman"/>
                <a:cs typeface="Times New Roman"/>
              </a:rPr>
              <a:t>	</a:t>
            </a:r>
            <a:r>
              <a:rPr sz="2800" dirty="0">
                <a:latin typeface="Arial"/>
                <a:cs typeface="Arial"/>
              </a:rPr>
              <a:t>2-digit</a:t>
            </a:r>
            <a:r>
              <a:rPr sz="2800" spc="85" dirty="0">
                <a:latin typeface="Times New Roman"/>
                <a:cs typeface="Times New Roman"/>
              </a:rPr>
              <a:t> </a:t>
            </a:r>
            <a:r>
              <a:rPr sz="2800" dirty="0">
                <a:latin typeface="Arial"/>
                <a:cs typeface="Arial"/>
              </a:rPr>
              <a:t>minute</a:t>
            </a:r>
            <a:r>
              <a:rPr sz="2800" spc="80" dirty="0">
                <a:latin typeface="Times New Roman"/>
                <a:cs typeface="Times New Roman"/>
              </a:rPr>
              <a:t> </a:t>
            </a:r>
            <a:r>
              <a:rPr sz="2800" dirty="0">
                <a:latin typeface="Arial"/>
                <a:cs typeface="Arial"/>
              </a:rPr>
              <a:t>within</a:t>
            </a:r>
            <a:r>
              <a:rPr sz="2800" spc="80" dirty="0">
                <a:latin typeface="Times New Roman"/>
                <a:cs typeface="Times New Roman"/>
              </a:rPr>
              <a:t> </a:t>
            </a:r>
            <a:r>
              <a:rPr sz="2800" dirty="0">
                <a:latin typeface="Arial"/>
                <a:cs typeface="Arial"/>
              </a:rPr>
              <a:t>hour</a:t>
            </a:r>
            <a:r>
              <a:rPr sz="2800" spc="80" dirty="0">
                <a:latin typeface="Times New Roman"/>
                <a:cs typeface="Times New Roman"/>
              </a:rPr>
              <a:t> </a:t>
            </a:r>
            <a:r>
              <a:rPr sz="2800" dirty="0">
                <a:latin typeface="Arial"/>
                <a:cs typeface="Arial"/>
              </a:rPr>
              <a:t>(leading</a:t>
            </a:r>
            <a:r>
              <a:rPr sz="2800" spc="75" dirty="0">
                <a:latin typeface="Times New Roman"/>
                <a:cs typeface="Times New Roman"/>
              </a:rPr>
              <a:t> </a:t>
            </a:r>
            <a:r>
              <a:rPr sz="2800" dirty="0">
                <a:latin typeface="Arial"/>
                <a:cs typeface="Arial"/>
              </a:rPr>
              <a:t>zero)</a:t>
            </a:r>
            <a:endParaRPr sz="2800">
              <a:latin typeface="Arial"/>
              <a:cs typeface="Arial"/>
            </a:endParaRPr>
          </a:p>
          <a:p>
            <a:pPr marL="12700">
              <a:lnSpc>
                <a:spcPct val="100000"/>
              </a:lnSpc>
              <a:tabLst>
                <a:tab pos="584835" algn="l"/>
              </a:tabLst>
            </a:pPr>
            <a:r>
              <a:rPr sz="2800" spc="-5" dirty="0">
                <a:latin typeface="Arial"/>
                <a:cs typeface="Arial"/>
              </a:rPr>
              <a:t>'</a:t>
            </a:r>
            <a:r>
              <a:rPr sz="2800" dirty="0">
                <a:latin typeface="Arial"/>
                <a:cs typeface="Arial"/>
              </a:rPr>
              <a:t>S'</a:t>
            </a:r>
            <a:r>
              <a:rPr sz="2800" dirty="0">
                <a:latin typeface="Times New Roman"/>
                <a:cs typeface="Times New Roman"/>
              </a:rPr>
              <a:t>	</a:t>
            </a:r>
            <a:r>
              <a:rPr sz="2800" dirty="0">
                <a:latin typeface="Arial"/>
                <a:cs typeface="Arial"/>
              </a:rPr>
              <a:t>2-digit</a:t>
            </a:r>
            <a:r>
              <a:rPr sz="2800" spc="80" dirty="0">
                <a:latin typeface="Times New Roman"/>
                <a:cs typeface="Times New Roman"/>
              </a:rPr>
              <a:t> </a:t>
            </a:r>
            <a:r>
              <a:rPr sz="2800" dirty="0">
                <a:latin typeface="Arial"/>
                <a:cs typeface="Arial"/>
              </a:rPr>
              <a:t>seconds</a:t>
            </a:r>
            <a:r>
              <a:rPr sz="2800" spc="75" dirty="0">
                <a:latin typeface="Times New Roman"/>
                <a:cs typeface="Times New Roman"/>
              </a:rPr>
              <a:t> </a:t>
            </a:r>
            <a:r>
              <a:rPr sz="2800" dirty="0">
                <a:latin typeface="Arial"/>
                <a:cs typeface="Arial"/>
              </a:rPr>
              <a:t>within</a:t>
            </a:r>
            <a:r>
              <a:rPr sz="2800" spc="80" dirty="0">
                <a:latin typeface="Times New Roman"/>
                <a:cs typeface="Times New Roman"/>
              </a:rPr>
              <a:t> </a:t>
            </a:r>
            <a:r>
              <a:rPr sz="2800" dirty="0">
                <a:latin typeface="Arial"/>
                <a:cs typeface="Arial"/>
              </a:rPr>
              <a:t>minute</a:t>
            </a:r>
            <a:r>
              <a:rPr sz="2800" spc="75" dirty="0">
                <a:latin typeface="Times New Roman"/>
                <a:cs typeface="Times New Roman"/>
              </a:rPr>
              <a:t> </a:t>
            </a:r>
            <a:r>
              <a:rPr sz="2800" dirty="0">
                <a:latin typeface="Arial"/>
                <a:cs typeface="Arial"/>
              </a:rPr>
              <a:t>(leading</a:t>
            </a:r>
            <a:r>
              <a:rPr sz="2800" spc="75" dirty="0">
                <a:latin typeface="Times New Roman"/>
                <a:cs typeface="Times New Roman"/>
              </a:rPr>
              <a:t> </a:t>
            </a:r>
            <a:r>
              <a:rPr sz="2800" dirty="0">
                <a:latin typeface="Arial"/>
                <a:cs typeface="Arial"/>
              </a:rPr>
              <a:t>zero)</a:t>
            </a:r>
            <a:endParaRPr sz="2800">
              <a:latin typeface="Arial"/>
              <a:cs typeface="Arial"/>
            </a:endParaRPr>
          </a:p>
        </p:txBody>
      </p:sp>
      <p:sp>
        <p:nvSpPr>
          <p:cNvPr id="6" name="object 6"/>
          <p:cNvSpPr txBox="1"/>
          <p:nvPr/>
        </p:nvSpPr>
        <p:spPr>
          <a:xfrm>
            <a:off x="866902" y="4131717"/>
            <a:ext cx="5686425" cy="722630"/>
          </a:xfrm>
          <a:prstGeom prst="rect">
            <a:avLst/>
          </a:prstGeom>
        </p:spPr>
        <p:txBody>
          <a:bodyPr vert="horz" wrap="square" lIns="0" tIns="0" rIns="0" bIns="0" rtlCol="0">
            <a:spAutoFit/>
          </a:bodyPr>
          <a:lstStyle/>
          <a:p>
            <a:pPr marL="584200" marR="5080" indent="-571500">
              <a:lnSpc>
                <a:spcPts val="2690"/>
              </a:lnSpc>
              <a:tabLst>
                <a:tab pos="583565" algn="l"/>
              </a:tabLst>
            </a:pPr>
            <a:r>
              <a:rPr sz="2800" spc="-5" dirty="0">
                <a:latin typeface="Arial"/>
                <a:cs typeface="Arial"/>
              </a:rPr>
              <a:t>'</a:t>
            </a:r>
            <a:r>
              <a:rPr sz="2800" dirty="0">
                <a:latin typeface="Arial"/>
                <a:cs typeface="Arial"/>
              </a:rPr>
              <a:t>L'</a:t>
            </a:r>
            <a:r>
              <a:rPr sz="2800" dirty="0">
                <a:latin typeface="Times New Roman"/>
                <a:cs typeface="Times New Roman"/>
              </a:rPr>
              <a:t>	</a:t>
            </a:r>
            <a:r>
              <a:rPr sz="2800" dirty="0">
                <a:latin typeface="Arial"/>
                <a:cs typeface="Arial"/>
              </a:rPr>
              <a:t>3-digit</a:t>
            </a:r>
            <a:r>
              <a:rPr sz="2800" spc="85" dirty="0">
                <a:latin typeface="Times New Roman"/>
                <a:cs typeface="Times New Roman"/>
              </a:rPr>
              <a:t> </a:t>
            </a:r>
            <a:r>
              <a:rPr sz="2800" dirty="0">
                <a:latin typeface="Arial"/>
                <a:cs typeface="Arial"/>
              </a:rPr>
              <a:t>millisecond</a:t>
            </a:r>
            <a:r>
              <a:rPr sz="2800" spc="75" dirty="0">
                <a:latin typeface="Times New Roman"/>
                <a:cs typeface="Times New Roman"/>
              </a:rPr>
              <a:t> </a:t>
            </a:r>
            <a:r>
              <a:rPr sz="2800" dirty="0">
                <a:latin typeface="Arial"/>
                <a:cs typeface="Arial"/>
              </a:rPr>
              <a:t>within</a:t>
            </a:r>
            <a:r>
              <a:rPr sz="2800" spc="80" dirty="0">
                <a:latin typeface="Times New Roman"/>
                <a:cs typeface="Times New Roman"/>
              </a:rPr>
              <a:t> </a:t>
            </a:r>
            <a:r>
              <a:rPr sz="2800" dirty="0">
                <a:latin typeface="Arial"/>
                <a:cs typeface="Arial"/>
              </a:rPr>
              <a:t>second</a:t>
            </a:r>
            <a:r>
              <a:rPr sz="2800" dirty="0">
                <a:latin typeface="Times New Roman"/>
                <a:cs typeface="Times New Roman"/>
              </a:rPr>
              <a:t> </a:t>
            </a:r>
            <a:r>
              <a:rPr sz="2800" dirty="0">
                <a:latin typeface="Arial"/>
                <a:cs typeface="Arial"/>
              </a:rPr>
              <a:t>(leading</a:t>
            </a:r>
            <a:r>
              <a:rPr sz="2800" spc="85" dirty="0">
                <a:latin typeface="Times New Roman"/>
                <a:cs typeface="Times New Roman"/>
              </a:rPr>
              <a:t> </a:t>
            </a:r>
            <a:r>
              <a:rPr sz="2800" dirty="0">
                <a:latin typeface="Arial"/>
                <a:cs typeface="Arial"/>
              </a:rPr>
              <a:t>zeros)</a:t>
            </a:r>
            <a:endParaRPr sz="280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85365">
              <a:lnSpc>
                <a:spcPct val="100000"/>
              </a:lnSpc>
            </a:pPr>
            <a:r>
              <a:rPr sz="3600" spc="-25" dirty="0"/>
              <a:t>Time</a:t>
            </a:r>
            <a:r>
              <a:rPr sz="3600" spc="95" dirty="0">
                <a:latin typeface="Times New Roman"/>
                <a:cs typeface="Times New Roman"/>
              </a:rPr>
              <a:t> </a:t>
            </a:r>
            <a:r>
              <a:rPr sz="3600" spc="-5" dirty="0"/>
              <a:t>Characters</a:t>
            </a:r>
            <a:r>
              <a:rPr sz="3600" dirty="0"/>
              <a:t>,</a:t>
            </a:r>
            <a:r>
              <a:rPr sz="3600" spc="105" dirty="0">
                <a:latin typeface="Times New Roman"/>
                <a:cs typeface="Times New Roman"/>
              </a:rPr>
              <a:t> </a:t>
            </a:r>
            <a:r>
              <a:rPr sz="3600" dirty="0"/>
              <a:t>2</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44</a:t>
            </a:fld>
            <a:endParaRPr sz="1600">
              <a:latin typeface="Times New Roman"/>
              <a:cs typeface="Times New Roman"/>
            </a:endParaRPr>
          </a:p>
        </p:txBody>
      </p:sp>
      <p:sp>
        <p:nvSpPr>
          <p:cNvPr id="3" name="object 3"/>
          <p:cNvSpPr txBox="1"/>
          <p:nvPr/>
        </p:nvSpPr>
        <p:spPr>
          <a:xfrm>
            <a:off x="524002" y="1297871"/>
            <a:ext cx="8044815" cy="3627754"/>
          </a:xfrm>
          <a:prstGeom prst="rect">
            <a:avLst/>
          </a:prstGeom>
        </p:spPr>
        <p:txBody>
          <a:bodyPr vert="horz" wrap="square" lIns="0" tIns="0" rIns="0" bIns="0" rtlCol="0">
            <a:spAutoFit/>
          </a:bodyPr>
          <a:lstStyle/>
          <a:p>
            <a:pPr marL="927100" marR="1839595" indent="-914400">
              <a:lnSpc>
                <a:spcPct val="100000"/>
              </a:lnSpc>
              <a:buFont typeface="Arial"/>
              <a:buChar char="•"/>
              <a:tabLst>
                <a:tab pos="356235" algn="l"/>
                <a:tab pos="927100" algn="l"/>
              </a:tabLst>
            </a:pPr>
            <a:r>
              <a:rPr sz="2800" spc="-5" dirty="0">
                <a:latin typeface="Arial"/>
                <a:cs typeface="Arial"/>
              </a:rPr>
              <a:t>'</a:t>
            </a:r>
            <a:r>
              <a:rPr sz="2800" dirty="0">
                <a:latin typeface="Arial"/>
                <a:cs typeface="Arial"/>
              </a:rPr>
              <a:t>N'</a:t>
            </a:r>
            <a:r>
              <a:rPr sz="2800" dirty="0">
                <a:latin typeface="Times New Roman"/>
                <a:cs typeface="Times New Roman"/>
              </a:rPr>
              <a:t>	</a:t>
            </a:r>
            <a:r>
              <a:rPr sz="2800" dirty="0">
                <a:latin typeface="Arial"/>
                <a:cs typeface="Arial"/>
              </a:rPr>
              <a:t>9-digit</a:t>
            </a:r>
            <a:r>
              <a:rPr sz="2800" spc="85" dirty="0">
                <a:latin typeface="Times New Roman"/>
                <a:cs typeface="Times New Roman"/>
              </a:rPr>
              <a:t> </a:t>
            </a:r>
            <a:r>
              <a:rPr sz="2800" dirty="0">
                <a:latin typeface="Arial"/>
                <a:cs typeface="Arial"/>
              </a:rPr>
              <a:t>nanosecond</a:t>
            </a:r>
            <a:r>
              <a:rPr sz="2800" spc="85" dirty="0">
                <a:latin typeface="Times New Roman"/>
                <a:cs typeface="Times New Roman"/>
              </a:rPr>
              <a:t> </a:t>
            </a:r>
            <a:r>
              <a:rPr sz="2800" dirty="0">
                <a:latin typeface="Arial"/>
                <a:cs typeface="Arial"/>
              </a:rPr>
              <a:t>within</a:t>
            </a:r>
            <a:r>
              <a:rPr sz="2800" spc="85" dirty="0">
                <a:latin typeface="Times New Roman"/>
                <a:cs typeface="Times New Roman"/>
              </a:rPr>
              <a:t> </a:t>
            </a:r>
            <a:r>
              <a:rPr sz="2800" dirty="0">
                <a:latin typeface="Arial"/>
                <a:cs typeface="Arial"/>
              </a:rPr>
              <a:t>second</a:t>
            </a:r>
            <a:r>
              <a:rPr sz="2800" dirty="0">
                <a:latin typeface="Times New Roman"/>
                <a:cs typeface="Times New Roman"/>
              </a:rPr>
              <a:t> </a:t>
            </a:r>
            <a:r>
              <a:rPr sz="2800" dirty="0">
                <a:latin typeface="Arial"/>
                <a:cs typeface="Arial"/>
              </a:rPr>
              <a:t>(leading</a:t>
            </a:r>
            <a:r>
              <a:rPr sz="2800" spc="85" dirty="0">
                <a:latin typeface="Times New Roman"/>
                <a:cs typeface="Times New Roman"/>
              </a:rPr>
              <a:t> </a:t>
            </a:r>
            <a:r>
              <a:rPr sz="2800" dirty="0">
                <a:latin typeface="Arial"/>
                <a:cs typeface="Arial"/>
              </a:rPr>
              <a:t>zeros)</a:t>
            </a:r>
            <a:endParaRPr sz="2800">
              <a:latin typeface="Arial"/>
              <a:cs typeface="Arial"/>
            </a:endParaRPr>
          </a:p>
          <a:p>
            <a:pPr marL="355600" indent="-342900">
              <a:lnSpc>
                <a:spcPct val="100000"/>
              </a:lnSpc>
              <a:spcBef>
                <a:spcPts val="675"/>
              </a:spcBef>
              <a:buFont typeface="Arial"/>
              <a:buChar char="•"/>
              <a:tabLst>
                <a:tab pos="356235" algn="l"/>
                <a:tab pos="926465" algn="l"/>
              </a:tabLst>
            </a:pPr>
            <a:r>
              <a:rPr sz="2800" spc="-5" dirty="0">
                <a:latin typeface="Arial"/>
                <a:cs typeface="Arial"/>
              </a:rPr>
              <a:t>'</a:t>
            </a:r>
            <a:r>
              <a:rPr sz="2800" dirty="0">
                <a:latin typeface="Arial"/>
                <a:cs typeface="Arial"/>
              </a:rPr>
              <a:t>p'</a:t>
            </a:r>
            <a:r>
              <a:rPr sz="2800" dirty="0">
                <a:latin typeface="Times New Roman"/>
                <a:cs typeface="Times New Roman"/>
              </a:rPr>
              <a:t>	</a:t>
            </a:r>
            <a:r>
              <a:rPr sz="2800" dirty="0">
                <a:latin typeface="Arial"/>
                <a:cs typeface="Arial"/>
              </a:rPr>
              <a:t>Locale-specific</a:t>
            </a:r>
            <a:r>
              <a:rPr sz="2800" spc="85" dirty="0">
                <a:latin typeface="Times New Roman"/>
                <a:cs typeface="Times New Roman"/>
              </a:rPr>
              <a:t> </a:t>
            </a:r>
            <a:r>
              <a:rPr sz="2800" dirty="0">
                <a:latin typeface="Arial"/>
                <a:cs typeface="Arial"/>
              </a:rPr>
              <a:t>morning</a:t>
            </a:r>
            <a:r>
              <a:rPr sz="2800" spc="75"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afternoon</a:t>
            </a:r>
            <a:endParaRPr sz="2800">
              <a:latin typeface="Arial"/>
              <a:cs typeface="Arial"/>
            </a:endParaRPr>
          </a:p>
          <a:p>
            <a:pPr marL="927100" marR="5080">
              <a:lnSpc>
                <a:spcPct val="100000"/>
              </a:lnSpc>
              <a:spcBef>
                <a:spcPts val="5"/>
              </a:spcBef>
            </a:pPr>
            <a:r>
              <a:rPr sz="2800" dirty="0">
                <a:latin typeface="Arial"/>
                <a:cs typeface="Arial"/>
              </a:rPr>
              <a:t>marker</a:t>
            </a:r>
            <a:r>
              <a:rPr sz="2800" spc="80"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lowercase</a:t>
            </a:r>
            <a:r>
              <a:rPr sz="2800" spc="85" dirty="0">
                <a:latin typeface="Times New Roman"/>
                <a:cs typeface="Times New Roman"/>
              </a:rPr>
              <a:t> </a:t>
            </a:r>
            <a:r>
              <a:rPr sz="2800" dirty="0">
                <a:latin typeface="Arial"/>
                <a:cs typeface="Arial"/>
              </a:rPr>
              <a:t>for</a:t>
            </a:r>
            <a:r>
              <a:rPr sz="2800" spc="80" dirty="0">
                <a:latin typeface="Times New Roman"/>
                <a:cs typeface="Times New Roman"/>
              </a:rPr>
              <a:t> </a:t>
            </a:r>
            <a:r>
              <a:rPr sz="2800" dirty="0">
                <a:latin typeface="Arial"/>
                <a:cs typeface="Arial"/>
              </a:rPr>
              <a:t>"%tp"</a:t>
            </a:r>
            <a:r>
              <a:rPr sz="2800" spc="80" dirty="0">
                <a:latin typeface="Times New Roman"/>
                <a:cs typeface="Times New Roman"/>
              </a:rPr>
              <a:t> </a:t>
            </a:r>
            <a:r>
              <a:rPr sz="2800" dirty="0">
                <a:latin typeface="Arial"/>
                <a:cs typeface="Arial"/>
              </a:rPr>
              <a:t>(am/pm)</a:t>
            </a:r>
            <a:r>
              <a:rPr sz="2800" spc="80" dirty="0">
                <a:latin typeface="Times New Roman"/>
                <a:cs typeface="Times New Roman"/>
              </a:rPr>
              <a:t> </a:t>
            </a:r>
            <a:r>
              <a:rPr sz="2800" dirty="0">
                <a:latin typeface="Arial"/>
                <a:cs typeface="Arial"/>
              </a:rPr>
              <a:t>upper</a:t>
            </a:r>
            <a:r>
              <a:rPr sz="2800" dirty="0">
                <a:latin typeface="Times New Roman"/>
                <a:cs typeface="Times New Roman"/>
              </a:rPr>
              <a:t> </a:t>
            </a:r>
            <a:r>
              <a:rPr sz="2800" dirty="0">
                <a:latin typeface="Arial"/>
                <a:cs typeface="Arial"/>
              </a:rPr>
              <a:t>case</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"%Tp"</a:t>
            </a:r>
            <a:r>
              <a:rPr sz="2800" spc="75" dirty="0">
                <a:latin typeface="Times New Roman"/>
                <a:cs typeface="Times New Roman"/>
              </a:rPr>
              <a:t> </a:t>
            </a:r>
            <a:r>
              <a:rPr sz="2800" dirty="0">
                <a:latin typeface="Arial"/>
                <a:cs typeface="Arial"/>
              </a:rPr>
              <a:t>(AM/PM)</a:t>
            </a:r>
            <a:endParaRPr sz="2800">
              <a:latin typeface="Arial"/>
              <a:cs typeface="Arial"/>
            </a:endParaRPr>
          </a:p>
          <a:p>
            <a:pPr marL="354965" indent="-342265">
              <a:lnSpc>
                <a:spcPct val="100000"/>
              </a:lnSpc>
              <a:spcBef>
                <a:spcPts val="675"/>
              </a:spcBef>
              <a:buFont typeface="Arial"/>
              <a:buChar char="•"/>
              <a:tabLst>
                <a:tab pos="355600" algn="l"/>
                <a:tab pos="926465" algn="l"/>
              </a:tabLst>
            </a:pPr>
            <a:r>
              <a:rPr sz="2800" spc="-5" dirty="0">
                <a:latin typeface="Arial"/>
                <a:cs typeface="Arial"/>
              </a:rPr>
              <a:t>'</a:t>
            </a:r>
            <a:r>
              <a:rPr sz="2800" dirty="0">
                <a:latin typeface="Arial"/>
                <a:cs typeface="Arial"/>
              </a:rPr>
              <a:t>z'</a:t>
            </a:r>
            <a:r>
              <a:rPr sz="2800" dirty="0">
                <a:latin typeface="Times New Roman"/>
                <a:cs typeface="Times New Roman"/>
              </a:rPr>
              <a:t>	</a:t>
            </a:r>
            <a:r>
              <a:rPr sz="2800" spc="-5" dirty="0">
                <a:latin typeface="Arial"/>
                <a:cs typeface="Arial"/>
              </a:rPr>
              <a:t>RF</a:t>
            </a:r>
            <a:r>
              <a:rPr sz="2800" dirty="0">
                <a:latin typeface="Arial"/>
                <a:cs typeface="Arial"/>
              </a:rPr>
              <a:t>C</a:t>
            </a:r>
            <a:r>
              <a:rPr sz="2800" spc="80" dirty="0">
                <a:latin typeface="Times New Roman"/>
                <a:cs typeface="Times New Roman"/>
              </a:rPr>
              <a:t> </a:t>
            </a:r>
            <a:r>
              <a:rPr sz="2800" spc="-5" dirty="0">
                <a:latin typeface="Arial"/>
                <a:cs typeface="Arial"/>
              </a:rPr>
              <a:t>82</a:t>
            </a:r>
            <a:r>
              <a:rPr sz="2800" dirty="0">
                <a:latin typeface="Arial"/>
                <a:cs typeface="Arial"/>
              </a:rPr>
              <a:t>2</a:t>
            </a:r>
            <a:r>
              <a:rPr sz="2800" spc="75" dirty="0">
                <a:latin typeface="Times New Roman"/>
                <a:cs typeface="Times New Roman"/>
              </a:rPr>
              <a:t> </a:t>
            </a:r>
            <a:r>
              <a:rPr sz="2800" dirty="0">
                <a:latin typeface="Arial"/>
                <a:cs typeface="Arial"/>
              </a:rPr>
              <a:t>time</a:t>
            </a:r>
            <a:r>
              <a:rPr sz="2800" spc="75" dirty="0">
                <a:latin typeface="Times New Roman"/>
                <a:cs typeface="Times New Roman"/>
              </a:rPr>
              <a:t> </a:t>
            </a:r>
            <a:r>
              <a:rPr sz="2800" dirty="0">
                <a:latin typeface="Arial"/>
                <a:cs typeface="Arial"/>
              </a:rPr>
              <a:t>zone</a:t>
            </a:r>
            <a:r>
              <a:rPr sz="2800" spc="75" dirty="0">
                <a:latin typeface="Times New Roman"/>
                <a:cs typeface="Times New Roman"/>
              </a:rPr>
              <a:t> </a:t>
            </a:r>
            <a:r>
              <a:rPr sz="2800" spc="-5" dirty="0">
                <a:latin typeface="Arial"/>
                <a:cs typeface="Arial"/>
              </a:rPr>
              <a:t>offse</a:t>
            </a:r>
            <a:r>
              <a:rPr sz="2800" dirty="0">
                <a:latin typeface="Arial"/>
                <a:cs typeface="Arial"/>
              </a:rPr>
              <a:t>t</a:t>
            </a:r>
            <a:r>
              <a:rPr sz="2800" spc="80" dirty="0">
                <a:latin typeface="Times New Roman"/>
                <a:cs typeface="Times New Roman"/>
              </a:rPr>
              <a:t> </a:t>
            </a:r>
            <a:r>
              <a:rPr sz="2800" dirty="0">
                <a:latin typeface="Arial"/>
                <a:cs typeface="Arial"/>
              </a:rPr>
              <a:t>from</a:t>
            </a:r>
            <a:r>
              <a:rPr sz="2800" spc="75" dirty="0">
                <a:latin typeface="Times New Roman"/>
                <a:cs typeface="Times New Roman"/>
              </a:rPr>
              <a:t> </a:t>
            </a:r>
            <a:r>
              <a:rPr sz="2800" dirty="0">
                <a:latin typeface="Arial"/>
                <a:cs typeface="Arial"/>
              </a:rPr>
              <a:t>GMT,</a:t>
            </a:r>
            <a:endParaRPr sz="2800">
              <a:latin typeface="Arial"/>
              <a:cs typeface="Arial"/>
            </a:endParaRPr>
          </a:p>
          <a:p>
            <a:pPr marL="927100">
              <a:lnSpc>
                <a:spcPct val="100000"/>
              </a:lnSpc>
            </a:pPr>
            <a:r>
              <a:rPr sz="2800" dirty="0">
                <a:latin typeface="Arial"/>
                <a:cs typeface="Arial"/>
              </a:rPr>
              <a:t>e.g.</a:t>
            </a:r>
            <a:r>
              <a:rPr sz="2800" spc="75" dirty="0">
                <a:latin typeface="Times New Roman"/>
                <a:cs typeface="Times New Roman"/>
              </a:rPr>
              <a:t> </a:t>
            </a:r>
            <a:r>
              <a:rPr sz="2800" dirty="0">
                <a:latin typeface="Arial"/>
                <a:cs typeface="Arial"/>
              </a:rPr>
              <a:t>-0800</a:t>
            </a:r>
            <a:endParaRPr sz="2800">
              <a:latin typeface="Arial"/>
              <a:cs typeface="Arial"/>
            </a:endParaRPr>
          </a:p>
          <a:p>
            <a:pPr marL="355600" indent="-342900">
              <a:lnSpc>
                <a:spcPct val="100000"/>
              </a:lnSpc>
              <a:spcBef>
                <a:spcPts val="675"/>
              </a:spcBef>
              <a:buFont typeface="Arial"/>
              <a:buChar char="•"/>
              <a:tabLst>
                <a:tab pos="356235" algn="l"/>
                <a:tab pos="927100" algn="l"/>
              </a:tabLst>
            </a:pPr>
            <a:r>
              <a:rPr sz="2800" spc="-5" dirty="0">
                <a:latin typeface="Arial"/>
                <a:cs typeface="Arial"/>
              </a:rPr>
              <a:t>'</a:t>
            </a:r>
            <a:r>
              <a:rPr sz="2800" dirty="0">
                <a:latin typeface="Arial"/>
                <a:cs typeface="Arial"/>
              </a:rPr>
              <a:t>Z'</a:t>
            </a:r>
            <a:r>
              <a:rPr sz="2800" dirty="0">
                <a:latin typeface="Times New Roman"/>
                <a:cs typeface="Times New Roman"/>
              </a:rPr>
              <a:t>	</a:t>
            </a:r>
            <a:r>
              <a:rPr sz="2800" dirty="0">
                <a:latin typeface="Arial"/>
                <a:cs typeface="Arial"/>
              </a:rPr>
              <a:t>String</a:t>
            </a:r>
            <a:r>
              <a:rPr sz="2800" spc="80" dirty="0">
                <a:latin typeface="Times New Roman"/>
                <a:cs typeface="Times New Roman"/>
              </a:rPr>
              <a:t> </a:t>
            </a:r>
            <a:r>
              <a:rPr sz="2800" dirty="0">
                <a:latin typeface="Arial"/>
                <a:cs typeface="Arial"/>
              </a:rPr>
              <a:t>representing</a:t>
            </a:r>
            <a:r>
              <a:rPr sz="2800" spc="75" dirty="0">
                <a:latin typeface="Times New Roman"/>
                <a:cs typeface="Times New Roman"/>
              </a:rPr>
              <a:t> </a:t>
            </a:r>
            <a:r>
              <a:rPr sz="2800" dirty="0">
                <a:latin typeface="Arial"/>
                <a:cs typeface="Arial"/>
              </a:rPr>
              <a:t>timezone</a:t>
            </a:r>
            <a:r>
              <a:rPr sz="2800" spc="75" dirty="0">
                <a:latin typeface="Times New Roman"/>
                <a:cs typeface="Times New Roman"/>
              </a:rPr>
              <a:t> </a:t>
            </a:r>
            <a:r>
              <a:rPr sz="2800" dirty="0">
                <a:latin typeface="Arial"/>
                <a:cs typeface="Arial"/>
              </a:rPr>
              <a:t>abbreviation</a:t>
            </a:r>
            <a:endParaRPr sz="2800">
              <a:latin typeface="Arial"/>
              <a:cs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85365">
              <a:lnSpc>
                <a:spcPct val="100000"/>
              </a:lnSpc>
            </a:pPr>
            <a:r>
              <a:rPr sz="3600" spc="-25" dirty="0"/>
              <a:t>Time</a:t>
            </a:r>
            <a:r>
              <a:rPr sz="3600" spc="95" dirty="0">
                <a:latin typeface="Times New Roman"/>
                <a:cs typeface="Times New Roman"/>
              </a:rPr>
              <a:t> </a:t>
            </a:r>
            <a:r>
              <a:rPr sz="3600" spc="-5" dirty="0"/>
              <a:t>Characters</a:t>
            </a:r>
            <a:r>
              <a:rPr sz="3600" dirty="0"/>
              <a:t>,</a:t>
            </a:r>
            <a:r>
              <a:rPr sz="3600" spc="105" dirty="0">
                <a:latin typeface="Times New Roman"/>
                <a:cs typeface="Times New Roman"/>
              </a:rPr>
              <a:t> </a:t>
            </a:r>
            <a:r>
              <a:rPr sz="3600" dirty="0"/>
              <a:t>3</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45</a:t>
            </a:fld>
            <a:endParaRPr sz="1600">
              <a:latin typeface="Times New Roman"/>
              <a:cs typeface="Times New Roman"/>
            </a:endParaRPr>
          </a:p>
        </p:txBody>
      </p:sp>
      <p:sp>
        <p:nvSpPr>
          <p:cNvPr id="3" name="object 3"/>
          <p:cNvSpPr txBox="1"/>
          <p:nvPr/>
        </p:nvSpPr>
        <p:spPr>
          <a:xfrm>
            <a:off x="524002" y="1297871"/>
            <a:ext cx="8107680" cy="2602230"/>
          </a:xfrm>
          <a:prstGeom prst="rect">
            <a:avLst/>
          </a:prstGeom>
        </p:spPr>
        <p:txBody>
          <a:bodyPr vert="horz" wrap="square" lIns="0" tIns="0" rIns="0" bIns="0" rtlCol="0">
            <a:spAutoFit/>
          </a:bodyPr>
          <a:lstStyle/>
          <a:p>
            <a:pPr marL="927100" marR="560070" indent="-914400">
              <a:lnSpc>
                <a:spcPct val="100000"/>
              </a:lnSpc>
              <a:buFont typeface="Arial"/>
              <a:buChar char="•"/>
              <a:tabLst>
                <a:tab pos="355600" algn="l"/>
                <a:tab pos="926465" algn="l"/>
              </a:tabLst>
            </a:pPr>
            <a:r>
              <a:rPr sz="2800" dirty="0">
                <a:latin typeface="Arial"/>
                <a:cs typeface="Arial"/>
              </a:rPr>
              <a:t>‘s'</a:t>
            </a:r>
            <a:r>
              <a:rPr sz="2800" dirty="0">
                <a:latin typeface="Times New Roman"/>
                <a:cs typeface="Times New Roman"/>
              </a:rPr>
              <a:t>	</a:t>
            </a:r>
            <a:r>
              <a:rPr sz="2800" dirty="0">
                <a:latin typeface="Arial"/>
                <a:cs typeface="Arial"/>
              </a:rPr>
              <a:t>Seconds</a:t>
            </a:r>
            <a:r>
              <a:rPr sz="2800" spc="75" dirty="0">
                <a:latin typeface="Times New Roman"/>
                <a:cs typeface="Times New Roman"/>
              </a:rPr>
              <a:t> </a:t>
            </a:r>
            <a:r>
              <a:rPr sz="2800" dirty="0">
                <a:latin typeface="Arial"/>
                <a:cs typeface="Arial"/>
              </a:rPr>
              <a:t>since</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beginning</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epoch</a:t>
            </a:r>
            <a:r>
              <a:rPr sz="2800" dirty="0">
                <a:latin typeface="Times New Roman"/>
                <a:cs typeface="Times New Roman"/>
              </a:rPr>
              <a:t> </a:t>
            </a:r>
            <a:r>
              <a:rPr sz="2800" dirty="0">
                <a:latin typeface="Arial"/>
                <a:cs typeface="Arial"/>
              </a:rPr>
              <a:t>starting</a:t>
            </a:r>
            <a:r>
              <a:rPr sz="2800" spc="80" dirty="0">
                <a:latin typeface="Times New Roman"/>
                <a:cs typeface="Times New Roman"/>
              </a:rPr>
              <a:t> </a:t>
            </a:r>
            <a:r>
              <a:rPr sz="2800" dirty="0">
                <a:latin typeface="Arial"/>
                <a:cs typeface="Arial"/>
              </a:rPr>
              <a:t>1</a:t>
            </a:r>
            <a:r>
              <a:rPr sz="2800" spc="80" dirty="0">
                <a:latin typeface="Times New Roman"/>
                <a:cs typeface="Times New Roman"/>
              </a:rPr>
              <a:t> </a:t>
            </a:r>
            <a:r>
              <a:rPr sz="2800" dirty="0">
                <a:latin typeface="Arial"/>
                <a:cs typeface="Arial"/>
              </a:rPr>
              <a:t>January</a:t>
            </a:r>
            <a:r>
              <a:rPr sz="2800" spc="75" dirty="0">
                <a:latin typeface="Times New Roman"/>
                <a:cs typeface="Times New Roman"/>
              </a:rPr>
              <a:t> </a:t>
            </a:r>
            <a:r>
              <a:rPr sz="2800" dirty="0">
                <a:latin typeface="Arial"/>
                <a:cs typeface="Arial"/>
              </a:rPr>
              <a:t>1970</a:t>
            </a:r>
            <a:r>
              <a:rPr sz="2800" spc="80" dirty="0">
                <a:latin typeface="Times New Roman"/>
                <a:cs typeface="Times New Roman"/>
              </a:rPr>
              <a:t> </a:t>
            </a:r>
            <a:r>
              <a:rPr sz="2800" dirty="0">
                <a:latin typeface="Arial"/>
                <a:cs typeface="Arial"/>
              </a:rPr>
              <a:t>00:00:00</a:t>
            </a:r>
            <a:r>
              <a:rPr sz="2800" spc="85" dirty="0">
                <a:latin typeface="Times New Roman"/>
                <a:cs typeface="Times New Roman"/>
              </a:rPr>
              <a:t> </a:t>
            </a:r>
            <a:r>
              <a:rPr sz="2800" dirty="0">
                <a:latin typeface="Arial"/>
                <a:cs typeface="Arial"/>
              </a:rPr>
              <a:t>UTC</a:t>
            </a:r>
            <a:r>
              <a:rPr sz="2800" dirty="0">
                <a:latin typeface="Times New Roman"/>
                <a:cs typeface="Times New Roman"/>
              </a:rPr>
              <a:t> </a:t>
            </a:r>
            <a:r>
              <a:rPr sz="2800" dirty="0">
                <a:latin typeface="Arial"/>
                <a:cs typeface="Arial"/>
              </a:rPr>
              <a:t>(Long</a:t>
            </a:r>
            <a:r>
              <a:rPr sz="2800" spc="80" dirty="0">
                <a:latin typeface="Times New Roman"/>
                <a:cs typeface="Times New Roman"/>
              </a:rPr>
              <a:t> </a:t>
            </a:r>
            <a:r>
              <a:rPr sz="2800" dirty="0">
                <a:latin typeface="Arial"/>
                <a:cs typeface="Arial"/>
              </a:rPr>
              <a:t>value)</a:t>
            </a:r>
            <a:endParaRPr sz="2800">
              <a:latin typeface="Arial"/>
              <a:cs typeface="Arial"/>
            </a:endParaRPr>
          </a:p>
          <a:p>
            <a:pPr marL="927100" marR="5080" indent="-914400">
              <a:lnSpc>
                <a:spcPct val="100000"/>
              </a:lnSpc>
              <a:spcBef>
                <a:spcPts val="675"/>
              </a:spcBef>
              <a:buFont typeface="Arial"/>
              <a:buChar char="•"/>
              <a:tabLst>
                <a:tab pos="355600" algn="l"/>
                <a:tab pos="927735" algn="l"/>
              </a:tabLst>
            </a:pPr>
            <a:r>
              <a:rPr sz="2800" spc="-5" dirty="0">
                <a:latin typeface="Arial"/>
                <a:cs typeface="Arial"/>
              </a:rPr>
              <a:t>'</a:t>
            </a:r>
            <a:r>
              <a:rPr sz="2800" dirty="0">
                <a:latin typeface="Arial"/>
                <a:cs typeface="Arial"/>
              </a:rPr>
              <a:t>Q'</a:t>
            </a:r>
            <a:r>
              <a:rPr sz="2800" dirty="0">
                <a:latin typeface="Times New Roman"/>
                <a:cs typeface="Times New Roman"/>
              </a:rPr>
              <a:t>		</a:t>
            </a:r>
            <a:r>
              <a:rPr sz="2800" dirty="0">
                <a:latin typeface="Arial"/>
                <a:cs typeface="Arial"/>
              </a:rPr>
              <a:t>Milliseconds</a:t>
            </a:r>
            <a:r>
              <a:rPr sz="2800" spc="75" dirty="0">
                <a:latin typeface="Times New Roman"/>
                <a:cs typeface="Times New Roman"/>
              </a:rPr>
              <a:t> </a:t>
            </a:r>
            <a:r>
              <a:rPr sz="2800" dirty="0">
                <a:latin typeface="Arial"/>
                <a:cs typeface="Arial"/>
              </a:rPr>
              <a:t>since</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beginning</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epoch</a:t>
            </a:r>
            <a:r>
              <a:rPr sz="2800" dirty="0">
                <a:latin typeface="Times New Roman"/>
                <a:cs typeface="Times New Roman"/>
              </a:rPr>
              <a:t> </a:t>
            </a:r>
            <a:r>
              <a:rPr sz="2800" dirty="0">
                <a:latin typeface="Arial"/>
                <a:cs typeface="Arial"/>
              </a:rPr>
              <a:t>starting</a:t>
            </a:r>
            <a:r>
              <a:rPr sz="2800" spc="80" dirty="0">
                <a:latin typeface="Times New Roman"/>
                <a:cs typeface="Times New Roman"/>
              </a:rPr>
              <a:t> </a:t>
            </a:r>
            <a:r>
              <a:rPr sz="2800" dirty="0">
                <a:latin typeface="Arial"/>
                <a:cs typeface="Arial"/>
              </a:rPr>
              <a:t>1</a:t>
            </a:r>
            <a:r>
              <a:rPr sz="2800" spc="80" dirty="0">
                <a:latin typeface="Times New Roman"/>
                <a:cs typeface="Times New Roman"/>
              </a:rPr>
              <a:t> </a:t>
            </a:r>
            <a:r>
              <a:rPr sz="2800" dirty="0">
                <a:latin typeface="Arial"/>
                <a:cs typeface="Arial"/>
              </a:rPr>
              <a:t>January</a:t>
            </a:r>
            <a:r>
              <a:rPr sz="2800" spc="75" dirty="0">
                <a:latin typeface="Times New Roman"/>
                <a:cs typeface="Times New Roman"/>
              </a:rPr>
              <a:t> </a:t>
            </a:r>
            <a:r>
              <a:rPr sz="2800" dirty="0">
                <a:latin typeface="Arial"/>
                <a:cs typeface="Arial"/>
              </a:rPr>
              <a:t>1970</a:t>
            </a:r>
            <a:r>
              <a:rPr sz="2800" spc="80" dirty="0">
                <a:latin typeface="Times New Roman"/>
                <a:cs typeface="Times New Roman"/>
              </a:rPr>
              <a:t> </a:t>
            </a:r>
            <a:r>
              <a:rPr sz="2800" dirty="0">
                <a:latin typeface="Arial"/>
                <a:cs typeface="Arial"/>
              </a:rPr>
              <a:t>00:00:00</a:t>
            </a:r>
            <a:r>
              <a:rPr sz="2800" spc="85" dirty="0">
                <a:latin typeface="Times New Roman"/>
                <a:cs typeface="Times New Roman"/>
              </a:rPr>
              <a:t> </a:t>
            </a:r>
            <a:r>
              <a:rPr sz="2800" dirty="0">
                <a:latin typeface="Arial"/>
                <a:cs typeface="Arial"/>
              </a:rPr>
              <a:t>UTC</a:t>
            </a:r>
            <a:endParaRPr sz="2800">
              <a:latin typeface="Arial"/>
              <a:cs typeface="Arial"/>
            </a:endParaRPr>
          </a:p>
          <a:p>
            <a:pPr marL="927100">
              <a:lnSpc>
                <a:spcPct val="100000"/>
              </a:lnSpc>
            </a:pPr>
            <a:r>
              <a:rPr sz="2800" dirty="0">
                <a:latin typeface="Arial"/>
                <a:cs typeface="Arial"/>
              </a:rPr>
              <a:t>(Long</a:t>
            </a:r>
            <a:r>
              <a:rPr sz="2800" spc="80" dirty="0">
                <a:latin typeface="Times New Roman"/>
                <a:cs typeface="Times New Roman"/>
              </a:rPr>
              <a:t> </a:t>
            </a:r>
            <a:r>
              <a:rPr sz="2800" dirty="0">
                <a:latin typeface="Arial"/>
                <a:cs typeface="Arial"/>
              </a:rPr>
              <a:t>value)</a:t>
            </a:r>
            <a:endParaRPr sz="2800">
              <a:latin typeface="Arial"/>
              <a:cs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23465">
              <a:lnSpc>
                <a:spcPct val="100000"/>
              </a:lnSpc>
            </a:pPr>
            <a:r>
              <a:rPr sz="3600" spc="-5" dirty="0"/>
              <a:t>Dat</a:t>
            </a:r>
            <a:r>
              <a:rPr sz="3600" dirty="0"/>
              <a:t>e</a:t>
            </a:r>
            <a:r>
              <a:rPr sz="3600" spc="100" dirty="0">
                <a:latin typeface="Times New Roman"/>
                <a:cs typeface="Times New Roman"/>
              </a:rPr>
              <a:t> </a:t>
            </a:r>
            <a:r>
              <a:rPr sz="3600" spc="-5" dirty="0"/>
              <a:t>Characters</a:t>
            </a:r>
            <a:r>
              <a:rPr sz="3600" dirty="0"/>
              <a:t>,</a:t>
            </a:r>
            <a:r>
              <a:rPr sz="3600" spc="110" dirty="0">
                <a:latin typeface="Times New Roman"/>
                <a:cs typeface="Times New Roman"/>
              </a:rPr>
              <a:t> </a:t>
            </a:r>
            <a:r>
              <a:rPr sz="3600" dirty="0"/>
              <a:t>1</a:t>
            </a:r>
            <a:endParaRPr sz="3600">
              <a:latin typeface="Times New Roman"/>
              <a:cs typeface="Times New Roman"/>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46</a:t>
            </a:fld>
            <a:endParaRPr sz="1600">
              <a:latin typeface="Times New Roman"/>
              <a:cs typeface="Times New Roman"/>
            </a:endParaRPr>
          </a:p>
        </p:txBody>
      </p:sp>
      <p:sp>
        <p:nvSpPr>
          <p:cNvPr id="3" name="object 3"/>
          <p:cNvSpPr txBox="1"/>
          <p:nvPr/>
        </p:nvSpPr>
        <p:spPr>
          <a:xfrm>
            <a:off x="524002" y="1227767"/>
            <a:ext cx="7886065" cy="2505814"/>
          </a:xfrm>
          <a:prstGeom prst="rect">
            <a:avLst/>
          </a:prstGeom>
        </p:spPr>
        <p:txBody>
          <a:bodyPr vert="horz" wrap="square" lIns="0" tIns="0" rIns="0" bIns="0" rtlCol="0">
            <a:spAutoFit/>
          </a:bodyPr>
          <a:lstStyle/>
          <a:p>
            <a:pPr marL="927100" indent="-914400">
              <a:lnSpc>
                <a:spcPct val="100000"/>
              </a:lnSpc>
              <a:buFont typeface="Arial"/>
              <a:buChar char="•"/>
              <a:tabLst>
                <a:tab pos="355600" algn="l"/>
                <a:tab pos="1026160" algn="l"/>
              </a:tabLst>
            </a:pPr>
            <a:r>
              <a:rPr sz="2800" spc="-5" dirty="0">
                <a:latin typeface="Arial"/>
                <a:cs typeface="Arial"/>
              </a:rPr>
              <a:t>'</a:t>
            </a:r>
            <a:r>
              <a:rPr sz="2800" dirty="0">
                <a:latin typeface="Arial"/>
                <a:cs typeface="Arial"/>
              </a:rPr>
              <a:t>B'</a:t>
            </a:r>
            <a:r>
              <a:rPr sz="2800" dirty="0">
                <a:latin typeface="Times New Roman"/>
                <a:cs typeface="Times New Roman"/>
              </a:rPr>
              <a:t>	</a:t>
            </a:r>
            <a:r>
              <a:rPr sz="2800" dirty="0">
                <a:latin typeface="Arial"/>
                <a:cs typeface="Arial"/>
              </a:rPr>
              <a:t>Locale-specific</a:t>
            </a:r>
            <a:r>
              <a:rPr sz="2800" spc="85" dirty="0">
                <a:latin typeface="Times New Roman"/>
                <a:cs typeface="Times New Roman"/>
              </a:rPr>
              <a:t> </a:t>
            </a:r>
            <a:r>
              <a:rPr sz="2800" dirty="0">
                <a:latin typeface="Arial"/>
                <a:cs typeface="Arial"/>
              </a:rPr>
              <a:t>full</a:t>
            </a:r>
            <a:r>
              <a:rPr sz="2800" spc="75" dirty="0">
                <a:latin typeface="Times New Roman"/>
                <a:cs typeface="Times New Roman"/>
              </a:rPr>
              <a:t> </a:t>
            </a:r>
            <a:r>
              <a:rPr sz="2800" dirty="0">
                <a:latin typeface="Arial"/>
                <a:cs typeface="Arial"/>
              </a:rPr>
              <a:t>month</a:t>
            </a:r>
            <a:r>
              <a:rPr sz="2800" spc="75" dirty="0">
                <a:latin typeface="Times New Roman"/>
                <a:cs typeface="Times New Roman"/>
              </a:rPr>
              <a:t> </a:t>
            </a:r>
            <a:r>
              <a:rPr sz="2800" dirty="0">
                <a:latin typeface="Arial"/>
                <a:cs typeface="Arial"/>
              </a:rPr>
              <a:t>name</a:t>
            </a:r>
            <a:r>
              <a:rPr sz="2800" spc="80" dirty="0">
                <a:latin typeface="Times New Roman"/>
                <a:cs typeface="Times New Roman"/>
              </a:rPr>
              <a:t> </a:t>
            </a:r>
            <a:r>
              <a:rPr sz="2800" dirty="0">
                <a:latin typeface="Arial"/>
                <a:cs typeface="Arial"/>
              </a:rPr>
              <a:t>("January")</a:t>
            </a:r>
          </a:p>
          <a:p>
            <a:pPr marL="927100" marR="553085" indent="-914400">
              <a:lnSpc>
                <a:spcPts val="2690"/>
              </a:lnSpc>
              <a:spcBef>
                <a:spcPts val="655"/>
              </a:spcBef>
              <a:buFont typeface="Arial"/>
              <a:buChar char="•"/>
              <a:tabLst>
                <a:tab pos="356235" algn="l"/>
                <a:tab pos="926465" algn="l"/>
              </a:tabLst>
            </a:pPr>
            <a:r>
              <a:rPr sz="2800" spc="-5" dirty="0">
                <a:latin typeface="Arial"/>
                <a:cs typeface="Arial"/>
              </a:rPr>
              <a:t>'</a:t>
            </a:r>
            <a:r>
              <a:rPr sz="2800" dirty="0">
                <a:latin typeface="Arial"/>
                <a:cs typeface="Arial"/>
              </a:rPr>
              <a:t>b'</a:t>
            </a:r>
            <a:r>
              <a:rPr sz="2800" dirty="0">
                <a:latin typeface="Times New Roman"/>
                <a:cs typeface="Times New Roman"/>
              </a:rPr>
              <a:t>	</a:t>
            </a:r>
            <a:r>
              <a:rPr sz="2800" dirty="0">
                <a:latin typeface="Arial"/>
                <a:cs typeface="Arial"/>
              </a:rPr>
              <a:t>Locale-specific</a:t>
            </a:r>
            <a:r>
              <a:rPr sz="2800" spc="85" dirty="0">
                <a:latin typeface="Times New Roman"/>
                <a:cs typeface="Times New Roman"/>
              </a:rPr>
              <a:t> </a:t>
            </a:r>
            <a:r>
              <a:rPr sz="2800" dirty="0">
                <a:latin typeface="Arial"/>
                <a:cs typeface="Arial"/>
              </a:rPr>
              <a:t>abbreviated</a:t>
            </a:r>
            <a:r>
              <a:rPr sz="2800" spc="85" dirty="0">
                <a:latin typeface="Times New Roman"/>
                <a:cs typeface="Times New Roman"/>
              </a:rPr>
              <a:t> </a:t>
            </a:r>
            <a:r>
              <a:rPr sz="2800" dirty="0">
                <a:latin typeface="Arial"/>
                <a:cs typeface="Arial"/>
              </a:rPr>
              <a:t>month</a:t>
            </a:r>
            <a:r>
              <a:rPr sz="2800" spc="80" dirty="0">
                <a:latin typeface="Times New Roman"/>
                <a:cs typeface="Times New Roman"/>
              </a:rPr>
              <a:t> </a:t>
            </a:r>
            <a:r>
              <a:rPr sz="2800" dirty="0">
                <a:latin typeface="Arial"/>
                <a:cs typeface="Arial"/>
              </a:rPr>
              <a:t>name</a:t>
            </a:r>
            <a:r>
              <a:rPr sz="2800" dirty="0">
                <a:latin typeface="Times New Roman"/>
                <a:cs typeface="Times New Roman"/>
              </a:rPr>
              <a:t> </a:t>
            </a:r>
            <a:r>
              <a:rPr sz="2800" dirty="0">
                <a:latin typeface="Arial"/>
                <a:cs typeface="Arial"/>
              </a:rPr>
              <a:t>("Jan")</a:t>
            </a:r>
          </a:p>
          <a:p>
            <a:pPr marL="354965" indent="-342265">
              <a:lnSpc>
                <a:spcPct val="100000"/>
              </a:lnSpc>
              <a:spcBef>
                <a:spcPts val="20"/>
              </a:spcBef>
              <a:buFont typeface="Arial"/>
              <a:buChar char="•"/>
              <a:tabLst>
                <a:tab pos="355600" algn="l"/>
                <a:tab pos="925830" algn="l"/>
              </a:tabLst>
            </a:pPr>
            <a:r>
              <a:rPr lang="en-IN" sz="2800" spc="-5" dirty="0" smtClean="0">
                <a:latin typeface="Arial"/>
                <a:cs typeface="Arial"/>
              </a:rPr>
              <a:t>     </a:t>
            </a:r>
            <a:r>
              <a:rPr sz="2800" spc="-5" dirty="0" smtClean="0">
                <a:latin typeface="Arial"/>
                <a:cs typeface="Arial"/>
              </a:rPr>
              <a:t>'</a:t>
            </a:r>
            <a:r>
              <a:rPr sz="2800" dirty="0" smtClean="0">
                <a:latin typeface="Arial"/>
                <a:cs typeface="Arial"/>
              </a:rPr>
              <a:t>h</a:t>
            </a:r>
            <a:r>
              <a:rPr sz="2800" dirty="0">
                <a:latin typeface="Arial"/>
                <a:cs typeface="Arial"/>
              </a:rPr>
              <a:t>'</a:t>
            </a:r>
            <a:r>
              <a:rPr sz="2800" dirty="0">
                <a:latin typeface="Times New Roman"/>
                <a:cs typeface="Times New Roman"/>
              </a:rPr>
              <a:t>	</a:t>
            </a:r>
            <a:r>
              <a:rPr sz="2800" dirty="0">
                <a:latin typeface="Arial"/>
                <a:cs typeface="Arial"/>
              </a:rPr>
              <a:t>Same</a:t>
            </a:r>
            <a:r>
              <a:rPr sz="2800" spc="75" dirty="0">
                <a:latin typeface="Times New Roman"/>
                <a:cs typeface="Times New Roman"/>
              </a:rPr>
              <a:t> </a:t>
            </a:r>
            <a:r>
              <a:rPr sz="2800" dirty="0">
                <a:latin typeface="Arial"/>
                <a:cs typeface="Arial"/>
              </a:rPr>
              <a:t>as</a:t>
            </a:r>
            <a:r>
              <a:rPr sz="2800" spc="75" dirty="0">
                <a:latin typeface="Times New Roman"/>
                <a:cs typeface="Times New Roman"/>
              </a:rPr>
              <a:t> </a:t>
            </a:r>
            <a:r>
              <a:rPr sz="2800" dirty="0">
                <a:latin typeface="Arial"/>
                <a:cs typeface="Arial"/>
              </a:rPr>
              <a:t>'b'.</a:t>
            </a:r>
          </a:p>
          <a:p>
            <a:pPr marL="12700">
              <a:lnSpc>
                <a:spcPct val="100000"/>
              </a:lnSpc>
              <a:spcBef>
                <a:spcPts val="5"/>
              </a:spcBef>
            </a:pPr>
            <a:r>
              <a:rPr sz="2800" dirty="0">
                <a:latin typeface="Arial"/>
                <a:cs typeface="Arial"/>
              </a:rPr>
              <a:t>•</a:t>
            </a:r>
          </a:p>
        </p:txBody>
      </p:sp>
      <p:sp>
        <p:nvSpPr>
          <p:cNvPr id="5" name="object 5"/>
          <p:cNvSpPr txBox="1"/>
          <p:nvPr/>
        </p:nvSpPr>
        <p:spPr>
          <a:xfrm>
            <a:off x="524002" y="3618925"/>
            <a:ext cx="7828915" cy="722630"/>
          </a:xfrm>
          <a:prstGeom prst="rect">
            <a:avLst/>
          </a:prstGeom>
        </p:spPr>
        <p:txBody>
          <a:bodyPr vert="horz" wrap="square" lIns="0" tIns="0" rIns="0" bIns="0" rtlCol="0">
            <a:spAutoFit/>
          </a:bodyPr>
          <a:lstStyle/>
          <a:p>
            <a:pPr marL="927100" marR="5080" indent="-914400">
              <a:lnSpc>
                <a:spcPts val="2690"/>
              </a:lnSpc>
              <a:buFont typeface="Arial"/>
              <a:buChar char="•"/>
              <a:tabLst>
                <a:tab pos="355600" algn="l"/>
                <a:tab pos="925830" algn="l"/>
              </a:tabLst>
            </a:pPr>
            <a:r>
              <a:rPr sz="2800" spc="-5" dirty="0">
                <a:latin typeface="Arial"/>
                <a:cs typeface="Arial"/>
              </a:rPr>
              <a:t>'</a:t>
            </a:r>
            <a:r>
              <a:rPr sz="2800" dirty="0">
                <a:latin typeface="Arial"/>
                <a:cs typeface="Arial"/>
              </a:rPr>
              <a:t>a'</a:t>
            </a:r>
            <a:r>
              <a:rPr sz="2800" dirty="0">
                <a:latin typeface="Times New Roman"/>
                <a:cs typeface="Times New Roman"/>
              </a:rPr>
              <a:t>	</a:t>
            </a:r>
            <a:r>
              <a:rPr sz="2800" dirty="0">
                <a:latin typeface="Arial"/>
                <a:cs typeface="Arial"/>
              </a:rPr>
              <a:t>Locale-specific</a:t>
            </a:r>
            <a:r>
              <a:rPr sz="2800" spc="85" dirty="0">
                <a:latin typeface="Times New Roman"/>
                <a:cs typeface="Times New Roman"/>
              </a:rPr>
              <a:t> </a:t>
            </a:r>
            <a:r>
              <a:rPr sz="2800" dirty="0">
                <a:latin typeface="Arial"/>
                <a:cs typeface="Arial"/>
              </a:rPr>
              <a:t>short</a:t>
            </a:r>
            <a:r>
              <a:rPr sz="2800" spc="75" dirty="0">
                <a:latin typeface="Times New Roman"/>
                <a:cs typeface="Times New Roman"/>
              </a:rPr>
              <a:t> </a:t>
            </a:r>
            <a:r>
              <a:rPr sz="2800" dirty="0">
                <a:latin typeface="Arial"/>
                <a:cs typeface="Arial"/>
              </a:rPr>
              <a:t>name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day</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dirty="0">
                <a:latin typeface="Times New Roman"/>
                <a:cs typeface="Times New Roman"/>
              </a:rPr>
              <a:t> </a:t>
            </a:r>
            <a:r>
              <a:rPr sz="2800" dirty="0">
                <a:latin typeface="Arial"/>
                <a:cs typeface="Arial"/>
              </a:rPr>
              <a:t>week</a:t>
            </a:r>
            <a:r>
              <a:rPr sz="2800" spc="80" dirty="0">
                <a:latin typeface="Times New Roman"/>
                <a:cs typeface="Times New Roman"/>
              </a:rPr>
              <a:t> </a:t>
            </a:r>
            <a:r>
              <a:rPr sz="2800" dirty="0">
                <a:latin typeface="Arial"/>
                <a:cs typeface="Arial"/>
              </a:rPr>
              <a:t>("</a:t>
            </a:r>
            <a:r>
              <a:rPr sz="2800" spc="-10" dirty="0">
                <a:latin typeface="Arial"/>
                <a:cs typeface="Arial"/>
              </a:rPr>
              <a:t>S</a:t>
            </a:r>
            <a:r>
              <a:rPr sz="2800" dirty="0">
                <a:latin typeface="Arial"/>
                <a:cs typeface="Arial"/>
              </a:rPr>
              <a:t>un")</a:t>
            </a:r>
            <a:endParaRPr sz="2800">
              <a:latin typeface="Arial"/>
              <a:cs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23465">
              <a:lnSpc>
                <a:spcPct val="100000"/>
              </a:lnSpc>
            </a:pPr>
            <a:r>
              <a:rPr sz="3600" spc="-5" dirty="0"/>
              <a:t>Dat</a:t>
            </a:r>
            <a:r>
              <a:rPr sz="3600" dirty="0"/>
              <a:t>e</a:t>
            </a:r>
            <a:r>
              <a:rPr sz="3600" spc="100" dirty="0">
                <a:latin typeface="Times New Roman"/>
                <a:cs typeface="Times New Roman"/>
              </a:rPr>
              <a:t> </a:t>
            </a:r>
            <a:r>
              <a:rPr sz="3600" spc="-5" dirty="0"/>
              <a:t>Characters</a:t>
            </a:r>
            <a:r>
              <a:rPr sz="3600" dirty="0"/>
              <a:t>,</a:t>
            </a:r>
            <a:r>
              <a:rPr sz="3600" spc="110" dirty="0">
                <a:latin typeface="Times New Roman"/>
                <a:cs typeface="Times New Roman"/>
              </a:rPr>
              <a:t> </a:t>
            </a:r>
            <a:r>
              <a:rPr sz="3600" dirty="0"/>
              <a:t>2</a:t>
            </a:r>
            <a:endParaRPr sz="3600">
              <a:latin typeface="Times New Roman"/>
              <a:cs typeface="Times New Roman"/>
            </a:endParaRPr>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47</a:t>
            </a:fld>
            <a:endParaRPr sz="1600">
              <a:latin typeface="Times New Roman"/>
              <a:cs typeface="Times New Roman"/>
            </a:endParaRPr>
          </a:p>
        </p:txBody>
      </p:sp>
      <p:sp>
        <p:nvSpPr>
          <p:cNvPr id="3" name="object 3"/>
          <p:cNvSpPr txBox="1"/>
          <p:nvPr/>
        </p:nvSpPr>
        <p:spPr>
          <a:xfrm>
            <a:off x="524002" y="1262819"/>
            <a:ext cx="8030209" cy="2175510"/>
          </a:xfrm>
          <a:prstGeom prst="rect">
            <a:avLst/>
          </a:prstGeom>
        </p:spPr>
        <p:txBody>
          <a:bodyPr vert="horz" wrap="square" lIns="0" tIns="0" rIns="0" bIns="0" rtlCol="0">
            <a:spAutoFit/>
          </a:bodyPr>
          <a:lstStyle/>
          <a:p>
            <a:pPr marL="927100" marR="5080" indent="-914400">
              <a:lnSpc>
                <a:spcPts val="3020"/>
              </a:lnSpc>
              <a:buFont typeface="Arial"/>
              <a:buChar char="•"/>
              <a:tabLst>
                <a:tab pos="356235" algn="l"/>
                <a:tab pos="926465" algn="l"/>
              </a:tabLst>
            </a:pPr>
            <a:r>
              <a:rPr sz="2800" spc="-5" dirty="0">
                <a:latin typeface="Arial"/>
                <a:cs typeface="Arial"/>
              </a:rPr>
              <a:t>'</a:t>
            </a:r>
            <a:r>
              <a:rPr sz="2800" dirty="0">
                <a:latin typeface="Arial"/>
                <a:cs typeface="Arial"/>
              </a:rPr>
              <a:t>C'</a:t>
            </a:r>
            <a:r>
              <a:rPr sz="2800" dirty="0">
                <a:latin typeface="Times New Roman"/>
                <a:cs typeface="Times New Roman"/>
              </a:rPr>
              <a:t>	</a:t>
            </a:r>
            <a:r>
              <a:rPr sz="2800" dirty="0">
                <a:latin typeface="Arial"/>
                <a:cs typeface="Arial"/>
              </a:rPr>
              <a:t>2-digit</a:t>
            </a:r>
            <a:r>
              <a:rPr sz="2800" spc="80" dirty="0">
                <a:latin typeface="Times New Roman"/>
                <a:cs typeface="Times New Roman"/>
              </a:rPr>
              <a:t> </a:t>
            </a:r>
            <a:r>
              <a:rPr sz="2800" dirty="0">
                <a:latin typeface="Arial"/>
                <a:cs typeface="Arial"/>
              </a:rPr>
              <a:t>year</a:t>
            </a:r>
            <a:r>
              <a:rPr sz="2800" spc="75" dirty="0">
                <a:latin typeface="Times New Roman"/>
                <a:cs typeface="Times New Roman"/>
              </a:rPr>
              <a:t> </a:t>
            </a:r>
            <a:r>
              <a:rPr sz="2800" dirty="0">
                <a:latin typeface="Arial"/>
                <a:cs typeface="Arial"/>
              </a:rPr>
              <a:t>(00-99),</a:t>
            </a:r>
            <a:r>
              <a:rPr sz="2800" spc="75" dirty="0">
                <a:latin typeface="Times New Roman"/>
                <a:cs typeface="Times New Roman"/>
              </a:rPr>
              <a:t> </a:t>
            </a:r>
            <a:r>
              <a:rPr sz="2800" dirty="0">
                <a:latin typeface="Arial"/>
                <a:cs typeface="Arial"/>
              </a:rPr>
              <a:t>four-digit</a:t>
            </a:r>
            <a:r>
              <a:rPr sz="2800" spc="70" dirty="0">
                <a:latin typeface="Times New Roman"/>
                <a:cs typeface="Times New Roman"/>
              </a:rPr>
              <a:t> </a:t>
            </a:r>
            <a:r>
              <a:rPr sz="2800" dirty="0">
                <a:latin typeface="Arial"/>
                <a:cs typeface="Arial"/>
              </a:rPr>
              <a:t>year</a:t>
            </a:r>
            <a:r>
              <a:rPr sz="2800" spc="75" dirty="0">
                <a:latin typeface="Times New Roman"/>
                <a:cs typeface="Times New Roman"/>
              </a:rPr>
              <a:t> </a:t>
            </a:r>
            <a:r>
              <a:rPr sz="2800" dirty="0">
                <a:latin typeface="Arial"/>
                <a:cs typeface="Arial"/>
              </a:rPr>
              <a:t>divided</a:t>
            </a:r>
            <a:r>
              <a:rPr sz="2800" spc="80" dirty="0">
                <a:latin typeface="Times New Roman"/>
                <a:cs typeface="Times New Roman"/>
              </a:rPr>
              <a:t> </a:t>
            </a:r>
            <a:r>
              <a:rPr sz="2800" dirty="0">
                <a:latin typeface="Arial"/>
                <a:cs typeface="Arial"/>
              </a:rPr>
              <a:t>by</a:t>
            </a:r>
            <a:r>
              <a:rPr sz="2800" dirty="0">
                <a:latin typeface="Times New Roman"/>
                <a:cs typeface="Times New Roman"/>
              </a:rPr>
              <a:t> </a:t>
            </a:r>
            <a:r>
              <a:rPr sz="2800" dirty="0">
                <a:latin typeface="Arial"/>
                <a:cs typeface="Arial"/>
              </a:rPr>
              <a:t>100</a:t>
            </a:r>
            <a:r>
              <a:rPr sz="2800" spc="85" dirty="0">
                <a:latin typeface="Times New Roman"/>
                <a:cs typeface="Times New Roman"/>
              </a:rPr>
              <a:t> </a:t>
            </a:r>
            <a:r>
              <a:rPr sz="2800" dirty="0">
                <a:latin typeface="Arial"/>
                <a:cs typeface="Arial"/>
              </a:rPr>
              <a:t>(leading</a:t>
            </a:r>
            <a:r>
              <a:rPr sz="2800" spc="80" dirty="0">
                <a:latin typeface="Times New Roman"/>
                <a:cs typeface="Times New Roman"/>
              </a:rPr>
              <a:t> </a:t>
            </a:r>
            <a:r>
              <a:rPr sz="2800" dirty="0">
                <a:latin typeface="Arial"/>
                <a:cs typeface="Arial"/>
              </a:rPr>
              <a:t>zero)</a:t>
            </a:r>
            <a:endParaRPr sz="2800">
              <a:latin typeface="Arial"/>
              <a:cs typeface="Arial"/>
            </a:endParaRPr>
          </a:p>
          <a:p>
            <a:pPr marL="12700">
              <a:lnSpc>
                <a:spcPct val="100000"/>
              </a:lnSpc>
              <a:spcBef>
                <a:spcPts val="290"/>
              </a:spcBef>
              <a:tabLst>
                <a:tab pos="355600" algn="l"/>
                <a:tab pos="928369" algn="l"/>
              </a:tabLst>
            </a:pPr>
            <a:r>
              <a:rPr sz="2800" dirty="0">
                <a:latin typeface="Arial"/>
                <a:cs typeface="Arial"/>
              </a:rPr>
              <a:t>•</a:t>
            </a:r>
            <a:r>
              <a:rPr sz="2800" dirty="0">
                <a:latin typeface="Times New Roman"/>
                <a:cs typeface="Times New Roman"/>
              </a:rPr>
              <a:t>	</a:t>
            </a:r>
            <a:r>
              <a:rPr sz="2800" dirty="0">
                <a:latin typeface="Arial"/>
                <a:cs typeface="Arial"/>
              </a:rPr>
              <a:t>'Y'</a:t>
            </a:r>
            <a:r>
              <a:rPr sz="2800" dirty="0">
                <a:latin typeface="Times New Roman"/>
                <a:cs typeface="Times New Roman"/>
              </a:rPr>
              <a:t>	</a:t>
            </a:r>
            <a:r>
              <a:rPr sz="2800" dirty="0">
                <a:latin typeface="Arial"/>
                <a:cs typeface="Arial"/>
              </a:rPr>
              <a:t>4-digit</a:t>
            </a:r>
            <a:r>
              <a:rPr sz="2800" spc="75" dirty="0">
                <a:latin typeface="Times New Roman"/>
                <a:cs typeface="Times New Roman"/>
              </a:rPr>
              <a:t> </a:t>
            </a:r>
            <a:r>
              <a:rPr sz="2800" dirty="0">
                <a:latin typeface="Arial"/>
                <a:cs typeface="Arial"/>
              </a:rPr>
              <a:t>year</a:t>
            </a:r>
            <a:r>
              <a:rPr sz="2800" spc="80" dirty="0">
                <a:latin typeface="Times New Roman"/>
                <a:cs typeface="Times New Roman"/>
              </a:rPr>
              <a:t> </a:t>
            </a:r>
            <a:r>
              <a:rPr sz="2800" dirty="0">
                <a:latin typeface="Arial"/>
                <a:cs typeface="Arial"/>
              </a:rPr>
              <a:t>(0000-9999)</a:t>
            </a:r>
            <a:endParaRPr sz="2800">
              <a:latin typeface="Arial"/>
              <a:cs typeface="Arial"/>
            </a:endParaRPr>
          </a:p>
          <a:p>
            <a:pPr marL="12700">
              <a:lnSpc>
                <a:spcPct val="100000"/>
              </a:lnSpc>
              <a:spcBef>
                <a:spcPts val="340"/>
              </a:spcBef>
            </a:pPr>
            <a:r>
              <a:rPr sz="2800" dirty="0">
                <a:latin typeface="Arial"/>
                <a:cs typeface="Arial"/>
              </a:rPr>
              <a:t>•</a:t>
            </a:r>
            <a:endParaRPr sz="2800">
              <a:latin typeface="Arial"/>
              <a:cs typeface="Arial"/>
            </a:endParaRPr>
          </a:p>
          <a:p>
            <a:pPr marL="12700">
              <a:lnSpc>
                <a:spcPct val="100000"/>
              </a:lnSpc>
              <a:spcBef>
                <a:spcPts val="340"/>
              </a:spcBef>
            </a:pPr>
            <a:r>
              <a:rPr sz="2800" dirty="0">
                <a:latin typeface="Arial"/>
                <a:cs typeface="Arial"/>
              </a:rPr>
              <a:t>•</a:t>
            </a:r>
            <a:endParaRPr sz="2800">
              <a:latin typeface="Arial"/>
              <a:cs typeface="Arial"/>
            </a:endParaRPr>
          </a:p>
        </p:txBody>
      </p:sp>
      <p:sp>
        <p:nvSpPr>
          <p:cNvPr id="4" name="object 4"/>
          <p:cNvSpPr txBox="1"/>
          <p:nvPr/>
        </p:nvSpPr>
        <p:spPr>
          <a:xfrm>
            <a:off x="866867" y="2586414"/>
            <a:ext cx="7089775" cy="1235710"/>
          </a:xfrm>
          <a:prstGeom prst="rect">
            <a:avLst/>
          </a:prstGeom>
        </p:spPr>
        <p:txBody>
          <a:bodyPr vert="horz" wrap="square" lIns="0" tIns="0" rIns="0" bIns="0" rtlCol="0">
            <a:spAutoFit/>
          </a:bodyPr>
          <a:lstStyle/>
          <a:p>
            <a:pPr marL="12700" marR="5080" indent="-635">
              <a:lnSpc>
                <a:spcPct val="110200"/>
              </a:lnSpc>
              <a:tabLst>
                <a:tab pos="583565" algn="l"/>
              </a:tabLst>
            </a:pPr>
            <a:r>
              <a:rPr sz="2800" spc="-5" dirty="0">
                <a:latin typeface="Arial"/>
                <a:cs typeface="Arial"/>
              </a:rPr>
              <a:t>'</a:t>
            </a:r>
            <a:r>
              <a:rPr sz="2800" dirty="0">
                <a:latin typeface="Arial"/>
                <a:cs typeface="Arial"/>
              </a:rPr>
              <a:t>y'</a:t>
            </a:r>
            <a:r>
              <a:rPr sz="2800" dirty="0">
                <a:latin typeface="Times New Roman"/>
                <a:cs typeface="Times New Roman"/>
              </a:rPr>
              <a:t>	</a:t>
            </a:r>
            <a:r>
              <a:rPr sz="2800" dirty="0">
                <a:latin typeface="Arial"/>
                <a:cs typeface="Arial"/>
              </a:rPr>
              <a:t>Last</a:t>
            </a:r>
            <a:r>
              <a:rPr sz="2800" spc="80" dirty="0">
                <a:latin typeface="Times New Roman"/>
                <a:cs typeface="Times New Roman"/>
              </a:rPr>
              <a:t> </a:t>
            </a:r>
            <a:r>
              <a:rPr sz="2800" dirty="0">
                <a:latin typeface="Arial"/>
                <a:cs typeface="Arial"/>
              </a:rPr>
              <a:t>two</a:t>
            </a:r>
            <a:r>
              <a:rPr sz="2800" spc="75" dirty="0">
                <a:latin typeface="Times New Roman"/>
                <a:cs typeface="Times New Roman"/>
              </a:rPr>
              <a:t> </a:t>
            </a:r>
            <a:r>
              <a:rPr sz="2800" dirty="0">
                <a:latin typeface="Arial"/>
                <a:cs typeface="Arial"/>
              </a:rPr>
              <a:t>digits</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year</a:t>
            </a:r>
            <a:r>
              <a:rPr sz="2800" spc="75" dirty="0">
                <a:latin typeface="Times New Roman"/>
                <a:cs typeface="Times New Roman"/>
              </a:rPr>
              <a:t> </a:t>
            </a:r>
            <a:r>
              <a:rPr sz="2800" dirty="0">
                <a:latin typeface="Arial"/>
                <a:cs typeface="Arial"/>
              </a:rPr>
              <a:t>(leading</a:t>
            </a:r>
            <a:r>
              <a:rPr sz="2800" spc="75" dirty="0">
                <a:latin typeface="Times New Roman"/>
                <a:cs typeface="Times New Roman"/>
              </a:rPr>
              <a:t> </a:t>
            </a:r>
            <a:r>
              <a:rPr sz="2800" dirty="0">
                <a:latin typeface="Arial"/>
                <a:cs typeface="Arial"/>
              </a:rPr>
              <a:t>zeros)</a:t>
            </a:r>
            <a:r>
              <a:rPr sz="2800" dirty="0">
                <a:latin typeface="Times New Roman"/>
                <a:cs typeface="Times New Roman"/>
              </a:rPr>
              <a:t> </a:t>
            </a:r>
            <a:r>
              <a:rPr sz="2800" spc="-5" dirty="0">
                <a:latin typeface="Arial"/>
                <a:cs typeface="Arial"/>
              </a:rPr>
              <a:t>'</a:t>
            </a:r>
            <a:r>
              <a:rPr sz="2800" dirty="0">
                <a:latin typeface="Arial"/>
                <a:cs typeface="Arial"/>
              </a:rPr>
              <a:t>j'</a:t>
            </a:r>
            <a:r>
              <a:rPr sz="2800" dirty="0">
                <a:latin typeface="Times New Roman"/>
                <a:cs typeface="Times New Roman"/>
              </a:rPr>
              <a:t>	</a:t>
            </a:r>
            <a:r>
              <a:rPr sz="2800" dirty="0">
                <a:latin typeface="Arial"/>
                <a:cs typeface="Arial"/>
              </a:rPr>
              <a:t>3-digit</a:t>
            </a:r>
            <a:r>
              <a:rPr sz="2800" spc="80" dirty="0">
                <a:latin typeface="Times New Roman"/>
                <a:cs typeface="Times New Roman"/>
              </a:rPr>
              <a:t> </a:t>
            </a:r>
            <a:r>
              <a:rPr sz="2800" dirty="0">
                <a:latin typeface="Arial"/>
                <a:cs typeface="Arial"/>
              </a:rPr>
              <a:t>(Julian)</a:t>
            </a:r>
            <a:r>
              <a:rPr sz="2800" spc="75" dirty="0">
                <a:latin typeface="Times New Roman"/>
                <a:cs typeface="Times New Roman"/>
              </a:rPr>
              <a:t> </a:t>
            </a:r>
            <a:r>
              <a:rPr sz="2800" dirty="0">
                <a:latin typeface="Arial"/>
                <a:cs typeface="Arial"/>
              </a:rPr>
              <a:t>day</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year</a:t>
            </a:r>
            <a:r>
              <a:rPr sz="2800" spc="80" dirty="0">
                <a:latin typeface="Times New Roman"/>
                <a:cs typeface="Times New Roman"/>
              </a:rPr>
              <a:t> </a:t>
            </a:r>
            <a:r>
              <a:rPr sz="2800" dirty="0">
                <a:latin typeface="Arial"/>
                <a:cs typeface="Arial"/>
              </a:rPr>
              <a:t>(001-366,</a:t>
            </a:r>
            <a:endParaRPr sz="2800">
              <a:latin typeface="Arial"/>
              <a:cs typeface="Arial"/>
            </a:endParaRPr>
          </a:p>
          <a:p>
            <a:pPr marL="584200">
              <a:lnSpc>
                <a:spcPts val="3025"/>
              </a:lnSpc>
            </a:pPr>
            <a:r>
              <a:rPr sz="2800" dirty="0">
                <a:latin typeface="Arial"/>
                <a:cs typeface="Arial"/>
              </a:rPr>
              <a:t>leading</a:t>
            </a:r>
            <a:r>
              <a:rPr sz="2800" spc="85" dirty="0">
                <a:latin typeface="Times New Roman"/>
                <a:cs typeface="Times New Roman"/>
              </a:rPr>
              <a:t> </a:t>
            </a:r>
            <a:r>
              <a:rPr sz="2800" dirty="0">
                <a:latin typeface="Arial"/>
                <a:cs typeface="Arial"/>
              </a:rPr>
              <a:t>zeros)</a:t>
            </a:r>
            <a:endParaRPr sz="2800">
              <a:latin typeface="Arial"/>
              <a:cs typeface="Arial"/>
            </a:endParaRPr>
          </a:p>
        </p:txBody>
      </p:sp>
      <p:sp>
        <p:nvSpPr>
          <p:cNvPr id="5" name="object 5"/>
          <p:cNvSpPr txBox="1"/>
          <p:nvPr/>
        </p:nvSpPr>
        <p:spPr>
          <a:xfrm>
            <a:off x="524002" y="3910771"/>
            <a:ext cx="5278755" cy="1320800"/>
          </a:xfrm>
          <a:prstGeom prst="rect">
            <a:avLst/>
          </a:prstGeom>
        </p:spPr>
        <p:txBody>
          <a:bodyPr vert="horz" wrap="square" lIns="0" tIns="0" rIns="0" bIns="0" rtlCol="0">
            <a:spAutoFit/>
          </a:bodyPr>
          <a:lstStyle/>
          <a:p>
            <a:pPr marL="355600" indent="-342900">
              <a:lnSpc>
                <a:spcPct val="100000"/>
              </a:lnSpc>
              <a:buFont typeface="Arial"/>
              <a:buChar char="•"/>
              <a:tabLst>
                <a:tab pos="356235" algn="l"/>
                <a:tab pos="927100" algn="l"/>
              </a:tabLst>
            </a:pPr>
            <a:r>
              <a:rPr sz="2800" spc="-5" dirty="0">
                <a:latin typeface="Arial"/>
                <a:cs typeface="Arial"/>
              </a:rPr>
              <a:t>'</a:t>
            </a:r>
            <a:r>
              <a:rPr sz="2800" dirty="0">
                <a:latin typeface="Arial"/>
                <a:cs typeface="Arial"/>
              </a:rPr>
              <a:t>m'</a:t>
            </a:r>
            <a:r>
              <a:rPr sz="2800" dirty="0">
                <a:latin typeface="Times New Roman"/>
                <a:cs typeface="Times New Roman"/>
              </a:rPr>
              <a:t>	</a:t>
            </a:r>
            <a:r>
              <a:rPr sz="2800" dirty="0">
                <a:latin typeface="Arial"/>
                <a:cs typeface="Arial"/>
              </a:rPr>
              <a:t>2-digit</a:t>
            </a:r>
            <a:r>
              <a:rPr sz="2800" spc="85" dirty="0">
                <a:latin typeface="Times New Roman"/>
                <a:cs typeface="Times New Roman"/>
              </a:rPr>
              <a:t> </a:t>
            </a:r>
            <a:r>
              <a:rPr sz="2800" dirty="0">
                <a:latin typeface="Arial"/>
                <a:cs typeface="Arial"/>
              </a:rPr>
              <a:t>month</a:t>
            </a:r>
            <a:r>
              <a:rPr sz="2800" spc="80" dirty="0">
                <a:latin typeface="Times New Roman"/>
                <a:cs typeface="Times New Roman"/>
              </a:rPr>
              <a:t> </a:t>
            </a:r>
            <a:r>
              <a:rPr sz="2800" dirty="0">
                <a:latin typeface="Arial"/>
                <a:cs typeface="Arial"/>
              </a:rPr>
              <a:t>(leading</a:t>
            </a:r>
            <a:r>
              <a:rPr sz="2800" spc="80" dirty="0">
                <a:latin typeface="Times New Roman"/>
                <a:cs typeface="Times New Roman"/>
              </a:rPr>
              <a:t> </a:t>
            </a:r>
            <a:r>
              <a:rPr sz="2800" dirty="0">
                <a:latin typeface="Arial"/>
                <a:cs typeface="Arial"/>
              </a:rPr>
              <a:t>zero)</a:t>
            </a:r>
            <a:endParaRPr sz="2800">
              <a:latin typeface="Arial"/>
              <a:cs typeface="Arial"/>
            </a:endParaRPr>
          </a:p>
          <a:p>
            <a:pPr marL="12700">
              <a:lnSpc>
                <a:spcPct val="100000"/>
              </a:lnSpc>
              <a:spcBef>
                <a:spcPts val="335"/>
              </a:spcBef>
            </a:pPr>
            <a:r>
              <a:rPr sz="2800" dirty="0">
                <a:latin typeface="Arial"/>
                <a:cs typeface="Arial"/>
              </a:rPr>
              <a:t>•</a:t>
            </a:r>
            <a:endParaRPr sz="2800">
              <a:latin typeface="Arial"/>
              <a:cs typeface="Arial"/>
            </a:endParaRPr>
          </a:p>
          <a:p>
            <a:pPr marL="12700">
              <a:lnSpc>
                <a:spcPct val="100000"/>
              </a:lnSpc>
              <a:spcBef>
                <a:spcPts val="340"/>
              </a:spcBef>
            </a:pPr>
            <a:r>
              <a:rPr sz="2800" dirty="0">
                <a:latin typeface="Arial"/>
                <a:cs typeface="Arial"/>
              </a:rPr>
              <a:t>•</a:t>
            </a:r>
            <a:endParaRPr sz="2800">
              <a:latin typeface="Arial"/>
              <a:cs typeface="Arial"/>
            </a:endParaRPr>
          </a:p>
        </p:txBody>
      </p:sp>
      <p:sp>
        <p:nvSpPr>
          <p:cNvPr id="6" name="object 6"/>
          <p:cNvSpPr txBox="1"/>
          <p:nvPr/>
        </p:nvSpPr>
        <p:spPr>
          <a:xfrm>
            <a:off x="866938" y="4380175"/>
            <a:ext cx="6005195" cy="851535"/>
          </a:xfrm>
          <a:prstGeom prst="rect">
            <a:avLst/>
          </a:prstGeom>
        </p:spPr>
        <p:txBody>
          <a:bodyPr vert="horz" wrap="square" lIns="0" tIns="0" rIns="0" bIns="0" rtlCol="0">
            <a:spAutoFit/>
          </a:bodyPr>
          <a:lstStyle/>
          <a:p>
            <a:pPr marL="12700" marR="5080">
              <a:lnSpc>
                <a:spcPct val="110200"/>
              </a:lnSpc>
              <a:tabLst>
                <a:tab pos="583565" algn="l"/>
              </a:tabLst>
            </a:pPr>
            <a:r>
              <a:rPr sz="2800" spc="-5" dirty="0">
                <a:latin typeface="Arial"/>
                <a:cs typeface="Arial"/>
              </a:rPr>
              <a:t>'</a:t>
            </a:r>
            <a:r>
              <a:rPr sz="2800" dirty="0">
                <a:latin typeface="Arial"/>
                <a:cs typeface="Arial"/>
              </a:rPr>
              <a:t>d'</a:t>
            </a:r>
            <a:r>
              <a:rPr sz="2800" dirty="0">
                <a:latin typeface="Times New Roman"/>
                <a:cs typeface="Times New Roman"/>
              </a:rPr>
              <a:t>	</a:t>
            </a:r>
            <a:r>
              <a:rPr sz="2800" dirty="0">
                <a:latin typeface="Arial"/>
                <a:cs typeface="Arial"/>
              </a:rPr>
              <a:t>2-digit</a:t>
            </a:r>
            <a:r>
              <a:rPr sz="2800" spc="85" dirty="0">
                <a:latin typeface="Times New Roman"/>
                <a:cs typeface="Times New Roman"/>
              </a:rPr>
              <a:t> </a:t>
            </a:r>
            <a:r>
              <a:rPr sz="2800" dirty="0">
                <a:latin typeface="Arial"/>
                <a:cs typeface="Arial"/>
              </a:rPr>
              <a:t>day</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month</a:t>
            </a:r>
            <a:r>
              <a:rPr sz="2800" spc="80" dirty="0">
                <a:latin typeface="Times New Roman"/>
                <a:cs typeface="Times New Roman"/>
              </a:rPr>
              <a:t> </a:t>
            </a:r>
            <a:r>
              <a:rPr sz="2800" dirty="0">
                <a:latin typeface="Arial"/>
                <a:cs typeface="Arial"/>
              </a:rPr>
              <a:t>(leading</a:t>
            </a:r>
            <a:r>
              <a:rPr sz="2800" spc="75" dirty="0">
                <a:latin typeface="Times New Roman"/>
                <a:cs typeface="Times New Roman"/>
              </a:rPr>
              <a:t> </a:t>
            </a:r>
            <a:r>
              <a:rPr sz="2800" dirty="0">
                <a:latin typeface="Arial"/>
                <a:cs typeface="Arial"/>
              </a:rPr>
              <a:t>zero)</a:t>
            </a:r>
            <a:r>
              <a:rPr sz="2800" dirty="0">
                <a:latin typeface="Times New Roman"/>
                <a:cs typeface="Times New Roman"/>
              </a:rPr>
              <a:t> </a:t>
            </a:r>
            <a:r>
              <a:rPr sz="2800" spc="-5" dirty="0">
                <a:latin typeface="Arial"/>
                <a:cs typeface="Arial"/>
              </a:rPr>
              <a:t>'</a:t>
            </a:r>
            <a:r>
              <a:rPr sz="2800" dirty="0">
                <a:latin typeface="Arial"/>
                <a:cs typeface="Arial"/>
              </a:rPr>
              <a:t>e'</a:t>
            </a:r>
            <a:r>
              <a:rPr sz="2800" dirty="0">
                <a:latin typeface="Times New Roman"/>
                <a:cs typeface="Times New Roman"/>
              </a:rPr>
              <a:t>	</a:t>
            </a:r>
            <a:r>
              <a:rPr sz="2800" dirty="0">
                <a:latin typeface="Arial"/>
                <a:cs typeface="Arial"/>
              </a:rPr>
              <a:t>2-digit</a:t>
            </a:r>
            <a:r>
              <a:rPr sz="2800" spc="85" dirty="0">
                <a:latin typeface="Times New Roman"/>
                <a:cs typeface="Times New Roman"/>
              </a:rPr>
              <a:t> </a:t>
            </a:r>
            <a:r>
              <a:rPr sz="2800" dirty="0">
                <a:latin typeface="Arial"/>
                <a:cs typeface="Arial"/>
              </a:rPr>
              <a:t>day</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month</a:t>
            </a:r>
            <a:r>
              <a:rPr sz="2800" spc="80" dirty="0">
                <a:latin typeface="Times New Roman"/>
                <a:cs typeface="Times New Roman"/>
              </a:rPr>
              <a:t> </a:t>
            </a:r>
            <a:r>
              <a:rPr sz="2800" dirty="0">
                <a:latin typeface="Arial"/>
                <a:cs typeface="Arial"/>
              </a:rPr>
              <a:t>(1-31)</a:t>
            </a:r>
            <a:endParaRPr sz="2800">
              <a:latin typeface="Arial"/>
              <a:cs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80564">
              <a:lnSpc>
                <a:spcPct val="100000"/>
              </a:lnSpc>
            </a:pPr>
            <a:r>
              <a:rPr sz="3600" spc="-5" dirty="0"/>
              <a:t>Date/Tim</a:t>
            </a:r>
            <a:r>
              <a:rPr sz="3600" dirty="0"/>
              <a:t>e</a:t>
            </a:r>
            <a:r>
              <a:rPr sz="3600" spc="110" dirty="0">
                <a:latin typeface="Times New Roman"/>
                <a:cs typeface="Times New Roman"/>
              </a:rPr>
              <a:t> </a:t>
            </a:r>
            <a:r>
              <a:rPr sz="3600" spc="-5" dirty="0"/>
              <a:t>Characters</a:t>
            </a:r>
            <a:endParaRPr sz="3600">
              <a:latin typeface="Times New Roman"/>
              <a:cs typeface="Times New Roman"/>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48</a:t>
            </a:fld>
            <a:endParaRPr sz="1600">
              <a:latin typeface="Times New Roman"/>
              <a:cs typeface="Times New Roman"/>
            </a:endParaRPr>
          </a:p>
        </p:txBody>
      </p:sp>
      <p:sp>
        <p:nvSpPr>
          <p:cNvPr id="3" name="object 3"/>
          <p:cNvSpPr txBox="1"/>
          <p:nvPr/>
        </p:nvSpPr>
        <p:spPr>
          <a:xfrm>
            <a:off x="524002" y="1227767"/>
            <a:ext cx="7206615" cy="2942590"/>
          </a:xfrm>
          <a:prstGeom prst="rect">
            <a:avLst/>
          </a:prstGeom>
        </p:spPr>
        <p:txBody>
          <a:bodyPr vert="horz" wrap="square" lIns="0" tIns="0" rIns="0" bIns="0" rtlCol="0">
            <a:spAutoFit/>
          </a:bodyPr>
          <a:lstStyle/>
          <a:p>
            <a:pPr marL="927100" marR="38735" indent="-914400" algn="just">
              <a:lnSpc>
                <a:spcPts val="2690"/>
              </a:lnSpc>
              <a:buFont typeface="Arial"/>
              <a:buChar char="•"/>
              <a:tabLst>
                <a:tab pos="355600" algn="l"/>
              </a:tabLst>
            </a:pPr>
            <a:r>
              <a:rPr sz="2800" spc="-5" dirty="0">
                <a:latin typeface="Arial"/>
                <a:cs typeface="Arial"/>
              </a:rPr>
              <a:t>'R</a:t>
            </a:r>
            <a:r>
              <a:rPr sz="2800" dirty="0">
                <a:latin typeface="Arial"/>
                <a:cs typeface="Arial"/>
              </a:rPr>
              <a:t>'</a:t>
            </a:r>
            <a:r>
              <a:rPr sz="2800" dirty="0">
                <a:latin typeface="Times New Roman"/>
                <a:cs typeface="Times New Roman"/>
              </a:rPr>
              <a:t> </a:t>
            </a:r>
            <a:r>
              <a:rPr sz="2800" spc="160" dirty="0">
                <a:latin typeface="Times New Roman"/>
                <a:cs typeface="Times New Roman"/>
              </a:rPr>
              <a:t> </a:t>
            </a:r>
            <a:r>
              <a:rPr sz="2800" dirty="0">
                <a:latin typeface="Arial"/>
                <a:cs typeface="Arial"/>
              </a:rPr>
              <a:t>Time</a:t>
            </a:r>
            <a:r>
              <a:rPr sz="2800" spc="75" dirty="0">
                <a:latin typeface="Times New Roman"/>
                <a:cs typeface="Times New Roman"/>
              </a:rPr>
              <a:t> </a:t>
            </a:r>
            <a:r>
              <a:rPr sz="2800" dirty="0">
                <a:latin typeface="Arial"/>
                <a:cs typeface="Arial"/>
              </a:rPr>
              <a:t>formatted</a:t>
            </a:r>
            <a:r>
              <a:rPr sz="2800" spc="7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24-hour</a:t>
            </a:r>
            <a:r>
              <a:rPr sz="2800" spc="80" dirty="0">
                <a:latin typeface="Times New Roman"/>
                <a:cs typeface="Times New Roman"/>
              </a:rPr>
              <a:t> </a:t>
            </a:r>
            <a:r>
              <a:rPr sz="2800" dirty="0">
                <a:latin typeface="Arial"/>
                <a:cs typeface="Arial"/>
              </a:rPr>
              <a:t>clock</a:t>
            </a:r>
            <a:r>
              <a:rPr sz="2800" spc="75" dirty="0">
                <a:latin typeface="Times New Roman"/>
                <a:cs typeface="Times New Roman"/>
              </a:rPr>
              <a:t> </a:t>
            </a:r>
            <a:r>
              <a:rPr sz="2800" dirty="0">
                <a:latin typeface="Arial"/>
                <a:cs typeface="Arial"/>
              </a:rPr>
              <a:t>as</a:t>
            </a:r>
            <a:r>
              <a:rPr sz="2800" dirty="0">
                <a:latin typeface="Times New Roman"/>
                <a:cs typeface="Times New Roman"/>
              </a:rPr>
              <a:t> </a:t>
            </a:r>
            <a:r>
              <a:rPr sz="2800" spc="-5" dirty="0">
                <a:latin typeface="Arial"/>
                <a:cs typeface="Arial"/>
              </a:rPr>
              <a:t>"%tH:%tM"</a:t>
            </a:r>
            <a:endParaRPr sz="2800" dirty="0">
              <a:latin typeface="Arial"/>
              <a:cs typeface="Arial"/>
            </a:endParaRPr>
          </a:p>
          <a:p>
            <a:pPr marL="927100" marR="55880" indent="-914400" algn="just">
              <a:lnSpc>
                <a:spcPts val="2690"/>
              </a:lnSpc>
              <a:spcBef>
                <a:spcPts val="675"/>
              </a:spcBef>
              <a:buFont typeface="Arial"/>
              <a:buChar char="•"/>
              <a:tabLst>
                <a:tab pos="355600" algn="l"/>
              </a:tabLst>
            </a:pPr>
            <a:r>
              <a:rPr sz="2800" spc="-5" dirty="0">
                <a:latin typeface="Arial"/>
                <a:cs typeface="Arial"/>
              </a:rPr>
              <a:t>'</a:t>
            </a:r>
            <a:r>
              <a:rPr sz="2800" dirty="0">
                <a:latin typeface="Arial"/>
                <a:cs typeface="Arial"/>
              </a:rPr>
              <a:t>T'</a:t>
            </a:r>
            <a:r>
              <a:rPr sz="2800" dirty="0">
                <a:latin typeface="Times New Roman"/>
                <a:cs typeface="Times New Roman"/>
              </a:rPr>
              <a:t> </a:t>
            </a:r>
            <a:r>
              <a:rPr sz="2800" spc="315" dirty="0">
                <a:latin typeface="Times New Roman"/>
                <a:cs typeface="Times New Roman"/>
              </a:rPr>
              <a:t> </a:t>
            </a:r>
            <a:r>
              <a:rPr sz="2800" dirty="0">
                <a:latin typeface="Arial"/>
                <a:cs typeface="Arial"/>
              </a:rPr>
              <a:t>Time</a:t>
            </a:r>
            <a:r>
              <a:rPr sz="2800" spc="75" dirty="0">
                <a:latin typeface="Times New Roman"/>
                <a:cs typeface="Times New Roman"/>
              </a:rPr>
              <a:t> </a:t>
            </a:r>
            <a:r>
              <a:rPr sz="2800" dirty="0">
                <a:latin typeface="Arial"/>
                <a:cs typeface="Arial"/>
              </a:rPr>
              <a:t>formatted</a:t>
            </a:r>
            <a:r>
              <a:rPr sz="2800" spc="7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24-hour</a:t>
            </a:r>
            <a:r>
              <a:rPr sz="2800" spc="80" dirty="0">
                <a:latin typeface="Times New Roman"/>
                <a:cs typeface="Times New Roman"/>
              </a:rPr>
              <a:t> </a:t>
            </a:r>
            <a:r>
              <a:rPr sz="2800" dirty="0">
                <a:latin typeface="Arial"/>
                <a:cs typeface="Arial"/>
              </a:rPr>
              <a:t>clock</a:t>
            </a:r>
            <a:r>
              <a:rPr sz="2800" spc="80" dirty="0">
                <a:latin typeface="Times New Roman"/>
                <a:cs typeface="Times New Roman"/>
              </a:rPr>
              <a:t> </a:t>
            </a:r>
            <a:r>
              <a:rPr sz="2800" dirty="0">
                <a:latin typeface="Arial"/>
                <a:cs typeface="Arial"/>
              </a:rPr>
              <a:t>as</a:t>
            </a:r>
            <a:r>
              <a:rPr sz="2800" dirty="0">
                <a:latin typeface="Times New Roman"/>
                <a:cs typeface="Times New Roman"/>
              </a:rPr>
              <a:t> </a:t>
            </a:r>
            <a:r>
              <a:rPr sz="2800" spc="-5" dirty="0">
                <a:latin typeface="Arial"/>
                <a:cs typeface="Arial"/>
              </a:rPr>
              <a:t>"%tH:%tM:%tS"</a:t>
            </a:r>
            <a:endParaRPr sz="2800" dirty="0">
              <a:latin typeface="Arial"/>
              <a:cs typeface="Arial"/>
            </a:endParaRPr>
          </a:p>
          <a:p>
            <a:pPr marL="927100" marR="5080" indent="-914400" algn="just">
              <a:lnSpc>
                <a:spcPct val="80000"/>
              </a:lnSpc>
              <a:spcBef>
                <a:spcPts val="690"/>
              </a:spcBef>
              <a:buFont typeface="Arial"/>
              <a:buChar char="•"/>
              <a:tabLst>
                <a:tab pos="355600" algn="l"/>
              </a:tabLst>
            </a:pPr>
            <a:r>
              <a:rPr sz="2800" spc="-5" dirty="0">
                <a:latin typeface="Arial"/>
                <a:cs typeface="Arial"/>
              </a:rPr>
              <a:t>'</a:t>
            </a:r>
            <a:r>
              <a:rPr sz="2800" dirty="0">
                <a:latin typeface="Arial"/>
                <a:cs typeface="Arial"/>
              </a:rPr>
              <a:t>r'</a:t>
            </a:r>
            <a:r>
              <a:rPr sz="2800" dirty="0">
                <a:latin typeface="Times New Roman"/>
                <a:cs typeface="Times New Roman"/>
              </a:rPr>
              <a:t>   </a:t>
            </a:r>
            <a:r>
              <a:rPr sz="2800" spc="-305" dirty="0">
                <a:latin typeface="Times New Roman"/>
                <a:cs typeface="Times New Roman"/>
              </a:rPr>
              <a:t> </a:t>
            </a:r>
            <a:r>
              <a:rPr sz="2800" dirty="0">
                <a:latin typeface="Arial"/>
                <a:cs typeface="Arial"/>
              </a:rPr>
              <a:t>Time</a:t>
            </a:r>
            <a:r>
              <a:rPr sz="2800" spc="75" dirty="0">
                <a:latin typeface="Times New Roman"/>
                <a:cs typeface="Times New Roman"/>
              </a:rPr>
              <a:t> </a:t>
            </a:r>
            <a:r>
              <a:rPr sz="2800" dirty="0">
                <a:latin typeface="Arial"/>
                <a:cs typeface="Arial"/>
              </a:rPr>
              <a:t>formatted</a:t>
            </a:r>
            <a:r>
              <a:rPr sz="2800" spc="7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12-hour</a:t>
            </a:r>
            <a:r>
              <a:rPr sz="2800" spc="80" dirty="0">
                <a:latin typeface="Times New Roman"/>
                <a:cs typeface="Times New Roman"/>
              </a:rPr>
              <a:t> </a:t>
            </a:r>
            <a:r>
              <a:rPr sz="2800" dirty="0">
                <a:latin typeface="Arial"/>
                <a:cs typeface="Arial"/>
              </a:rPr>
              <a:t>clock</a:t>
            </a:r>
            <a:r>
              <a:rPr sz="2800" spc="80" dirty="0">
                <a:latin typeface="Times New Roman"/>
                <a:cs typeface="Times New Roman"/>
              </a:rPr>
              <a:t> </a:t>
            </a:r>
            <a:r>
              <a:rPr sz="2800" dirty="0">
                <a:latin typeface="Arial"/>
                <a:cs typeface="Arial"/>
              </a:rPr>
              <a:t>as</a:t>
            </a:r>
            <a:r>
              <a:rPr sz="2800" dirty="0">
                <a:latin typeface="Times New Roman"/>
                <a:cs typeface="Times New Roman"/>
              </a:rPr>
              <a:t> </a:t>
            </a:r>
            <a:r>
              <a:rPr sz="2800" dirty="0">
                <a:latin typeface="Arial"/>
                <a:cs typeface="Arial"/>
              </a:rPr>
              <a:t>"%tI:%tM:%tS</a:t>
            </a:r>
            <a:r>
              <a:rPr sz="2800" spc="70" dirty="0">
                <a:latin typeface="Times New Roman"/>
                <a:cs typeface="Times New Roman"/>
              </a:rPr>
              <a:t> </a:t>
            </a:r>
            <a:r>
              <a:rPr sz="2800" spc="-5" dirty="0">
                <a:latin typeface="Arial"/>
                <a:cs typeface="Arial"/>
              </a:rPr>
              <a:t>%Tp</a:t>
            </a:r>
            <a:r>
              <a:rPr sz="2800" dirty="0">
                <a:latin typeface="Arial"/>
                <a:cs typeface="Arial"/>
              </a:rPr>
              <a:t>"</a:t>
            </a:r>
            <a:r>
              <a:rPr sz="2800" spc="80" dirty="0">
                <a:latin typeface="Times New Roman"/>
                <a:cs typeface="Times New Roman"/>
              </a:rPr>
              <a:t> </a:t>
            </a:r>
            <a:r>
              <a:rPr sz="2800" dirty="0">
                <a:latin typeface="Arial"/>
                <a:cs typeface="Arial"/>
              </a:rPr>
              <a:t>(morning/afternoon</a:t>
            </a:r>
            <a:r>
              <a:rPr sz="2800" dirty="0">
                <a:latin typeface="Times New Roman"/>
                <a:cs typeface="Times New Roman"/>
              </a:rPr>
              <a:t> </a:t>
            </a:r>
            <a:r>
              <a:rPr sz="2800" dirty="0">
                <a:latin typeface="Arial"/>
                <a:cs typeface="Arial"/>
              </a:rPr>
              <a:t>marker</a:t>
            </a:r>
            <a:r>
              <a:rPr sz="2800" spc="80" dirty="0">
                <a:latin typeface="Times New Roman"/>
                <a:cs typeface="Times New Roman"/>
              </a:rPr>
              <a:t> </a:t>
            </a:r>
            <a:r>
              <a:rPr sz="2800" dirty="0">
                <a:latin typeface="Arial"/>
                <a:cs typeface="Arial"/>
              </a:rPr>
              <a:t>('%Tp')</a:t>
            </a:r>
            <a:r>
              <a:rPr sz="2800" spc="80" dirty="0">
                <a:latin typeface="Times New Roman"/>
                <a:cs typeface="Times New Roman"/>
              </a:rPr>
              <a:t> </a:t>
            </a:r>
            <a:r>
              <a:rPr sz="2800" dirty="0">
                <a:latin typeface="Arial"/>
                <a:cs typeface="Arial"/>
              </a:rPr>
              <a:t>location</a:t>
            </a:r>
            <a:r>
              <a:rPr sz="2800" spc="85" dirty="0">
                <a:latin typeface="Times New Roman"/>
                <a:cs typeface="Times New Roman"/>
              </a:rPr>
              <a:t> </a:t>
            </a:r>
            <a:r>
              <a:rPr sz="2800" dirty="0">
                <a:latin typeface="Arial"/>
                <a:cs typeface="Arial"/>
              </a:rPr>
              <a:t>may</a:t>
            </a:r>
            <a:r>
              <a:rPr sz="2800" spc="80" dirty="0">
                <a:latin typeface="Times New Roman"/>
                <a:cs typeface="Times New Roman"/>
              </a:rPr>
              <a:t> </a:t>
            </a:r>
            <a:r>
              <a:rPr sz="2800" dirty="0">
                <a:latin typeface="Arial"/>
                <a:cs typeface="Arial"/>
              </a:rPr>
              <a:t>be</a:t>
            </a:r>
          </a:p>
          <a:p>
            <a:pPr marL="927100">
              <a:lnSpc>
                <a:spcPts val="2690"/>
              </a:lnSpc>
            </a:pPr>
            <a:r>
              <a:rPr sz="2800" dirty="0">
                <a:latin typeface="Arial"/>
                <a:cs typeface="Arial"/>
              </a:rPr>
              <a:t>locale-dependent)</a:t>
            </a:r>
          </a:p>
        </p:txBody>
      </p:sp>
      <p:sp>
        <p:nvSpPr>
          <p:cNvPr id="5" name="object 5"/>
          <p:cNvSpPr txBox="1"/>
          <p:nvPr/>
        </p:nvSpPr>
        <p:spPr>
          <a:xfrm>
            <a:off x="524002" y="4643007"/>
            <a:ext cx="7850505" cy="1832610"/>
          </a:xfrm>
          <a:prstGeom prst="rect">
            <a:avLst/>
          </a:prstGeom>
        </p:spPr>
        <p:txBody>
          <a:bodyPr vert="horz" wrap="square" lIns="0" tIns="0" rIns="0" bIns="0" rtlCol="0">
            <a:spAutoFit/>
          </a:bodyPr>
          <a:lstStyle/>
          <a:p>
            <a:pPr marL="354965">
              <a:lnSpc>
                <a:spcPts val="3025"/>
              </a:lnSpc>
              <a:tabLst>
                <a:tab pos="926465" algn="l"/>
              </a:tabLst>
            </a:pPr>
            <a:r>
              <a:rPr sz="2800" dirty="0">
                <a:latin typeface="Arial"/>
                <a:cs typeface="Arial"/>
              </a:rPr>
              <a:t>'F'</a:t>
            </a:r>
            <a:r>
              <a:rPr sz="2800" dirty="0">
                <a:latin typeface="Times New Roman"/>
                <a:cs typeface="Times New Roman"/>
              </a:rPr>
              <a:t>	</a:t>
            </a:r>
            <a:r>
              <a:rPr sz="2800" dirty="0">
                <a:latin typeface="Arial"/>
                <a:cs typeface="Arial"/>
              </a:rPr>
              <a:t>ISO</a:t>
            </a:r>
            <a:r>
              <a:rPr sz="2800" spc="75" dirty="0">
                <a:latin typeface="Times New Roman"/>
                <a:cs typeface="Times New Roman"/>
              </a:rPr>
              <a:t> </a:t>
            </a:r>
            <a:r>
              <a:rPr sz="2800" spc="-5" dirty="0">
                <a:latin typeface="Arial"/>
                <a:cs typeface="Arial"/>
              </a:rPr>
              <a:t>860</a:t>
            </a:r>
            <a:r>
              <a:rPr sz="2800" dirty="0">
                <a:latin typeface="Arial"/>
                <a:cs typeface="Arial"/>
              </a:rPr>
              <a:t>1</a:t>
            </a:r>
            <a:r>
              <a:rPr sz="2800" spc="75" dirty="0">
                <a:latin typeface="Times New Roman"/>
                <a:cs typeface="Times New Roman"/>
              </a:rPr>
              <a:t> </a:t>
            </a:r>
            <a:r>
              <a:rPr sz="2800" dirty="0">
                <a:latin typeface="Arial"/>
                <a:cs typeface="Arial"/>
              </a:rPr>
              <a:t>complete</a:t>
            </a:r>
            <a:r>
              <a:rPr sz="2800" spc="75" dirty="0">
                <a:latin typeface="Times New Roman"/>
                <a:cs typeface="Times New Roman"/>
              </a:rPr>
              <a:t> </a:t>
            </a:r>
            <a:r>
              <a:rPr sz="2800" spc="-5" dirty="0">
                <a:latin typeface="Arial"/>
                <a:cs typeface="Arial"/>
              </a:rPr>
              <a:t>dat</a:t>
            </a:r>
            <a:r>
              <a:rPr sz="2800" dirty="0">
                <a:latin typeface="Arial"/>
                <a:cs typeface="Arial"/>
              </a:rPr>
              <a:t>e</a:t>
            </a:r>
            <a:r>
              <a:rPr sz="2800" spc="75" dirty="0">
                <a:latin typeface="Times New Roman"/>
                <a:cs typeface="Times New Roman"/>
              </a:rPr>
              <a:t> </a:t>
            </a:r>
            <a:r>
              <a:rPr sz="2800" dirty="0">
                <a:latin typeface="Arial"/>
                <a:cs typeface="Arial"/>
              </a:rPr>
              <a:t>formatted</a:t>
            </a:r>
            <a:r>
              <a:rPr sz="2800" spc="70" dirty="0">
                <a:latin typeface="Times New Roman"/>
                <a:cs typeface="Times New Roman"/>
              </a:rPr>
              <a:t> </a:t>
            </a:r>
            <a:r>
              <a:rPr sz="2800" spc="-5" dirty="0">
                <a:latin typeface="Arial"/>
                <a:cs typeface="Arial"/>
              </a:rPr>
              <a:t>a</a:t>
            </a:r>
            <a:r>
              <a:rPr sz="2800" dirty="0">
                <a:latin typeface="Arial"/>
                <a:cs typeface="Arial"/>
              </a:rPr>
              <a:t>s</a:t>
            </a:r>
            <a:r>
              <a:rPr sz="2800" spc="75" dirty="0">
                <a:latin typeface="Times New Roman"/>
                <a:cs typeface="Times New Roman"/>
              </a:rPr>
              <a:t> </a:t>
            </a:r>
            <a:r>
              <a:rPr sz="2800" dirty="0">
                <a:latin typeface="Arial"/>
                <a:cs typeface="Arial"/>
              </a:rPr>
              <a:t>"%tY-</a:t>
            </a:r>
          </a:p>
          <a:p>
            <a:pPr marL="927100">
              <a:lnSpc>
                <a:spcPts val="3025"/>
              </a:lnSpc>
            </a:pPr>
            <a:r>
              <a:rPr sz="2800" spc="-5" dirty="0">
                <a:latin typeface="Arial"/>
                <a:cs typeface="Arial"/>
              </a:rPr>
              <a:t>%tm-%td".</a:t>
            </a:r>
            <a:endParaRPr sz="2800" dirty="0">
              <a:latin typeface="Arial"/>
              <a:cs typeface="Arial"/>
            </a:endParaRPr>
          </a:p>
          <a:p>
            <a:pPr marL="354965" indent="-342265">
              <a:lnSpc>
                <a:spcPts val="3025"/>
              </a:lnSpc>
              <a:buFont typeface="Arial"/>
              <a:buChar char="•"/>
              <a:tabLst>
                <a:tab pos="355600" algn="l"/>
                <a:tab pos="926465" algn="l"/>
              </a:tabLst>
            </a:pPr>
            <a:r>
              <a:rPr sz="2800" spc="-5" dirty="0">
                <a:latin typeface="Arial"/>
                <a:cs typeface="Arial"/>
              </a:rPr>
              <a:t>'</a:t>
            </a:r>
            <a:r>
              <a:rPr sz="2800" dirty="0">
                <a:latin typeface="Arial"/>
                <a:cs typeface="Arial"/>
              </a:rPr>
              <a:t>c'</a:t>
            </a:r>
            <a:r>
              <a:rPr sz="2800" dirty="0">
                <a:latin typeface="Times New Roman"/>
                <a:cs typeface="Times New Roman"/>
              </a:rPr>
              <a:t>	</a:t>
            </a:r>
            <a:r>
              <a:rPr sz="2800" dirty="0">
                <a:latin typeface="Arial"/>
                <a:cs typeface="Arial"/>
              </a:rPr>
              <a:t>Date</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time</a:t>
            </a:r>
            <a:r>
              <a:rPr sz="2800" spc="75" dirty="0">
                <a:latin typeface="Times New Roman"/>
                <a:cs typeface="Times New Roman"/>
              </a:rPr>
              <a:t> </a:t>
            </a:r>
            <a:r>
              <a:rPr sz="2800" dirty="0">
                <a:latin typeface="Arial"/>
                <a:cs typeface="Arial"/>
              </a:rPr>
              <a:t>formatted</a:t>
            </a:r>
            <a:r>
              <a:rPr sz="2800" spc="70" dirty="0">
                <a:latin typeface="Times New Roman"/>
                <a:cs typeface="Times New Roman"/>
              </a:rPr>
              <a:t> </a:t>
            </a:r>
            <a:r>
              <a:rPr sz="2800" dirty="0">
                <a:latin typeface="Arial"/>
                <a:cs typeface="Arial"/>
              </a:rPr>
              <a:t>as</a:t>
            </a:r>
            <a:r>
              <a:rPr sz="2800" spc="80" dirty="0">
                <a:latin typeface="Times New Roman"/>
                <a:cs typeface="Times New Roman"/>
              </a:rPr>
              <a:t> </a:t>
            </a:r>
            <a:r>
              <a:rPr sz="2800" dirty="0">
                <a:latin typeface="Arial"/>
                <a:cs typeface="Arial"/>
              </a:rPr>
              <a:t>"%ta</a:t>
            </a:r>
            <a:r>
              <a:rPr sz="2800" spc="70" dirty="0">
                <a:latin typeface="Times New Roman"/>
                <a:cs typeface="Times New Roman"/>
              </a:rPr>
              <a:t> </a:t>
            </a:r>
            <a:r>
              <a:rPr sz="2800" dirty="0">
                <a:latin typeface="Arial"/>
                <a:cs typeface="Arial"/>
              </a:rPr>
              <a:t>%tb</a:t>
            </a:r>
            <a:r>
              <a:rPr sz="2800" spc="75" dirty="0">
                <a:latin typeface="Times New Roman"/>
                <a:cs typeface="Times New Roman"/>
              </a:rPr>
              <a:t> </a:t>
            </a:r>
            <a:r>
              <a:rPr sz="2800" spc="-10" dirty="0">
                <a:latin typeface="Arial"/>
                <a:cs typeface="Arial"/>
              </a:rPr>
              <a:t>%</a:t>
            </a:r>
            <a:r>
              <a:rPr sz="2800" dirty="0">
                <a:latin typeface="Arial"/>
                <a:cs typeface="Arial"/>
              </a:rPr>
              <a:t>td</a:t>
            </a:r>
          </a:p>
          <a:p>
            <a:pPr marL="927100">
              <a:lnSpc>
                <a:spcPts val="2690"/>
              </a:lnSpc>
            </a:pPr>
            <a:r>
              <a:rPr sz="2800" spc="-5" dirty="0">
                <a:latin typeface="Arial"/>
                <a:cs typeface="Arial"/>
              </a:rPr>
              <a:t>%t</a:t>
            </a:r>
            <a:r>
              <a:rPr sz="2800" dirty="0">
                <a:latin typeface="Arial"/>
                <a:cs typeface="Arial"/>
              </a:rPr>
              <a:t>T</a:t>
            </a:r>
            <a:r>
              <a:rPr sz="2800" spc="65" dirty="0">
                <a:latin typeface="Times New Roman"/>
                <a:cs typeface="Times New Roman"/>
              </a:rPr>
              <a:t> </a:t>
            </a:r>
            <a:r>
              <a:rPr sz="2800" spc="-5" dirty="0">
                <a:latin typeface="Arial"/>
                <a:cs typeface="Arial"/>
              </a:rPr>
              <a:t>%t</a:t>
            </a:r>
            <a:r>
              <a:rPr sz="2800" dirty="0">
                <a:latin typeface="Arial"/>
                <a:cs typeface="Arial"/>
              </a:rPr>
              <a:t>Z</a:t>
            </a:r>
            <a:r>
              <a:rPr sz="2800" spc="65" dirty="0">
                <a:latin typeface="Times New Roman"/>
                <a:cs typeface="Times New Roman"/>
              </a:rPr>
              <a:t> </a:t>
            </a:r>
            <a:r>
              <a:rPr sz="2800" spc="-5" dirty="0">
                <a:latin typeface="Arial"/>
                <a:cs typeface="Arial"/>
              </a:rPr>
              <a:t>%tY",</a:t>
            </a:r>
            <a:endParaRPr sz="2800" dirty="0">
              <a:latin typeface="Arial"/>
              <a:cs typeface="Arial"/>
            </a:endParaRPr>
          </a:p>
          <a:p>
            <a:pPr marL="927100">
              <a:lnSpc>
                <a:spcPts val="3025"/>
              </a:lnSpc>
            </a:pPr>
            <a:r>
              <a:rPr sz="2800" spc="-5" dirty="0">
                <a:latin typeface="Arial"/>
                <a:cs typeface="Arial"/>
              </a:rPr>
              <a:t>e.g</a:t>
            </a:r>
            <a:r>
              <a:rPr sz="2800" dirty="0">
                <a:latin typeface="Arial"/>
                <a:cs typeface="Arial"/>
              </a:rPr>
              <a:t>.</a:t>
            </a:r>
            <a:r>
              <a:rPr sz="2800" spc="80" dirty="0">
                <a:latin typeface="Times New Roman"/>
                <a:cs typeface="Times New Roman"/>
              </a:rPr>
              <a:t> </a:t>
            </a:r>
            <a:r>
              <a:rPr sz="2800" dirty="0">
                <a:latin typeface="Arial"/>
                <a:cs typeface="Arial"/>
              </a:rPr>
              <a:t>"Sun</a:t>
            </a:r>
            <a:r>
              <a:rPr sz="2800" spc="75" dirty="0">
                <a:latin typeface="Times New Roman"/>
                <a:cs typeface="Times New Roman"/>
              </a:rPr>
              <a:t> </a:t>
            </a:r>
            <a:r>
              <a:rPr sz="2800" dirty="0">
                <a:latin typeface="Arial"/>
                <a:cs typeface="Arial"/>
              </a:rPr>
              <a:t>Jul</a:t>
            </a:r>
            <a:r>
              <a:rPr sz="2800" spc="75" dirty="0">
                <a:latin typeface="Times New Roman"/>
                <a:cs typeface="Times New Roman"/>
              </a:rPr>
              <a:t> </a:t>
            </a:r>
            <a:r>
              <a:rPr sz="2800" spc="-5" dirty="0">
                <a:latin typeface="Arial"/>
                <a:cs typeface="Arial"/>
              </a:rPr>
              <a:t>2</a:t>
            </a:r>
            <a:r>
              <a:rPr sz="2800" dirty="0">
                <a:latin typeface="Arial"/>
                <a:cs typeface="Arial"/>
              </a:rPr>
              <a:t>0</a:t>
            </a:r>
            <a:r>
              <a:rPr sz="2800" spc="75" dirty="0">
                <a:latin typeface="Times New Roman"/>
                <a:cs typeface="Times New Roman"/>
              </a:rPr>
              <a:t> </a:t>
            </a:r>
            <a:r>
              <a:rPr sz="2800" spc="-5" dirty="0">
                <a:latin typeface="Arial"/>
                <a:cs typeface="Arial"/>
              </a:rPr>
              <a:t>16:17:0</a:t>
            </a:r>
            <a:r>
              <a:rPr sz="2800" dirty="0">
                <a:latin typeface="Arial"/>
                <a:cs typeface="Arial"/>
              </a:rPr>
              <a:t>0</a:t>
            </a:r>
            <a:r>
              <a:rPr sz="2800" spc="80" dirty="0">
                <a:latin typeface="Times New Roman"/>
                <a:cs typeface="Times New Roman"/>
              </a:rPr>
              <a:t> </a:t>
            </a:r>
            <a:r>
              <a:rPr sz="2800" dirty="0">
                <a:latin typeface="Arial"/>
                <a:cs typeface="Arial"/>
              </a:rPr>
              <a:t>EDT</a:t>
            </a:r>
            <a:r>
              <a:rPr sz="2800" spc="75" dirty="0">
                <a:latin typeface="Times New Roman"/>
                <a:cs typeface="Times New Roman"/>
              </a:rPr>
              <a:t> </a:t>
            </a:r>
            <a:r>
              <a:rPr sz="2800" dirty="0">
                <a:latin typeface="Arial"/>
                <a:cs typeface="Arial"/>
              </a:rPr>
              <a:t>1969"</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72665">
              <a:lnSpc>
                <a:spcPct val="100000"/>
              </a:lnSpc>
            </a:pPr>
            <a:r>
              <a:rPr sz="3600" spc="-25" dirty="0"/>
              <a:t>Specia</a:t>
            </a:r>
            <a:r>
              <a:rPr sz="3600" spc="-10" dirty="0"/>
              <a:t>l</a:t>
            </a:r>
            <a:r>
              <a:rPr sz="3600" spc="95" dirty="0">
                <a:latin typeface="Times New Roman"/>
                <a:cs typeface="Times New Roman"/>
              </a:rPr>
              <a:t> </a:t>
            </a:r>
            <a:r>
              <a:rPr sz="3600" spc="-5" dirty="0"/>
              <a:t>Characters</a:t>
            </a:r>
            <a:endParaRPr sz="3600">
              <a:latin typeface="Times New Roman"/>
              <a:cs typeface="Times New Roman"/>
            </a:endParaRPr>
          </a:p>
        </p:txBody>
      </p:sp>
      <p:sp>
        <p:nvSpPr>
          <p:cNvPr id="8" name="object 8"/>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9" name="object 9"/>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49</a:t>
            </a:fld>
            <a:endParaRPr sz="1600">
              <a:latin typeface="Times New Roman"/>
              <a:cs typeface="Times New Roman"/>
            </a:endParaRPr>
          </a:p>
        </p:txBody>
      </p:sp>
      <p:sp>
        <p:nvSpPr>
          <p:cNvPr id="3" name="object 3"/>
          <p:cNvSpPr txBox="1"/>
          <p:nvPr/>
        </p:nvSpPr>
        <p:spPr>
          <a:xfrm>
            <a:off x="524002" y="1227767"/>
            <a:ext cx="8208009" cy="106426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spc="-5" dirty="0">
                <a:latin typeface="Arial"/>
                <a:cs typeface="Arial"/>
              </a:rPr>
              <a:t>F</a:t>
            </a:r>
            <a:r>
              <a:rPr sz="2800" dirty="0">
                <a:latin typeface="Arial"/>
                <a:cs typeface="Arial"/>
              </a:rPr>
              <a:t>ormatting</a:t>
            </a:r>
            <a:r>
              <a:rPr sz="2800" spc="85" dirty="0">
                <a:latin typeface="Times New Roman"/>
                <a:cs typeface="Times New Roman"/>
              </a:rPr>
              <a:t> </a:t>
            </a:r>
            <a:r>
              <a:rPr sz="2800" dirty="0">
                <a:latin typeface="Arial"/>
                <a:cs typeface="Arial"/>
              </a:rPr>
              <a:t>also</a:t>
            </a:r>
            <a:r>
              <a:rPr sz="2800" spc="80" dirty="0">
                <a:latin typeface="Times New Roman"/>
                <a:cs typeface="Times New Roman"/>
              </a:rPr>
              <a:t> </a:t>
            </a:r>
            <a:r>
              <a:rPr sz="2800" dirty="0">
                <a:latin typeface="Arial"/>
                <a:cs typeface="Arial"/>
              </a:rPr>
              <a:t>uses</a:t>
            </a:r>
            <a:r>
              <a:rPr sz="2800" spc="80" dirty="0">
                <a:latin typeface="Times New Roman"/>
                <a:cs typeface="Times New Roman"/>
              </a:rPr>
              <a:t> </a:t>
            </a:r>
            <a:r>
              <a:rPr sz="2800" dirty="0">
                <a:latin typeface="Arial"/>
                <a:cs typeface="Arial"/>
              </a:rPr>
              <a:t>special</a:t>
            </a:r>
            <a:r>
              <a:rPr sz="2800" spc="75" dirty="0">
                <a:latin typeface="Times New Roman"/>
                <a:cs typeface="Times New Roman"/>
              </a:rPr>
              <a:t> </a:t>
            </a:r>
            <a:r>
              <a:rPr sz="2800" dirty="0">
                <a:latin typeface="Arial"/>
                <a:cs typeface="Arial"/>
              </a:rPr>
              <a:t>flags</a:t>
            </a:r>
            <a:r>
              <a:rPr sz="2800" spc="75" dirty="0">
                <a:latin typeface="Times New Roman"/>
                <a:cs typeface="Times New Roman"/>
              </a:rPr>
              <a:t> </a:t>
            </a:r>
            <a:r>
              <a:rPr sz="2800" dirty="0">
                <a:latin typeface="Arial"/>
                <a:cs typeface="Arial"/>
              </a:rPr>
              <a:t>to</a:t>
            </a:r>
            <a:r>
              <a:rPr sz="2800" spc="80" dirty="0">
                <a:latin typeface="Times New Roman"/>
                <a:cs typeface="Times New Roman"/>
              </a:rPr>
              <a:t> </a:t>
            </a:r>
            <a:r>
              <a:rPr sz="2800" dirty="0">
                <a:latin typeface="Arial"/>
                <a:cs typeface="Arial"/>
              </a:rPr>
              <a:t>control</a:t>
            </a:r>
            <a:r>
              <a:rPr sz="2800" spc="75" dirty="0">
                <a:latin typeface="Times New Roman"/>
                <a:cs typeface="Times New Roman"/>
              </a:rPr>
              <a:t> </a:t>
            </a:r>
            <a:r>
              <a:rPr sz="2800" dirty="0">
                <a:latin typeface="Arial"/>
                <a:cs typeface="Arial"/>
              </a:rPr>
              <a:t>print-</a:t>
            </a:r>
            <a:r>
              <a:rPr sz="2800" dirty="0">
                <a:latin typeface="Times New Roman"/>
                <a:cs typeface="Times New Roman"/>
              </a:rPr>
              <a:t> </a:t>
            </a:r>
            <a:r>
              <a:rPr sz="2800" dirty="0">
                <a:latin typeface="Arial"/>
                <a:cs typeface="Arial"/>
              </a:rPr>
              <a:t>related</a:t>
            </a:r>
            <a:r>
              <a:rPr sz="2800" spc="75" dirty="0">
                <a:latin typeface="Times New Roman"/>
                <a:cs typeface="Times New Roman"/>
              </a:rPr>
              <a:t> </a:t>
            </a:r>
            <a:r>
              <a:rPr sz="2800" dirty="0">
                <a:latin typeface="Arial"/>
                <a:cs typeface="Arial"/>
              </a:rPr>
              <a:t>functionality</a:t>
            </a:r>
            <a:r>
              <a:rPr sz="2800" spc="65" dirty="0">
                <a:latin typeface="Times New Roman"/>
                <a:cs typeface="Times New Roman"/>
              </a:rPr>
              <a:t> </a:t>
            </a:r>
            <a:r>
              <a:rPr sz="2800" spc="-5" dirty="0">
                <a:latin typeface="Arial"/>
                <a:cs typeface="Arial"/>
              </a:rPr>
              <a:t>lik</a:t>
            </a:r>
            <a:r>
              <a:rPr sz="2800" dirty="0">
                <a:latin typeface="Arial"/>
                <a:cs typeface="Arial"/>
              </a:rPr>
              <a:t>e</a:t>
            </a:r>
            <a:r>
              <a:rPr sz="2800" spc="80" dirty="0">
                <a:latin typeface="Times New Roman"/>
                <a:cs typeface="Times New Roman"/>
              </a:rPr>
              <a:t> </a:t>
            </a:r>
            <a:r>
              <a:rPr sz="2800" spc="-5" dirty="0">
                <a:latin typeface="Arial"/>
                <a:cs typeface="Arial"/>
              </a:rPr>
              <a:t>justification</a:t>
            </a:r>
            <a:r>
              <a:rPr sz="2800" dirty="0">
                <a:latin typeface="Arial"/>
                <a:cs typeface="Arial"/>
              </a:rPr>
              <a:t>,</a:t>
            </a:r>
            <a:r>
              <a:rPr sz="2800" spc="90" dirty="0">
                <a:latin typeface="Times New Roman"/>
                <a:cs typeface="Times New Roman"/>
              </a:rPr>
              <a:t> </a:t>
            </a:r>
            <a:r>
              <a:rPr sz="2800" dirty="0">
                <a:latin typeface="Arial"/>
                <a:cs typeface="Arial"/>
              </a:rPr>
              <a:t>signs,</a:t>
            </a:r>
            <a:r>
              <a:rPr sz="2800" spc="75" dirty="0">
                <a:latin typeface="Times New Roman"/>
                <a:cs typeface="Times New Roman"/>
              </a:rPr>
              <a:t> </a:t>
            </a:r>
            <a:r>
              <a:rPr sz="2800" dirty="0">
                <a:latin typeface="Arial"/>
                <a:cs typeface="Arial"/>
              </a:rPr>
              <a:t>and</a:t>
            </a:r>
            <a:r>
              <a:rPr sz="2800" dirty="0">
                <a:latin typeface="Times New Roman"/>
                <a:cs typeface="Times New Roman"/>
              </a:rPr>
              <a:t> </a:t>
            </a:r>
            <a:r>
              <a:rPr sz="2800" dirty="0">
                <a:latin typeface="Arial"/>
                <a:cs typeface="Arial"/>
              </a:rPr>
              <a:t>zero</a:t>
            </a:r>
            <a:r>
              <a:rPr sz="2800" spc="80" dirty="0">
                <a:latin typeface="Times New Roman"/>
                <a:cs typeface="Times New Roman"/>
              </a:rPr>
              <a:t> </a:t>
            </a:r>
            <a:r>
              <a:rPr sz="2800" dirty="0">
                <a:latin typeface="Arial"/>
                <a:cs typeface="Arial"/>
              </a:rPr>
              <a:t>padding.</a:t>
            </a:r>
            <a:endParaRPr sz="2800">
              <a:latin typeface="Arial"/>
              <a:cs typeface="Arial"/>
            </a:endParaRPr>
          </a:p>
        </p:txBody>
      </p:sp>
      <p:sp>
        <p:nvSpPr>
          <p:cNvPr id="4" name="object 4"/>
          <p:cNvSpPr txBox="1"/>
          <p:nvPr/>
        </p:nvSpPr>
        <p:spPr>
          <a:xfrm>
            <a:off x="981203" y="2338002"/>
            <a:ext cx="655320" cy="1662430"/>
          </a:xfrm>
          <a:prstGeom prst="rect">
            <a:avLst/>
          </a:prstGeom>
        </p:spPr>
        <p:txBody>
          <a:bodyPr vert="horz" wrap="square" lIns="0" tIns="0" rIns="0" bIns="0" rtlCol="0">
            <a:spAutoFit/>
          </a:bodyPr>
          <a:lstStyle/>
          <a:p>
            <a:pPr marL="12700">
              <a:lnSpc>
                <a:spcPct val="100000"/>
              </a:lnSpc>
            </a:pPr>
            <a:r>
              <a:rPr sz="2800" dirty="0">
                <a:latin typeface="Arial"/>
                <a:cs typeface="Arial"/>
              </a:rPr>
              <a:t>–</a:t>
            </a:r>
            <a:r>
              <a:rPr sz="2800" spc="-10" dirty="0">
                <a:latin typeface="Times New Roman"/>
                <a:cs typeface="Times New Roman"/>
              </a:rPr>
              <a:t> </a:t>
            </a:r>
            <a:r>
              <a:rPr sz="2800" spc="-5" dirty="0">
                <a:latin typeface="Arial"/>
                <a:cs typeface="Arial"/>
              </a:rPr>
              <a:t>'</a:t>
            </a:r>
            <a:r>
              <a:rPr sz="2800" dirty="0">
                <a:latin typeface="Arial"/>
                <a:cs typeface="Arial"/>
              </a:rPr>
              <a:t>-'</a:t>
            </a:r>
            <a:endParaRPr sz="2800">
              <a:latin typeface="Arial"/>
              <a:cs typeface="Arial"/>
            </a:endParaRPr>
          </a:p>
          <a:p>
            <a:pPr marL="12700">
              <a:lnSpc>
                <a:spcPct val="100000"/>
              </a:lnSpc>
            </a:pPr>
            <a:r>
              <a:rPr sz="2800" dirty="0">
                <a:latin typeface="Arial"/>
                <a:cs typeface="Arial"/>
              </a:rPr>
              <a:t>–</a:t>
            </a:r>
            <a:r>
              <a:rPr sz="2800" spc="-10" dirty="0">
                <a:latin typeface="Times New Roman"/>
                <a:cs typeface="Times New Roman"/>
              </a:rPr>
              <a:t> </a:t>
            </a:r>
            <a:r>
              <a:rPr sz="2800" spc="-5" dirty="0">
                <a:latin typeface="Arial"/>
                <a:cs typeface="Arial"/>
              </a:rPr>
              <a:t>'</a:t>
            </a:r>
            <a:r>
              <a:rPr sz="2800" dirty="0">
                <a:latin typeface="Arial"/>
                <a:cs typeface="Arial"/>
              </a:rPr>
              <a:t>#'</a:t>
            </a:r>
            <a:endParaRPr sz="2800">
              <a:latin typeface="Arial"/>
              <a:cs typeface="Arial"/>
            </a:endParaRPr>
          </a:p>
          <a:p>
            <a:pPr marL="12700">
              <a:lnSpc>
                <a:spcPct val="100000"/>
              </a:lnSpc>
            </a:pPr>
            <a:r>
              <a:rPr sz="2800" dirty="0">
                <a:latin typeface="Arial"/>
                <a:cs typeface="Arial"/>
              </a:rPr>
              <a:t>–</a:t>
            </a:r>
            <a:r>
              <a:rPr sz="2800" spc="-10" dirty="0">
                <a:latin typeface="Times New Roman"/>
                <a:cs typeface="Times New Roman"/>
              </a:rPr>
              <a:t> </a:t>
            </a:r>
            <a:r>
              <a:rPr sz="2800" spc="-5" dirty="0">
                <a:latin typeface="Arial"/>
                <a:cs typeface="Arial"/>
              </a:rPr>
              <a:t>'</a:t>
            </a:r>
            <a:r>
              <a:rPr sz="2800" dirty="0">
                <a:latin typeface="Arial"/>
                <a:cs typeface="Arial"/>
              </a:rPr>
              <a:t>+'</a:t>
            </a:r>
            <a:endParaRPr sz="2800">
              <a:latin typeface="Arial"/>
              <a:cs typeface="Arial"/>
            </a:endParaRPr>
          </a:p>
          <a:p>
            <a:pPr marL="12700">
              <a:lnSpc>
                <a:spcPct val="100000"/>
              </a:lnSpc>
              <a:spcBef>
                <a:spcPts val="5"/>
              </a:spcBef>
              <a:tabLst>
                <a:tab pos="563880" algn="l"/>
              </a:tabLst>
            </a:pPr>
            <a:r>
              <a:rPr sz="2800" dirty="0">
                <a:latin typeface="Arial"/>
                <a:cs typeface="Arial"/>
              </a:rPr>
              <a:t>–</a:t>
            </a:r>
            <a:r>
              <a:rPr sz="2800" spc="-10" dirty="0">
                <a:latin typeface="Times New Roman"/>
                <a:cs typeface="Times New Roman"/>
              </a:rPr>
              <a:t> </a:t>
            </a:r>
            <a:r>
              <a:rPr sz="2800" dirty="0">
                <a:latin typeface="Arial"/>
                <a:cs typeface="Arial"/>
              </a:rPr>
              <a:t>'</a:t>
            </a:r>
            <a:r>
              <a:rPr sz="2800" dirty="0">
                <a:latin typeface="Times New Roman"/>
                <a:cs typeface="Times New Roman"/>
              </a:rPr>
              <a:t>	</a:t>
            </a:r>
            <a:r>
              <a:rPr sz="2800" dirty="0">
                <a:latin typeface="Arial"/>
                <a:cs typeface="Arial"/>
              </a:rPr>
              <a:t>'</a:t>
            </a:r>
            <a:endParaRPr sz="2800">
              <a:latin typeface="Arial"/>
              <a:cs typeface="Arial"/>
            </a:endParaRPr>
          </a:p>
        </p:txBody>
      </p:sp>
      <p:sp>
        <p:nvSpPr>
          <p:cNvPr id="5" name="object 5"/>
          <p:cNvSpPr txBox="1"/>
          <p:nvPr/>
        </p:nvSpPr>
        <p:spPr>
          <a:xfrm>
            <a:off x="2351886" y="2338002"/>
            <a:ext cx="6442075" cy="3967479"/>
          </a:xfrm>
          <a:prstGeom prst="rect">
            <a:avLst/>
          </a:prstGeom>
        </p:spPr>
        <p:txBody>
          <a:bodyPr vert="horz" wrap="square" lIns="0" tIns="0" rIns="0" bIns="0" rtlCol="0">
            <a:spAutoFit/>
          </a:bodyPr>
          <a:lstStyle/>
          <a:p>
            <a:pPr marL="12700" marR="46355" indent="635">
              <a:lnSpc>
                <a:spcPct val="100000"/>
              </a:lnSpc>
            </a:pPr>
            <a:r>
              <a:rPr sz="2800" dirty="0">
                <a:latin typeface="Arial"/>
                <a:cs typeface="Arial"/>
              </a:rPr>
              <a:t>Right-justified</a:t>
            </a:r>
            <a:r>
              <a:rPr sz="2800" spc="90" dirty="0">
                <a:latin typeface="Times New Roman"/>
                <a:cs typeface="Times New Roman"/>
              </a:rPr>
              <a:t> </a:t>
            </a:r>
            <a:r>
              <a:rPr sz="2800" dirty="0">
                <a:latin typeface="Arial"/>
                <a:cs typeface="Arial"/>
              </a:rPr>
              <a:t>output</a:t>
            </a:r>
            <a:r>
              <a:rPr sz="2800" spc="85" dirty="0">
                <a:latin typeface="Times New Roman"/>
                <a:cs typeface="Times New Roman"/>
              </a:rPr>
              <a:t> </a:t>
            </a:r>
            <a:r>
              <a:rPr sz="2800" dirty="0">
                <a:latin typeface="Arial"/>
                <a:cs typeface="Arial"/>
              </a:rPr>
              <a:t>(all</a:t>
            </a:r>
            <a:r>
              <a:rPr sz="2800" spc="80"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types)</a:t>
            </a:r>
            <a:r>
              <a:rPr sz="2800" dirty="0">
                <a:latin typeface="Times New Roman"/>
                <a:cs typeface="Times New Roman"/>
              </a:rPr>
              <a:t> </a:t>
            </a:r>
            <a:r>
              <a:rPr sz="2800" dirty="0">
                <a:latin typeface="Arial"/>
                <a:cs typeface="Arial"/>
              </a:rPr>
              <a:t>Left-justified</a:t>
            </a:r>
            <a:r>
              <a:rPr sz="2800" spc="90" dirty="0">
                <a:latin typeface="Times New Roman"/>
                <a:cs typeface="Times New Roman"/>
              </a:rPr>
              <a:t> </a:t>
            </a:r>
            <a:r>
              <a:rPr sz="2800" dirty="0">
                <a:latin typeface="Arial"/>
                <a:cs typeface="Arial"/>
              </a:rPr>
              <a:t>output</a:t>
            </a:r>
            <a:r>
              <a:rPr sz="2800" spc="85" dirty="0">
                <a:latin typeface="Times New Roman"/>
                <a:cs typeface="Times New Roman"/>
              </a:rPr>
              <a:t> </a:t>
            </a:r>
            <a:r>
              <a:rPr sz="2800" dirty="0">
                <a:latin typeface="Arial"/>
                <a:cs typeface="Arial"/>
              </a:rPr>
              <a:t>(numeric</a:t>
            </a:r>
            <a:r>
              <a:rPr sz="2800" spc="80"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only)</a:t>
            </a:r>
            <a:r>
              <a:rPr sz="2800" dirty="0">
                <a:latin typeface="Times New Roman"/>
                <a:cs typeface="Times New Roman"/>
              </a:rPr>
              <a:t> </a:t>
            </a:r>
            <a:r>
              <a:rPr sz="2800" dirty="0">
                <a:latin typeface="Arial"/>
                <a:cs typeface="Arial"/>
              </a:rPr>
              <a:t>Output</a:t>
            </a:r>
            <a:r>
              <a:rPr sz="2800" spc="75" dirty="0">
                <a:latin typeface="Times New Roman"/>
                <a:cs typeface="Times New Roman"/>
              </a:rPr>
              <a:t> </a:t>
            </a:r>
            <a:r>
              <a:rPr sz="2800" dirty="0">
                <a:latin typeface="Arial"/>
                <a:cs typeface="Arial"/>
              </a:rPr>
              <a:t>includes</a:t>
            </a:r>
            <a:r>
              <a:rPr sz="2800" spc="80" dirty="0">
                <a:latin typeface="Times New Roman"/>
                <a:cs typeface="Times New Roman"/>
              </a:rPr>
              <a:t> </a:t>
            </a:r>
            <a:r>
              <a:rPr sz="2800" dirty="0">
                <a:latin typeface="Arial"/>
                <a:cs typeface="Arial"/>
              </a:rPr>
              <a:t>sign</a:t>
            </a:r>
            <a:r>
              <a:rPr sz="2800" spc="75" dirty="0">
                <a:latin typeface="Times New Roman"/>
                <a:cs typeface="Times New Roman"/>
              </a:rPr>
              <a:t> </a:t>
            </a:r>
            <a:r>
              <a:rPr sz="2800" dirty="0">
                <a:latin typeface="Arial"/>
                <a:cs typeface="Arial"/>
              </a:rPr>
              <a:t>(numeric</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only)</a:t>
            </a:r>
            <a:endParaRPr sz="2800">
              <a:latin typeface="Arial"/>
              <a:cs typeface="Arial"/>
            </a:endParaRPr>
          </a:p>
          <a:p>
            <a:pPr marL="12700" marR="140970" indent="635">
              <a:lnSpc>
                <a:spcPct val="90000"/>
              </a:lnSpc>
              <a:spcBef>
                <a:spcPts val="340"/>
              </a:spcBef>
            </a:pPr>
            <a:r>
              <a:rPr sz="2800" spc="-5" dirty="0">
                <a:latin typeface="Arial"/>
                <a:cs typeface="Arial"/>
              </a:rPr>
              <a:t>O</a:t>
            </a:r>
            <a:r>
              <a:rPr sz="2800" dirty="0">
                <a:latin typeface="Arial"/>
                <a:cs typeface="Arial"/>
              </a:rPr>
              <a:t>utput</a:t>
            </a:r>
            <a:r>
              <a:rPr sz="2800" spc="85" dirty="0">
                <a:latin typeface="Times New Roman"/>
                <a:cs typeface="Times New Roman"/>
              </a:rPr>
              <a:t> </a:t>
            </a:r>
            <a:r>
              <a:rPr sz="2800" dirty="0">
                <a:latin typeface="Arial"/>
                <a:cs typeface="Arial"/>
              </a:rPr>
              <a:t>includes</a:t>
            </a:r>
            <a:r>
              <a:rPr sz="2800" spc="85" dirty="0">
                <a:latin typeface="Times New Roman"/>
                <a:cs typeface="Times New Roman"/>
              </a:rPr>
              <a:t> </a:t>
            </a:r>
            <a:r>
              <a:rPr sz="2800" dirty="0">
                <a:latin typeface="Arial"/>
                <a:cs typeface="Arial"/>
              </a:rPr>
              <a:t>leading-space</a:t>
            </a:r>
            <a:r>
              <a:rPr sz="2800" spc="85" dirty="0">
                <a:latin typeface="Times New Roman"/>
                <a:cs typeface="Times New Roman"/>
              </a:rPr>
              <a:t> </a:t>
            </a:r>
            <a:r>
              <a:rPr sz="2800" dirty="0">
                <a:latin typeface="Arial"/>
                <a:cs typeface="Arial"/>
              </a:rPr>
              <a:t>for</a:t>
            </a:r>
            <a:r>
              <a:rPr sz="2800" dirty="0">
                <a:latin typeface="Times New Roman"/>
                <a:cs typeface="Times New Roman"/>
              </a:rPr>
              <a:t> </a:t>
            </a:r>
            <a:r>
              <a:rPr sz="2800" dirty="0">
                <a:latin typeface="Arial"/>
                <a:cs typeface="Arial"/>
              </a:rPr>
              <a:t>positive</a:t>
            </a:r>
            <a:r>
              <a:rPr sz="2800" spc="80" dirty="0">
                <a:latin typeface="Times New Roman"/>
                <a:cs typeface="Times New Roman"/>
              </a:rPr>
              <a:t> </a:t>
            </a:r>
            <a:r>
              <a:rPr sz="2800" dirty="0">
                <a:latin typeface="Arial"/>
                <a:cs typeface="Arial"/>
              </a:rPr>
              <a:t>values</a:t>
            </a:r>
            <a:r>
              <a:rPr sz="2800" spc="75" dirty="0">
                <a:latin typeface="Times New Roman"/>
                <a:cs typeface="Times New Roman"/>
              </a:rPr>
              <a:t> </a:t>
            </a:r>
            <a:r>
              <a:rPr sz="2800" dirty="0">
                <a:latin typeface="Arial"/>
                <a:cs typeface="Arial"/>
              </a:rPr>
              <a:t>(numeric</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only)</a:t>
            </a:r>
            <a:r>
              <a:rPr sz="2800" dirty="0">
                <a:latin typeface="Times New Roman"/>
                <a:cs typeface="Times New Roman"/>
              </a:rPr>
              <a:t> </a:t>
            </a:r>
            <a:r>
              <a:rPr sz="2800" dirty="0">
                <a:latin typeface="Arial"/>
                <a:cs typeface="Arial"/>
              </a:rPr>
              <a:t>Output</a:t>
            </a:r>
            <a:r>
              <a:rPr sz="2800" spc="75"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zero-padded</a:t>
            </a:r>
            <a:r>
              <a:rPr sz="2800" spc="75" dirty="0">
                <a:latin typeface="Times New Roman"/>
                <a:cs typeface="Times New Roman"/>
              </a:rPr>
              <a:t> </a:t>
            </a:r>
            <a:r>
              <a:rPr sz="2800" dirty="0">
                <a:latin typeface="Arial"/>
                <a:cs typeface="Arial"/>
              </a:rPr>
              <a:t>(numeric</a:t>
            </a:r>
            <a:r>
              <a:rPr sz="2800" spc="75" dirty="0">
                <a:latin typeface="Times New Roman"/>
                <a:cs typeface="Times New Roman"/>
              </a:rPr>
              <a:t> </a:t>
            </a:r>
            <a:r>
              <a:rPr sz="2800" dirty="0">
                <a:latin typeface="Arial"/>
                <a:cs typeface="Arial"/>
              </a:rPr>
              <a:t>only)</a:t>
            </a:r>
            <a:endParaRPr sz="2800">
              <a:latin typeface="Arial"/>
              <a:cs typeface="Arial"/>
            </a:endParaRPr>
          </a:p>
          <a:p>
            <a:pPr marL="13335" marR="140970">
              <a:lnSpc>
                <a:spcPts val="2690"/>
              </a:lnSpc>
              <a:spcBef>
                <a:spcPts val="655"/>
              </a:spcBef>
            </a:pPr>
            <a:r>
              <a:rPr sz="2800" dirty="0">
                <a:latin typeface="Arial"/>
                <a:cs typeface="Arial"/>
              </a:rPr>
              <a:t>Output</a:t>
            </a:r>
            <a:r>
              <a:rPr sz="2800" spc="75" dirty="0">
                <a:latin typeface="Times New Roman"/>
                <a:cs typeface="Times New Roman"/>
              </a:rPr>
              <a:t> </a:t>
            </a:r>
            <a:r>
              <a:rPr sz="2800" dirty="0">
                <a:latin typeface="Arial"/>
                <a:cs typeface="Arial"/>
              </a:rPr>
              <a:t>uses</a:t>
            </a:r>
            <a:r>
              <a:rPr sz="2800" spc="80" dirty="0">
                <a:latin typeface="Times New Roman"/>
                <a:cs typeface="Times New Roman"/>
              </a:rPr>
              <a:t> </a:t>
            </a:r>
            <a:r>
              <a:rPr sz="2800" dirty="0">
                <a:latin typeface="Arial"/>
                <a:cs typeface="Arial"/>
              </a:rPr>
              <a:t>group</a:t>
            </a:r>
            <a:r>
              <a:rPr sz="2800" spc="80" dirty="0">
                <a:latin typeface="Times New Roman"/>
                <a:cs typeface="Times New Roman"/>
              </a:rPr>
              <a:t> </a:t>
            </a:r>
            <a:r>
              <a:rPr sz="2800" dirty="0">
                <a:latin typeface="Arial"/>
                <a:cs typeface="Arial"/>
              </a:rPr>
              <a:t>locale-specific</a:t>
            </a:r>
            <a:r>
              <a:rPr sz="2800" spc="90" dirty="0">
                <a:latin typeface="Times New Roman"/>
                <a:cs typeface="Times New Roman"/>
              </a:rPr>
              <a:t> </a:t>
            </a:r>
            <a:r>
              <a:rPr sz="2800" dirty="0">
                <a:latin typeface="Arial"/>
                <a:cs typeface="Arial"/>
              </a:rPr>
              <a:t>group</a:t>
            </a:r>
            <a:r>
              <a:rPr sz="2800" dirty="0">
                <a:latin typeface="Times New Roman"/>
                <a:cs typeface="Times New Roman"/>
              </a:rPr>
              <a:t> </a:t>
            </a:r>
            <a:r>
              <a:rPr sz="2800" dirty="0">
                <a:latin typeface="Arial"/>
                <a:cs typeface="Arial"/>
              </a:rPr>
              <a:t>separators</a:t>
            </a:r>
            <a:r>
              <a:rPr sz="2800" spc="75" dirty="0">
                <a:latin typeface="Times New Roman"/>
                <a:cs typeface="Times New Roman"/>
              </a:rPr>
              <a:t> </a:t>
            </a:r>
            <a:r>
              <a:rPr sz="2800" dirty="0">
                <a:latin typeface="Arial"/>
                <a:cs typeface="Arial"/>
              </a:rPr>
              <a:t>(numeric</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only)</a:t>
            </a:r>
            <a:endParaRPr sz="2800">
              <a:latin typeface="Arial"/>
              <a:cs typeface="Arial"/>
            </a:endParaRPr>
          </a:p>
          <a:p>
            <a:pPr marL="13335" marR="5080" indent="-635">
              <a:lnSpc>
                <a:spcPts val="2690"/>
              </a:lnSpc>
              <a:spcBef>
                <a:spcPts val="670"/>
              </a:spcBef>
            </a:pPr>
            <a:r>
              <a:rPr sz="2800" dirty="0">
                <a:latin typeface="Arial"/>
                <a:cs typeface="Arial"/>
              </a:rPr>
              <a:t>Output</a:t>
            </a:r>
            <a:r>
              <a:rPr sz="2800" spc="75" dirty="0">
                <a:latin typeface="Times New Roman"/>
                <a:cs typeface="Times New Roman"/>
              </a:rPr>
              <a:t> </a:t>
            </a:r>
            <a:r>
              <a:rPr sz="2800" dirty="0">
                <a:latin typeface="Arial"/>
                <a:cs typeface="Arial"/>
              </a:rPr>
              <a:t>surrounds</a:t>
            </a:r>
            <a:r>
              <a:rPr sz="2800" spc="75" dirty="0">
                <a:latin typeface="Times New Roman"/>
                <a:cs typeface="Times New Roman"/>
              </a:rPr>
              <a:t> </a:t>
            </a:r>
            <a:r>
              <a:rPr sz="2800" dirty="0">
                <a:latin typeface="Arial"/>
                <a:cs typeface="Arial"/>
              </a:rPr>
              <a:t>negative</a:t>
            </a:r>
            <a:r>
              <a:rPr sz="2800" spc="80" dirty="0">
                <a:latin typeface="Times New Roman"/>
                <a:cs typeface="Times New Roman"/>
              </a:rPr>
              <a:t> </a:t>
            </a:r>
            <a:r>
              <a:rPr sz="2800" dirty="0">
                <a:latin typeface="Arial"/>
                <a:cs typeface="Arial"/>
              </a:rPr>
              <a:t>numbers</a:t>
            </a:r>
            <a:r>
              <a:rPr sz="2800" spc="80" dirty="0">
                <a:latin typeface="Times New Roman"/>
                <a:cs typeface="Times New Roman"/>
              </a:rPr>
              <a:t> </a:t>
            </a:r>
            <a:r>
              <a:rPr sz="2800" dirty="0">
                <a:latin typeface="Arial"/>
                <a:cs typeface="Arial"/>
              </a:rPr>
              <a:t>with</a:t>
            </a:r>
            <a:r>
              <a:rPr sz="2800" dirty="0">
                <a:latin typeface="Times New Roman"/>
                <a:cs typeface="Times New Roman"/>
              </a:rPr>
              <a:t> </a:t>
            </a:r>
            <a:r>
              <a:rPr sz="2800" dirty="0">
                <a:latin typeface="Arial"/>
                <a:cs typeface="Arial"/>
              </a:rPr>
              <a:t>parentheses</a:t>
            </a:r>
            <a:r>
              <a:rPr sz="2800" spc="85" dirty="0">
                <a:latin typeface="Times New Roman"/>
                <a:cs typeface="Times New Roman"/>
              </a:rPr>
              <a:t> </a:t>
            </a:r>
            <a:r>
              <a:rPr sz="2800" dirty="0">
                <a:latin typeface="Arial"/>
                <a:cs typeface="Arial"/>
              </a:rPr>
              <a:t>(numeric</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only)</a:t>
            </a:r>
            <a:endParaRPr sz="2800">
              <a:latin typeface="Arial"/>
              <a:cs typeface="Arial"/>
            </a:endParaRPr>
          </a:p>
        </p:txBody>
      </p:sp>
      <p:sp>
        <p:nvSpPr>
          <p:cNvPr id="6" name="object 6"/>
          <p:cNvSpPr txBox="1"/>
          <p:nvPr/>
        </p:nvSpPr>
        <p:spPr>
          <a:xfrm>
            <a:off x="981203" y="4386974"/>
            <a:ext cx="645795" cy="808990"/>
          </a:xfrm>
          <a:prstGeom prst="rect">
            <a:avLst/>
          </a:prstGeom>
        </p:spPr>
        <p:txBody>
          <a:bodyPr vert="horz" wrap="square" lIns="0" tIns="0" rIns="0" bIns="0" rtlCol="0">
            <a:spAutoFit/>
          </a:bodyPr>
          <a:lstStyle/>
          <a:p>
            <a:pPr marL="12700">
              <a:lnSpc>
                <a:spcPct val="100000"/>
              </a:lnSpc>
            </a:pPr>
            <a:r>
              <a:rPr sz="2800" dirty="0">
                <a:latin typeface="Arial"/>
                <a:cs typeface="Arial"/>
              </a:rPr>
              <a:t>–</a:t>
            </a:r>
            <a:r>
              <a:rPr sz="2800" spc="-10" dirty="0">
                <a:latin typeface="Times New Roman"/>
                <a:cs typeface="Times New Roman"/>
              </a:rPr>
              <a:t> </a:t>
            </a:r>
            <a:r>
              <a:rPr sz="2800" spc="-5" dirty="0">
                <a:latin typeface="Arial"/>
                <a:cs typeface="Arial"/>
              </a:rPr>
              <a:t>'</a:t>
            </a:r>
            <a:r>
              <a:rPr sz="2800" dirty="0">
                <a:latin typeface="Arial"/>
                <a:cs typeface="Arial"/>
              </a:rPr>
              <a:t>0'</a:t>
            </a:r>
            <a:endParaRPr sz="2800">
              <a:latin typeface="Arial"/>
              <a:cs typeface="Arial"/>
            </a:endParaRPr>
          </a:p>
          <a:p>
            <a:pPr marL="12700">
              <a:lnSpc>
                <a:spcPct val="100000"/>
              </a:lnSpc>
              <a:spcBef>
                <a:spcPts val="5"/>
              </a:spcBef>
            </a:pPr>
            <a:r>
              <a:rPr sz="2800" dirty="0">
                <a:latin typeface="Arial"/>
                <a:cs typeface="Arial"/>
              </a:rPr>
              <a:t>–</a:t>
            </a:r>
            <a:r>
              <a:rPr sz="2800" spc="-10" dirty="0">
                <a:latin typeface="Times New Roman"/>
                <a:cs typeface="Times New Roman"/>
              </a:rPr>
              <a:t> </a:t>
            </a:r>
            <a:r>
              <a:rPr sz="2800" spc="-5" dirty="0">
                <a:latin typeface="Arial"/>
                <a:cs typeface="Arial"/>
              </a:rPr>
              <a:t>'</a:t>
            </a:r>
            <a:r>
              <a:rPr sz="2800" dirty="0">
                <a:latin typeface="Arial"/>
                <a:cs typeface="Arial"/>
              </a:rPr>
              <a:t>,'</a:t>
            </a:r>
            <a:endParaRPr sz="2800">
              <a:latin typeface="Arial"/>
              <a:cs typeface="Arial"/>
            </a:endParaRPr>
          </a:p>
        </p:txBody>
      </p:sp>
      <p:sp>
        <p:nvSpPr>
          <p:cNvPr id="7" name="object 7"/>
          <p:cNvSpPr txBox="1"/>
          <p:nvPr/>
        </p:nvSpPr>
        <p:spPr>
          <a:xfrm>
            <a:off x="981203" y="5582529"/>
            <a:ext cx="566420" cy="381635"/>
          </a:xfrm>
          <a:prstGeom prst="rect">
            <a:avLst/>
          </a:prstGeom>
        </p:spPr>
        <p:txBody>
          <a:bodyPr vert="horz" wrap="square" lIns="0" tIns="0" rIns="0" bIns="0" rtlCol="0">
            <a:spAutoFit/>
          </a:bodyPr>
          <a:lstStyle/>
          <a:p>
            <a:pPr marL="12700">
              <a:lnSpc>
                <a:spcPct val="100000"/>
              </a:lnSpc>
            </a:pPr>
            <a:r>
              <a:rPr sz="2800" dirty="0">
                <a:latin typeface="Arial"/>
                <a:cs typeface="Arial"/>
              </a:rPr>
              <a:t>–</a:t>
            </a:r>
            <a:r>
              <a:rPr sz="2800" spc="-10" dirty="0">
                <a:latin typeface="Times New Roman"/>
                <a:cs typeface="Times New Roman"/>
              </a:rPr>
              <a:t> </a:t>
            </a:r>
            <a:r>
              <a:rPr sz="2800" spc="-5" dirty="0">
                <a:latin typeface="Arial"/>
                <a:cs typeface="Arial"/>
              </a:rPr>
              <a:t>'</a:t>
            </a:r>
            <a:r>
              <a:rPr sz="2800" dirty="0">
                <a:latin typeface="Arial"/>
                <a:cs typeface="Arial"/>
              </a:rPr>
              <a:t>('</a:t>
            </a:r>
            <a:endParaRPr sz="28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60600">
              <a:lnSpc>
                <a:spcPct val="100000"/>
              </a:lnSpc>
            </a:pPr>
            <a:r>
              <a:rPr sz="3600" spc="-30" dirty="0"/>
              <a:t>Numberin</a:t>
            </a:r>
            <a:r>
              <a:rPr sz="3600" spc="-25" dirty="0"/>
              <a:t>g</a:t>
            </a:r>
            <a:r>
              <a:rPr sz="3600" spc="105" dirty="0">
                <a:latin typeface="Times New Roman"/>
                <a:cs typeface="Times New Roman"/>
              </a:rPr>
              <a:t> </a:t>
            </a:r>
            <a:r>
              <a:rPr sz="3600" spc="-30" dirty="0"/>
              <a:t>change</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a:t>
            </a:fld>
            <a:endParaRPr sz="1600">
              <a:latin typeface="Times New Roman"/>
              <a:cs typeface="Times New Roman"/>
            </a:endParaRPr>
          </a:p>
        </p:txBody>
      </p:sp>
      <p:sp>
        <p:nvSpPr>
          <p:cNvPr id="3" name="object 3"/>
          <p:cNvSpPr txBox="1"/>
          <p:nvPr/>
        </p:nvSpPr>
        <p:spPr>
          <a:xfrm>
            <a:off x="524002" y="1227767"/>
            <a:ext cx="8493125" cy="490601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spc="-5" dirty="0">
                <a:latin typeface="Arial"/>
                <a:cs typeface="Arial"/>
              </a:rPr>
              <a:t>T</a:t>
            </a:r>
            <a:r>
              <a:rPr sz="2800" dirty="0">
                <a:latin typeface="Arial"/>
                <a:cs typeface="Arial"/>
              </a:rPr>
              <a:t>he</a:t>
            </a:r>
            <a:r>
              <a:rPr sz="2800" spc="75" dirty="0">
                <a:latin typeface="Times New Roman"/>
                <a:cs typeface="Times New Roman"/>
              </a:rPr>
              <a:t> </a:t>
            </a:r>
            <a:r>
              <a:rPr sz="2800" dirty="0">
                <a:latin typeface="Arial"/>
                <a:cs typeface="Arial"/>
              </a:rPr>
              <a:t>current</a:t>
            </a:r>
            <a:r>
              <a:rPr sz="2800" spc="75" dirty="0">
                <a:latin typeface="Times New Roman"/>
                <a:cs typeface="Times New Roman"/>
              </a:rPr>
              <a:t> </a:t>
            </a:r>
            <a:r>
              <a:rPr sz="2800" dirty="0">
                <a:latin typeface="Arial"/>
                <a:cs typeface="Arial"/>
              </a:rPr>
              <a:t>release's</a:t>
            </a:r>
            <a:r>
              <a:rPr sz="2800" spc="75" dirty="0">
                <a:latin typeface="Times New Roman"/>
                <a:cs typeface="Times New Roman"/>
              </a:rPr>
              <a:t> </a:t>
            </a:r>
            <a:r>
              <a:rPr sz="2800" dirty="0">
                <a:latin typeface="Arial"/>
                <a:cs typeface="Arial"/>
              </a:rPr>
              <a:t>actual</a:t>
            </a:r>
            <a:r>
              <a:rPr sz="2800" spc="80" dirty="0">
                <a:latin typeface="Times New Roman"/>
                <a:cs typeface="Times New Roman"/>
              </a:rPr>
              <a:t> </a:t>
            </a:r>
            <a:r>
              <a:rPr sz="2800" dirty="0">
                <a:latin typeface="Arial"/>
                <a:cs typeface="Arial"/>
              </a:rPr>
              <a:t>name</a:t>
            </a:r>
            <a:r>
              <a:rPr sz="2800" spc="80" dirty="0">
                <a:latin typeface="Times New Roman"/>
                <a:cs typeface="Times New Roman"/>
              </a:rPr>
              <a:t> </a:t>
            </a:r>
            <a:r>
              <a:rPr sz="2800" dirty="0">
                <a:latin typeface="Arial"/>
                <a:cs typeface="Arial"/>
              </a:rPr>
              <a:t>is</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Standard</a:t>
            </a:r>
            <a:r>
              <a:rPr sz="2800" dirty="0">
                <a:latin typeface="Times New Roman"/>
                <a:cs typeface="Times New Roman"/>
              </a:rPr>
              <a:t> </a:t>
            </a:r>
            <a:r>
              <a:rPr sz="2800" dirty="0">
                <a:latin typeface="Arial"/>
                <a:cs typeface="Arial"/>
              </a:rPr>
              <a:t>Edition</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SE</a:t>
            </a:r>
            <a:r>
              <a:rPr sz="2800" spc="80" dirty="0">
                <a:latin typeface="Times New Roman"/>
                <a:cs typeface="Times New Roman"/>
              </a:rPr>
              <a:t> </a:t>
            </a:r>
            <a:r>
              <a:rPr sz="2800" spc="-5" dirty="0">
                <a:latin typeface="Arial"/>
                <a:cs typeface="Arial"/>
              </a:rPr>
              <a:t>6)</a:t>
            </a:r>
            <a:r>
              <a:rPr sz="2800" dirty="0">
                <a:latin typeface="Arial"/>
                <a:cs typeface="Arial"/>
              </a:rPr>
              <a:t>;</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spc="-5" dirty="0">
                <a:latin typeface="Arial"/>
                <a:cs typeface="Arial"/>
              </a:rPr>
              <a:t>previou</a:t>
            </a:r>
            <a:r>
              <a:rPr sz="2800" dirty="0">
                <a:latin typeface="Arial"/>
                <a:cs typeface="Arial"/>
              </a:rPr>
              <a:t>s</a:t>
            </a:r>
            <a:r>
              <a:rPr sz="2800" spc="80" dirty="0">
                <a:latin typeface="Times New Roman"/>
                <a:cs typeface="Times New Roman"/>
              </a:rPr>
              <a:t> </a:t>
            </a:r>
            <a:r>
              <a:rPr sz="2800" dirty="0">
                <a:latin typeface="Arial"/>
                <a:cs typeface="Arial"/>
              </a:rPr>
              <a:t>release</a:t>
            </a:r>
            <a:r>
              <a:rPr sz="2800" spc="75" dirty="0">
                <a:latin typeface="Times New Roman"/>
                <a:cs typeface="Times New Roman"/>
              </a:rPr>
              <a:t> </a:t>
            </a:r>
            <a:r>
              <a:rPr sz="2800" spc="-5" dirty="0">
                <a:latin typeface="Arial"/>
                <a:cs typeface="Arial"/>
              </a:rPr>
              <a:t>was</a:t>
            </a:r>
            <a:r>
              <a:rPr sz="2800" spc="-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Standard</a:t>
            </a:r>
            <a:r>
              <a:rPr sz="2800" spc="75" dirty="0">
                <a:latin typeface="Times New Roman"/>
                <a:cs typeface="Times New Roman"/>
              </a:rPr>
              <a:t> </a:t>
            </a:r>
            <a:r>
              <a:rPr sz="2800" dirty="0">
                <a:latin typeface="Arial"/>
                <a:cs typeface="Arial"/>
              </a:rPr>
              <a:t>Edition</a:t>
            </a:r>
            <a:r>
              <a:rPr sz="2800" spc="75" dirty="0">
                <a:latin typeface="Times New Roman"/>
                <a:cs typeface="Times New Roman"/>
              </a:rPr>
              <a:t> </a:t>
            </a:r>
            <a:r>
              <a:rPr sz="2800" spc="-5" dirty="0">
                <a:latin typeface="Arial"/>
                <a:cs typeface="Arial"/>
              </a:rPr>
              <a:t>5.0</a:t>
            </a:r>
            <a:r>
              <a:rPr sz="2800" dirty="0">
                <a:latin typeface="Arial"/>
                <a:cs typeface="Arial"/>
              </a:rPr>
              <a:t>,</a:t>
            </a:r>
            <a:r>
              <a:rPr sz="2800" spc="80" dirty="0">
                <a:latin typeface="Times New Roman"/>
                <a:cs typeface="Times New Roman"/>
              </a:rPr>
              <a:t> </a:t>
            </a:r>
            <a:r>
              <a:rPr sz="2800" dirty="0">
                <a:latin typeface="Arial"/>
                <a:cs typeface="Arial"/>
              </a:rPr>
              <a:t>(J2SE</a:t>
            </a:r>
            <a:r>
              <a:rPr sz="2800" spc="75" dirty="0">
                <a:latin typeface="Times New Roman"/>
                <a:cs typeface="Times New Roman"/>
              </a:rPr>
              <a:t> </a:t>
            </a:r>
            <a:r>
              <a:rPr sz="2800" spc="-5" dirty="0">
                <a:latin typeface="Arial"/>
                <a:cs typeface="Arial"/>
              </a:rPr>
              <a:t>5)</a:t>
            </a:r>
            <a:endParaRPr sz="2800">
              <a:latin typeface="Arial"/>
              <a:cs typeface="Arial"/>
            </a:endParaRPr>
          </a:p>
          <a:p>
            <a:pPr marL="355600" indent="-342900">
              <a:lnSpc>
                <a:spcPct val="100000"/>
              </a:lnSpc>
              <a:spcBef>
                <a:spcPts val="5"/>
              </a:spcBef>
              <a:buFont typeface="Arial"/>
              <a:buChar char="•"/>
              <a:tabLst>
                <a:tab pos="356235" algn="l"/>
              </a:tabLst>
            </a:pPr>
            <a:r>
              <a:rPr sz="2800" spc="-5" dirty="0">
                <a:latin typeface="Arial"/>
                <a:cs typeface="Arial"/>
              </a:rPr>
              <a:t>S</a:t>
            </a:r>
            <a:r>
              <a:rPr sz="2800" dirty="0">
                <a:latin typeface="Arial"/>
                <a:cs typeface="Arial"/>
              </a:rPr>
              <a:t>un</a:t>
            </a:r>
            <a:r>
              <a:rPr sz="2800" spc="80" dirty="0">
                <a:latin typeface="Times New Roman"/>
                <a:cs typeface="Times New Roman"/>
              </a:rPr>
              <a:t> </a:t>
            </a:r>
            <a:r>
              <a:rPr sz="2800" dirty="0">
                <a:latin typeface="Arial"/>
                <a:cs typeface="Arial"/>
              </a:rPr>
              <a:t>changed</a:t>
            </a:r>
            <a:r>
              <a:rPr sz="2800" spc="75" dirty="0">
                <a:latin typeface="Times New Roman"/>
                <a:cs typeface="Times New Roman"/>
              </a:rPr>
              <a:t> </a:t>
            </a:r>
            <a:r>
              <a:rPr sz="2800" dirty="0">
                <a:latin typeface="Arial"/>
                <a:cs typeface="Arial"/>
              </a:rPr>
              <a:t>version</a:t>
            </a:r>
            <a:r>
              <a:rPr sz="2800" spc="75" dirty="0">
                <a:latin typeface="Times New Roman"/>
                <a:cs typeface="Times New Roman"/>
              </a:rPr>
              <a:t> </a:t>
            </a:r>
            <a:r>
              <a:rPr sz="2800" dirty="0">
                <a:latin typeface="Arial"/>
                <a:cs typeface="Arial"/>
              </a:rPr>
              <a:t>numbering</a:t>
            </a:r>
            <a:r>
              <a:rPr sz="2800" spc="85"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Java</a:t>
            </a:r>
            <a:r>
              <a:rPr sz="2800" spc="80" dirty="0">
                <a:latin typeface="Times New Roman"/>
                <a:cs typeface="Times New Roman"/>
              </a:rPr>
              <a:t> </a:t>
            </a:r>
            <a:r>
              <a:rPr sz="2800" dirty="0">
                <a:latin typeface="Arial"/>
                <a:cs typeface="Arial"/>
              </a:rPr>
              <a:t>5</a:t>
            </a:r>
            <a:endParaRPr sz="2800">
              <a:latin typeface="Arial"/>
              <a:cs typeface="Arial"/>
            </a:endParaRPr>
          </a:p>
          <a:p>
            <a:pPr marL="755650" lvl="1" indent="-285750">
              <a:lnSpc>
                <a:spcPct val="100000"/>
              </a:lnSpc>
              <a:buFont typeface="Arial"/>
              <a:buChar char="–"/>
              <a:tabLst>
                <a:tab pos="755650" algn="l"/>
              </a:tabLst>
            </a:pPr>
            <a:r>
              <a:rPr sz="2800" dirty="0">
                <a:latin typeface="Arial"/>
                <a:cs typeface="Arial"/>
              </a:rPr>
              <a:t>J2SE</a:t>
            </a:r>
            <a:r>
              <a:rPr sz="2800" spc="80" dirty="0">
                <a:latin typeface="Times New Roman"/>
                <a:cs typeface="Times New Roman"/>
              </a:rPr>
              <a:t> </a:t>
            </a:r>
            <a:r>
              <a:rPr sz="2800" dirty="0">
                <a:latin typeface="Arial"/>
                <a:cs typeface="Arial"/>
              </a:rPr>
              <a:t>1.5</a:t>
            </a:r>
            <a:r>
              <a:rPr sz="2800" spc="80" dirty="0">
                <a:latin typeface="Times New Roman"/>
                <a:cs typeface="Times New Roman"/>
              </a:rPr>
              <a:t> </a:t>
            </a:r>
            <a:r>
              <a:rPr sz="2800" spc="-5" dirty="0">
                <a:latin typeface="Arial"/>
                <a:cs typeface="Arial"/>
              </a:rPr>
              <a:t>i</a:t>
            </a:r>
            <a:r>
              <a:rPr sz="2800" dirty="0">
                <a:latin typeface="Arial"/>
                <a:cs typeface="Arial"/>
              </a:rPr>
              <a:t>s</a:t>
            </a:r>
            <a:r>
              <a:rPr sz="2800" spc="80" dirty="0">
                <a:latin typeface="Times New Roman"/>
                <a:cs typeface="Times New Roman"/>
              </a:rPr>
              <a:t> </a:t>
            </a:r>
            <a:r>
              <a:rPr sz="2800" dirty="0">
                <a:latin typeface="Arial"/>
                <a:cs typeface="Arial"/>
              </a:rPr>
              <a:t>now</a:t>
            </a:r>
            <a:r>
              <a:rPr sz="2800" spc="80" dirty="0">
                <a:latin typeface="Times New Roman"/>
                <a:cs typeface="Times New Roman"/>
              </a:rPr>
              <a:t> </a:t>
            </a:r>
            <a:r>
              <a:rPr sz="2800" dirty="0">
                <a:latin typeface="Arial"/>
                <a:cs typeface="Arial"/>
              </a:rPr>
              <a:t>J2SE</a:t>
            </a:r>
            <a:r>
              <a:rPr sz="2800" spc="80" dirty="0">
                <a:latin typeface="Times New Roman"/>
                <a:cs typeface="Times New Roman"/>
              </a:rPr>
              <a:t> </a:t>
            </a:r>
            <a:r>
              <a:rPr sz="2800" dirty="0">
                <a:latin typeface="Arial"/>
                <a:cs typeface="Arial"/>
              </a:rPr>
              <a:t>5.0</a:t>
            </a:r>
            <a:r>
              <a:rPr sz="2800" spc="80" dirty="0">
                <a:latin typeface="Times New Roman"/>
                <a:cs typeface="Times New Roman"/>
              </a:rPr>
              <a:t> </a:t>
            </a:r>
            <a:r>
              <a:rPr sz="2800" dirty="0">
                <a:latin typeface="Arial"/>
                <a:cs typeface="Arial"/>
              </a:rPr>
              <a:t>(leading</a:t>
            </a:r>
            <a:r>
              <a:rPr sz="2800" spc="75" dirty="0">
                <a:latin typeface="Times New Roman"/>
                <a:cs typeface="Times New Roman"/>
              </a:rPr>
              <a:t> </a:t>
            </a:r>
            <a:r>
              <a:rPr sz="2800" dirty="0">
                <a:latin typeface="Arial"/>
                <a:cs typeface="Arial"/>
              </a:rPr>
              <a:t>"1"</a:t>
            </a:r>
            <a:r>
              <a:rPr sz="2800" spc="80" dirty="0">
                <a:latin typeface="Times New Roman"/>
                <a:cs typeface="Times New Roman"/>
              </a:rPr>
              <a:t> </a:t>
            </a:r>
            <a:r>
              <a:rPr sz="2800" dirty="0">
                <a:latin typeface="Arial"/>
                <a:cs typeface="Arial"/>
              </a:rPr>
              <a:t>dropped)</a:t>
            </a:r>
            <a:endParaRPr sz="2800">
              <a:latin typeface="Arial"/>
              <a:cs typeface="Arial"/>
            </a:endParaRPr>
          </a:p>
          <a:p>
            <a:pPr marL="755650" marR="401955" lvl="1" indent="-285750">
              <a:lnSpc>
                <a:spcPct val="80000"/>
              </a:lnSpc>
              <a:spcBef>
                <a:spcPts val="670"/>
              </a:spcBef>
              <a:buFont typeface="Arial"/>
              <a:buChar char="–"/>
              <a:tabLst>
                <a:tab pos="755650" algn="l"/>
              </a:tabLst>
            </a:pPr>
            <a:r>
              <a:rPr sz="2800" spc="-5" dirty="0">
                <a:latin typeface="Arial"/>
                <a:cs typeface="Arial"/>
              </a:rPr>
              <a:t>M</a:t>
            </a:r>
            <a:r>
              <a:rPr sz="2800" dirty="0">
                <a:latin typeface="Arial"/>
                <a:cs typeface="Arial"/>
              </a:rPr>
              <a:t>ost</a:t>
            </a:r>
            <a:r>
              <a:rPr sz="2800" spc="80" dirty="0">
                <a:latin typeface="Times New Roman"/>
                <a:cs typeface="Times New Roman"/>
              </a:rPr>
              <a:t> </a:t>
            </a:r>
            <a:r>
              <a:rPr sz="2800" dirty="0">
                <a:latin typeface="Arial"/>
                <a:cs typeface="Arial"/>
              </a:rPr>
              <a:t>Sun</a:t>
            </a:r>
            <a:r>
              <a:rPr sz="2800" spc="80" dirty="0">
                <a:latin typeface="Times New Roman"/>
                <a:cs typeface="Times New Roman"/>
              </a:rPr>
              <a:t> </a:t>
            </a:r>
            <a:r>
              <a:rPr sz="2800" dirty="0">
                <a:latin typeface="Arial"/>
                <a:cs typeface="Arial"/>
              </a:rPr>
              <a:t>documentation</a:t>
            </a:r>
            <a:r>
              <a:rPr sz="2800" spc="85" dirty="0">
                <a:latin typeface="Times New Roman"/>
                <a:cs typeface="Times New Roman"/>
              </a:rPr>
              <a:t> </a:t>
            </a:r>
            <a:r>
              <a:rPr sz="2800" dirty="0">
                <a:latin typeface="Arial"/>
                <a:cs typeface="Arial"/>
              </a:rPr>
              <a:t>including</a:t>
            </a:r>
            <a:r>
              <a:rPr sz="2800" spc="85" dirty="0">
                <a:latin typeface="Times New Roman"/>
                <a:cs typeface="Times New Roman"/>
              </a:rPr>
              <a:t> </a:t>
            </a:r>
            <a:r>
              <a:rPr sz="2800" dirty="0">
                <a:latin typeface="Arial"/>
                <a:cs typeface="Arial"/>
              </a:rPr>
              <a:t>Javadoc</a:t>
            </a:r>
            <a:r>
              <a:rPr sz="2800" dirty="0">
                <a:latin typeface="Times New Roman"/>
                <a:cs typeface="Times New Roman"/>
              </a:rPr>
              <a:t> </a:t>
            </a:r>
            <a:r>
              <a:rPr sz="2800" dirty="0">
                <a:latin typeface="Arial"/>
                <a:cs typeface="Arial"/>
              </a:rPr>
              <a:t>references</a:t>
            </a:r>
            <a:r>
              <a:rPr sz="2800" spc="80" dirty="0">
                <a:latin typeface="Times New Roman"/>
                <a:cs typeface="Times New Roman"/>
              </a:rPr>
              <a:t> </a:t>
            </a:r>
            <a:r>
              <a:rPr sz="2800" dirty="0">
                <a:latin typeface="Arial"/>
                <a:cs typeface="Arial"/>
              </a:rPr>
              <a:t>1.5</a:t>
            </a:r>
            <a:r>
              <a:rPr sz="2800" spc="80" dirty="0">
                <a:latin typeface="Times New Roman"/>
                <a:cs typeface="Times New Roman"/>
              </a:rPr>
              <a:t> </a:t>
            </a:r>
            <a:r>
              <a:rPr sz="2800" dirty="0">
                <a:latin typeface="Arial"/>
                <a:cs typeface="Arial"/>
              </a:rPr>
              <a:t>rather</a:t>
            </a:r>
            <a:r>
              <a:rPr sz="2800" spc="80" dirty="0">
                <a:latin typeface="Times New Roman"/>
                <a:cs typeface="Times New Roman"/>
              </a:rPr>
              <a:t> </a:t>
            </a:r>
            <a:r>
              <a:rPr sz="2800" dirty="0">
                <a:latin typeface="Arial"/>
                <a:cs typeface="Arial"/>
              </a:rPr>
              <a:t>than</a:t>
            </a:r>
            <a:r>
              <a:rPr sz="2800" spc="75" dirty="0">
                <a:latin typeface="Times New Roman"/>
                <a:cs typeface="Times New Roman"/>
              </a:rPr>
              <a:t> </a:t>
            </a:r>
            <a:r>
              <a:rPr sz="2800" dirty="0">
                <a:latin typeface="Arial"/>
                <a:cs typeface="Arial"/>
              </a:rPr>
              <a:t>5.0</a:t>
            </a:r>
            <a:r>
              <a:rPr sz="2800" spc="80" dirty="0">
                <a:latin typeface="Times New Roman"/>
                <a:cs typeface="Times New Roman"/>
              </a:rPr>
              <a:t> </a:t>
            </a:r>
            <a:r>
              <a:rPr sz="2800" dirty="0">
                <a:latin typeface="Arial"/>
                <a:cs typeface="Arial"/>
              </a:rPr>
              <a:t>when</a:t>
            </a:r>
            <a:r>
              <a:rPr sz="2800" spc="80" dirty="0">
                <a:latin typeface="Times New Roman"/>
                <a:cs typeface="Times New Roman"/>
              </a:rPr>
              <a:t> </a:t>
            </a:r>
            <a:r>
              <a:rPr sz="2800" dirty="0">
                <a:latin typeface="Arial"/>
                <a:cs typeface="Arial"/>
              </a:rPr>
              <a:t>specifying</a:t>
            </a:r>
            <a:r>
              <a:rPr sz="2800" dirty="0">
                <a:latin typeface="Times New Roman"/>
                <a:cs typeface="Times New Roman"/>
              </a:rPr>
              <a:t> </a:t>
            </a:r>
            <a:r>
              <a:rPr sz="2800" dirty="0">
                <a:latin typeface="Arial"/>
                <a:cs typeface="Arial"/>
              </a:rPr>
              <a:t>the</a:t>
            </a:r>
            <a:r>
              <a:rPr sz="2800" spc="80" dirty="0">
                <a:latin typeface="Times New Roman"/>
                <a:cs typeface="Times New Roman"/>
              </a:rPr>
              <a:t> </a:t>
            </a:r>
            <a:r>
              <a:rPr sz="2800" dirty="0">
                <a:latin typeface="Arial"/>
                <a:cs typeface="Arial"/>
              </a:rPr>
              <a:t>new</a:t>
            </a:r>
            <a:r>
              <a:rPr sz="2800" spc="80" dirty="0">
                <a:latin typeface="Times New Roman"/>
                <a:cs typeface="Times New Roman"/>
              </a:rPr>
              <a:t> </a:t>
            </a:r>
            <a:r>
              <a:rPr sz="2800" dirty="0">
                <a:latin typeface="Arial"/>
                <a:cs typeface="Arial"/>
              </a:rPr>
              <a:t>version</a:t>
            </a:r>
            <a:endParaRPr sz="2800">
              <a:latin typeface="Arial"/>
              <a:cs typeface="Arial"/>
            </a:endParaRPr>
          </a:p>
          <a:p>
            <a:pPr marL="755650" marR="491490" lvl="1" indent="-285750">
              <a:lnSpc>
                <a:spcPct val="79900"/>
              </a:lnSpc>
              <a:spcBef>
                <a:spcPts val="680"/>
              </a:spcBef>
              <a:buFont typeface="Arial"/>
              <a:buChar char="–"/>
              <a:tabLst>
                <a:tab pos="755650" algn="l"/>
              </a:tabLst>
            </a:pPr>
            <a:r>
              <a:rPr sz="2800" dirty="0">
                <a:latin typeface="Arial"/>
                <a:cs typeface="Arial"/>
              </a:rPr>
              <a:t>Java</a:t>
            </a:r>
            <a:r>
              <a:rPr sz="2800" spc="80" dirty="0">
                <a:latin typeface="Times New Roman"/>
                <a:cs typeface="Times New Roman"/>
              </a:rPr>
              <a:t> </a:t>
            </a:r>
            <a:r>
              <a:rPr sz="2800" dirty="0">
                <a:latin typeface="Arial"/>
                <a:cs typeface="Arial"/>
              </a:rPr>
              <a:t>2</a:t>
            </a:r>
            <a:r>
              <a:rPr sz="2800" spc="80" dirty="0">
                <a:latin typeface="Times New Roman"/>
                <a:cs typeface="Times New Roman"/>
              </a:rPr>
              <a:t> </a:t>
            </a:r>
            <a:r>
              <a:rPr sz="2800" dirty="0">
                <a:latin typeface="Arial"/>
                <a:cs typeface="Arial"/>
              </a:rPr>
              <a:t>Version</a:t>
            </a:r>
            <a:r>
              <a:rPr sz="2800" spc="75" dirty="0">
                <a:latin typeface="Times New Roman"/>
                <a:cs typeface="Times New Roman"/>
              </a:rPr>
              <a:t> </a:t>
            </a:r>
            <a:r>
              <a:rPr sz="2800" dirty="0">
                <a:latin typeface="Arial"/>
                <a:cs typeface="Arial"/>
              </a:rPr>
              <a:t>5.0</a:t>
            </a:r>
            <a:r>
              <a:rPr sz="2800" spc="80" dirty="0">
                <a:latin typeface="Times New Roman"/>
                <a:cs typeface="Times New Roman"/>
              </a:rPr>
              <a:t> </a:t>
            </a:r>
            <a:r>
              <a:rPr sz="2800" dirty="0">
                <a:latin typeface="Arial"/>
                <a:cs typeface="Arial"/>
              </a:rPr>
              <a:t>(1.5)</a:t>
            </a:r>
            <a:r>
              <a:rPr sz="2800" spc="80" dirty="0">
                <a:latin typeface="Times New Roman"/>
                <a:cs typeface="Times New Roman"/>
              </a:rPr>
              <a:t> </a:t>
            </a:r>
            <a:r>
              <a:rPr sz="2800" dirty="0">
                <a:latin typeface="Arial"/>
                <a:cs typeface="Arial"/>
              </a:rPr>
              <a:t>still</a:t>
            </a:r>
            <a:r>
              <a:rPr sz="2800" spc="75" dirty="0">
                <a:latin typeface="Times New Roman"/>
                <a:cs typeface="Times New Roman"/>
              </a:rPr>
              <a:t> </a:t>
            </a:r>
            <a:r>
              <a:rPr sz="2800" dirty="0">
                <a:latin typeface="Arial"/>
                <a:cs typeface="Arial"/>
              </a:rPr>
              <a:t>uses</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2"</a:t>
            </a:r>
            <a:r>
              <a:rPr sz="2800" spc="80" dirty="0">
                <a:latin typeface="Times New Roman"/>
                <a:cs typeface="Times New Roman"/>
              </a:rPr>
              <a:t> </a:t>
            </a:r>
            <a:r>
              <a:rPr sz="2800" dirty="0">
                <a:latin typeface="Arial"/>
                <a:cs typeface="Arial"/>
              </a:rPr>
              <a:t>to</a:t>
            </a:r>
            <a:r>
              <a:rPr sz="2800" dirty="0">
                <a:latin typeface="Times New Roman"/>
                <a:cs typeface="Times New Roman"/>
              </a:rPr>
              <a:t> </a:t>
            </a:r>
            <a:r>
              <a:rPr sz="2800" dirty="0">
                <a:latin typeface="Arial"/>
                <a:cs typeface="Arial"/>
              </a:rPr>
              <a:t>denote</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second</a:t>
            </a:r>
            <a:r>
              <a:rPr sz="2800" spc="75" dirty="0">
                <a:latin typeface="Times New Roman"/>
                <a:cs typeface="Times New Roman"/>
              </a:rPr>
              <a:t> </a:t>
            </a:r>
            <a:r>
              <a:rPr sz="2800" dirty="0">
                <a:latin typeface="Arial"/>
                <a:cs typeface="Arial"/>
              </a:rPr>
              <a:t>generation</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to</a:t>
            </a:r>
            <a:r>
              <a:rPr sz="2800" dirty="0">
                <a:latin typeface="Times New Roman"/>
                <a:cs typeface="Times New Roman"/>
              </a:rPr>
              <a:t> </a:t>
            </a:r>
            <a:r>
              <a:rPr sz="2800" spc="-5" dirty="0">
                <a:latin typeface="Arial"/>
                <a:cs typeface="Arial"/>
              </a:rPr>
              <a:t>illustrat</a:t>
            </a:r>
            <a:r>
              <a:rPr sz="2800" dirty="0">
                <a:latin typeface="Arial"/>
                <a:cs typeface="Arial"/>
              </a:rPr>
              <a:t>e</a:t>
            </a:r>
            <a:r>
              <a:rPr sz="2800" spc="80" dirty="0">
                <a:latin typeface="Times New Roman"/>
                <a:cs typeface="Times New Roman"/>
              </a:rPr>
              <a:t> </a:t>
            </a:r>
            <a:r>
              <a:rPr sz="2800" dirty="0">
                <a:latin typeface="Arial"/>
                <a:cs typeface="Arial"/>
              </a:rPr>
              <a:t>the</a:t>
            </a:r>
            <a:r>
              <a:rPr sz="2800" spc="70" dirty="0">
                <a:latin typeface="Times New Roman"/>
                <a:cs typeface="Times New Roman"/>
              </a:rPr>
              <a:t> </a:t>
            </a:r>
            <a:r>
              <a:rPr sz="2800" dirty="0">
                <a:latin typeface="Arial"/>
                <a:cs typeface="Arial"/>
              </a:rPr>
              <a:t>family</a:t>
            </a:r>
            <a:r>
              <a:rPr sz="2800" spc="70" dirty="0">
                <a:latin typeface="Times New Roman"/>
                <a:cs typeface="Times New Roman"/>
              </a:rPr>
              <a:t> </a:t>
            </a:r>
            <a:r>
              <a:rPr sz="2800" spc="-5" dirty="0">
                <a:latin typeface="Arial"/>
                <a:cs typeface="Arial"/>
              </a:rPr>
              <a:t>natur</a:t>
            </a:r>
            <a:r>
              <a:rPr sz="2800" dirty="0">
                <a:latin typeface="Arial"/>
                <a:cs typeface="Arial"/>
              </a:rPr>
              <a:t>e</a:t>
            </a:r>
            <a:r>
              <a:rPr sz="2800" spc="80" dirty="0">
                <a:latin typeface="Times New Roman"/>
                <a:cs typeface="Times New Roman"/>
              </a:rPr>
              <a:t> </a:t>
            </a:r>
            <a:r>
              <a:rPr sz="2800" spc="-5" dirty="0">
                <a:latin typeface="Arial"/>
                <a:cs typeface="Arial"/>
              </a:rPr>
              <a:t>o</a:t>
            </a:r>
            <a:r>
              <a:rPr sz="2800" dirty="0">
                <a:latin typeface="Arial"/>
                <a:cs typeface="Arial"/>
              </a:rPr>
              <a:t>f</a:t>
            </a:r>
            <a:r>
              <a:rPr sz="2800" spc="75" dirty="0">
                <a:latin typeface="Times New Roman"/>
                <a:cs typeface="Times New Roman"/>
              </a:rPr>
              <a:t> </a:t>
            </a:r>
            <a:r>
              <a:rPr sz="2800" dirty="0">
                <a:latin typeface="Arial"/>
                <a:cs typeface="Arial"/>
              </a:rPr>
              <a:t>J2SE,</a:t>
            </a:r>
            <a:r>
              <a:rPr sz="2800" spc="75" dirty="0">
                <a:latin typeface="Times New Roman"/>
                <a:cs typeface="Times New Roman"/>
              </a:rPr>
              <a:t> </a:t>
            </a:r>
            <a:r>
              <a:rPr sz="2800" dirty="0">
                <a:latin typeface="Arial"/>
                <a:cs typeface="Arial"/>
              </a:rPr>
              <a:t>J2EE,</a:t>
            </a:r>
            <a:r>
              <a:rPr sz="2800" spc="75" dirty="0">
                <a:latin typeface="Times New Roman"/>
                <a:cs typeface="Times New Roman"/>
              </a:rPr>
              <a:t> </a:t>
            </a:r>
            <a:r>
              <a:rPr sz="2800" spc="-5" dirty="0">
                <a:latin typeface="Arial"/>
                <a:cs typeface="Arial"/>
              </a:rPr>
              <a:t>and</a:t>
            </a:r>
            <a:r>
              <a:rPr sz="2800" spc="-5" dirty="0">
                <a:latin typeface="Times New Roman"/>
                <a:cs typeface="Times New Roman"/>
              </a:rPr>
              <a:t> </a:t>
            </a:r>
            <a:r>
              <a:rPr sz="2800" dirty="0">
                <a:latin typeface="Arial"/>
                <a:cs typeface="Arial"/>
              </a:rPr>
              <a:t>J2ME;</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spc="-5" dirty="0">
                <a:latin typeface="Arial"/>
                <a:cs typeface="Arial"/>
              </a:rPr>
              <a:t>doe</a:t>
            </a:r>
            <a:r>
              <a:rPr sz="2800" dirty="0">
                <a:latin typeface="Arial"/>
                <a:cs typeface="Arial"/>
              </a:rPr>
              <a:t>s</a:t>
            </a:r>
            <a:r>
              <a:rPr sz="2800" spc="75" dirty="0">
                <a:latin typeface="Times New Roman"/>
                <a:cs typeface="Times New Roman"/>
              </a:rPr>
              <a:t> </a:t>
            </a:r>
            <a:r>
              <a:rPr sz="2800" spc="-5" dirty="0">
                <a:latin typeface="Arial"/>
                <a:cs typeface="Arial"/>
              </a:rPr>
              <a:t>not</a:t>
            </a:r>
            <a:endParaRPr sz="2800">
              <a:latin typeface="Arial"/>
              <a:cs typeface="Arial"/>
            </a:endParaRPr>
          </a:p>
          <a:p>
            <a:pPr marL="755650" lvl="1" indent="-285750">
              <a:lnSpc>
                <a:spcPct val="100000"/>
              </a:lnSpc>
              <a:spcBef>
                <a:spcPts val="5"/>
              </a:spcBef>
              <a:buFont typeface="Arial"/>
              <a:buChar char="–"/>
              <a:tabLst>
                <a:tab pos="755650" algn="l"/>
              </a:tabLst>
            </a:pPr>
            <a:r>
              <a:rPr sz="2800" dirty="0">
                <a:latin typeface="Arial"/>
                <a:cs typeface="Arial"/>
              </a:rPr>
              <a:t>Most</a:t>
            </a:r>
            <a:r>
              <a:rPr sz="2800" spc="75" dirty="0">
                <a:latin typeface="Times New Roman"/>
                <a:cs typeface="Times New Roman"/>
              </a:rPr>
              <a:t> </a:t>
            </a:r>
            <a:r>
              <a:rPr sz="2800" dirty="0">
                <a:latin typeface="Arial"/>
                <a:cs typeface="Arial"/>
              </a:rPr>
              <a:t>Sun</a:t>
            </a:r>
            <a:r>
              <a:rPr sz="2800" spc="75" dirty="0">
                <a:latin typeface="Times New Roman"/>
                <a:cs typeface="Times New Roman"/>
              </a:rPr>
              <a:t> </a:t>
            </a:r>
            <a:r>
              <a:rPr sz="2800" dirty="0">
                <a:latin typeface="Arial"/>
                <a:cs typeface="Arial"/>
              </a:rPr>
              <a:t>sources</a:t>
            </a:r>
            <a:r>
              <a:rPr sz="2800" spc="75" dirty="0">
                <a:latin typeface="Times New Roman"/>
                <a:cs typeface="Times New Roman"/>
              </a:rPr>
              <a:t> </a:t>
            </a:r>
            <a:r>
              <a:rPr sz="2800" spc="-5" dirty="0">
                <a:latin typeface="Arial"/>
                <a:cs typeface="Arial"/>
              </a:rPr>
              <a:t>us</a:t>
            </a:r>
            <a:r>
              <a:rPr sz="2800" dirty="0">
                <a:latin typeface="Arial"/>
                <a:cs typeface="Arial"/>
              </a:rPr>
              <a:t>e</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SE</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6</a:t>
            </a:r>
            <a:endParaRPr sz="280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9665">
              <a:lnSpc>
                <a:spcPct val="100000"/>
              </a:lnSpc>
            </a:pPr>
            <a:r>
              <a:rPr sz="3600" dirty="0"/>
              <a:t>System.out.format</a:t>
            </a:r>
            <a:r>
              <a:rPr sz="3600" spc="100" dirty="0">
                <a:latin typeface="Times New Roman"/>
                <a:cs typeface="Times New Roman"/>
              </a:rPr>
              <a:t> </a:t>
            </a:r>
            <a:r>
              <a:rPr sz="3600" dirty="0"/>
              <a:t>Example</a:t>
            </a:r>
            <a:r>
              <a:rPr sz="3600" spc="95" dirty="0">
                <a:latin typeface="Times New Roman"/>
                <a:cs typeface="Times New Roman"/>
              </a:rPr>
              <a:t> </a:t>
            </a:r>
            <a:r>
              <a:rPr sz="3600" dirty="0"/>
              <a:t>1</a:t>
            </a:r>
            <a:endParaRPr sz="3600">
              <a:latin typeface="Times New Roman"/>
              <a:cs typeface="Times New Roman"/>
            </a:endParaRPr>
          </a:p>
        </p:txBody>
      </p:sp>
      <p:sp>
        <p:nvSpPr>
          <p:cNvPr id="5" name="object 5"/>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object 6"/>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50</a:t>
            </a:fld>
            <a:endParaRPr sz="1600">
              <a:latin typeface="Times New Roman"/>
              <a:cs typeface="Times New Roman"/>
            </a:endParaRPr>
          </a:p>
        </p:txBody>
      </p:sp>
      <p:sp>
        <p:nvSpPr>
          <p:cNvPr id="3" name="object 3"/>
          <p:cNvSpPr txBox="1"/>
          <p:nvPr/>
        </p:nvSpPr>
        <p:spPr>
          <a:xfrm>
            <a:off x="600202" y="1227767"/>
            <a:ext cx="7416165" cy="106426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spc="-5" dirty="0">
                <a:latin typeface="Arial"/>
                <a:cs typeface="Arial"/>
              </a:rPr>
              <a:t>H</a:t>
            </a:r>
            <a:r>
              <a:rPr sz="2800" dirty="0">
                <a:latin typeface="Arial"/>
                <a:cs typeface="Arial"/>
              </a:rPr>
              <a:t>ere</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an</a:t>
            </a:r>
            <a:r>
              <a:rPr sz="2800" spc="80" dirty="0">
                <a:latin typeface="Times New Roman"/>
                <a:cs typeface="Times New Roman"/>
              </a:rPr>
              <a:t> </a:t>
            </a:r>
            <a:r>
              <a:rPr sz="2800" dirty="0">
                <a:latin typeface="Arial"/>
                <a:cs typeface="Arial"/>
              </a:rPr>
              <a:t>example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numeric</a:t>
            </a:r>
            <a:r>
              <a:rPr sz="2800" spc="80" dirty="0">
                <a:latin typeface="Times New Roman"/>
                <a:cs typeface="Times New Roman"/>
              </a:rPr>
              <a:t> </a:t>
            </a:r>
            <a:r>
              <a:rPr sz="2800" dirty="0">
                <a:latin typeface="Arial"/>
                <a:cs typeface="Arial"/>
              </a:rPr>
              <a:t>value</a:t>
            </a:r>
            <a:r>
              <a:rPr sz="2800" spc="75" dirty="0">
                <a:latin typeface="Times New Roman"/>
                <a:cs typeface="Times New Roman"/>
              </a:rPr>
              <a:t> </a:t>
            </a:r>
            <a:r>
              <a:rPr sz="2800" dirty="0">
                <a:latin typeface="Arial"/>
                <a:cs typeface="Arial"/>
              </a:rPr>
              <a:t>being</a:t>
            </a:r>
            <a:r>
              <a:rPr sz="2800" dirty="0">
                <a:latin typeface="Times New Roman"/>
                <a:cs typeface="Times New Roman"/>
              </a:rPr>
              <a:t> </a:t>
            </a:r>
            <a:r>
              <a:rPr sz="2800" dirty="0">
                <a:latin typeface="Arial"/>
                <a:cs typeface="Arial"/>
              </a:rPr>
              <a:t>formatted</a:t>
            </a:r>
            <a:r>
              <a:rPr sz="2800" spc="7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System.out.format()</a:t>
            </a:r>
            <a:r>
              <a:rPr sz="2800" spc="80" dirty="0">
                <a:latin typeface="Times New Roman"/>
                <a:cs typeface="Times New Roman"/>
              </a:rPr>
              <a:t> </a:t>
            </a:r>
            <a:r>
              <a:rPr sz="2800" dirty="0">
                <a:latin typeface="Arial"/>
                <a:cs typeface="Arial"/>
              </a:rPr>
              <a:t>--</a:t>
            </a:r>
            <a:r>
              <a:rPr sz="2800" dirty="0">
                <a:latin typeface="Times New Roman"/>
                <a:cs typeface="Times New Roman"/>
              </a:rPr>
              <a:t> </a:t>
            </a:r>
            <a:r>
              <a:rPr sz="2800" dirty="0">
                <a:latin typeface="Arial"/>
                <a:cs typeface="Arial"/>
              </a:rPr>
              <a:t>System.out.printf()</a:t>
            </a:r>
            <a:r>
              <a:rPr sz="2800" spc="75" dirty="0">
                <a:latin typeface="Times New Roman"/>
                <a:cs typeface="Times New Roman"/>
              </a:rPr>
              <a:t> </a:t>
            </a:r>
            <a:r>
              <a:rPr sz="2800" spc="-5" dirty="0">
                <a:latin typeface="Arial"/>
                <a:cs typeface="Arial"/>
              </a:rPr>
              <a:t>work</a:t>
            </a:r>
            <a:r>
              <a:rPr sz="2800" dirty="0">
                <a:latin typeface="Arial"/>
                <a:cs typeface="Arial"/>
              </a:rPr>
              <a:t>s</a:t>
            </a:r>
            <a:r>
              <a:rPr sz="2800" spc="80" dirty="0">
                <a:latin typeface="Times New Roman"/>
                <a:cs typeface="Times New Roman"/>
              </a:rPr>
              <a:t> </a:t>
            </a:r>
            <a:r>
              <a:rPr sz="2800" dirty="0">
                <a:latin typeface="Arial"/>
                <a:cs typeface="Arial"/>
              </a:rPr>
              <a:t>identically:</a:t>
            </a:r>
            <a:endParaRPr sz="2800">
              <a:latin typeface="Arial"/>
              <a:cs typeface="Arial"/>
            </a:endParaRPr>
          </a:p>
        </p:txBody>
      </p:sp>
      <p:sp>
        <p:nvSpPr>
          <p:cNvPr id="4" name="object 4"/>
          <p:cNvSpPr txBox="1"/>
          <p:nvPr/>
        </p:nvSpPr>
        <p:spPr>
          <a:xfrm>
            <a:off x="825500" y="2425700"/>
            <a:ext cx="8077200" cy="1828800"/>
          </a:xfrm>
          <a:prstGeom prst="rect">
            <a:avLst/>
          </a:prstGeom>
          <a:solidFill>
            <a:srgbClr val="FFFF99"/>
          </a:solidFill>
        </p:spPr>
        <p:txBody>
          <a:bodyPr vert="horz" wrap="square" lIns="0" tIns="0" rIns="0" bIns="0" rtlCol="0">
            <a:spAutoFit/>
          </a:bodyPr>
          <a:lstStyle/>
          <a:p>
            <a:pPr marL="130175" marR="624840">
              <a:lnSpc>
                <a:spcPct val="100000"/>
              </a:lnSpc>
              <a:tabLst>
                <a:tab pos="1196340" algn="l"/>
                <a:tab pos="2415540" algn="l"/>
                <a:tab pos="2720340" algn="l"/>
                <a:tab pos="4244340" algn="l"/>
                <a:tab pos="4701540" algn="l"/>
              </a:tabLst>
            </a:pPr>
            <a:r>
              <a:rPr sz="2000" b="1" spc="-15" dirty="0">
                <a:latin typeface="Courier New"/>
                <a:cs typeface="Courier New"/>
              </a:rPr>
              <a:t>double</a:t>
            </a:r>
            <a:r>
              <a:rPr sz="2000" b="1" spc="-15" dirty="0">
                <a:latin typeface="Times New Roman"/>
                <a:cs typeface="Times New Roman"/>
              </a:rPr>
              <a:t>	</a:t>
            </a:r>
            <a:r>
              <a:rPr sz="2000" b="1" spc="-15" dirty="0">
                <a:latin typeface="Courier New"/>
                <a:cs typeface="Courier New"/>
              </a:rPr>
              <a:t>balance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1234.56;</a:t>
            </a:r>
            <a:r>
              <a:rPr sz="2000" b="1" spc="-5" dirty="0">
                <a:latin typeface="Times New Roman"/>
                <a:cs typeface="Times New Roman"/>
              </a:rPr>
              <a:t> </a:t>
            </a:r>
            <a:r>
              <a:rPr sz="2000" b="1" spc="-15" dirty="0">
                <a:latin typeface="Courier New"/>
                <a:cs typeface="Courier New"/>
              </a:rPr>
              <a:t>System.out.format("Balance</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$%,6.2f",balance);</a:t>
            </a:r>
            <a:endParaRPr sz="2000">
              <a:latin typeface="Courier New"/>
              <a:cs typeface="Courier New"/>
            </a:endParaRPr>
          </a:p>
          <a:p>
            <a:pPr>
              <a:lnSpc>
                <a:spcPct val="100000"/>
              </a:lnSpc>
              <a:spcBef>
                <a:spcPts val="41"/>
              </a:spcBef>
            </a:pPr>
            <a:endParaRPr sz="2050">
              <a:latin typeface="Times New Roman"/>
              <a:cs typeface="Times New Roman"/>
            </a:endParaRPr>
          </a:p>
          <a:p>
            <a:pPr marL="701675">
              <a:lnSpc>
                <a:spcPct val="100000"/>
              </a:lnSpc>
            </a:pPr>
            <a:r>
              <a:rPr sz="2000" b="1" spc="-15" dirty="0">
                <a:latin typeface="Courier New"/>
                <a:cs typeface="Courier New"/>
              </a:rPr>
              <a:t>Output:</a:t>
            </a:r>
            <a:endParaRPr sz="2000">
              <a:latin typeface="Courier New"/>
              <a:cs typeface="Courier New"/>
            </a:endParaRPr>
          </a:p>
          <a:p>
            <a:pPr marL="2530475">
              <a:lnSpc>
                <a:spcPct val="100000"/>
              </a:lnSpc>
              <a:tabLst>
                <a:tab pos="3749040" algn="l"/>
                <a:tab pos="4206240" algn="l"/>
              </a:tabLst>
            </a:pPr>
            <a:r>
              <a:rPr sz="2000" b="1" spc="-15" dirty="0">
                <a:latin typeface="Courier New"/>
                <a:cs typeface="Courier New"/>
              </a:rPr>
              <a:t>Balance</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$1,234.56</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9665">
              <a:lnSpc>
                <a:spcPct val="100000"/>
              </a:lnSpc>
            </a:pPr>
            <a:r>
              <a:rPr sz="3600" dirty="0"/>
              <a:t>System.out.format</a:t>
            </a:r>
            <a:r>
              <a:rPr sz="3600" spc="100" dirty="0">
                <a:latin typeface="Times New Roman"/>
                <a:cs typeface="Times New Roman"/>
              </a:rPr>
              <a:t> </a:t>
            </a:r>
            <a:r>
              <a:rPr sz="3600" dirty="0"/>
              <a:t>Example</a:t>
            </a:r>
            <a:r>
              <a:rPr sz="3600" spc="95" dirty="0">
                <a:latin typeface="Times New Roman"/>
                <a:cs typeface="Times New Roman"/>
              </a:rPr>
              <a:t> </a:t>
            </a:r>
            <a:r>
              <a:rPr sz="3600" dirty="0"/>
              <a:t>2</a:t>
            </a:r>
            <a:endParaRPr sz="3600">
              <a:latin typeface="Times New Roman"/>
              <a:cs typeface="Times New Roman"/>
            </a:endParaRPr>
          </a:p>
        </p:txBody>
      </p:sp>
      <p:sp>
        <p:nvSpPr>
          <p:cNvPr id="5" name="object 5"/>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6" name="object 6"/>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51</a:t>
            </a:fld>
            <a:endParaRPr sz="1600">
              <a:latin typeface="Times New Roman"/>
              <a:cs typeface="Times New Roman"/>
            </a:endParaRPr>
          </a:p>
        </p:txBody>
      </p:sp>
      <p:sp>
        <p:nvSpPr>
          <p:cNvPr id="3" name="object 3"/>
          <p:cNvSpPr txBox="1"/>
          <p:nvPr/>
        </p:nvSpPr>
        <p:spPr>
          <a:xfrm>
            <a:off x="524002" y="1297871"/>
            <a:ext cx="7498080" cy="80835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spc="-5" dirty="0">
                <a:latin typeface="Arial"/>
                <a:cs typeface="Arial"/>
              </a:rPr>
              <a:t>H</a:t>
            </a:r>
            <a:r>
              <a:rPr sz="2800" dirty="0">
                <a:latin typeface="Arial"/>
                <a:cs typeface="Arial"/>
              </a:rPr>
              <a:t>ere</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an</a:t>
            </a:r>
            <a:r>
              <a:rPr sz="2800" spc="80" dirty="0">
                <a:latin typeface="Times New Roman"/>
                <a:cs typeface="Times New Roman"/>
              </a:rPr>
              <a:t> </a:t>
            </a:r>
            <a:r>
              <a:rPr sz="2800" dirty="0">
                <a:latin typeface="Arial"/>
                <a:cs typeface="Arial"/>
              </a:rPr>
              <a:t>example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date</a:t>
            </a:r>
            <a:r>
              <a:rPr sz="2800" spc="80" dirty="0">
                <a:latin typeface="Times New Roman"/>
                <a:cs typeface="Times New Roman"/>
              </a:rPr>
              <a:t> </a:t>
            </a:r>
            <a:r>
              <a:rPr sz="2800" dirty="0">
                <a:latin typeface="Arial"/>
                <a:cs typeface="Arial"/>
              </a:rPr>
              <a:t>being</a:t>
            </a:r>
            <a:r>
              <a:rPr sz="2800" spc="80" dirty="0">
                <a:latin typeface="Times New Roman"/>
                <a:cs typeface="Times New Roman"/>
              </a:rPr>
              <a:t> </a:t>
            </a:r>
            <a:r>
              <a:rPr sz="2800" dirty="0">
                <a:latin typeface="Arial"/>
                <a:cs typeface="Arial"/>
              </a:rPr>
              <a:t>formatted</a:t>
            </a:r>
            <a:r>
              <a:rPr sz="280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System.out.format():</a:t>
            </a:r>
            <a:endParaRPr sz="2800">
              <a:latin typeface="Arial"/>
              <a:cs typeface="Arial"/>
            </a:endParaRPr>
          </a:p>
        </p:txBody>
      </p:sp>
      <p:sp>
        <p:nvSpPr>
          <p:cNvPr id="4" name="object 4"/>
          <p:cNvSpPr txBox="1"/>
          <p:nvPr/>
        </p:nvSpPr>
        <p:spPr>
          <a:xfrm>
            <a:off x="749299" y="2349500"/>
            <a:ext cx="8077200" cy="2438400"/>
          </a:xfrm>
          <a:prstGeom prst="rect">
            <a:avLst/>
          </a:prstGeom>
          <a:solidFill>
            <a:srgbClr val="FFFF99"/>
          </a:solidFill>
        </p:spPr>
        <p:txBody>
          <a:bodyPr vert="horz" wrap="square" lIns="0" tIns="0" rIns="0" bIns="0" rtlCol="0">
            <a:spAutoFit/>
          </a:bodyPr>
          <a:lstStyle/>
          <a:p>
            <a:pPr marL="130175" marR="1996439">
              <a:lnSpc>
                <a:spcPct val="119700"/>
              </a:lnSpc>
              <a:tabLst>
                <a:tab pos="891540" algn="l"/>
                <a:tab pos="1805939" algn="l"/>
                <a:tab pos="2110740" algn="l"/>
                <a:tab pos="2720340" algn="l"/>
                <a:tab pos="4244340" algn="l"/>
                <a:tab pos="4701540" algn="l"/>
                <a:tab pos="5310505" algn="l"/>
              </a:tabLst>
            </a:pPr>
            <a:r>
              <a:rPr sz="2000" b="1" spc="-15" dirty="0">
                <a:latin typeface="Courier New"/>
                <a:cs typeface="Courier New"/>
              </a:rPr>
              <a:t>Date</a:t>
            </a:r>
            <a:r>
              <a:rPr sz="2000" b="1" spc="-15" dirty="0">
                <a:latin typeface="Times New Roman"/>
                <a:cs typeface="Times New Roman"/>
              </a:rPr>
              <a:t>	</a:t>
            </a:r>
            <a:r>
              <a:rPr sz="2000" b="1" spc="-15" dirty="0">
                <a:latin typeface="Courier New"/>
                <a:cs typeface="Courier New"/>
              </a:rPr>
              <a:t>today</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Date();</a:t>
            </a:r>
            <a:r>
              <a:rPr sz="2000" b="1" spc="-5" dirty="0">
                <a:latin typeface="Times New Roman"/>
                <a:cs typeface="Times New Roman"/>
              </a:rPr>
              <a:t> </a:t>
            </a:r>
            <a:r>
              <a:rPr sz="2000" b="1" spc="-15" dirty="0">
                <a:latin typeface="Courier New"/>
                <a:cs typeface="Courier New"/>
              </a:rPr>
              <a:t>System.out.format("\nToday</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%TF</a:t>
            </a:r>
            <a:r>
              <a:rPr sz="2000" b="1" spc="-15" dirty="0">
                <a:latin typeface="Times New Roman"/>
                <a:cs typeface="Times New Roman"/>
              </a:rPr>
              <a:t>	</a:t>
            </a:r>
            <a:r>
              <a:rPr sz="2000" b="1" spc="-15" dirty="0">
                <a:latin typeface="Courier New"/>
                <a:cs typeface="Courier New"/>
              </a:rPr>
              <a:t>%TT",</a:t>
            </a:r>
            <a:endParaRPr sz="2000">
              <a:latin typeface="Courier New"/>
              <a:cs typeface="Courier New"/>
            </a:endParaRPr>
          </a:p>
          <a:p>
            <a:pPr marL="701675" indent="2743200">
              <a:lnSpc>
                <a:spcPct val="100000"/>
              </a:lnSpc>
            </a:pPr>
            <a:r>
              <a:rPr sz="2000" b="1" spc="-15" dirty="0">
                <a:latin typeface="Courier New"/>
                <a:cs typeface="Courier New"/>
              </a:rPr>
              <a:t>today,today);</a:t>
            </a:r>
            <a:endParaRPr sz="2000">
              <a:latin typeface="Courier New"/>
              <a:cs typeface="Courier New"/>
            </a:endParaRPr>
          </a:p>
          <a:p>
            <a:pPr>
              <a:lnSpc>
                <a:spcPct val="100000"/>
              </a:lnSpc>
              <a:spcBef>
                <a:spcPts val="13"/>
              </a:spcBef>
            </a:pPr>
            <a:endParaRPr sz="2900">
              <a:latin typeface="Times New Roman"/>
              <a:cs typeface="Times New Roman"/>
            </a:endParaRPr>
          </a:p>
          <a:p>
            <a:pPr marL="701675">
              <a:lnSpc>
                <a:spcPct val="100000"/>
              </a:lnSpc>
            </a:pPr>
            <a:r>
              <a:rPr sz="2000" b="1" spc="-15" dirty="0">
                <a:latin typeface="Courier New"/>
                <a:cs typeface="Courier New"/>
              </a:rPr>
              <a:t>Output:</a:t>
            </a:r>
            <a:endParaRPr sz="2000">
              <a:latin typeface="Courier New"/>
              <a:cs typeface="Courier New"/>
            </a:endParaRPr>
          </a:p>
          <a:p>
            <a:pPr marL="1616075">
              <a:lnSpc>
                <a:spcPct val="100000"/>
              </a:lnSpc>
              <a:spcBef>
                <a:spcPts val="470"/>
              </a:spcBef>
              <a:tabLst>
                <a:tab pos="2529840" algn="l"/>
                <a:tab pos="2987040" algn="l"/>
                <a:tab pos="4663440" algn="l"/>
              </a:tabLst>
            </a:pPr>
            <a:r>
              <a:rPr sz="2000" b="1" spc="-15" dirty="0">
                <a:latin typeface="Courier New"/>
                <a:cs typeface="Courier New"/>
              </a:rPr>
              <a:t>Today</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2005-06-09</a:t>
            </a:r>
            <a:r>
              <a:rPr sz="2000" b="1" spc="-15" dirty="0">
                <a:latin typeface="Times New Roman"/>
                <a:cs typeface="Times New Roman"/>
              </a:rPr>
              <a:t>	</a:t>
            </a:r>
            <a:r>
              <a:rPr sz="2000" b="1" spc="-15" dirty="0">
                <a:latin typeface="Courier New"/>
                <a:cs typeface="Courier New"/>
              </a:rPr>
              <a:t>20:15:26</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3099" y="2425700"/>
            <a:ext cx="8153400" cy="4038600"/>
          </a:xfrm>
          <a:custGeom>
            <a:avLst/>
            <a:gdLst/>
            <a:ahLst/>
            <a:cxnLst/>
            <a:rect l="l" t="t" r="r" b="b"/>
            <a:pathLst>
              <a:path w="8153400" h="4038600">
                <a:moveTo>
                  <a:pt x="0" y="4038599"/>
                </a:moveTo>
                <a:lnTo>
                  <a:pt x="8153399" y="4038599"/>
                </a:lnTo>
                <a:lnTo>
                  <a:pt x="8153399" y="0"/>
                </a:lnTo>
                <a:lnTo>
                  <a:pt x="0" y="0"/>
                </a:lnTo>
                <a:lnTo>
                  <a:pt x="0" y="4038599"/>
                </a:lnTo>
                <a:close/>
              </a:path>
            </a:pathLst>
          </a:custGeom>
          <a:solidFill>
            <a:srgbClr val="FFFF99"/>
          </a:solidFill>
        </p:spPr>
        <p:txBody>
          <a:bodyPr wrap="square" lIns="0" tIns="0" rIns="0" bIns="0" rtlCol="0"/>
          <a:lstStyle/>
          <a:p>
            <a:endParaRPr/>
          </a:p>
        </p:txBody>
      </p:sp>
      <p:sp>
        <p:nvSpPr>
          <p:cNvPr id="3" name="object 3"/>
          <p:cNvSpPr txBox="1"/>
          <p:nvPr/>
        </p:nvSpPr>
        <p:spPr>
          <a:xfrm>
            <a:off x="524002" y="1227767"/>
            <a:ext cx="8168640" cy="106426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Formatter</a:t>
            </a:r>
            <a:r>
              <a:rPr sz="2800" spc="70"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may</a:t>
            </a:r>
            <a:r>
              <a:rPr sz="2800" spc="80" dirty="0">
                <a:latin typeface="Times New Roman"/>
                <a:cs typeface="Times New Roman"/>
              </a:rPr>
              <a:t> </a:t>
            </a:r>
            <a:r>
              <a:rPr sz="2800" dirty="0">
                <a:latin typeface="Arial"/>
                <a:cs typeface="Arial"/>
              </a:rPr>
              <a:t>also</a:t>
            </a:r>
            <a:r>
              <a:rPr sz="2800" spc="80" dirty="0">
                <a:latin typeface="Times New Roman"/>
                <a:cs typeface="Times New Roman"/>
              </a:rPr>
              <a:t> </a:t>
            </a:r>
            <a:r>
              <a:rPr sz="2800" dirty="0">
                <a:latin typeface="Arial"/>
                <a:cs typeface="Arial"/>
              </a:rPr>
              <a:t>be</a:t>
            </a:r>
            <a:r>
              <a:rPr sz="2800" spc="80"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format</a:t>
            </a:r>
            <a:r>
              <a:rPr sz="2800" dirty="0">
                <a:latin typeface="Times New Roman"/>
                <a:cs typeface="Times New Roman"/>
              </a:rPr>
              <a:t> </a:t>
            </a:r>
            <a:r>
              <a:rPr sz="2800" dirty="0">
                <a:latin typeface="Arial"/>
                <a:cs typeface="Arial"/>
              </a:rPr>
              <a:t>String</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anytime,</a:t>
            </a:r>
            <a:r>
              <a:rPr sz="2800" spc="8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following</a:t>
            </a:r>
            <a:r>
              <a:rPr sz="2800" spc="65" dirty="0">
                <a:latin typeface="Times New Roman"/>
                <a:cs typeface="Times New Roman"/>
              </a:rPr>
              <a:t> </a:t>
            </a:r>
            <a:r>
              <a:rPr sz="2800" dirty="0">
                <a:latin typeface="Arial"/>
                <a:cs typeface="Arial"/>
              </a:rPr>
              <a:t>example</a:t>
            </a:r>
            <a:r>
              <a:rPr sz="2800" spc="80" dirty="0">
                <a:latin typeface="Times New Roman"/>
                <a:cs typeface="Times New Roman"/>
              </a:rPr>
              <a:t> </a:t>
            </a:r>
            <a:r>
              <a:rPr sz="2800" dirty="0">
                <a:latin typeface="Arial"/>
                <a:cs typeface="Arial"/>
              </a:rPr>
              <a:t>shows</a:t>
            </a:r>
            <a:r>
              <a:rPr sz="280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use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Formatter</a:t>
            </a:r>
            <a:r>
              <a:rPr sz="2800" spc="70"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locales:</a:t>
            </a:r>
            <a:endParaRPr sz="2800">
              <a:latin typeface="Arial"/>
              <a:cs typeface="Arial"/>
            </a:endParaRPr>
          </a:p>
        </p:txBody>
      </p:sp>
      <p:sp>
        <p:nvSpPr>
          <p:cNvPr id="12" name="object 12"/>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3" name="object 13"/>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52</a:t>
            </a:fld>
            <a:endParaRPr sz="1600">
              <a:latin typeface="Times New Roman"/>
              <a:cs typeface="Times New Roman"/>
            </a:endParaRPr>
          </a:p>
        </p:txBody>
      </p:sp>
      <p:sp>
        <p:nvSpPr>
          <p:cNvPr id="4" name="object 4"/>
          <p:cNvSpPr txBox="1"/>
          <p:nvPr/>
        </p:nvSpPr>
        <p:spPr>
          <a:xfrm>
            <a:off x="866903" y="2621992"/>
            <a:ext cx="1397000" cy="584200"/>
          </a:xfrm>
          <a:prstGeom prst="rect">
            <a:avLst/>
          </a:prstGeom>
        </p:spPr>
        <p:txBody>
          <a:bodyPr vert="horz" wrap="square" lIns="0" tIns="0" rIns="0" bIns="0" rtlCol="0">
            <a:spAutoFit/>
          </a:bodyPr>
          <a:lstStyle/>
          <a:p>
            <a:pPr marL="12700" marR="5080">
              <a:lnSpc>
                <a:spcPct val="100000"/>
              </a:lnSpc>
            </a:pPr>
            <a:r>
              <a:rPr sz="2000" b="1" spc="-15" dirty="0">
                <a:latin typeface="Courier New"/>
                <a:cs typeface="Courier New"/>
              </a:rPr>
              <a:t>Formatter</a:t>
            </a:r>
            <a:r>
              <a:rPr sz="2000" b="1" spc="-5" dirty="0">
                <a:latin typeface="Times New Roman"/>
                <a:cs typeface="Times New Roman"/>
              </a:rPr>
              <a:t> </a:t>
            </a:r>
            <a:r>
              <a:rPr sz="2000" b="1" spc="-15" dirty="0">
                <a:latin typeface="Courier New"/>
                <a:cs typeface="Courier New"/>
              </a:rPr>
              <a:t>Formatter</a:t>
            </a:r>
            <a:endParaRPr sz="2000">
              <a:latin typeface="Courier New"/>
              <a:cs typeface="Courier New"/>
            </a:endParaRPr>
          </a:p>
        </p:txBody>
      </p:sp>
      <p:sp>
        <p:nvSpPr>
          <p:cNvPr id="5" name="object 5"/>
          <p:cNvSpPr txBox="1"/>
          <p:nvPr/>
        </p:nvSpPr>
        <p:spPr>
          <a:xfrm>
            <a:off x="2390649" y="2621992"/>
            <a:ext cx="4445000" cy="584200"/>
          </a:xfrm>
          <a:prstGeom prst="rect">
            <a:avLst/>
          </a:prstGeom>
        </p:spPr>
        <p:txBody>
          <a:bodyPr vert="horz" wrap="square" lIns="0" tIns="0" rIns="0" bIns="0" rtlCol="0">
            <a:spAutoFit/>
          </a:bodyPr>
          <a:lstStyle/>
          <a:p>
            <a:pPr marL="12700" marR="5080">
              <a:lnSpc>
                <a:spcPct val="100000"/>
              </a:lnSpc>
              <a:tabLst>
                <a:tab pos="1688464" algn="l"/>
                <a:tab pos="1993264" algn="l"/>
                <a:tab pos="2602865" algn="l"/>
              </a:tabLst>
            </a:pPr>
            <a:r>
              <a:rPr sz="2000" b="1" spc="-15" dirty="0">
                <a:latin typeface="Courier New"/>
                <a:cs typeface="Courier New"/>
              </a:rPr>
              <a:t>myUSformat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Formatter();</a:t>
            </a:r>
            <a:r>
              <a:rPr sz="2000" b="1" spc="-5" dirty="0">
                <a:latin typeface="Times New Roman"/>
                <a:cs typeface="Times New Roman"/>
              </a:rPr>
              <a:t> </a:t>
            </a:r>
            <a:r>
              <a:rPr sz="2000" b="1" spc="-15" dirty="0">
                <a:latin typeface="Courier New"/>
                <a:cs typeface="Courier New"/>
              </a:rPr>
              <a:t>myFRformat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Formatter();</a:t>
            </a:r>
            <a:endParaRPr sz="2000">
              <a:latin typeface="Courier New"/>
              <a:cs typeface="Courier New"/>
            </a:endParaRPr>
          </a:p>
        </p:txBody>
      </p:sp>
      <p:sp>
        <p:nvSpPr>
          <p:cNvPr id="6" name="object 6"/>
          <p:cNvSpPr txBox="1"/>
          <p:nvPr/>
        </p:nvSpPr>
        <p:spPr>
          <a:xfrm>
            <a:off x="866652" y="3231485"/>
            <a:ext cx="7759065" cy="1927225"/>
          </a:xfrm>
          <a:prstGeom prst="rect">
            <a:avLst/>
          </a:prstGeom>
        </p:spPr>
        <p:txBody>
          <a:bodyPr vert="horz" wrap="square" lIns="0" tIns="0" rIns="0" bIns="0" rtlCol="0">
            <a:spAutoFit/>
          </a:bodyPr>
          <a:lstStyle/>
          <a:p>
            <a:pPr marL="12700">
              <a:lnSpc>
                <a:spcPts val="2165"/>
              </a:lnSpc>
              <a:tabLst>
                <a:tab pos="1079500" algn="l"/>
                <a:tab pos="1993264" algn="l"/>
              </a:tabLst>
            </a:pP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balUS</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a:p>
            <a:pPr marL="584200">
              <a:lnSpc>
                <a:spcPts val="1925"/>
              </a:lnSpc>
              <a:tabLst>
                <a:tab pos="4698365" algn="l"/>
                <a:tab pos="5155565" algn="l"/>
              </a:tabLst>
            </a:pPr>
            <a:r>
              <a:rPr sz="2000" b="1" spc="-15" dirty="0">
                <a:latin typeface="Courier New"/>
                <a:cs typeface="Courier New"/>
              </a:rPr>
              <a:t>myUSformat.format("Balance</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$%,6.2f",</a:t>
            </a:r>
            <a:endParaRPr sz="2000">
              <a:latin typeface="Courier New"/>
              <a:cs typeface="Courier New"/>
            </a:endParaRPr>
          </a:p>
          <a:p>
            <a:pPr marL="12700" indent="4229100">
              <a:lnSpc>
                <a:spcPts val="2165"/>
              </a:lnSpc>
            </a:pPr>
            <a:r>
              <a:rPr sz="2000" b="1" spc="-15" dirty="0">
                <a:latin typeface="Courier New"/>
                <a:cs typeface="Courier New"/>
              </a:rPr>
              <a:t>balance).toString();</a:t>
            </a:r>
            <a:endParaRPr sz="2000">
              <a:latin typeface="Courier New"/>
              <a:cs typeface="Courier New"/>
            </a:endParaRPr>
          </a:p>
          <a:p>
            <a:pPr marL="1498600" marR="5080" indent="-1486535">
              <a:lnSpc>
                <a:spcPts val="1930"/>
              </a:lnSpc>
              <a:spcBef>
                <a:spcPts val="455"/>
              </a:spcBef>
              <a:tabLst>
                <a:tab pos="1078865" algn="l"/>
                <a:tab pos="1993264" algn="l"/>
                <a:tab pos="2298065" algn="l"/>
                <a:tab pos="2869565" algn="l"/>
                <a:tab pos="3326765" algn="l"/>
              </a:tabLst>
            </a:pP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balFR</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myFRformat.format(Locale.FRANCE,</a:t>
            </a:r>
            <a:r>
              <a:rPr sz="2000" b="1" spc="-5" dirty="0">
                <a:latin typeface="Times New Roman"/>
                <a:cs typeface="Times New Roman"/>
              </a:rPr>
              <a:t> </a:t>
            </a:r>
            <a:r>
              <a:rPr sz="2000" b="1" spc="-15" dirty="0">
                <a:latin typeface="Courier New"/>
                <a:cs typeface="Courier New"/>
              </a:rPr>
              <a:t>"Balance</a:t>
            </a:r>
            <a:r>
              <a:rPr sz="2000" b="1" spc="-15" dirty="0">
                <a:latin typeface="Times New Roman"/>
                <a:cs typeface="Times New Roman"/>
              </a:rPr>
              <a:t>	</a:t>
            </a: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$%,6.2f",balance).toString();</a:t>
            </a:r>
            <a:endParaRPr sz="2000">
              <a:latin typeface="Courier New"/>
              <a:cs typeface="Courier New"/>
            </a:endParaRPr>
          </a:p>
          <a:p>
            <a:pPr marL="12700" marR="1947545">
              <a:lnSpc>
                <a:spcPct val="100000"/>
              </a:lnSpc>
              <a:spcBef>
                <a:spcPts val="10"/>
              </a:spcBef>
              <a:tabLst>
                <a:tab pos="3517265" algn="l"/>
                <a:tab pos="3822065" algn="l"/>
                <a:tab pos="4126865" algn="l"/>
                <a:tab pos="4431030" algn="l"/>
                <a:tab pos="4735830" algn="l"/>
              </a:tabLst>
            </a:pPr>
            <a:r>
              <a:rPr sz="2000" b="1" spc="-15" dirty="0">
                <a:latin typeface="Courier New"/>
                <a:cs typeface="Courier New"/>
              </a:rPr>
              <a:t>System.out.println("US</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balUS);</a:t>
            </a:r>
            <a:r>
              <a:rPr sz="2000" b="1" spc="-5" dirty="0">
                <a:latin typeface="Times New Roman"/>
                <a:cs typeface="Times New Roman"/>
              </a:rPr>
              <a:t> </a:t>
            </a:r>
            <a:r>
              <a:rPr sz="2000" b="1" spc="-15" dirty="0">
                <a:latin typeface="Courier New"/>
                <a:cs typeface="Courier New"/>
              </a:rPr>
              <a:t>System.out.println("FRANCE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balFR);</a:t>
            </a:r>
            <a:endParaRPr sz="2000">
              <a:latin typeface="Courier New"/>
              <a:cs typeface="Courier New"/>
            </a:endParaRPr>
          </a:p>
        </p:txBody>
      </p:sp>
      <p:sp>
        <p:nvSpPr>
          <p:cNvPr id="7" name="object 7"/>
          <p:cNvSpPr txBox="1"/>
          <p:nvPr/>
        </p:nvSpPr>
        <p:spPr>
          <a:xfrm>
            <a:off x="1438082" y="5489064"/>
            <a:ext cx="2463800" cy="5842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Output:</a:t>
            </a:r>
            <a:endParaRPr sz="2000">
              <a:latin typeface="Courier New"/>
              <a:cs typeface="Courier New"/>
            </a:endParaRPr>
          </a:p>
          <a:p>
            <a:pPr marL="927100">
              <a:lnSpc>
                <a:spcPct val="100000"/>
              </a:lnSpc>
              <a:tabLst>
                <a:tab pos="1383665" algn="l"/>
              </a:tabLst>
            </a:pPr>
            <a:r>
              <a:rPr sz="2000" b="1" spc="-15" dirty="0">
                <a:latin typeface="Courier New"/>
                <a:cs typeface="Courier New"/>
              </a:rPr>
              <a:t>US</a:t>
            </a:r>
            <a:r>
              <a:rPr sz="2000" b="1" spc="-15" dirty="0">
                <a:latin typeface="Times New Roman"/>
                <a:cs typeface="Times New Roman"/>
              </a:rPr>
              <a:t>	</a:t>
            </a:r>
            <a:r>
              <a:rPr sz="2000" b="1" spc="-15" dirty="0">
                <a:latin typeface="Courier New"/>
                <a:cs typeface="Courier New"/>
              </a:rPr>
              <a:t>Balance</a:t>
            </a:r>
            <a:endParaRPr sz="2000">
              <a:latin typeface="Courier New"/>
              <a:cs typeface="Courier New"/>
            </a:endParaRPr>
          </a:p>
        </p:txBody>
      </p:sp>
      <p:sp>
        <p:nvSpPr>
          <p:cNvPr id="8" name="object 8"/>
          <p:cNvSpPr txBox="1"/>
          <p:nvPr/>
        </p:nvSpPr>
        <p:spPr>
          <a:xfrm>
            <a:off x="4028710" y="5793816"/>
            <a:ext cx="1854200" cy="279400"/>
          </a:xfrm>
          <a:prstGeom prst="rect">
            <a:avLst/>
          </a:prstGeom>
        </p:spPr>
        <p:txBody>
          <a:bodyPr vert="horz" wrap="square" lIns="0" tIns="0" rIns="0" bIns="0" rtlCol="0">
            <a:spAutoFit/>
          </a:bodyPr>
          <a:lstStyle/>
          <a:p>
            <a:pPr marL="12700">
              <a:lnSpc>
                <a:spcPct val="100000"/>
              </a:lnSpc>
              <a:tabLst>
                <a:tab pos="469265" algn="l"/>
              </a:tabLst>
            </a:pP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$1,234.56</a:t>
            </a:r>
            <a:endParaRPr sz="2000">
              <a:latin typeface="Courier New"/>
              <a:cs typeface="Courier New"/>
            </a:endParaRPr>
          </a:p>
        </p:txBody>
      </p:sp>
      <p:sp>
        <p:nvSpPr>
          <p:cNvPr id="9" name="object 9"/>
          <p:cNvSpPr txBox="1"/>
          <p:nvPr/>
        </p:nvSpPr>
        <p:spPr>
          <a:xfrm>
            <a:off x="2352589" y="6098568"/>
            <a:ext cx="2159000" cy="279400"/>
          </a:xfrm>
          <a:prstGeom prst="rect">
            <a:avLst/>
          </a:prstGeom>
        </p:spPr>
        <p:txBody>
          <a:bodyPr vert="horz" wrap="square" lIns="0" tIns="0" rIns="0" bIns="0" rtlCol="0">
            <a:spAutoFit/>
          </a:bodyPr>
          <a:lstStyle/>
          <a:p>
            <a:pPr marL="12700">
              <a:lnSpc>
                <a:spcPct val="100000"/>
              </a:lnSpc>
              <a:tabLst>
                <a:tab pos="1078865" algn="l"/>
              </a:tabLst>
            </a:pPr>
            <a:r>
              <a:rPr sz="2000" b="1" spc="-15" dirty="0">
                <a:latin typeface="Courier New"/>
                <a:cs typeface="Courier New"/>
              </a:rPr>
              <a:t>FRANCE</a:t>
            </a:r>
            <a:r>
              <a:rPr sz="2000" b="1" spc="-15" dirty="0">
                <a:latin typeface="Times New Roman"/>
                <a:cs typeface="Times New Roman"/>
              </a:rPr>
              <a:t>	</a:t>
            </a:r>
            <a:r>
              <a:rPr sz="2000" b="1" spc="-15" dirty="0">
                <a:latin typeface="Courier New"/>
                <a:cs typeface="Courier New"/>
              </a:rPr>
              <a:t>Balance</a:t>
            </a:r>
            <a:endParaRPr sz="2000">
              <a:latin typeface="Courier New"/>
              <a:cs typeface="Courier New"/>
            </a:endParaRPr>
          </a:p>
        </p:txBody>
      </p:sp>
      <p:sp>
        <p:nvSpPr>
          <p:cNvPr id="10" name="object 10"/>
          <p:cNvSpPr txBox="1"/>
          <p:nvPr/>
        </p:nvSpPr>
        <p:spPr>
          <a:xfrm>
            <a:off x="4638208" y="6098568"/>
            <a:ext cx="1854200" cy="279400"/>
          </a:xfrm>
          <a:prstGeom prst="rect">
            <a:avLst/>
          </a:prstGeom>
        </p:spPr>
        <p:txBody>
          <a:bodyPr vert="horz" wrap="square" lIns="0" tIns="0" rIns="0" bIns="0" rtlCol="0">
            <a:spAutoFit/>
          </a:bodyPr>
          <a:lstStyle/>
          <a:p>
            <a:pPr marL="12700">
              <a:lnSpc>
                <a:spcPct val="100000"/>
              </a:lnSpc>
              <a:tabLst>
                <a:tab pos="469265" algn="l"/>
                <a:tab pos="926465" algn="l"/>
              </a:tabLst>
            </a:pPr>
            <a:r>
              <a:rPr sz="2000" b="1" spc="-15" dirty="0">
                <a:latin typeface="Courier New"/>
                <a:cs typeface="Courier New"/>
              </a:rPr>
              <a:t>is</a:t>
            </a:r>
            <a:r>
              <a:rPr sz="2000" b="1" spc="-15" dirty="0">
                <a:latin typeface="Times New Roman"/>
                <a:cs typeface="Times New Roman"/>
              </a:rPr>
              <a:t>	</a:t>
            </a:r>
            <a:r>
              <a:rPr sz="2000" b="1" spc="-15" dirty="0">
                <a:latin typeface="Courier New"/>
                <a:cs typeface="Courier New"/>
              </a:rPr>
              <a:t>$1</a:t>
            </a:r>
            <a:r>
              <a:rPr sz="2000" b="1" spc="-15" dirty="0">
                <a:latin typeface="Times New Roman"/>
                <a:cs typeface="Times New Roman"/>
              </a:rPr>
              <a:t>	</a:t>
            </a:r>
            <a:r>
              <a:rPr sz="2000" b="1" spc="-15" dirty="0">
                <a:latin typeface="Courier New"/>
                <a:cs typeface="Courier New"/>
              </a:rPr>
              <a:t>234,56</a:t>
            </a:r>
            <a:endParaRPr sz="2000">
              <a:latin typeface="Courier New"/>
              <a:cs typeface="Courier New"/>
            </a:endParaRPr>
          </a:p>
        </p:txBody>
      </p:sp>
      <p:sp>
        <p:nvSpPr>
          <p:cNvPr id="11" name="object 11"/>
          <p:cNvSpPr txBox="1">
            <a:spLocks noGrp="1"/>
          </p:cNvSpPr>
          <p:nvPr>
            <p:ph type="title"/>
          </p:nvPr>
        </p:nvSpPr>
        <p:spPr>
          <a:prstGeom prst="rect">
            <a:avLst/>
          </a:prstGeom>
        </p:spPr>
        <p:txBody>
          <a:bodyPr vert="horz" wrap="square" lIns="0" tIns="0" rIns="0" bIns="0" rtlCol="0">
            <a:spAutoFit/>
          </a:bodyPr>
          <a:lstStyle/>
          <a:p>
            <a:pPr marL="2132330">
              <a:lnSpc>
                <a:spcPct val="100000"/>
              </a:lnSpc>
            </a:pPr>
            <a:r>
              <a:rPr sz="3600" dirty="0"/>
              <a:t>Formatter</a:t>
            </a:r>
            <a:r>
              <a:rPr sz="3600" spc="90" dirty="0">
                <a:latin typeface="Times New Roman"/>
                <a:cs typeface="Times New Roman"/>
              </a:rPr>
              <a:t> </a:t>
            </a:r>
            <a:r>
              <a:rPr sz="3600" spc="-5" dirty="0"/>
              <a:t>Examples</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402" y="1227767"/>
            <a:ext cx="8750935" cy="3710304"/>
          </a:xfrm>
          <a:prstGeom prst="rect">
            <a:avLst/>
          </a:prstGeom>
        </p:spPr>
        <p:txBody>
          <a:bodyPr vert="horz" wrap="square" lIns="0" tIns="0" rIns="0" bIns="0" rtlCol="0">
            <a:spAutoFit/>
          </a:bodyPr>
          <a:lstStyle/>
          <a:p>
            <a:pPr marL="355600" marR="250825" indent="-342900">
              <a:lnSpc>
                <a:spcPct val="80000"/>
              </a:lnSpc>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5/6's</a:t>
            </a:r>
            <a:r>
              <a:rPr sz="2800" spc="80" dirty="0">
                <a:latin typeface="Times New Roman"/>
                <a:cs typeface="Times New Roman"/>
              </a:rPr>
              <a:t> </a:t>
            </a:r>
            <a:r>
              <a:rPr sz="2800" dirty="0">
                <a:latin typeface="Arial"/>
                <a:cs typeface="Arial"/>
              </a:rPr>
              <a:t>new</a:t>
            </a:r>
            <a:r>
              <a:rPr sz="2800" spc="80" dirty="0">
                <a:latin typeface="Times New Roman"/>
                <a:cs typeface="Times New Roman"/>
              </a:rPr>
              <a:t> </a:t>
            </a:r>
            <a:r>
              <a:rPr sz="2800" dirty="0">
                <a:latin typeface="Arial"/>
                <a:cs typeface="Arial"/>
              </a:rPr>
              <a:t>variable</a:t>
            </a:r>
            <a:r>
              <a:rPr sz="2800" spc="75" dirty="0">
                <a:latin typeface="Times New Roman"/>
                <a:cs typeface="Times New Roman"/>
              </a:rPr>
              <a:t> </a:t>
            </a:r>
            <a:r>
              <a:rPr sz="2800" dirty="0">
                <a:latin typeface="Arial"/>
                <a:cs typeface="Arial"/>
              </a:rPr>
              <a:t>argument</a:t>
            </a:r>
            <a:r>
              <a:rPr sz="2800" spc="85" dirty="0">
                <a:latin typeface="Times New Roman"/>
                <a:cs typeface="Times New Roman"/>
              </a:rPr>
              <a:t> </a:t>
            </a:r>
            <a:r>
              <a:rPr sz="2800" dirty="0">
                <a:latin typeface="Arial"/>
                <a:cs typeface="Arial"/>
              </a:rPr>
              <a:t>lists</a:t>
            </a:r>
            <a:r>
              <a:rPr sz="2800" spc="80" dirty="0">
                <a:latin typeface="Times New Roman"/>
                <a:cs typeface="Times New Roman"/>
              </a:rPr>
              <a:t> </a:t>
            </a:r>
            <a:r>
              <a:rPr sz="2800" dirty="0">
                <a:latin typeface="Arial"/>
                <a:cs typeface="Arial"/>
              </a:rPr>
              <a:t>(VarArgs)</a:t>
            </a:r>
            <a:r>
              <a:rPr sz="2800" dirty="0">
                <a:latin typeface="Times New Roman"/>
                <a:cs typeface="Times New Roman"/>
              </a:rPr>
              <a:t> </a:t>
            </a:r>
            <a:r>
              <a:rPr sz="2800" dirty="0">
                <a:latin typeface="Arial"/>
                <a:cs typeface="Arial"/>
              </a:rPr>
              <a:t>allow</a:t>
            </a:r>
            <a:r>
              <a:rPr sz="2800" spc="80" dirty="0">
                <a:latin typeface="Times New Roman"/>
                <a:cs typeface="Times New Roman"/>
              </a:rPr>
              <a:t> </a:t>
            </a:r>
            <a:r>
              <a:rPr sz="2800" dirty="0">
                <a:latin typeface="Arial"/>
                <a:cs typeface="Arial"/>
              </a:rPr>
              <a:t>specification</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a</a:t>
            </a:r>
            <a:r>
              <a:rPr sz="2800" spc="75" dirty="0">
                <a:latin typeface="Times New Roman"/>
                <a:cs typeface="Times New Roman"/>
              </a:rPr>
              <a:t> </a:t>
            </a:r>
            <a:r>
              <a:rPr sz="2800" dirty="0">
                <a:latin typeface="Arial"/>
                <a:cs typeface="Arial"/>
              </a:rPr>
              <a:t>method</a:t>
            </a:r>
            <a:r>
              <a:rPr sz="2800" spc="75" dirty="0">
                <a:latin typeface="Times New Roman"/>
                <a:cs typeface="Times New Roman"/>
              </a:rPr>
              <a:t> </a:t>
            </a:r>
            <a:r>
              <a:rPr sz="2800" dirty="0">
                <a:latin typeface="Arial"/>
                <a:cs typeface="Arial"/>
              </a:rPr>
              <a:t>that</a:t>
            </a:r>
            <a:r>
              <a:rPr sz="2800" spc="75" dirty="0">
                <a:latin typeface="Times New Roman"/>
                <a:cs typeface="Times New Roman"/>
              </a:rPr>
              <a:t> </a:t>
            </a:r>
            <a:r>
              <a:rPr sz="2800" dirty="0">
                <a:latin typeface="Arial"/>
                <a:cs typeface="Arial"/>
              </a:rPr>
              <a:t>can</a:t>
            </a:r>
            <a:r>
              <a:rPr sz="2800" spc="75" dirty="0">
                <a:latin typeface="Times New Roman"/>
                <a:cs typeface="Times New Roman"/>
              </a:rPr>
              <a:t> </a:t>
            </a:r>
            <a:r>
              <a:rPr sz="2800" dirty="0">
                <a:latin typeface="Arial"/>
                <a:cs typeface="Arial"/>
              </a:rPr>
              <a:t>accept</a:t>
            </a:r>
            <a:r>
              <a:rPr sz="2800" spc="80" dirty="0">
                <a:latin typeface="Times New Roman"/>
                <a:cs typeface="Times New Roman"/>
              </a:rPr>
              <a:t> </a:t>
            </a:r>
            <a:r>
              <a:rPr sz="2800" dirty="0">
                <a:latin typeface="Arial"/>
                <a:cs typeface="Arial"/>
              </a:rPr>
              <a:t>a</a:t>
            </a:r>
            <a:r>
              <a:rPr sz="2800" dirty="0">
                <a:latin typeface="Times New Roman"/>
                <a:cs typeface="Times New Roman"/>
              </a:rPr>
              <a:t> </a:t>
            </a:r>
            <a:r>
              <a:rPr sz="2800" dirty="0">
                <a:latin typeface="Arial"/>
                <a:cs typeface="Arial"/>
              </a:rPr>
              <a:t>final</a:t>
            </a:r>
            <a:r>
              <a:rPr sz="2800" spc="75" dirty="0">
                <a:latin typeface="Times New Roman"/>
                <a:cs typeface="Times New Roman"/>
              </a:rPr>
              <a:t> </a:t>
            </a:r>
            <a:r>
              <a:rPr sz="2800" dirty="0">
                <a:latin typeface="Arial"/>
                <a:cs typeface="Arial"/>
              </a:rPr>
              <a:t>parameter</a:t>
            </a:r>
            <a:r>
              <a:rPr sz="2800" spc="8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same</a:t>
            </a:r>
            <a:r>
              <a:rPr sz="2800" spc="75" dirty="0">
                <a:latin typeface="Times New Roman"/>
                <a:cs typeface="Times New Roman"/>
              </a:rPr>
              <a:t> </a:t>
            </a:r>
            <a:r>
              <a:rPr sz="2800" dirty="0">
                <a:latin typeface="Arial"/>
                <a:cs typeface="Arial"/>
              </a:rPr>
              <a:t>time</a:t>
            </a:r>
            <a:r>
              <a:rPr sz="2800" spc="75"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number</a:t>
            </a:r>
            <a:r>
              <a:rPr sz="2800" spc="80" dirty="0">
                <a:latin typeface="Times New Roman"/>
                <a:cs typeface="Times New Roman"/>
              </a:rPr>
              <a:t> </a:t>
            </a:r>
            <a:r>
              <a:rPr sz="2800" dirty="0">
                <a:latin typeface="Arial"/>
                <a:cs typeface="Arial"/>
              </a:rPr>
              <a:t>of</a:t>
            </a:r>
            <a:r>
              <a:rPr sz="2800" dirty="0">
                <a:latin typeface="Times New Roman"/>
                <a:cs typeface="Times New Roman"/>
              </a:rPr>
              <a:t> </a:t>
            </a:r>
            <a:r>
              <a:rPr sz="2800" dirty="0">
                <a:latin typeface="Arial"/>
                <a:cs typeface="Arial"/>
              </a:rPr>
              <a:t>values</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be</a:t>
            </a:r>
            <a:r>
              <a:rPr sz="2800" spc="75" dirty="0">
                <a:latin typeface="Times New Roman"/>
                <a:cs typeface="Times New Roman"/>
              </a:rPr>
              <a:t> </a:t>
            </a:r>
            <a:r>
              <a:rPr sz="2800" dirty="0">
                <a:latin typeface="Arial"/>
                <a:cs typeface="Arial"/>
              </a:rPr>
              <a:t>determined</a:t>
            </a:r>
            <a:r>
              <a:rPr sz="2800" spc="80" dirty="0">
                <a:latin typeface="Times New Roman"/>
                <a:cs typeface="Times New Roman"/>
              </a:rPr>
              <a:t> </a:t>
            </a:r>
            <a:r>
              <a:rPr sz="2800" dirty="0">
                <a:latin typeface="Arial"/>
                <a:cs typeface="Arial"/>
              </a:rPr>
              <a:t>at</a:t>
            </a:r>
            <a:r>
              <a:rPr sz="2800" spc="80" dirty="0">
                <a:latin typeface="Times New Roman"/>
                <a:cs typeface="Times New Roman"/>
              </a:rPr>
              <a:t> </a:t>
            </a:r>
            <a:r>
              <a:rPr sz="2800" dirty="0">
                <a:latin typeface="Arial"/>
                <a:cs typeface="Arial"/>
              </a:rPr>
              <a:t>runtime</a:t>
            </a:r>
            <a:endParaRPr sz="2800">
              <a:latin typeface="Arial"/>
              <a:cs typeface="Arial"/>
            </a:endParaRPr>
          </a:p>
          <a:p>
            <a:pPr marL="755650" marR="802005" lvl="1" indent="-285750">
              <a:lnSpc>
                <a:spcPct val="79800"/>
              </a:lnSpc>
              <a:spcBef>
                <a:spcPts val="685"/>
              </a:spcBef>
              <a:buFont typeface="Arial"/>
              <a:buChar char="–"/>
              <a:tabLst>
                <a:tab pos="755650" algn="l"/>
              </a:tabLst>
            </a:pPr>
            <a:r>
              <a:rPr sz="2800" spc="-5" dirty="0">
                <a:latin typeface="Arial"/>
                <a:cs typeface="Arial"/>
              </a:rPr>
              <a:t>O</a:t>
            </a:r>
            <a:r>
              <a:rPr sz="2800" dirty="0">
                <a:latin typeface="Arial"/>
                <a:cs typeface="Arial"/>
              </a:rPr>
              <a:t>nly</a:t>
            </a:r>
            <a:r>
              <a:rPr sz="2800" spc="80" dirty="0">
                <a:latin typeface="Times New Roman"/>
                <a:cs typeface="Times New Roman"/>
              </a:rPr>
              <a:t> </a:t>
            </a:r>
            <a:r>
              <a:rPr sz="2800" dirty="0">
                <a:latin typeface="Arial"/>
                <a:cs typeface="Arial"/>
              </a:rPr>
              <a:t>one</a:t>
            </a:r>
            <a:r>
              <a:rPr sz="2800" spc="80" dirty="0">
                <a:latin typeface="Times New Roman"/>
                <a:cs typeface="Times New Roman"/>
              </a:rPr>
              <a:t> </a:t>
            </a:r>
            <a:r>
              <a:rPr sz="2800" dirty="0">
                <a:latin typeface="Arial"/>
                <a:cs typeface="Arial"/>
              </a:rPr>
              <a:t>variable</a:t>
            </a:r>
            <a:r>
              <a:rPr sz="2800" spc="75" dirty="0">
                <a:latin typeface="Times New Roman"/>
                <a:cs typeface="Times New Roman"/>
              </a:rPr>
              <a:t> </a:t>
            </a:r>
            <a:r>
              <a:rPr sz="2800" dirty="0">
                <a:latin typeface="Arial"/>
                <a:cs typeface="Arial"/>
              </a:rPr>
              <a:t>argument</a:t>
            </a:r>
            <a:r>
              <a:rPr sz="2800" spc="85" dirty="0">
                <a:latin typeface="Times New Roman"/>
                <a:cs typeface="Times New Roman"/>
              </a:rPr>
              <a:t> </a:t>
            </a:r>
            <a:r>
              <a:rPr sz="2800" dirty="0">
                <a:latin typeface="Arial"/>
                <a:cs typeface="Arial"/>
              </a:rPr>
              <a:t>list</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allowed</a:t>
            </a:r>
            <a:r>
              <a:rPr sz="2800" spc="80" dirty="0">
                <a:latin typeface="Times New Roman"/>
                <a:cs typeface="Times New Roman"/>
              </a:rPr>
              <a:t> </a:t>
            </a:r>
            <a:r>
              <a:rPr sz="2800" dirty="0">
                <a:latin typeface="Arial"/>
                <a:cs typeface="Arial"/>
              </a:rPr>
              <a:t>per</a:t>
            </a:r>
            <a:r>
              <a:rPr sz="2800" dirty="0">
                <a:latin typeface="Times New Roman"/>
                <a:cs typeface="Times New Roman"/>
              </a:rPr>
              <a:t> </a:t>
            </a:r>
            <a:r>
              <a:rPr sz="2800" dirty="0">
                <a:latin typeface="Arial"/>
                <a:cs typeface="Arial"/>
              </a:rPr>
              <a:t>method</a:t>
            </a:r>
            <a:endParaRPr sz="2800">
              <a:latin typeface="Arial"/>
              <a:cs typeface="Arial"/>
            </a:endParaRPr>
          </a:p>
          <a:p>
            <a:pPr marL="755650" marR="148590" lvl="1" indent="-285750">
              <a:lnSpc>
                <a:spcPct val="80000"/>
              </a:lnSpc>
              <a:spcBef>
                <a:spcPts val="675"/>
              </a:spcBef>
              <a:buFont typeface="Arial"/>
              <a:buChar char="–"/>
              <a:tabLst>
                <a:tab pos="755650" algn="l"/>
              </a:tabLst>
            </a:pPr>
            <a:r>
              <a:rPr sz="2800" spc="-5" dirty="0">
                <a:latin typeface="Arial"/>
                <a:cs typeface="Arial"/>
              </a:rPr>
              <a:t>V</a:t>
            </a:r>
            <a:r>
              <a:rPr sz="2800" dirty="0">
                <a:latin typeface="Arial"/>
                <a:cs typeface="Arial"/>
              </a:rPr>
              <a:t>ariable</a:t>
            </a:r>
            <a:r>
              <a:rPr sz="2800" spc="80" dirty="0">
                <a:latin typeface="Times New Roman"/>
                <a:cs typeface="Times New Roman"/>
              </a:rPr>
              <a:t> </a:t>
            </a:r>
            <a:r>
              <a:rPr sz="2800" dirty="0">
                <a:latin typeface="Arial"/>
                <a:cs typeface="Arial"/>
              </a:rPr>
              <a:t>list</a:t>
            </a:r>
            <a:r>
              <a:rPr sz="2800" spc="80" dirty="0">
                <a:latin typeface="Times New Roman"/>
                <a:cs typeface="Times New Roman"/>
              </a:rPr>
              <a:t> </a:t>
            </a:r>
            <a:r>
              <a:rPr sz="2800" dirty="0">
                <a:latin typeface="Arial"/>
                <a:cs typeface="Arial"/>
              </a:rPr>
              <a:t>must</a:t>
            </a:r>
            <a:r>
              <a:rPr sz="2800" spc="80" dirty="0">
                <a:latin typeface="Times New Roman"/>
                <a:cs typeface="Times New Roman"/>
              </a:rPr>
              <a:t> </a:t>
            </a:r>
            <a:r>
              <a:rPr sz="2800" dirty="0">
                <a:latin typeface="Arial"/>
                <a:cs typeface="Arial"/>
              </a:rPr>
              <a:t>be</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last</a:t>
            </a:r>
            <a:r>
              <a:rPr sz="2800" spc="80" dirty="0">
                <a:latin typeface="Times New Roman"/>
                <a:cs typeface="Times New Roman"/>
              </a:rPr>
              <a:t> </a:t>
            </a:r>
            <a:r>
              <a:rPr sz="2800" dirty="0">
                <a:latin typeface="Arial"/>
                <a:cs typeface="Arial"/>
              </a:rPr>
              <a:t>argument</a:t>
            </a:r>
            <a:r>
              <a:rPr sz="2800" spc="80" dirty="0">
                <a:latin typeface="Times New Roman"/>
                <a:cs typeface="Times New Roman"/>
              </a:rPr>
              <a:t> </a:t>
            </a:r>
            <a:r>
              <a:rPr sz="2800" dirty="0">
                <a:latin typeface="Arial"/>
                <a:cs typeface="Arial"/>
              </a:rPr>
              <a:t>defined</a:t>
            </a:r>
            <a:r>
              <a:rPr sz="2800" spc="80" dirty="0">
                <a:latin typeface="Times New Roman"/>
                <a:cs typeface="Times New Roman"/>
              </a:rPr>
              <a:t> </a:t>
            </a:r>
            <a:r>
              <a:rPr sz="2800" dirty="0">
                <a:latin typeface="Arial"/>
                <a:cs typeface="Arial"/>
              </a:rPr>
              <a:t>for</a:t>
            </a:r>
            <a:r>
              <a:rPr sz="2800" dirty="0">
                <a:latin typeface="Times New Roman"/>
                <a:cs typeface="Times New Roman"/>
              </a:rPr>
              <a:t> </a:t>
            </a:r>
            <a:r>
              <a:rPr sz="2800" dirty="0">
                <a:latin typeface="Arial"/>
                <a:cs typeface="Arial"/>
              </a:rPr>
              <a:t>the</a:t>
            </a:r>
            <a:r>
              <a:rPr sz="2800" spc="70" dirty="0">
                <a:latin typeface="Times New Roman"/>
                <a:cs typeface="Times New Roman"/>
              </a:rPr>
              <a:t> </a:t>
            </a:r>
            <a:r>
              <a:rPr sz="2800" dirty="0">
                <a:latin typeface="Arial"/>
                <a:cs typeface="Arial"/>
              </a:rPr>
              <a:t>method</a:t>
            </a:r>
            <a:endParaRPr sz="2800">
              <a:latin typeface="Arial"/>
              <a:cs typeface="Arial"/>
            </a:endParaRPr>
          </a:p>
          <a:p>
            <a:pPr marL="755650" marR="5080" lvl="1" indent="-285750">
              <a:lnSpc>
                <a:spcPct val="80000"/>
              </a:lnSpc>
              <a:spcBef>
                <a:spcPts val="670"/>
              </a:spcBef>
              <a:buFont typeface="Arial"/>
              <a:buChar char="–"/>
              <a:tabLst>
                <a:tab pos="75565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ellipsis</a:t>
            </a:r>
            <a:r>
              <a:rPr sz="2800" spc="80" dirty="0">
                <a:latin typeface="Times New Roman"/>
                <a:cs typeface="Times New Roman"/>
              </a:rPr>
              <a:t> </a:t>
            </a:r>
            <a:r>
              <a:rPr sz="2800" dirty="0">
                <a:latin typeface="Arial"/>
                <a:cs typeface="Arial"/>
              </a:rPr>
              <a:t>"…"</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indicate</a:t>
            </a:r>
            <a:r>
              <a:rPr sz="2800" spc="85" dirty="0">
                <a:latin typeface="Times New Roman"/>
                <a:cs typeface="Times New Roman"/>
              </a:rPr>
              <a:t> </a:t>
            </a:r>
            <a:r>
              <a:rPr sz="2800" dirty="0">
                <a:latin typeface="Arial"/>
                <a:cs typeface="Arial"/>
              </a:rPr>
              <a:t>that</a:t>
            </a:r>
            <a:r>
              <a:rPr sz="2800" spc="75" dirty="0">
                <a:latin typeface="Times New Roman"/>
                <a:cs typeface="Times New Roman"/>
              </a:rPr>
              <a:t> </a:t>
            </a:r>
            <a:r>
              <a:rPr sz="2800" dirty="0">
                <a:latin typeface="Arial"/>
                <a:cs typeface="Arial"/>
              </a:rPr>
              <a:t>an</a:t>
            </a:r>
            <a:r>
              <a:rPr sz="2800" dirty="0">
                <a:latin typeface="Times New Roman"/>
                <a:cs typeface="Times New Roman"/>
              </a:rPr>
              <a:t> </a:t>
            </a:r>
            <a:r>
              <a:rPr sz="2800" dirty="0">
                <a:latin typeface="Arial"/>
                <a:cs typeface="Arial"/>
              </a:rPr>
              <a:t>argument</a:t>
            </a:r>
            <a:r>
              <a:rPr sz="2800" spc="85" dirty="0">
                <a:latin typeface="Times New Roman"/>
                <a:cs typeface="Times New Roman"/>
              </a:rPr>
              <a:t> </a:t>
            </a:r>
            <a:r>
              <a:rPr sz="2800" dirty="0">
                <a:latin typeface="Arial"/>
                <a:cs typeface="Arial"/>
              </a:rPr>
              <a:t>might</a:t>
            </a:r>
            <a:r>
              <a:rPr sz="2800" spc="80" dirty="0">
                <a:latin typeface="Times New Roman"/>
                <a:cs typeface="Times New Roman"/>
              </a:rPr>
              <a:t> </a:t>
            </a:r>
            <a:r>
              <a:rPr sz="2800" dirty="0">
                <a:latin typeface="Arial"/>
                <a:cs typeface="Arial"/>
              </a:rPr>
              <a:t>appear</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variable</a:t>
            </a:r>
            <a:r>
              <a:rPr sz="2800" spc="75" dirty="0">
                <a:latin typeface="Times New Roman"/>
                <a:cs typeface="Times New Roman"/>
              </a:rPr>
              <a:t> </a:t>
            </a:r>
            <a:r>
              <a:rPr sz="2800" dirty="0">
                <a:latin typeface="Arial"/>
                <a:cs typeface="Arial"/>
              </a:rPr>
              <a:t>number</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times</a:t>
            </a:r>
            <a:endParaRPr sz="2800">
              <a:latin typeface="Arial"/>
              <a:cs typeface="Arial"/>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53</a:t>
            </a:fld>
            <a:endParaRPr sz="16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701164">
              <a:lnSpc>
                <a:spcPct val="100000"/>
              </a:lnSpc>
            </a:pPr>
            <a:r>
              <a:rPr sz="3600" dirty="0"/>
              <a:t>Variable</a:t>
            </a:r>
            <a:r>
              <a:rPr sz="3600" spc="95" dirty="0">
                <a:latin typeface="Times New Roman"/>
                <a:cs typeface="Times New Roman"/>
              </a:rPr>
              <a:t> </a:t>
            </a:r>
            <a:r>
              <a:rPr sz="3600" spc="-5" dirty="0"/>
              <a:t>Argumen</a:t>
            </a:r>
            <a:r>
              <a:rPr sz="3600" dirty="0"/>
              <a:t>t</a:t>
            </a:r>
            <a:r>
              <a:rPr sz="3600" spc="100" dirty="0">
                <a:latin typeface="Times New Roman"/>
                <a:cs typeface="Times New Roman"/>
              </a:rPr>
              <a:t> </a:t>
            </a:r>
            <a:r>
              <a:rPr sz="3600" spc="-20" dirty="0"/>
              <a:t>Lists</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94765">
              <a:lnSpc>
                <a:spcPct val="100000"/>
              </a:lnSpc>
            </a:pPr>
            <a:r>
              <a:rPr sz="3600" dirty="0"/>
              <a:t>Variable</a:t>
            </a:r>
            <a:r>
              <a:rPr sz="3600" spc="95" dirty="0">
                <a:latin typeface="Times New Roman"/>
                <a:cs typeface="Times New Roman"/>
              </a:rPr>
              <a:t> </a:t>
            </a:r>
            <a:r>
              <a:rPr sz="3600" spc="-5" dirty="0"/>
              <a:t>Argumen</a:t>
            </a:r>
            <a:r>
              <a:rPr sz="3600" dirty="0"/>
              <a:t>t</a:t>
            </a:r>
            <a:r>
              <a:rPr sz="3600" spc="100" dirty="0">
                <a:latin typeface="Times New Roman"/>
                <a:cs typeface="Times New Roman"/>
              </a:rPr>
              <a:t> </a:t>
            </a:r>
            <a:r>
              <a:rPr sz="3600" dirty="0"/>
              <a:t>Example</a:t>
            </a:r>
            <a:endParaRPr sz="3600">
              <a:latin typeface="Times New Roman"/>
              <a:cs typeface="Times New Roman"/>
            </a:endParaRPr>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54</a:t>
            </a:fld>
            <a:endParaRPr sz="1600">
              <a:latin typeface="Times New Roman"/>
              <a:cs typeface="Times New Roman"/>
            </a:endParaRPr>
          </a:p>
        </p:txBody>
      </p:sp>
      <p:sp>
        <p:nvSpPr>
          <p:cNvPr id="3" name="object 3"/>
          <p:cNvSpPr txBox="1"/>
          <p:nvPr/>
        </p:nvSpPr>
        <p:spPr>
          <a:xfrm>
            <a:off x="371602" y="1227767"/>
            <a:ext cx="8402320" cy="72263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dirty="0">
                <a:latin typeface="Arial"/>
                <a:cs typeface="Arial"/>
              </a:rPr>
              <a:t>In</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Auto</a:t>
            </a:r>
            <a:r>
              <a:rPr sz="2800" spc="75"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(below)</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constructor</a:t>
            </a:r>
            <a:r>
              <a:rPr sz="2800" spc="75" dirty="0">
                <a:latin typeface="Times New Roman"/>
                <a:cs typeface="Times New Roman"/>
              </a:rPr>
              <a:t> </a:t>
            </a:r>
            <a:r>
              <a:rPr sz="2800" spc="-5" dirty="0">
                <a:latin typeface="Arial"/>
                <a:cs typeface="Arial"/>
              </a:rPr>
              <a:t>i</a:t>
            </a:r>
            <a:r>
              <a:rPr sz="2800" dirty="0">
                <a:latin typeface="Arial"/>
                <a:cs typeface="Arial"/>
              </a:rPr>
              <a:t>s</a:t>
            </a:r>
            <a:r>
              <a:rPr sz="2800" spc="80" dirty="0">
                <a:latin typeface="Times New Roman"/>
                <a:cs typeface="Times New Roman"/>
              </a:rPr>
              <a:t> </a:t>
            </a:r>
            <a:r>
              <a:rPr sz="2800" dirty="0">
                <a:latin typeface="Arial"/>
                <a:cs typeface="Arial"/>
              </a:rPr>
              <a:t>expects</a:t>
            </a:r>
            <a:r>
              <a:rPr sz="280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variable</a:t>
            </a:r>
            <a:r>
              <a:rPr sz="2800" spc="75" dirty="0">
                <a:latin typeface="Times New Roman"/>
                <a:cs typeface="Times New Roman"/>
              </a:rPr>
              <a:t> </a:t>
            </a:r>
            <a:r>
              <a:rPr sz="2800" dirty="0">
                <a:latin typeface="Arial"/>
                <a:cs typeface="Arial"/>
              </a:rPr>
              <a:t>number</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options</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any</a:t>
            </a:r>
            <a:r>
              <a:rPr sz="2800" spc="80" dirty="0">
                <a:latin typeface="Times New Roman"/>
                <a:cs typeface="Times New Roman"/>
              </a:rPr>
              <a:t> </a:t>
            </a:r>
            <a:r>
              <a:rPr sz="2800" dirty="0">
                <a:latin typeface="Arial"/>
                <a:cs typeface="Arial"/>
              </a:rPr>
              <a:t>automobile:</a:t>
            </a:r>
            <a:endParaRPr sz="2800">
              <a:latin typeface="Arial"/>
              <a:cs typeface="Arial"/>
            </a:endParaRPr>
          </a:p>
        </p:txBody>
      </p:sp>
      <p:sp>
        <p:nvSpPr>
          <p:cNvPr id="4" name="object 4"/>
          <p:cNvSpPr txBox="1"/>
          <p:nvPr/>
        </p:nvSpPr>
        <p:spPr>
          <a:xfrm>
            <a:off x="139699" y="2349500"/>
            <a:ext cx="8763000" cy="685800"/>
          </a:xfrm>
          <a:prstGeom prst="rect">
            <a:avLst/>
          </a:prstGeom>
          <a:solidFill>
            <a:srgbClr val="FFFF99"/>
          </a:solidFill>
        </p:spPr>
        <p:txBody>
          <a:bodyPr vert="horz" wrap="square" lIns="0" tIns="0" rIns="0" bIns="0" rtlCol="0">
            <a:spAutoFit/>
          </a:bodyPr>
          <a:lstStyle/>
          <a:p>
            <a:pPr marL="244475">
              <a:lnSpc>
                <a:spcPts val="2165"/>
              </a:lnSpc>
              <a:tabLst>
                <a:tab pos="1310640" algn="l"/>
                <a:tab pos="2072639" algn="l"/>
                <a:tab pos="3291840" algn="l"/>
                <a:tab pos="4206240" algn="l"/>
                <a:tab pos="5272405" algn="l"/>
              </a:tabLst>
            </a:pPr>
            <a:r>
              <a:rPr sz="2000" b="1" spc="-15" dirty="0">
                <a:latin typeface="Courier New"/>
                <a:cs typeface="Courier New"/>
              </a:rPr>
              <a:t>public</a:t>
            </a:r>
            <a:r>
              <a:rPr sz="2000" b="1" spc="-15" dirty="0">
                <a:latin typeface="Times New Roman"/>
                <a:cs typeface="Times New Roman"/>
              </a:rPr>
              <a:t>	</a:t>
            </a:r>
            <a:r>
              <a:rPr sz="2000" b="1" spc="-15" dirty="0">
                <a:latin typeface="Courier New"/>
                <a:cs typeface="Courier New"/>
              </a:rPr>
              <a:t>Auto</a:t>
            </a:r>
            <a:r>
              <a:rPr sz="2000" b="1" spc="-15" dirty="0">
                <a:latin typeface="Times New Roman"/>
                <a:cs typeface="Times New Roman"/>
              </a:rPr>
              <a:t>	</a:t>
            </a: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year,</a:t>
            </a:r>
            <a:r>
              <a:rPr sz="2000" b="1" spc="-15" dirty="0">
                <a:latin typeface="Times New Roman"/>
                <a:cs typeface="Times New Roman"/>
              </a:rPr>
              <a:t>	</a:t>
            </a: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make,</a:t>
            </a:r>
            <a:endParaRPr sz="2000">
              <a:latin typeface="Courier New"/>
              <a:cs typeface="Courier New"/>
            </a:endParaRPr>
          </a:p>
          <a:p>
            <a:pPr marL="2073275">
              <a:lnSpc>
                <a:spcPts val="2165"/>
              </a:lnSpc>
              <a:tabLst>
                <a:tab pos="3139440" algn="l"/>
                <a:tab pos="4206240" algn="l"/>
                <a:tab pos="5730240" algn="l"/>
                <a:tab pos="7101205" algn="l"/>
                <a:tab pos="7406005" algn="l"/>
                <a:tab pos="7710805" algn="l"/>
              </a:tabLst>
            </a:pP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model,</a:t>
            </a:r>
            <a:r>
              <a:rPr sz="2000" b="1" spc="-15" dirty="0">
                <a:latin typeface="Times New Roman"/>
                <a:cs typeface="Times New Roman"/>
              </a:rPr>
              <a:t>	</a:t>
            </a: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options)</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p:txBody>
      </p:sp>
      <p:sp>
        <p:nvSpPr>
          <p:cNvPr id="5" name="object 5"/>
          <p:cNvSpPr txBox="1"/>
          <p:nvPr/>
        </p:nvSpPr>
        <p:spPr>
          <a:xfrm>
            <a:off x="371602" y="3247069"/>
            <a:ext cx="8521700" cy="1045210"/>
          </a:xfrm>
          <a:prstGeom prst="rect">
            <a:avLst/>
          </a:prstGeom>
        </p:spPr>
        <p:txBody>
          <a:bodyPr vert="horz" wrap="square" lIns="0" tIns="0" rIns="0" bIns="0" rtlCol="0">
            <a:spAutoFit/>
          </a:bodyPr>
          <a:lstStyle/>
          <a:p>
            <a:pPr marL="355600" marR="5080" indent="-342900">
              <a:lnSpc>
                <a:spcPct val="77800"/>
              </a:lnSpc>
              <a:buFont typeface="Arial"/>
              <a:buChar char="•"/>
              <a:tabLst>
                <a:tab pos="355600" algn="l"/>
              </a:tabLst>
            </a:pPr>
            <a:r>
              <a:rPr sz="2800" dirty="0">
                <a:latin typeface="Arial"/>
                <a:cs typeface="Arial"/>
              </a:rPr>
              <a:t>A</a:t>
            </a:r>
            <a:r>
              <a:rPr sz="2800" spc="75" dirty="0">
                <a:latin typeface="Times New Roman"/>
                <a:cs typeface="Times New Roman"/>
              </a:rPr>
              <a:t> </a:t>
            </a:r>
            <a:r>
              <a:rPr sz="2800" dirty="0">
                <a:latin typeface="Arial"/>
                <a:cs typeface="Arial"/>
              </a:rPr>
              <a:t>variable</a:t>
            </a:r>
            <a:r>
              <a:rPr sz="2800" spc="75" dirty="0">
                <a:latin typeface="Times New Roman"/>
                <a:cs typeface="Times New Roman"/>
              </a:rPr>
              <a:t> </a:t>
            </a:r>
            <a:r>
              <a:rPr sz="2800" dirty="0">
                <a:latin typeface="Arial"/>
                <a:cs typeface="Arial"/>
              </a:rPr>
              <a:t>argument</a:t>
            </a:r>
            <a:r>
              <a:rPr sz="2800" spc="80" dirty="0">
                <a:latin typeface="Times New Roman"/>
                <a:cs typeface="Times New Roman"/>
              </a:rPr>
              <a:t> </a:t>
            </a:r>
            <a:r>
              <a:rPr sz="2800" spc="-5" dirty="0">
                <a:latin typeface="Arial"/>
                <a:cs typeface="Arial"/>
              </a:rPr>
              <a:t>lis</a:t>
            </a:r>
            <a:r>
              <a:rPr sz="2800" dirty="0">
                <a:latin typeface="Arial"/>
                <a:cs typeface="Arial"/>
              </a:rPr>
              <a:t>t</a:t>
            </a:r>
            <a:r>
              <a:rPr sz="2800" spc="80" dirty="0">
                <a:latin typeface="Times New Roman"/>
                <a:cs typeface="Times New Roman"/>
              </a:rPr>
              <a:t> </a:t>
            </a:r>
            <a:r>
              <a:rPr sz="2800" dirty="0">
                <a:latin typeface="Arial"/>
                <a:cs typeface="Arial"/>
              </a:rPr>
              <a:t>allow</a:t>
            </a:r>
            <a:r>
              <a:rPr sz="2800" spc="80" dirty="0">
                <a:latin typeface="Times New Roman"/>
                <a:cs typeface="Times New Roman"/>
              </a:rPr>
              <a:t> </a:t>
            </a:r>
            <a:r>
              <a:rPr sz="2800" dirty="0">
                <a:latin typeface="Arial"/>
                <a:cs typeface="Arial"/>
              </a:rPr>
              <a:t>specification</a:t>
            </a:r>
            <a:r>
              <a:rPr sz="2800" spc="75" dirty="0">
                <a:latin typeface="Times New Roman"/>
                <a:cs typeface="Times New Roman"/>
              </a:rPr>
              <a:t> </a:t>
            </a:r>
            <a:r>
              <a:rPr sz="2800" dirty="0">
                <a:latin typeface="Arial"/>
                <a:cs typeface="Arial"/>
              </a:rPr>
              <a:t>of</a:t>
            </a:r>
            <a:r>
              <a:rPr sz="2800" dirty="0">
                <a:latin typeface="Times New Roman"/>
                <a:cs typeface="Times New Roman"/>
              </a:rPr>
              <a:t> </a:t>
            </a:r>
            <a:r>
              <a:rPr sz="2800" dirty="0">
                <a:latin typeface="Arial"/>
                <a:cs typeface="Arial"/>
              </a:rPr>
              <a:t>multiple</a:t>
            </a:r>
            <a:r>
              <a:rPr sz="2800" spc="75" dirty="0">
                <a:latin typeface="Times New Roman"/>
                <a:cs typeface="Times New Roman"/>
              </a:rPr>
              <a:t> </a:t>
            </a:r>
            <a:r>
              <a:rPr sz="2800" dirty="0">
                <a:latin typeface="Arial"/>
                <a:cs typeface="Arial"/>
              </a:rPr>
              <a:t>cars</a:t>
            </a:r>
            <a:r>
              <a:rPr sz="2800" spc="75" dirty="0">
                <a:latin typeface="Times New Roman"/>
                <a:cs typeface="Times New Roman"/>
              </a:rPr>
              <a:t> </a:t>
            </a:r>
            <a:r>
              <a:rPr sz="2800" spc="-5" dirty="0">
                <a:latin typeface="Arial"/>
                <a:cs typeface="Arial"/>
              </a:rPr>
              <a:t>wit</a:t>
            </a:r>
            <a:r>
              <a:rPr sz="2800" dirty="0">
                <a:latin typeface="Arial"/>
                <a:cs typeface="Arial"/>
              </a:rPr>
              <a:t>h</a:t>
            </a:r>
            <a:r>
              <a:rPr sz="2800" spc="80" dirty="0">
                <a:latin typeface="Times New Roman"/>
                <a:cs typeface="Times New Roman"/>
              </a:rPr>
              <a:t> </a:t>
            </a:r>
            <a:r>
              <a:rPr sz="2800" dirty="0">
                <a:latin typeface="Arial"/>
                <a:cs typeface="Arial"/>
              </a:rPr>
              <a:t>varying</a:t>
            </a:r>
            <a:r>
              <a:rPr sz="2800" spc="75" dirty="0">
                <a:latin typeface="Times New Roman"/>
                <a:cs typeface="Times New Roman"/>
              </a:rPr>
              <a:t> </a:t>
            </a:r>
            <a:r>
              <a:rPr sz="2800" spc="-5" dirty="0">
                <a:latin typeface="Arial"/>
                <a:cs typeface="Arial"/>
              </a:rPr>
              <a:t>list</a:t>
            </a:r>
            <a:r>
              <a:rPr sz="2800" dirty="0">
                <a:latin typeface="Arial"/>
                <a:cs typeface="Arial"/>
              </a:rPr>
              <a:t>s</a:t>
            </a:r>
            <a:r>
              <a:rPr sz="2800" spc="80" dirty="0">
                <a:latin typeface="Times New Roman"/>
                <a:cs typeface="Times New Roman"/>
              </a:rPr>
              <a:t> </a:t>
            </a:r>
            <a:r>
              <a:rPr sz="2800" dirty="0">
                <a:latin typeface="Arial"/>
                <a:cs typeface="Arial"/>
              </a:rPr>
              <a:t>of</a:t>
            </a:r>
            <a:r>
              <a:rPr sz="2800" spc="75" dirty="0">
                <a:latin typeface="Times New Roman"/>
                <a:cs typeface="Times New Roman"/>
              </a:rPr>
              <a:t> </a:t>
            </a:r>
            <a:r>
              <a:rPr sz="2800" dirty="0">
                <a:latin typeface="Arial"/>
                <a:cs typeface="Arial"/>
              </a:rPr>
              <a:t>options</a:t>
            </a:r>
            <a:r>
              <a:rPr sz="2800" spc="80" dirty="0">
                <a:latin typeface="Times New Roman"/>
                <a:cs typeface="Times New Roman"/>
              </a:rPr>
              <a:t> </a:t>
            </a:r>
            <a:r>
              <a:rPr sz="2800" dirty="0">
                <a:latin typeface="Arial"/>
                <a:cs typeface="Arial"/>
              </a:rPr>
              <a:t>as</a:t>
            </a:r>
            <a:r>
              <a:rPr sz="2800" spc="75" dirty="0">
                <a:latin typeface="Times New Roman"/>
                <a:cs typeface="Times New Roman"/>
              </a:rPr>
              <a:t> </a:t>
            </a:r>
            <a:r>
              <a:rPr sz="2800" dirty="0">
                <a:latin typeface="Arial"/>
                <a:cs typeface="Arial"/>
              </a:rPr>
              <a:t>shown</a:t>
            </a:r>
            <a:r>
              <a:rPr sz="2800" dirty="0">
                <a:latin typeface="Times New Roman"/>
                <a:cs typeface="Times New Roman"/>
              </a:rPr>
              <a:t> </a:t>
            </a:r>
            <a:r>
              <a:rPr sz="2800" dirty="0">
                <a:latin typeface="Arial"/>
                <a:cs typeface="Arial"/>
              </a:rPr>
              <a:t>below;</a:t>
            </a:r>
            <a:r>
              <a:rPr sz="2800" spc="80" dirty="0">
                <a:latin typeface="Times New Roman"/>
                <a:cs typeface="Times New Roman"/>
              </a:rPr>
              <a:t> </a:t>
            </a:r>
            <a:r>
              <a:rPr sz="2800" dirty="0">
                <a:latin typeface="Arial"/>
                <a:cs typeface="Arial"/>
              </a:rPr>
              <a:t>(String</a:t>
            </a:r>
            <a:r>
              <a:rPr sz="2800" spc="75" dirty="0">
                <a:latin typeface="Times New Roman"/>
                <a:cs typeface="Times New Roman"/>
              </a:rPr>
              <a:t> </a:t>
            </a:r>
            <a:r>
              <a:rPr sz="2800" dirty="0">
                <a:latin typeface="Arial"/>
                <a:cs typeface="Arial"/>
              </a:rPr>
              <a:t>shown,</a:t>
            </a:r>
            <a:r>
              <a:rPr sz="2800" spc="75" dirty="0">
                <a:latin typeface="Times New Roman"/>
                <a:cs typeface="Times New Roman"/>
              </a:rPr>
              <a:t> </a:t>
            </a:r>
            <a:r>
              <a:rPr sz="2800" dirty="0">
                <a:latin typeface="Arial"/>
                <a:cs typeface="Arial"/>
              </a:rPr>
              <a:t>any</a:t>
            </a:r>
            <a:r>
              <a:rPr sz="2800" spc="80"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type</a:t>
            </a:r>
            <a:r>
              <a:rPr sz="2800" spc="75" dirty="0">
                <a:latin typeface="Times New Roman"/>
                <a:cs typeface="Times New Roman"/>
              </a:rPr>
              <a:t> </a:t>
            </a:r>
            <a:r>
              <a:rPr sz="2800" dirty="0">
                <a:latin typeface="Arial"/>
                <a:cs typeface="Arial"/>
              </a:rPr>
              <a:t>may</a:t>
            </a:r>
            <a:r>
              <a:rPr sz="2800" spc="75" dirty="0">
                <a:latin typeface="Times New Roman"/>
                <a:cs typeface="Times New Roman"/>
              </a:rPr>
              <a:t> </a:t>
            </a:r>
            <a:r>
              <a:rPr sz="2800" dirty="0">
                <a:latin typeface="Arial"/>
                <a:cs typeface="Arial"/>
              </a:rPr>
              <a:t>be</a:t>
            </a:r>
            <a:r>
              <a:rPr sz="2800" spc="75" dirty="0">
                <a:latin typeface="Times New Roman"/>
                <a:cs typeface="Times New Roman"/>
              </a:rPr>
              <a:t> </a:t>
            </a:r>
            <a:r>
              <a:rPr sz="2800" dirty="0">
                <a:latin typeface="Arial"/>
                <a:cs typeface="Arial"/>
              </a:rPr>
              <a:t>used)</a:t>
            </a:r>
            <a:endParaRPr sz="2800">
              <a:latin typeface="Arial"/>
              <a:cs typeface="Arial"/>
            </a:endParaRPr>
          </a:p>
        </p:txBody>
      </p:sp>
      <p:sp>
        <p:nvSpPr>
          <p:cNvPr id="6" name="object 6"/>
          <p:cNvSpPr txBox="1"/>
          <p:nvPr/>
        </p:nvSpPr>
        <p:spPr>
          <a:xfrm>
            <a:off x="139699" y="4330700"/>
            <a:ext cx="8763000" cy="1752600"/>
          </a:xfrm>
          <a:prstGeom prst="rect">
            <a:avLst/>
          </a:prstGeom>
          <a:solidFill>
            <a:srgbClr val="FFFF99"/>
          </a:solidFill>
        </p:spPr>
        <p:txBody>
          <a:bodyPr vert="horz" wrap="square" lIns="0" tIns="0" rIns="0" bIns="0" rtlCol="0">
            <a:spAutoFit/>
          </a:bodyPr>
          <a:lstStyle/>
          <a:p>
            <a:pPr marL="587375" marR="588010" indent="-342900">
              <a:lnSpc>
                <a:spcPts val="1930"/>
              </a:lnSpc>
              <a:tabLst>
                <a:tab pos="1005840" algn="l"/>
                <a:tab pos="2263140" algn="l"/>
                <a:tab pos="2377440" algn="l"/>
                <a:tab pos="2682240" algn="l"/>
                <a:tab pos="3177540" algn="l"/>
                <a:tab pos="6948805" algn="l"/>
              </a:tabLst>
            </a:pPr>
            <a:r>
              <a:rPr sz="2000" b="1" spc="-15" dirty="0">
                <a:latin typeface="Courier New"/>
                <a:cs typeface="Courier New"/>
              </a:rPr>
              <a:t>Auto</a:t>
            </a:r>
            <a:r>
              <a:rPr sz="2000" b="1" spc="-15" dirty="0">
                <a:latin typeface="Times New Roman"/>
                <a:cs typeface="Times New Roman"/>
              </a:rPr>
              <a:t>	</a:t>
            </a:r>
            <a:r>
              <a:rPr sz="2000" b="1" spc="-15" dirty="0">
                <a:latin typeface="Courier New"/>
                <a:cs typeface="Courier New"/>
              </a:rPr>
              <a:t>johnsToy</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50" dirty="0">
                <a:latin typeface="Times New Roman"/>
                <a:cs typeface="Times New Roman"/>
              </a:rPr>
              <a:t>  </a:t>
            </a:r>
            <a:r>
              <a:rPr sz="2000" b="1" spc="-15" dirty="0">
                <a:latin typeface="Courier New"/>
                <a:cs typeface="Courier New"/>
              </a:rPr>
              <a:t>Auto("1969","Fiat","124</a:t>
            </a:r>
            <a:r>
              <a:rPr sz="2000" b="1" spc="-15" dirty="0">
                <a:latin typeface="Times New Roman"/>
                <a:cs typeface="Times New Roman"/>
              </a:rPr>
              <a:t>	</a:t>
            </a:r>
            <a:r>
              <a:rPr sz="2000" b="1" spc="-15" dirty="0">
                <a:latin typeface="Courier New"/>
                <a:cs typeface="Courier New"/>
              </a:rPr>
              <a:t>Spider",</a:t>
            </a:r>
            <a:r>
              <a:rPr sz="2000" b="1" spc="-5" dirty="0">
                <a:latin typeface="Times New Roman"/>
                <a:cs typeface="Times New Roman"/>
              </a:rPr>
              <a:t> </a:t>
            </a:r>
            <a:r>
              <a:rPr sz="2000" b="1" spc="-15" dirty="0">
                <a:latin typeface="Courier New"/>
                <a:cs typeface="Courier New"/>
              </a:rPr>
              <a:t>"5-speed",</a:t>
            </a:r>
            <a:r>
              <a:rPr sz="2000" b="1" spc="-15" dirty="0">
                <a:latin typeface="Times New Roman"/>
                <a:cs typeface="Times New Roman"/>
              </a:rPr>
              <a:t>	</a:t>
            </a:r>
            <a:r>
              <a:rPr sz="2000" b="1" spc="-15" dirty="0">
                <a:latin typeface="Courier New"/>
                <a:cs typeface="Courier New"/>
              </a:rPr>
              <a:t>"disk</a:t>
            </a:r>
            <a:r>
              <a:rPr sz="2000" b="1" spc="-15" dirty="0">
                <a:latin typeface="Times New Roman"/>
                <a:cs typeface="Times New Roman"/>
              </a:rPr>
              <a:t>	</a:t>
            </a:r>
            <a:r>
              <a:rPr sz="2000" b="1" spc="-15" dirty="0">
                <a:latin typeface="Courier New"/>
                <a:cs typeface="Courier New"/>
              </a:rPr>
              <a:t>brakes");</a:t>
            </a:r>
            <a:endParaRPr sz="2000">
              <a:latin typeface="Courier New"/>
              <a:cs typeface="Courier New"/>
            </a:endParaRPr>
          </a:p>
          <a:p>
            <a:pPr marL="587375" marR="739775" indent="-342900">
              <a:lnSpc>
                <a:spcPts val="1930"/>
              </a:lnSpc>
              <a:spcBef>
                <a:spcPts val="470"/>
              </a:spcBef>
              <a:tabLst>
                <a:tab pos="1005840" algn="l"/>
                <a:tab pos="1653539" algn="l"/>
                <a:tab pos="2225040" algn="l"/>
                <a:tab pos="2529840" algn="l"/>
                <a:tab pos="3139440" algn="l"/>
                <a:tab pos="4244340" algn="l"/>
                <a:tab pos="6377305" algn="l"/>
              </a:tabLst>
            </a:pPr>
            <a:r>
              <a:rPr sz="2000" b="1" spc="-15" dirty="0">
                <a:latin typeface="Courier New"/>
                <a:cs typeface="Courier New"/>
              </a:rPr>
              <a:t>Auto</a:t>
            </a:r>
            <a:r>
              <a:rPr sz="2000" b="1" spc="-15" dirty="0">
                <a:latin typeface="Times New Roman"/>
                <a:cs typeface="Times New Roman"/>
              </a:rPr>
              <a:t>	</a:t>
            </a:r>
            <a:r>
              <a:rPr sz="2000" b="1" spc="-15" dirty="0">
                <a:latin typeface="Courier New"/>
                <a:cs typeface="Courier New"/>
              </a:rPr>
              <a:t>myTruck</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Auto("1997","Ford","Expedition",</a:t>
            </a:r>
            <a:r>
              <a:rPr sz="2000" b="1" spc="-5" dirty="0">
                <a:latin typeface="Times New Roman"/>
                <a:cs typeface="Times New Roman"/>
              </a:rPr>
              <a:t> </a:t>
            </a:r>
            <a:r>
              <a:rPr sz="2000" b="1" spc="-15" dirty="0">
                <a:latin typeface="Courier New"/>
                <a:cs typeface="Courier New"/>
              </a:rPr>
              <a:t>"Automatic","Four-wheel</a:t>
            </a:r>
            <a:r>
              <a:rPr sz="2000" b="1" spc="-15" dirty="0">
                <a:latin typeface="Times New Roman"/>
                <a:cs typeface="Times New Roman"/>
              </a:rPr>
              <a:t>	</a:t>
            </a:r>
            <a:r>
              <a:rPr sz="2000" b="1" spc="-15" dirty="0">
                <a:latin typeface="Courier New"/>
                <a:cs typeface="Courier New"/>
              </a:rPr>
              <a:t>drive","power</a:t>
            </a:r>
            <a:r>
              <a:rPr sz="2000" b="1" spc="-15" dirty="0">
                <a:latin typeface="Times New Roman"/>
                <a:cs typeface="Times New Roman"/>
              </a:rPr>
              <a:t>	</a:t>
            </a:r>
            <a:r>
              <a:rPr sz="2000" b="1" spc="-15" dirty="0">
                <a:latin typeface="Courier New"/>
                <a:cs typeface="Courier New"/>
              </a:rPr>
              <a:t>windows",</a:t>
            </a:r>
            <a:r>
              <a:rPr sz="2000" b="1" spc="-5" dirty="0">
                <a:latin typeface="Times New Roman"/>
                <a:cs typeface="Times New Roman"/>
              </a:rPr>
              <a:t> </a:t>
            </a:r>
            <a:r>
              <a:rPr sz="2000" b="1" spc="-15" dirty="0">
                <a:latin typeface="Courier New"/>
                <a:cs typeface="Courier New"/>
              </a:rPr>
              <a:t>"power</a:t>
            </a:r>
            <a:r>
              <a:rPr sz="2000" b="1" spc="-15" dirty="0">
                <a:latin typeface="Times New Roman"/>
                <a:cs typeface="Times New Roman"/>
              </a:rPr>
              <a:t>	</a:t>
            </a:r>
            <a:r>
              <a:rPr sz="2000" b="1" spc="-15" dirty="0">
                <a:latin typeface="Courier New"/>
                <a:cs typeface="Courier New"/>
              </a:rPr>
              <a:t>locks","air-conditioning",</a:t>
            </a:r>
            <a:endParaRPr sz="2000">
              <a:latin typeface="Courier New"/>
              <a:cs typeface="Courier New"/>
            </a:endParaRPr>
          </a:p>
          <a:p>
            <a:pPr marL="587375">
              <a:lnSpc>
                <a:spcPts val="1939"/>
              </a:lnSpc>
              <a:tabLst>
                <a:tab pos="1805939" algn="l"/>
                <a:tab pos="2567940" algn="l"/>
                <a:tab pos="3025140" algn="l"/>
                <a:tab pos="5615940" algn="l"/>
              </a:tabLst>
            </a:pPr>
            <a:r>
              <a:rPr sz="2000" b="1" spc="-15" dirty="0">
                <a:latin typeface="Courier New"/>
                <a:cs typeface="Courier New"/>
              </a:rPr>
              <a:t>"stereo</a:t>
            </a:r>
            <a:r>
              <a:rPr sz="2000" b="1" spc="-15" dirty="0">
                <a:latin typeface="Times New Roman"/>
                <a:cs typeface="Times New Roman"/>
              </a:rPr>
              <a:t>	</a:t>
            </a:r>
            <a:r>
              <a:rPr sz="2000" b="1" spc="-15" dirty="0">
                <a:latin typeface="Courier New"/>
                <a:cs typeface="Courier New"/>
              </a:rPr>
              <a:t>with</a:t>
            </a:r>
            <a:r>
              <a:rPr sz="2000" b="1" spc="-15" dirty="0">
                <a:latin typeface="Times New Roman"/>
                <a:cs typeface="Times New Roman"/>
              </a:rPr>
              <a:t>	</a:t>
            </a:r>
            <a:r>
              <a:rPr sz="2000" b="1" spc="-15" dirty="0">
                <a:latin typeface="Courier New"/>
                <a:cs typeface="Courier New"/>
              </a:rPr>
              <a:t>cd</a:t>
            </a:r>
            <a:r>
              <a:rPr sz="2000" b="1" spc="-15" dirty="0">
                <a:latin typeface="Times New Roman"/>
                <a:cs typeface="Times New Roman"/>
              </a:rPr>
              <a:t>	</a:t>
            </a:r>
            <a:r>
              <a:rPr sz="2000" b="1" spc="-15" dirty="0">
                <a:latin typeface="Courier New"/>
                <a:cs typeface="Courier New"/>
              </a:rPr>
              <a:t>changer","tinted</a:t>
            </a:r>
            <a:r>
              <a:rPr sz="2000" b="1" spc="-15" dirty="0">
                <a:latin typeface="Times New Roman"/>
                <a:cs typeface="Times New Roman"/>
              </a:rPr>
              <a:t>	</a:t>
            </a:r>
            <a:r>
              <a:rPr sz="2000" b="1" spc="-15" dirty="0">
                <a:latin typeface="Courier New"/>
                <a:cs typeface="Courier New"/>
              </a:rPr>
              <a:t>glass");</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06700">
              <a:lnSpc>
                <a:spcPct val="100000"/>
              </a:lnSpc>
            </a:pPr>
            <a:r>
              <a:rPr sz="3600" spc="-5" dirty="0"/>
              <a:t>Scanne</a:t>
            </a:r>
            <a:r>
              <a:rPr sz="3600" dirty="0"/>
              <a:t>r</a:t>
            </a:r>
            <a:r>
              <a:rPr sz="3600" spc="100" dirty="0">
                <a:latin typeface="Times New Roman"/>
                <a:cs typeface="Times New Roman"/>
              </a:rPr>
              <a:t> </a:t>
            </a:r>
            <a:r>
              <a:rPr sz="3600" spc="-25" dirty="0"/>
              <a:t>Input</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55</a:t>
            </a:fld>
            <a:endParaRPr sz="1600">
              <a:latin typeface="Times New Roman"/>
              <a:cs typeface="Times New Roman"/>
            </a:endParaRPr>
          </a:p>
        </p:txBody>
      </p:sp>
      <p:sp>
        <p:nvSpPr>
          <p:cNvPr id="3" name="object 3"/>
          <p:cNvSpPr txBox="1"/>
          <p:nvPr/>
        </p:nvSpPr>
        <p:spPr>
          <a:xfrm>
            <a:off x="524002" y="1297871"/>
            <a:ext cx="8193405" cy="3968750"/>
          </a:xfrm>
          <a:prstGeom prst="rect">
            <a:avLst/>
          </a:prstGeom>
        </p:spPr>
        <p:txBody>
          <a:bodyPr vert="horz" wrap="square" lIns="0" tIns="0" rIns="0" bIns="0" rtlCol="0">
            <a:spAutoFit/>
          </a:bodyPr>
          <a:lstStyle/>
          <a:p>
            <a:pPr marL="355600" marR="5080" indent="-342900">
              <a:lnSpc>
                <a:spcPct val="100000"/>
              </a:lnSpc>
              <a:buFont typeface="Arial"/>
              <a:buChar char="•"/>
              <a:tabLst>
                <a:tab pos="356235" algn="l"/>
              </a:tabLst>
            </a:pPr>
            <a:r>
              <a:rPr sz="2800" spc="-5" dirty="0">
                <a:latin typeface="Arial"/>
                <a:cs typeface="Arial"/>
              </a:rPr>
              <a:t>C</a:t>
            </a:r>
            <a:r>
              <a:rPr sz="2800" dirty="0">
                <a:latin typeface="Arial"/>
                <a:cs typeface="Arial"/>
              </a:rPr>
              <a:t>onsole</a:t>
            </a:r>
            <a:r>
              <a:rPr sz="2800" spc="80" dirty="0">
                <a:latin typeface="Times New Roman"/>
                <a:cs typeface="Times New Roman"/>
              </a:rPr>
              <a:t> </a:t>
            </a:r>
            <a:r>
              <a:rPr sz="2800" dirty="0">
                <a:latin typeface="Arial"/>
                <a:cs typeface="Arial"/>
              </a:rPr>
              <a:t>input</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not</a:t>
            </a:r>
            <a:r>
              <a:rPr sz="2800" spc="80" dirty="0">
                <a:latin typeface="Times New Roman"/>
                <a:cs typeface="Times New Roman"/>
              </a:rPr>
              <a:t> </a:t>
            </a:r>
            <a:r>
              <a:rPr sz="2800" dirty="0">
                <a:latin typeface="Arial"/>
                <a:cs typeface="Arial"/>
              </a:rPr>
              <a:t>common</a:t>
            </a:r>
            <a:r>
              <a:rPr sz="2800" spc="75"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production</a:t>
            </a:r>
            <a:r>
              <a:rPr sz="2800" dirty="0">
                <a:latin typeface="Times New Roman"/>
                <a:cs typeface="Times New Roman"/>
              </a:rPr>
              <a:t> </a:t>
            </a:r>
            <a:r>
              <a:rPr sz="2800" dirty="0">
                <a:latin typeface="Arial"/>
                <a:cs typeface="Arial"/>
              </a:rPr>
              <a:t>programs,</a:t>
            </a:r>
            <a:r>
              <a:rPr sz="2800" spc="85" dirty="0">
                <a:latin typeface="Times New Roman"/>
                <a:cs typeface="Times New Roman"/>
              </a:rPr>
              <a:t> </a:t>
            </a:r>
            <a:r>
              <a:rPr sz="2800" dirty="0">
                <a:latin typeface="Arial"/>
                <a:cs typeface="Arial"/>
              </a:rPr>
              <a:t>but</a:t>
            </a:r>
            <a:r>
              <a:rPr sz="2800" spc="80" dirty="0">
                <a:latin typeface="Times New Roman"/>
                <a:cs typeface="Times New Roman"/>
              </a:rPr>
              <a:t> </a:t>
            </a:r>
            <a:r>
              <a:rPr sz="2800" dirty="0">
                <a:latin typeface="Arial"/>
                <a:cs typeface="Arial"/>
              </a:rPr>
              <a:t>it</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very</a:t>
            </a:r>
            <a:r>
              <a:rPr sz="2800" spc="80" dirty="0">
                <a:latin typeface="Times New Roman"/>
                <a:cs typeface="Times New Roman"/>
              </a:rPr>
              <a:t> </a:t>
            </a:r>
            <a:r>
              <a:rPr sz="2800" dirty="0">
                <a:latin typeface="Arial"/>
                <a:cs typeface="Arial"/>
              </a:rPr>
              <a:t>useful</a:t>
            </a:r>
            <a:r>
              <a:rPr sz="2800" spc="85" dirty="0">
                <a:latin typeface="Times New Roman"/>
                <a:cs typeface="Times New Roman"/>
              </a:rPr>
              <a:t> </a:t>
            </a:r>
            <a:r>
              <a:rPr sz="2800" dirty="0">
                <a:latin typeface="Arial"/>
                <a:cs typeface="Arial"/>
              </a:rPr>
              <a:t>when</a:t>
            </a:r>
            <a:r>
              <a:rPr sz="2800" spc="80" dirty="0">
                <a:latin typeface="Times New Roman"/>
                <a:cs typeface="Times New Roman"/>
              </a:rPr>
              <a:t> </a:t>
            </a:r>
            <a:r>
              <a:rPr sz="2800" dirty="0">
                <a:latin typeface="Arial"/>
                <a:cs typeface="Arial"/>
              </a:rPr>
              <a:t>learning</a:t>
            </a:r>
            <a:r>
              <a:rPr sz="2800" spc="85" dirty="0">
                <a:latin typeface="Times New Roman"/>
                <a:cs typeface="Times New Roman"/>
              </a:rPr>
              <a:t> </a:t>
            </a:r>
            <a:r>
              <a:rPr sz="2800" dirty="0">
                <a:latin typeface="Arial"/>
                <a:cs typeface="Arial"/>
              </a:rPr>
              <a:t>Java</a:t>
            </a:r>
            <a:r>
              <a:rPr sz="2800" dirty="0">
                <a:latin typeface="Times New Roman"/>
                <a:cs typeface="Times New Roman"/>
              </a:rPr>
              <a:t> </a:t>
            </a:r>
            <a:r>
              <a:rPr sz="2800" dirty="0">
                <a:latin typeface="Arial"/>
                <a:cs typeface="Arial"/>
              </a:rPr>
              <a:t>or</a:t>
            </a:r>
            <a:r>
              <a:rPr sz="2800" spc="80" dirty="0">
                <a:latin typeface="Times New Roman"/>
                <a:cs typeface="Times New Roman"/>
              </a:rPr>
              <a:t> </a:t>
            </a:r>
            <a:r>
              <a:rPr sz="2800" dirty="0">
                <a:latin typeface="Arial"/>
                <a:cs typeface="Arial"/>
              </a:rPr>
              <a:t>creating</a:t>
            </a:r>
            <a:r>
              <a:rPr sz="2800" spc="80" dirty="0">
                <a:latin typeface="Times New Roman"/>
                <a:cs typeface="Times New Roman"/>
              </a:rPr>
              <a:t> </a:t>
            </a:r>
            <a:r>
              <a:rPr sz="2800" dirty="0">
                <a:latin typeface="Arial"/>
                <a:cs typeface="Arial"/>
              </a:rPr>
              <a:t>test</a:t>
            </a:r>
            <a:r>
              <a:rPr sz="2800" spc="80" dirty="0">
                <a:latin typeface="Times New Roman"/>
                <a:cs typeface="Times New Roman"/>
              </a:rPr>
              <a:t> </a:t>
            </a:r>
            <a:r>
              <a:rPr sz="2800" dirty="0">
                <a:latin typeface="Arial"/>
                <a:cs typeface="Arial"/>
              </a:rPr>
              <a:t>modules</a:t>
            </a:r>
            <a:endParaRPr sz="2800">
              <a:latin typeface="Arial"/>
              <a:cs typeface="Arial"/>
            </a:endParaRPr>
          </a:p>
          <a:p>
            <a:pPr marL="355600" marR="51435" indent="-342900">
              <a:lnSpc>
                <a:spcPct val="100000"/>
              </a:lnSpc>
              <a:spcBef>
                <a:spcPts val="680"/>
              </a:spcBef>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programs</a:t>
            </a:r>
            <a:r>
              <a:rPr sz="2800" spc="80" dirty="0">
                <a:latin typeface="Times New Roman"/>
                <a:cs typeface="Times New Roman"/>
              </a:rPr>
              <a:t> </a:t>
            </a:r>
            <a:r>
              <a:rPr sz="2800" dirty="0">
                <a:latin typeface="Arial"/>
                <a:cs typeface="Arial"/>
              </a:rPr>
              <a:t>commonly</a:t>
            </a:r>
            <a:r>
              <a:rPr sz="2800" spc="75" dirty="0">
                <a:latin typeface="Times New Roman"/>
                <a:cs typeface="Times New Roman"/>
              </a:rPr>
              <a:t> </a:t>
            </a:r>
            <a:r>
              <a:rPr sz="2800" dirty="0">
                <a:latin typeface="Arial"/>
                <a:cs typeface="Arial"/>
              </a:rPr>
              <a:t>use</a:t>
            </a:r>
            <a:r>
              <a:rPr sz="2800" spc="80" dirty="0">
                <a:latin typeface="Times New Roman"/>
                <a:cs typeface="Times New Roman"/>
              </a:rPr>
              <a:t> </a:t>
            </a:r>
            <a:r>
              <a:rPr sz="2800" dirty="0">
                <a:latin typeface="Arial"/>
                <a:cs typeface="Arial"/>
              </a:rPr>
              <a:t>use</a:t>
            </a:r>
            <a:r>
              <a:rPr sz="2800" spc="80" dirty="0">
                <a:latin typeface="Times New Roman"/>
                <a:cs typeface="Times New Roman"/>
              </a:rPr>
              <a:t> </a:t>
            </a:r>
            <a:r>
              <a:rPr sz="2800" spc="-10" dirty="0">
                <a:latin typeface="Arial"/>
                <a:cs typeface="Arial"/>
              </a:rPr>
              <a:t>S</a:t>
            </a:r>
            <a:r>
              <a:rPr sz="2800" dirty="0">
                <a:latin typeface="Arial"/>
                <a:cs typeface="Arial"/>
              </a:rPr>
              <a:t>ystem.in</a:t>
            </a:r>
            <a:r>
              <a:rPr sz="2800" spc="80" dirty="0">
                <a:latin typeface="Times New Roman"/>
                <a:cs typeface="Times New Roman"/>
              </a:rPr>
              <a:t> </a:t>
            </a:r>
            <a:r>
              <a:rPr sz="2800" dirty="0">
                <a:latin typeface="Arial"/>
                <a:cs typeface="Arial"/>
              </a:rPr>
              <a:t>and</a:t>
            </a:r>
            <a:r>
              <a:rPr sz="2800" dirty="0">
                <a:latin typeface="Times New Roman"/>
                <a:cs typeface="Times New Roman"/>
              </a:rPr>
              <a:t> </a:t>
            </a:r>
            <a:r>
              <a:rPr sz="2800" dirty="0">
                <a:latin typeface="Arial"/>
                <a:cs typeface="Arial"/>
              </a:rPr>
              <a:t>its</a:t>
            </a:r>
            <a:r>
              <a:rPr sz="2800" spc="80" dirty="0">
                <a:latin typeface="Times New Roman"/>
                <a:cs typeface="Times New Roman"/>
              </a:rPr>
              <a:t> </a:t>
            </a:r>
            <a:r>
              <a:rPr sz="2800" dirty="0">
                <a:latin typeface="Arial"/>
                <a:cs typeface="Arial"/>
              </a:rPr>
              <a:t>"readLine()"</a:t>
            </a:r>
            <a:r>
              <a:rPr sz="2800" spc="75" dirty="0">
                <a:latin typeface="Times New Roman"/>
                <a:cs typeface="Times New Roman"/>
              </a:rPr>
              <a:t> </a:t>
            </a:r>
            <a:r>
              <a:rPr sz="2800" dirty="0">
                <a:latin typeface="Arial"/>
                <a:cs typeface="Arial"/>
              </a:rPr>
              <a:t>method</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access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keyboard</a:t>
            </a:r>
            <a:r>
              <a:rPr sz="2800" dirty="0">
                <a:latin typeface="Times New Roman"/>
                <a:cs typeface="Times New Roman"/>
              </a:rPr>
              <a:t> </a:t>
            </a:r>
            <a:r>
              <a:rPr sz="2800" dirty="0">
                <a:latin typeface="Arial"/>
                <a:cs typeface="Arial"/>
              </a:rPr>
              <a:t>(requiring</a:t>
            </a:r>
            <a:r>
              <a:rPr sz="2800" spc="75" dirty="0">
                <a:latin typeface="Times New Roman"/>
                <a:cs typeface="Times New Roman"/>
              </a:rPr>
              <a:t> </a:t>
            </a:r>
            <a:r>
              <a:rPr sz="2800" dirty="0">
                <a:latin typeface="Arial"/>
                <a:cs typeface="Arial"/>
              </a:rPr>
              <a:t>that</a:t>
            </a:r>
            <a:r>
              <a:rPr sz="2800" spc="75" dirty="0">
                <a:latin typeface="Times New Roman"/>
                <a:cs typeface="Times New Roman"/>
              </a:rPr>
              <a:t> </a:t>
            </a:r>
            <a:r>
              <a:rPr sz="2800" dirty="0">
                <a:latin typeface="Arial"/>
                <a:cs typeface="Arial"/>
              </a:rPr>
              <a:t>IOException</a:t>
            </a:r>
            <a:r>
              <a:rPr sz="2800" spc="75" dirty="0">
                <a:latin typeface="Times New Roman"/>
                <a:cs typeface="Times New Roman"/>
              </a:rPr>
              <a:t> </a:t>
            </a:r>
            <a:r>
              <a:rPr sz="2800" dirty="0">
                <a:latin typeface="Arial"/>
                <a:cs typeface="Arial"/>
              </a:rPr>
              <a:t>be</a:t>
            </a:r>
            <a:r>
              <a:rPr sz="2800" spc="75" dirty="0">
                <a:latin typeface="Times New Roman"/>
                <a:cs typeface="Times New Roman"/>
              </a:rPr>
              <a:t> </a:t>
            </a:r>
            <a:r>
              <a:rPr sz="2800" dirty="0">
                <a:latin typeface="Arial"/>
                <a:cs typeface="Arial"/>
              </a:rPr>
              <a:t>handled)</a:t>
            </a:r>
            <a:endParaRPr sz="2800">
              <a:latin typeface="Arial"/>
              <a:cs typeface="Arial"/>
            </a:endParaRPr>
          </a:p>
          <a:p>
            <a:pPr marL="355600" marR="266065" indent="-342900">
              <a:lnSpc>
                <a:spcPct val="100000"/>
              </a:lnSpc>
              <a:spcBef>
                <a:spcPts val="675"/>
              </a:spcBef>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introduced</a:t>
            </a:r>
            <a:r>
              <a:rPr sz="2800" spc="8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java.util.Scanner</a:t>
            </a:r>
            <a:r>
              <a:rPr sz="2800" spc="85" dirty="0">
                <a:latin typeface="Times New Roman"/>
                <a:cs typeface="Times New Roman"/>
              </a:rPr>
              <a:t> </a:t>
            </a:r>
            <a:r>
              <a:rPr sz="2800" dirty="0">
                <a:latin typeface="Arial"/>
                <a:cs typeface="Arial"/>
              </a:rPr>
              <a:t>class</a:t>
            </a:r>
            <a:r>
              <a:rPr sz="2800" dirty="0">
                <a:latin typeface="Times New Roman"/>
                <a:cs typeface="Times New Roman"/>
              </a:rPr>
              <a:t> </a:t>
            </a:r>
            <a:r>
              <a:rPr sz="2800" dirty="0">
                <a:latin typeface="Arial"/>
                <a:cs typeface="Arial"/>
              </a:rPr>
              <a:t>designed</a:t>
            </a:r>
            <a:r>
              <a:rPr sz="2800" spc="80" dirty="0">
                <a:latin typeface="Times New Roman"/>
                <a:cs typeface="Times New Roman"/>
              </a:rPr>
              <a:t> </a:t>
            </a:r>
            <a:r>
              <a:rPr sz="2800" dirty="0">
                <a:latin typeface="Arial"/>
                <a:cs typeface="Arial"/>
              </a:rPr>
              <a:t>specifically</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reduce</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amount</a:t>
            </a:r>
            <a:r>
              <a:rPr sz="2800" spc="80" dirty="0">
                <a:latin typeface="Times New Roman"/>
                <a:cs typeface="Times New Roman"/>
              </a:rPr>
              <a:t> </a:t>
            </a:r>
            <a:r>
              <a:rPr sz="2800" dirty="0">
                <a:latin typeface="Arial"/>
                <a:cs typeface="Arial"/>
              </a:rPr>
              <a:t>of</a:t>
            </a:r>
            <a:r>
              <a:rPr sz="2800" dirty="0">
                <a:latin typeface="Times New Roman"/>
                <a:cs typeface="Times New Roman"/>
              </a:rPr>
              <a:t> </a:t>
            </a:r>
            <a:r>
              <a:rPr sz="2800" dirty="0">
                <a:latin typeface="Arial"/>
                <a:cs typeface="Arial"/>
              </a:rPr>
              <a:t>code</a:t>
            </a:r>
            <a:r>
              <a:rPr sz="2800" spc="75" dirty="0">
                <a:latin typeface="Times New Roman"/>
                <a:cs typeface="Times New Roman"/>
              </a:rPr>
              <a:t> </a:t>
            </a:r>
            <a:r>
              <a:rPr sz="2800" dirty="0">
                <a:latin typeface="Arial"/>
                <a:cs typeface="Arial"/>
              </a:rPr>
              <a:t>needed</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communicate</a:t>
            </a:r>
            <a:r>
              <a:rPr sz="2800" spc="75"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keyboard</a:t>
            </a:r>
            <a:endParaRPr sz="2800">
              <a:latin typeface="Arial"/>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0700" y="1130300"/>
            <a:ext cx="8458200" cy="4038600"/>
          </a:xfrm>
          <a:custGeom>
            <a:avLst/>
            <a:gdLst/>
            <a:ahLst/>
            <a:cxnLst/>
            <a:rect l="l" t="t" r="r" b="b"/>
            <a:pathLst>
              <a:path w="8458200" h="4038600">
                <a:moveTo>
                  <a:pt x="0" y="4038599"/>
                </a:moveTo>
                <a:lnTo>
                  <a:pt x="8458199" y="4038599"/>
                </a:lnTo>
                <a:lnTo>
                  <a:pt x="8458199" y="0"/>
                </a:lnTo>
                <a:lnTo>
                  <a:pt x="0" y="0"/>
                </a:lnTo>
                <a:lnTo>
                  <a:pt x="0" y="40385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09065">
              <a:lnSpc>
                <a:spcPct val="100000"/>
              </a:lnSpc>
            </a:pPr>
            <a:r>
              <a:rPr sz="3600" spc="-5" dirty="0"/>
              <a:t>Keyboar</a:t>
            </a:r>
            <a:r>
              <a:rPr sz="3600" dirty="0"/>
              <a:t>d</a:t>
            </a:r>
            <a:r>
              <a:rPr sz="3600" spc="105" dirty="0">
                <a:latin typeface="Times New Roman"/>
                <a:cs typeface="Times New Roman"/>
              </a:rPr>
              <a:t> </a:t>
            </a:r>
            <a:r>
              <a:rPr sz="3600" spc="-20" dirty="0"/>
              <a:t>Input</a:t>
            </a:r>
            <a:r>
              <a:rPr sz="3600" spc="95" dirty="0">
                <a:latin typeface="Times New Roman"/>
                <a:cs typeface="Times New Roman"/>
              </a:rPr>
              <a:t> </a:t>
            </a:r>
            <a:r>
              <a:rPr sz="3600" dirty="0"/>
              <a:t>–</a:t>
            </a:r>
            <a:r>
              <a:rPr sz="3600" spc="100" dirty="0">
                <a:latin typeface="Times New Roman"/>
                <a:cs typeface="Times New Roman"/>
              </a:rPr>
              <a:t> </a:t>
            </a:r>
            <a:r>
              <a:rPr sz="3600" spc="-35" dirty="0"/>
              <a:t>O</a:t>
            </a:r>
            <a:r>
              <a:rPr sz="3600" spc="-20" dirty="0"/>
              <a:t>ld</a:t>
            </a:r>
            <a:r>
              <a:rPr sz="3600" spc="95" dirty="0">
                <a:latin typeface="Times New Roman"/>
                <a:cs typeface="Times New Roman"/>
              </a:rPr>
              <a:t> </a:t>
            </a:r>
            <a:r>
              <a:rPr sz="3600" dirty="0"/>
              <a:t>Style</a:t>
            </a:r>
            <a:endParaRPr sz="3600">
              <a:latin typeface="Times New Roman"/>
              <a:cs typeface="Times New Roman"/>
            </a:endParaRPr>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56</a:t>
            </a:fld>
            <a:endParaRPr sz="1600">
              <a:latin typeface="Times New Roman"/>
              <a:cs typeface="Times New Roman"/>
            </a:endParaRPr>
          </a:p>
        </p:txBody>
      </p:sp>
      <p:sp>
        <p:nvSpPr>
          <p:cNvPr id="4" name="object 4"/>
          <p:cNvSpPr txBox="1"/>
          <p:nvPr/>
        </p:nvSpPr>
        <p:spPr>
          <a:xfrm>
            <a:off x="714502" y="1232865"/>
            <a:ext cx="8101330" cy="2597150"/>
          </a:xfrm>
          <a:prstGeom prst="rect">
            <a:avLst/>
          </a:prstGeom>
        </p:spPr>
        <p:txBody>
          <a:bodyPr vert="horz" wrap="square" lIns="0" tIns="0" rIns="0" bIns="0" rtlCol="0">
            <a:spAutoFit/>
          </a:bodyPr>
          <a:lstStyle/>
          <a:p>
            <a:pPr marL="12700" marR="3204210">
              <a:lnSpc>
                <a:spcPct val="90100"/>
              </a:lnSpc>
              <a:tabLst>
                <a:tab pos="1078865" algn="l"/>
                <a:tab pos="2755265" algn="l"/>
                <a:tab pos="4126865" algn="l"/>
                <a:tab pos="4431665" algn="l"/>
              </a:tabLst>
            </a:pP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firstName;</a:t>
            </a:r>
            <a:r>
              <a:rPr sz="2000" b="1" spc="-5" dirty="0">
                <a:latin typeface="Times New Roman"/>
                <a:cs typeface="Times New Roman"/>
              </a:rPr>
              <a:t> </a:t>
            </a:r>
            <a:r>
              <a:rPr sz="2000" b="1" spc="-15" dirty="0">
                <a:latin typeface="Courier New"/>
                <a:cs typeface="Courier New"/>
              </a:rPr>
              <a:t>InputStreamReader</a:t>
            </a:r>
            <a:r>
              <a:rPr sz="2000" b="1" spc="-15" dirty="0">
                <a:latin typeface="Times New Roman"/>
                <a:cs typeface="Times New Roman"/>
              </a:rPr>
              <a:t>	</a:t>
            </a:r>
            <a:r>
              <a:rPr sz="2000" b="1" spc="-15" dirty="0">
                <a:latin typeface="Courier New"/>
                <a:cs typeface="Courier New"/>
              </a:rPr>
              <a:t>inStream</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5" dirty="0">
                <a:latin typeface="Times New Roman"/>
                <a:cs typeface="Times New Roman"/>
              </a:rPr>
              <a:t> </a:t>
            </a:r>
            <a:r>
              <a:rPr sz="2000" b="1" spc="-15" dirty="0">
                <a:latin typeface="Courier New"/>
                <a:cs typeface="Courier New"/>
              </a:rPr>
              <a:t>InputStreamReader(System.in);</a:t>
            </a:r>
            <a:endParaRPr sz="2000">
              <a:latin typeface="Courier New"/>
              <a:cs typeface="Courier New"/>
            </a:endParaRPr>
          </a:p>
          <a:p>
            <a:pPr marL="12700" marR="5080">
              <a:lnSpc>
                <a:spcPct val="90100"/>
              </a:lnSpc>
              <a:spcBef>
                <a:spcPts val="235"/>
              </a:spcBef>
              <a:tabLst>
                <a:tab pos="621665" algn="l"/>
                <a:tab pos="2298065" algn="l"/>
                <a:tab pos="3212465" algn="l"/>
                <a:tab pos="3517265" algn="l"/>
                <a:tab pos="3822065" algn="l"/>
                <a:tab pos="4126865" algn="l"/>
                <a:tab pos="4735830" algn="l"/>
                <a:tab pos="5497830" algn="l"/>
                <a:tab pos="6412230" algn="l"/>
                <a:tab pos="7174230" algn="l"/>
                <a:tab pos="7631430" algn="l"/>
              </a:tabLst>
            </a:pPr>
            <a:r>
              <a:rPr sz="2000" b="1" spc="-15" dirty="0">
                <a:latin typeface="Courier New"/>
                <a:cs typeface="Courier New"/>
              </a:rPr>
              <a:t>BufferedReader</a:t>
            </a:r>
            <a:r>
              <a:rPr sz="2000" b="1" spc="-15" dirty="0">
                <a:latin typeface="Times New Roman"/>
                <a:cs typeface="Times New Roman"/>
              </a:rPr>
              <a:t>	</a:t>
            </a:r>
            <a:r>
              <a:rPr sz="2000" b="1" spc="-15" dirty="0">
                <a:latin typeface="Courier New"/>
                <a:cs typeface="Courier New"/>
              </a:rPr>
              <a:t>inBuf</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BufferedReader(inStream);</a:t>
            </a:r>
            <a:r>
              <a:rPr sz="2000" b="1" spc="-5" dirty="0">
                <a:latin typeface="Times New Roman"/>
                <a:cs typeface="Times New Roman"/>
              </a:rPr>
              <a:t> </a:t>
            </a:r>
            <a:r>
              <a:rPr sz="2000" b="1" spc="-15" dirty="0">
                <a:latin typeface="Courier New"/>
                <a:cs typeface="Courier New"/>
              </a:rPr>
              <a:t>System.out.print("Please</a:t>
            </a:r>
            <a:r>
              <a:rPr sz="2000" b="1" spc="-15" dirty="0">
                <a:latin typeface="Times New Roman"/>
                <a:cs typeface="Times New Roman"/>
              </a:rPr>
              <a:t>	</a:t>
            </a:r>
            <a:r>
              <a:rPr sz="2000" b="1" spc="-15" dirty="0">
                <a:latin typeface="Courier New"/>
                <a:cs typeface="Courier New"/>
              </a:rPr>
              <a:t>enter</a:t>
            </a:r>
            <a:r>
              <a:rPr sz="2000" b="1" spc="-15" dirty="0">
                <a:latin typeface="Times New Roman"/>
                <a:cs typeface="Times New Roman"/>
              </a:rPr>
              <a:t>	</a:t>
            </a:r>
            <a:r>
              <a:rPr sz="2000" b="1" spc="-15" dirty="0">
                <a:latin typeface="Courier New"/>
                <a:cs typeface="Courier New"/>
              </a:rPr>
              <a:t>your</a:t>
            </a:r>
            <a:r>
              <a:rPr sz="2000" b="1" spc="-15" dirty="0">
                <a:latin typeface="Times New Roman"/>
                <a:cs typeface="Times New Roman"/>
              </a:rPr>
              <a:t>	</a:t>
            </a:r>
            <a:r>
              <a:rPr sz="2000" b="1" spc="-15" dirty="0">
                <a:latin typeface="Courier New"/>
                <a:cs typeface="Courier New"/>
              </a:rPr>
              <a:t>first</a:t>
            </a:r>
            <a:r>
              <a:rPr sz="2000" b="1" spc="-15" dirty="0">
                <a:latin typeface="Times New Roman"/>
                <a:cs typeface="Times New Roman"/>
              </a:rPr>
              <a:t>	</a:t>
            </a:r>
            <a:r>
              <a:rPr sz="2000" b="1" spc="-15" dirty="0">
                <a:latin typeface="Courier New"/>
                <a:cs typeface="Courier New"/>
              </a:rPr>
              <a:t>name</a:t>
            </a:r>
            <a:r>
              <a:rPr sz="2000" b="1" spc="-15" dirty="0">
                <a:latin typeface="Times New Roman"/>
                <a:cs typeface="Times New Roman"/>
              </a:rPr>
              <a:t>	</a:t>
            </a:r>
            <a:r>
              <a:rPr sz="2000" b="1" spc="-15" dirty="0">
                <a:latin typeface="Courier New"/>
                <a:cs typeface="Courier New"/>
              </a:rPr>
              <a:t>=&gt;</a:t>
            </a:r>
            <a:r>
              <a:rPr sz="2000" b="1" spc="-15" dirty="0">
                <a:latin typeface="Times New Roman"/>
                <a:cs typeface="Times New Roman"/>
              </a:rPr>
              <a:t>	</a:t>
            </a:r>
            <a:r>
              <a:rPr sz="2000" b="1" spc="-15" dirty="0">
                <a:latin typeface="Courier New"/>
                <a:cs typeface="Courier New"/>
              </a:rPr>
              <a:t>");</a:t>
            </a:r>
            <a:r>
              <a:rPr sz="2000" b="1" spc="-5" dirty="0">
                <a:latin typeface="Times New Roman"/>
                <a:cs typeface="Times New Roman"/>
              </a:rPr>
              <a:t> </a:t>
            </a:r>
            <a:r>
              <a:rPr sz="2000" b="1" spc="-15" dirty="0">
                <a:latin typeface="Courier New"/>
                <a:cs typeface="Courier New"/>
              </a:rPr>
              <a:t>try</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a:p>
            <a:pPr marL="1040765">
              <a:lnSpc>
                <a:spcPct val="100000"/>
              </a:lnSpc>
              <a:tabLst>
                <a:tab pos="2564765" algn="l"/>
                <a:tab pos="2869565" algn="l"/>
              </a:tabLst>
            </a:pPr>
            <a:r>
              <a:rPr sz="2000" b="1" spc="-15" dirty="0">
                <a:latin typeface="Courier New"/>
                <a:cs typeface="Courier New"/>
              </a:rPr>
              <a:t>firstName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inBuf.readLine();</a:t>
            </a:r>
            <a:endParaRPr sz="2000">
              <a:latin typeface="Courier New"/>
              <a:cs typeface="Courier New"/>
            </a:endParaRPr>
          </a:p>
          <a:p>
            <a:pPr marL="12700" marR="3966845">
              <a:lnSpc>
                <a:spcPct val="100000"/>
              </a:lnSpc>
              <a:tabLst>
                <a:tab pos="316865" algn="l"/>
                <a:tab pos="774065" algn="l"/>
                <a:tab pos="926465" algn="l"/>
                <a:tab pos="1383665" algn="l"/>
                <a:tab pos="1840864" algn="l"/>
                <a:tab pos="2755265" algn="l"/>
                <a:tab pos="2907665" algn="l"/>
                <a:tab pos="33648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end</a:t>
            </a:r>
            <a:r>
              <a:rPr sz="2000" b="1" spc="-15" dirty="0">
                <a:latin typeface="Times New Roman"/>
                <a:cs typeface="Times New Roman"/>
              </a:rPr>
              <a:t>	</a:t>
            </a:r>
            <a:r>
              <a:rPr sz="2000" b="1" spc="-15" dirty="0">
                <a:latin typeface="Courier New"/>
                <a:cs typeface="Courier New"/>
              </a:rPr>
              <a:t>of</a:t>
            </a:r>
            <a:r>
              <a:rPr sz="2000" b="1" spc="-15" dirty="0">
                <a:latin typeface="Times New Roman"/>
                <a:cs typeface="Times New Roman"/>
              </a:rPr>
              <a:t>	</a:t>
            </a:r>
            <a:r>
              <a:rPr sz="2000" b="1" spc="-15" dirty="0">
                <a:latin typeface="Courier New"/>
                <a:cs typeface="Courier New"/>
              </a:rPr>
              <a:t>first</a:t>
            </a:r>
            <a:r>
              <a:rPr sz="2000" b="1" spc="-15" dirty="0">
                <a:latin typeface="Times New Roman"/>
                <a:cs typeface="Times New Roman"/>
              </a:rPr>
              <a:t>	</a:t>
            </a:r>
            <a:r>
              <a:rPr sz="2000" b="1" spc="-15" dirty="0">
                <a:latin typeface="Courier New"/>
                <a:cs typeface="Courier New"/>
              </a:rPr>
              <a:t>try</a:t>
            </a:r>
            <a:r>
              <a:rPr sz="2000" b="1" spc="-15" dirty="0">
                <a:latin typeface="Times New Roman"/>
                <a:cs typeface="Times New Roman"/>
              </a:rPr>
              <a:t>	</a:t>
            </a:r>
            <a:r>
              <a:rPr sz="2000" b="1" spc="-15" dirty="0">
                <a:latin typeface="Courier New"/>
                <a:cs typeface="Courier New"/>
              </a:rPr>
              <a:t>block</a:t>
            </a:r>
            <a:r>
              <a:rPr sz="2000" b="1" spc="-5" dirty="0">
                <a:latin typeface="Times New Roman"/>
                <a:cs typeface="Times New Roman"/>
              </a:rPr>
              <a:t> </a:t>
            </a:r>
            <a:r>
              <a:rPr sz="2000" b="1" spc="-15" dirty="0">
                <a:latin typeface="Courier New"/>
                <a:cs typeface="Courier New"/>
              </a:rPr>
              <a:t>catch</a:t>
            </a:r>
            <a:r>
              <a:rPr sz="2000" b="1" spc="-15" dirty="0">
                <a:latin typeface="Times New Roman"/>
                <a:cs typeface="Times New Roman"/>
              </a:rPr>
              <a:t>	</a:t>
            </a:r>
            <a:r>
              <a:rPr sz="2000" b="1" spc="-15" dirty="0">
                <a:latin typeface="Courier New"/>
                <a:cs typeface="Courier New"/>
              </a:rPr>
              <a:t>(IOException</a:t>
            </a:r>
            <a:r>
              <a:rPr sz="2000" b="1" spc="-15" dirty="0">
                <a:latin typeface="Times New Roman"/>
                <a:cs typeface="Times New Roman"/>
              </a:rPr>
              <a:t>	</a:t>
            </a:r>
            <a:r>
              <a:rPr sz="2000" b="1" spc="-15" dirty="0">
                <a:latin typeface="Courier New"/>
                <a:cs typeface="Courier New"/>
              </a:rPr>
              <a:t>e)</a:t>
            </a:r>
            <a:r>
              <a:rPr sz="2000" b="1" spc="-15" dirty="0">
                <a:latin typeface="Times New Roman"/>
                <a:cs typeface="Times New Roman"/>
              </a:rPr>
              <a:t>	</a:t>
            </a:r>
            <a:r>
              <a:rPr sz="2000" b="1" spc="-15" dirty="0">
                <a:latin typeface="Courier New"/>
                <a:cs typeface="Courier New"/>
              </a:rPr>
              <a:t>{</a:t>
            </a:r>
            <a:endParaRPr sz="2000">
              <a:latin typeface="Courier New"/>
              <a:cs typeface="Courier New"/>
            </a:endParaRPr>
          </a:p>
        </p:txBody>
      </p:sp>
      <p:sp>
        <p:nvSpPr>
          <p:cNvPr id="5" name="object 5"/>
          <p:cNvSpPr txBox="1"/>
          <p:nvPr/>
        </p:nvSpPr>
        <p:spPr>
          <a:xfrm>
            <a:off x="714502" y="3855322"/>
            <a:ext cx="5663565" cy="889000"/>
          </a:xfrm>
          <a:prstGeom prst="rect">
            <a:avLst/>
          </a:prstGeom>
        </p:spPr>
        <p:txBody>
          <a:bodyPr vert="horz" wrap="square" lIns="0" tIns="0" rIns="0" bIns="0" rtlCol="0">
            <a:spAutoFit/>
          </a:bodyPr>
          <a:lstStyle/>
          <a:p>
            <a:pPr marL="316865" marR="5080">
              <a:lnSpc>
                <a:spcPct val="100000"/>
              </a:lnSpc>
              <a:tabLst>
                <a:tab pos="4583430" algn="l"/>
              </a:tabLst>
            </a:pPr>
            <a:r>
              <a:rPr sz="2000" b="1" spc="-15" dirty="0">
                <a:latin typeface="Courier New"/>
                <a:cs typeface="Courier New"/>
              </a:rPr>
              <a:t>System.out.println("Problem</a:t>
            </a:r>
            <a:r>
              <a:rPr sz="2000" b="1" spc="-15" dirty="0">
                <a:latin typeface="Times New Roman"/>
                <a:cs typeface="Times New Roman"/>
              </a:rPr>
              <a:t>	</a:t>
            </a:r>
            <a:r>
              <a:rPr sz="2000" b="1" spc="-15" dirty="0">
                <a:latin typeface="Courier New"/>
                <a:cs typeface="Courier New"/>
              </a:rPr>
              <a:t>reading</a:t>
            </a:r>
            <a:r>
              <a:rPr sz="2000" b="1" spc="-5" dirty="0">
                <a:latin typeface="Times New Roman"/>
                <a:cs typeface="Times New Roman"/>
              </a:rPr>
              <a:t> </a:t>
            </a:r>
            <a:r>
              <a:rPr sz="2000" b="1" spc="-15" dirty="0">
                <a:latin typeface="Courier New"/>
                <a:cs typeface="Courier New"/>
              </a:rPr>
              <a:t>return;</a:t>
            </a:r>
            <a:endParaRPr sz="2000">
              <a:latin typeface="Courier New"/>
              <a:cs typeface="Courier New"/>
            </a:endParaRPr>
          </a:p>
          <a:p>
            <a:pPr marL="12700">
              <a:lnSpc>
                <a:spcPct val="100000"/>
              </a:lnSpc>
              <a:tabLst>
                <a:tab pos="316865" algn="l"/>
                <a:tab pos="774065" algn="l"/>
                <a:tab pos="1383665" algn="l"/>
                <a:tab pos="2298065" algn="l"/>
              </a:tabLst>
            </a:pP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end</a:t>
            </a:r>
            <a:r>
              <a:rPr sz="2000" b="1" spc="-15" dirty="0">
                <a:latin typeface="Times New Roman"/>
                <a:cs typeface="Times New Roman"/>
              </a:rPr>
              <a:t>	</a:t>
            </a:r>
            <a:r>
              <a:rPr sz="2000" b="1" spc="-15" dirty="0">
                <a:latin typeface="Courier New"/>
                <a:cs typeface="Courier New"/>
              </a:rPr>
              <a:t>catch</a:t>
            </a:r>
            <a:r>
              <a:rPr sz="2000" b="1" spc="-15" dirty="0">
                <a:latin typeface="Times New Roman"/>
                <a:cs typeface="Times New Roman"/>
              </a:rPr>
              <a:t>	</a:t>
            </a:r>
            <a:r>
              <a:rPr sz="2000" b="1" spc="-15" dirty="0">
                <a:latin typeface="Courier New"/>
                <a:cs typeface="Courier New"/>
              </a:rPr>
              <a:t>block</a:t>
            </a:r>
            <a:endParaRPr sz="2000">
              <a:latin typeface="Courier New"/>
              <a:cs typeface="Courier New"/>
            </a:endParaRPr>
          </a:p>
        </p:txBody>
      </p:sp>
      <p:sp>
        <p:nvSpPr>
          <p:cNvPr id="6" name="object 6"/>
          <p:cNvSpPr txBox="1"/>
          <p:nvPr/>
        </p:nvSpPr>
        <p:spPr>
          <a:xfrm>
            <a:off x="6504871" y="3855322"/>
            <a:ext cx="2006600" cy="279400"/>
          </a:xfrm>
          <a:prstGeom prst="rect">
            <a:avLst/>
          </a:prstGeom>
        </p:spPr>
        <p:txBody>
          <a:bodyPr vert="horz" wrap="square" lIns="0" tIns="0" rIns="0" bIns="0" rtlCol="0">
            <a:spAutoFit/>
          </a:bodyPr>
          <a:lstStyle/>
          <a:p>
            <a:pPr marL="12700">
              <a:lnSpc>
                <a:spcPct val="100000"/>
              </a:lnSpc>
              <a:tabLst>
                <a:tab pos="926465" algn="l"/>
              </a:tabLst>
            </a:pPr>
            <a:r>
              <a:rPr sz="2000" b="1" spc="-15" dirty="0">
                <a:latin typeface="Courier New"/>
                <a:cs typeface="Courier New"/>
              </a:rPr>
              <a:t>first</a:t>
            </a:r>
            <a:r>
              <a:rPr sz="2000" b="1" spc="-15" dirty="0">
                <a:latin typeface="Times New Roman"/>
                <a:cs typeface="Times New Roman"/>
              </a:rPr>
              <a:t>	</a:t>
            </a:r>
            <a:r>
              <a:rPr sz="2000" b="1" spc="-15" dirty="0">
                <a:latin typeface="Courier New"/>
                <a:cs typeface="Courier New"/>
              </a:rPr>
              <a:t>name");</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299" y="1130300"/>
            <a:ext cx="8458200" cy="1676400"/>
          </a:xfrm>
          <a:prstGeom prst="rect">
            <a:avLst/>
          </a:prstGeom>
          <a:solidFill>
            <a:srgbClr val="FFFF99"/>
          </a:solidFill>
        </p:spPr>
        <p:txBody>
          <a:bodyPr vert="horz" wrap="square" lIns="0" tIns="0" rIns="0" bIns="0" rtlCol="0">
            <a:spAutoFit/>
          </a:bodyPr>
          <a:lstStyle/>
          <a:p>
            <a:pPr marL="168275">
              <a:lnSpc>
                <a:spcPct val="100000"/>
              </a:lnSpc>
              <a:tabLst>
                <a:tab pos="1234440" algn="l"/>
              </a:tabLst>
            </a:pP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lastName;</a:t>
            </a:r>
            <a:endParaRPr sz="2000">
              <a:latin typeface="Courier New"/>
              <a:cs typeface="Courier New"/>
            </a:endParaRPr>
          </a:p>
          <a:p>
            <a:pPr marL="168275" marR="358140">
              <a:lnSpc>
                <a:spcPct val="119700"/>
              </a:lnSpc>
              <a:spcBef>
                <a:spcPts val="5"/>
              </a:spcBef>
              <a:tabLst>
                <a:tab pos="1386840" algn="l"/>
                <a:tab pos="1539240" algn="l"/>
                <a:tab pos="1844039" algn="l"/>
                <a:tab pos="3368040" algn="l"/>
                <a:tab pos="3672840" algn="l"/>
                <a:tab pos="3977640" algn="l"/>
                <a:tab pos="4282440" algn="l"/>
                <a:tab pos="4892040" algn="l"/>
                <a:tab pos="5653405" algn="l"/>
                <a:tab pos="6415405" algn="l"/>
                <a:tab pos="7177405" algn="l"/>
                <a:tab pos="7634605" algn="l"/>
              </a:tabLst>
            </a:pPr>
            <a:r>
              <a:rPr sz="2000" b="1" spc="-15" dirty="0">
                <a:latin typeface="Courier New"/>
                <a:cs typeface="Courier New"/>
              </a:rPr>
              <a:t>System.out.print("Please</a:t>
            </a:r>
            <a:r>
              <a:rPr sz="2000" b="1" spc="-15" dirty="0">
                <a:latin typeface="Times New Roman"/>
                <a:cs typeface="Times New Roman"/>
              </a:rPr>
              <a:t>	</a:t>
            </a:r>
            <a:r>
              <a:rPr sz="2000" b="1" spc="-15" dirty="0">
                <a:latin typeface="Courier New"/>
                <a:cs typeface="Courier New"/>
              </a:rPr>
              <a:t>enter</a:t>
            </a:r>
            <a:r>
              <a:rPr sz="2000" b="1" spc="-15" dirty="0">
                <a:latin typeface="Times New Roman"/>
                <a:cs typeface="Times New Roman"/>
              </a:rPr>
              <a:t>	</a:t>
            </a:r>
            <a:r>
              <a:rPr sz="2000" b="1" spc="-15" dirty="0">
                <a:latin typeface="Courier New"/>
                <a:cs typeface="Courier New"/>
              </a:rPr>
              <a:t>your</a:t>
            </a:r>
            <a:r>
              <a:rPr sz="2000" b="1" spc="-15" dirty="0">
                <a:latin typeface="Times New Roman"/>
                <a:cs typeface="Times New Roman"/>
              </a:rPr>
              <a:t>	</a:t>
            </a:r>
            <a:r>
              <a:rPr sz="2000" b="1" spc="-15" dirty="0">
                <a:latin typeface="Courier New"/>
                <a:cs typeface="Courier New"/>
              </a:rPr>
              <a:t>last</a:t>
            </a:r>
            <a:r>
              <a:rPr sz="2000" b="1" spc="-15" dirty="0">
                <a:latin typeface="Times New Roman"/>
                <a:cs typeface="Times New Roman"/>
              </a:rPr>
              <a:t>	</a:t>
            </a:r>
            <a:r>
              <a:rPr sz="2000" b="1" spc="-15" dirty="0">
                <a:latin typeface="Courier New"/>
                <a:cs typeface="Courier New"/>
              </a:rPr>
              <a:t>name</a:t>
            </a:r>
            <a:r>
              <a:rPr sz="2000" b="1" spc="-15" dirty="0">
                <a:latin typeface="Times New Roman"/>
                <a:cs typeface="Times New Roman"/>
              </a:rPr>
              <a:t>	</a:t>
            </a:r>
            <a:r>
              <a:rPr sz="2000" b="1" spc="-15" dirty="0">
                <a:latin typeface="Courier New"/>
                <a:cs typeface="Courier New"/>
              </a:rPr>
              <a:t>=&gt;</a:t>
            </a:r>
            <a:r>
              <a:rPr sz="2000" b="1" spc="-15" dirty="0">
                <a:latin typeface="Times New Roman"/>
                <a:cs typeface="Times New Roman"/>
              </a:rPr>
              <a:t>	</a:t>
            </a:r>
            <a:r>
              <a:rPr sz="2000" b="1" spc="-15" dirty="0">
                <a:latin typeface="Courier New"/>
                <a:cs typeface="Courier New"/>
              </a:rPr>
              <a:t>");</a:t>
            </a:r>
            <a:r>
              <a:rPr sz="2000" b="1" spc="-5" dirty="0">
                <a:latin typeface="Times New Roman"/>
                <a:cs typeface="Times New Roman"/>
              </a:rPr>
              <a:t> </a:t>
            </a:r>
            <a:r>
              <a:rPr sz="2000" b="1" spc="-15" dirty="0">
                <a:latin typeface="Courier New"/>
                <a:cs typeface="Courier New"/>
              </a:rPr>
              <a:t>Scanner</a:t>
            </a:r>
            <a:r>
              <a:rPr sz="2000" b="1" spc="-15" dirty="0">
                <a:latin typeface="Times New Roman"/>
                <a:cs typeface="Times New Roman"/>
              </a:rPr>
              <a:t>	</a:t>
            </a:r>
            <a:r>
              <a:rPr sz="2000" b="1" spc="-15" dirty="0">
                <a:latin typeface="Courier New"/>
                <a:cs typeface="Courier New"/>
              </a:rPr>
              <a:t>fromkeyboard</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r>
              <a:rPr sz="2000" b="1" spc="-15" dirty="0">
                <a:latin typeface="Times New Roman"/>
                <a:cs typeface="Times New Roman"/>
              </a:rPr>
              <a:t>	</a:t>
            </a:r>
            <a:r>
              <a:rPr sz="2000" b="1" spc="-15" dirty="0">
                <a:latin typeface="Courier New"/>
                <a:cs typeface="Courier New"/>
              </a:rPr>
              <a:t>Scanner(System.in);</a:t>
            </a:r>
            <a:r>
              <a:rPr sz="2000" b="1" spc="-5" dirty="0">
                <a:latin typeface="Times New Roman"/>
                <a:cs typeface="Times New Roman"/>
              </a:rPr>
              <a:t> </a:t>
            </a:r>
            <a:r>
              <a:rPr sz="2000" b="1" spc="-15" dirty="0">
                <a:latin typeface="Courier New"/>
                <a:cs typeface="Courier New"/>
              </a:rPr>
              <a:t>lastName</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fromkeyboard.next();</a:t>
            </a:r>
            <a:endParaRPr sz="2000">
              <a:latin typeface="Courier New"/>
              <a:cs typeface="Courier New"/>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57</a:t>
            </a:fld>
            <a:endParaRPr sz="16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320800">
              <a:lnSpc>
                <a:spcPct val="100000"/>
              </a:lnSpc>
            </a:pPr>
            <a:r>
              <a:rPr sz="3600" spc="-5" dirty="0"/>
              <a:t>Keyboar</a:t>
            </a:r>
            <a:r>
              <a:rPr sz="3600" dirty="0"/>
              <a:t>d</a:t>
            </a:r>
            <a:r>
              <a:rPr sz="3600" spc="105" dirty="0">
                <a:latin typeface="Times New Roman"/>
                <a:cs typeface="Times New Roman"/>
              </a:rPr>
              <a:t> </a:t>
            </a:r>
            <a:r>
              <a:rPr sz="3600" spc="-20" dirty="0"/>
              <a:t>Input</a:t>
            </a:r>
            <a:r>
              <a:rPr sz="3600" spc="95" dirty="0">
                <a:latin typeface="Times New Roman"/>
                <a:cs typeface="Times New Roman"/>
              </a:rPr>
              <a:t> </a:t>
            </a:r>
            <a:r>
              <a:rPr sz="3600" dirty="0"/>
              <a:t>–</a:t>
            </a:r>
            <a:r>
              <a:rPr sz="3600" spc="100" dirty="0">
                <a:latin typeface="Times New Roman"/>
                <a:cs typeface="Times New Roman"/>
              </a:rPr>
              <a:t> </a:t>
            </a:r>
            <a:r>
              <a:rPr sz="3600" spc="-10" dirty="0"/>
              <a:t>N</a:t>
            </a:r>
            <a:r>
              <a:rPr sz="3600" spc="-25" dirty="0"/>
              <a:t>e</a:t>
            </a:r>
            <a:r>
              <a:rPr sz="3600" spc="-30" dirty="0"/>
              <a:t>w</a:t>
            </a:r>
            <a:r>
              <a:rPr sz="3600" spc="95" dirty="0">
                <a:latin typeface="Times New Roman"/>
                <a:cs typeface="Times New Roman"/>
              </a:rPr>
              <a:t> </a:t>
            </a:r>
            <a:r>
              <a:rPr sz="3600" dirty="0"/>
              <a:t>Style</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51000">
              <a:lnSpc>
                <a:spcPct val="100000"/>
              </a:lnSpc>
            </a:pPr>
            <a:r>
              <a:rPr sz="3600" spc="-5" dirty="0"/>
              <a:t>Scanne</a:t>
            </a:r>
            <a:r>
              <a:rPr sz="3600" dirty="0"/>
              <a:t>r</a:t>
            </a:r>
            <a:r>
              <a:rPr sz="3600" spc="100" dirty="0">
                <a:latin typeface="Times New Roman"/>
                <a:cs typeface="Times New Roman"/>
              </a:rPr>
              <a:t> </a:t>
            </a:r>
            <a:r>
              <a:rPr sz="3600" spc="-20" dirty="0"/>
              <a:t>Object</a:t>
            </a:r>
            <a:r>
              <a:rPr sz="3600" spc="95" dirty="0">
                <a:latin typeface="Times New Roman"/>
                <a:cs typeface="Times New Roman"/>
              </a:rPr>
              <a:t> </a:t>
            </a:r>
            <a:r>
              <a:rPr sz="3600" spc="-30" dirty="0"/>
              <a:t>Methods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58</a:t>
            </a:fld>
            <a:endParaRPr sz="1600">
              <a:latin typeface="Times New Roman"/>
              <a:cs typeface="Times New Roman"/>
            </a:endParaRPr>
          </a:p>
        </p:txBody>
      </p:sp>
      <p:sp>
        <p:nvSpPr>
          <p:cNvPr id="3" name="object 3"/>
          <p:cNvSpPr txBox="1"/>
          <p:nvPr/>
        </p:nvSpPr>
        <p:spPr>
          <a:xfrm>
            <a:off x="524002" y="1227767"/>
            <a:ext cx="7731759" cy="522795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dirty="0">
                <a:latin typeface="Arial"/>
                <a:cs typeface="Arial"/>
              </a:rPr>
              <a:t>next()</a:t>
            </a:r>
            <a:r>
              <a:rPr sz="2800" spc="80" dirty="0">
                <a:latin typeface="Times New Roman"/>
                <a:cs typeface="Times New Roman"/>
              </a:rPr>
              <a:t> </a:t>
            </a:r>
            <a:r>
              <a:rPr sz="2800" dirty="0">
                <a:latin typeface="Arial"/>
                <a:cs typeface="Arial"/>
              </a:rPr>
              <a:t>returns</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next</a:t>
            </a:r>
            <a:r>
              <a:rPr sz="2800" spc="80" dirty="0">
                <a:latin typeface="Times New Roman"/>
                <a:cs typeface="Times New Roman"/>
              </a:rPr>
              <a:t> </a:t>
            </a:r>
            <a:r>
              <a:rPr sz="2800" dirty="0">
                <a:latin typeface="Arial"/>
                <a:cs typeface="Arial"/>
              </a:rPr>
              <a:t>input</a:t>
            </a:r>
            <a:r>
              <a:rPr sz="2800" spc="80" dirty="0">
                <a:latin typeface="Times New Roman"/>
                <a:cs typeface="Times New Roman"/>
              </a:rPr>
              <a:t> </a:t>
            </a:r>
            <a:r>
              <a:rPr sz="2800" dirty="0">
                <a:latin typeface="Arial"/>
                <a:cs typeface="Arial"/>
              </a:rPr>
              <a:t>buffer</a:t>
            </a:r>
            <a:r>
              <a:rPr sz="2800" spc="80" dirty="0">
                <a:latin typeface="Times New Roman"/>
                <a:cs typeface="Times New Roman"/>
              </a:rPr>
              <a:t> </a:t>
            </a:r>
            <a:r>
              <a:rPr sz="2800" dirty="0">
                <a:latin typeface="Arial"/>
                <a:cs typeface="Arial"/>
              </a:rPr>
              <a:t>String</a:t>
            </a:r>
            <a:r>
              <a:rPr sz="2800" spc="75" dirty="0">
                <a:latin typeface="Times New Roman"/>
                <a:cs typeface="Times New Roman"/>
              </a:rPr>
              <a:t> </a:t>
            </a:r>
            <a:r>
              <a:rPr sz="2800" dirty="0">
                <a:latin typeface="Arial"/>
                <a:cs typeface="Arial"/>
              </a:rPr>
              <a:t>token</a:t>
            </a:r>
            <a:endParaRPr sz="2800">
              <a:latin typeface="Arial"/>
              <a:cs typeface="Arial"/>
            </a:endParaRPr>
          </a:p>
          <a:p>
            <a:pPr marL="355600" marR="182880" indent="-342900">
              <a:lnSpc>
                <a:spcPct val="80000"/>
              </a:lnSpc>
              <a:spcBef>
                <a:spcPts val="675"/>
              </a:spcBef>
              <a:buFont typeface="Arial"/>
              <a:buChar char="•"/>
              <a:tabLst>
                <a:tab pos="355600" algn="l"/>
              </a:tabLst>
            </a:pPr>
            <a:r>
              <a:rPr sz="2800" dirty="0">
                <a:latin typeface="Arial"/>
                <a:cs typeface="Arial"/>
              </a:rPr>
              <a:t>next(comparePattern)</a:t>
            </a:r>
            <a:r>
              <a:rPr sz="2800" spc="90" dirty="0">
                <a:latin typeface="Times New Roman"/>
                <a:cs typeface="Times New Roman"/>
              </a:rPr>
              <a:t> </a:t>
            </a:r>
            <a:r>
              <a:rPr sz="2800" dirty="0">
                <a:latin typeface="Arial"/>
                <a:cs typeface="Arial"/>
              </a:rPr>
              <a:t>or</a:t>
            </a:r>
            <a:r>
              <a:rPr sz="2800" spc="75" dirty="0">
                <a:latin typeface="Times New Roman"/>
                <a:cs typeface="Times New Roman"/>
              </a:rPr>
              <a:t> </a:t>
            </a:r>
            <a:r>
              <a:rPr sz="2800" dirty="0">
                <a:latin typeface="Arial"/>
                <a:cs typeface="Arial"/>
              </a:rPr>
              <a:t>next(compareString)</a:t>
            </a:r>
            <a:r>
              <a:rPr sz="2800" dirty="0">
                <a:latin typeface="Times New Roman"/>
                <a:cs typeface="Times New Roman"/>
              </a:rPr>
              <a:t> </a:t>
            </a:r>
            <a:r>
              <a:rPr sz="2800" dirty="0">
                <a:latin typeface="Arial"/>
                <a:cs typeface="Arial"/>
              </a:rPr>
              <a:t>uses</a:t>
            </a:r>
            <a:r>
              <a:rPr sz="2800" spc="80" dirty="0">
                <a:latin typeface="Times New Roman"/>
                <a:cs typeface="Times New Roman"/>
              </a:rPr>
              <a:t> </a:t>
            </a:r>
            <a:r>
              <a:rPr sz="2800" dirty="0">
                <a:latin typeface="Arial"/>
                <a:cs typeface="Arial"/>
              </a:rPr>
              <a:t>patterns</a:t>
            </a:r>
            <a:r>
              <a:rPr sz="2800" spc="8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return</a:t>
            </a:r>
            <a:r>
              <a:rPr sz="2800" spc="75" dirty="0">
                <a:latin typeface="Times New Roman"/>
                <a:cs typeface="Times New Roman"/>
              </a:rPr>
              <a:t> </a:t>
            </a:r>
            <a:r>
              <a:rPr sz="2800" dirty="0">
                <a:latin typeface="Arial"/>
                <a:cs typeface="Arial"/>
              </a:rPr>
              <a:t>values</a:t>
            </a:r>
            <a:endParaRPr sz="2800">
              <a:latin typeface="Arial"/>
              <a:cs typeface="Arial"/>
            </a:endParaRPr>
          </a:p>
          <a:p>
            <a:pPr marL="355600" indent="-342900">
              <a:lnSpc>
                <a:spcPts val="3354"/>
              </a:lnSpc>
              <a:buFont typeface="Arial"/>
              <a:buChar char="•"/>
              <a:tabLst>
                <a:tab pos="356235" algn="l"/>
              </a:tabLst>
            </a:pPr>
            <a:r>
              <a:rPr sz="2800" spc="-5" dirty="0">
                <a:latin typeface="Arial"/>
                <a:cs typeface="Arial"/>
              </a:rPr>
              <a:t>N</a:t>
            </a:r>
            <a:r>
              <a:rPr sz="2800" dirty="0">
                <a:latin typeface="Arial"/>
                <a:cs typeface="Arial"/>
              </a:rPr>
              <a:t>umeric</a:t>
            </a:r>
            <a:r>
              <a:rPr sz="2800" spc="80" dirty="0">
                <a:latin typeface="Times New Roman"/>
                <a:cs typeface="Times New Roman"/>
              </a:rPr>
              <a:t> </a:t>
            </a:r>
            <a:r>
              <a:rPr sz="2800" dirty="0">
                <a:latin typeface="Arial"/>
                <a:cs typeface="Arial"/>
              </a:rPr>
              <a:t>variations</a:t>
            </a:r>
            <a:r>
              <a:rPr sz="2800" spc="75" dirty="0">
                <a:latin typeface="Times New Roman"/>
                <a:cs typeface="Times New Roman"/>
              </a:rPr>
              <a:t> </a:t>
            </a:r>
            <a:r>
              <a:rPr sz="2800" dirty="0">
                <a:latin typeface="Arial"/>
                <a:cs typeface="Arial"/>
              </a:rPr>
              <a:t>include:</a:t>
            </a:r>
            <a:endParaRPr sz="2800">
              <a:latin typeface="Arial"/>
              <a:cs typeface="Arial"/>
            </a:endParaRPr>
          </a:p>
          <a:p>
            <a:pPr marL="755650" lvl="1" indent="-285750">
              <a:lnSpc>
                <a:spcPts val="2870"/>
              </a:lnSpc>
              <a:buFont typeface="Arial"/>
              <a:buChar char="–"/>
              <a:tabLst>
                <a:tab pos="756285" algn="l"/>
              </a:tabLst>
            </a:pPr>
            <a:r>
              <a:rPr sz="2400" dirty="0">
                <a:latin typeface="Arial"/>
                <a:cs typeface="Arial"/>
              </a:rPr>
              <a:t>nextBigDecimal()</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n</a:t>
            </a:r>
            <a:r>
              <a:rPr sz="2400" spc="-5" dirty="0">
                <a:latin typeface="Arial"/>
                <a:cs typeface="Arial"/>
              </a:rPr>
              <a:t>extBigInteger()</a:t>
            </a:r>
            <a:endParaRPr sz="2400">
              <a:latin typeface="Arial"/>
              <a:cs typeface="Arial"/>
            </a:endParaRPr>
          </a:p>
          <a:p>
            <a:pPr marL="755650" lvl="1" indent="-285750">
              <a:lnSpc>
                <a:spcPts val="2875"/>
              </a:lnSpc>
              <a:buFont typeface="Arial"/>
              <a:buChar char="–"/>
              <a:tabLst>
                <a:tab pos="756285" algn="l"/>
              </a:tabLst>
            </a:pPr>
            <a:r>
              <a:rPr sz="2400" dirty="0">
                <a:latin typeface="Arial"/>
                <a:cs typeface="Arial"/>
              </a:rPr>
              <a:t>nextBoolean()</a:t>
            </a:r>
            <a:endParaRPr sz="2400">
              <a:latin typeface="Arial"/>
              <a:cs typeface="Arial"/>
            </a:endParaRPr>
          </a:p>
          <a:p>
            <a:pPr marL="755650" lvl="1" indent="-285750">
              <a:lnSpc>
                <a:spcPts val="2875"/>
              </a:lnSpc>
              <a:buFont typeface="Arial"/>
              <a:buChar char="–"/>
              <a:tabLst>
                <a:tab pos="756285" algn="l"/>
              </a:tabLst>
            </a:pPr>
            <a:r>
              <a:rPr sz="2400" dirty="0">
                <a:latin typeface="Arial"/>
                <a:cs typeface="Arial"/>
              </a:rPr>
              <a:t>n</a:t>
            </a:r>
            <a:r>
              <a:rPr sz="2400" spc="-20" dirty="0">
                <a:latin typeface="Arial"/>
                <a:cs typeface="Arial"/>
              </a:rPr>
              <a:t>extByte()</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nextDouble()</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nextFloat()</a:t>
            </a:r>
            <a:endParaRPr sz="2400">
              <a:latin typeface="Arial"/>
              <a:cs typeface="Arial"/>
            </a:endParaRPr>
          </a:p>
          <a:p>
            <a:pPr marL="755650" lvl="1" indent="-285750">
              <a:lnSpc>
                <a:spcPts val="2875"/>
              </a:lnSpc>
              <a:buFont typeface="Arial"/>
              <a:buChar char="–"/>
              <a:tabLst>
                <a:tab pos="755650" algn="l"/>
              </a:tabLst>
            </a:pPr>
            <a:r>
              <a:rPr sz="2400" dirty="0">
                <a:latin typeface="Arial"/>
                <a:cs typeface="Arial"/>
              </a:rPr>
              <a:t>n</a:t>
            </a:r>
            <a:r>
              <a:rPr sz="2400" spc="-15" dirty="0">
                <a:latin typeface="Arial"/>
                <a:cs typeface="Arial"/>
              </a:rPr>
              <a:t>extInt()</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n</a:t>
            </a:r>
            <a:r>
              <a:rPr sz="2400" spc="-5" dirty="0">
                <a:latin typeface="Arial"/>
                <a:cs typeface="Arial"/>
              </a:rPr>
              <a:t>e</a:t>
            </a:r>
            <a:r>
              <a:rPr sz="2400" dirty="0">
                <a:latin typeface="Arial"/>
                <a:cs typeface="Arial"/>
              </a:rPr>
              <a:t>x</a:t>
            </a:r>
            <a:r>
              <a:rPr sz="2400" spc="-15" dirty="0">
                <a:latin typeface="Arial"/>
                <a:cs typeface="Arial"/>
              </a:rPr>
              <a:t>t</a:t>
            </a:r>
            <a:r>
              <a:rPr sz="2400" dirty="0">
                <a:latin typeface="Arial"/>
                <a:cs typeface="Arial"/>
              </a:rPr>
              <a:t>L</a:t>
            </a:r>
            <a:r>
              <a:rPr sz="2400" spc="5" dirty="0">
                <a:latin typeface="Arial"/>
                <a:cs typeface="Arial"/>
              </a:rPr>
              <a:t>i</a:t>
            </a:r>
            <a:r>
              <a:rPr sz="2400" spc="-5" dirty="0">
                <a:latin typeface="Arial"/>
                <a:cs typeface="Arial"/>
              </a:rPr>
              <a:t>n</a:t>
            </a:r>
            <a:r>
              <a:rPr sz="2400" dirty="0">
                <a:latin typeface="Arial"/>
                <a:cs typeface="Arial"/>
              </a:rPr>
              <a:t>e</a:t>
            </a:r>
            <a:r>
              <a:rPr sz="2400" spc="-5" dirty="0">
                <a:latin typeface="Arial"/>
                <a:cs typeface="Arial"/>
              </a:rPr>
              <a:t>(</a:t>
            </a:r>
            <a:r>
              <a:rPr sz="2400" dirty="0">
                <a:latin typeface="Arial"/>
                <a:cs typeface="Arial"/>
              </a:rPr>
              <a:t>)</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n</a:t>
            </a:r>
            <a:r>
              <a:rPr sz="2400" spc="-5" dirty="0">
                <a:latin typeface="Arial"/>
                <a:cs typeface="Arial"/>
              </a:rPr>
              <a:t>extLong()</a:t>
            </a:r>
            <a:endParaRPr sz="2400">
              <a:latin typeface="Arial"/>
              <a:cs typeface="Arial"/>
            </a:endParaRPr>
          </a:p>
          <a:p>
            <a:pPr marL="755650" lvl="1" indent="-285750">
              <a:lnSpc>
                <a:spcPts val="2875"/>
              </a:lnSpc>
              <a:buFont typeface="Arial"/>
              <a:buChar char="–"/>
              <a:tabLst>
                <a:tab pos="756285" algn="l"/>
              </a:tabLst>
            </a:pPr>
            <a:r>
              <a:rPr sz="2400" dirty="0">
                <a:latin typeface="Arial"/>
                <a:cs typeface="Arial"/>
              </a:rPr>
              <a:t>n</a:t>
            </a:r>
            <a:r>
              <a:rPr sz="2400" spc="-5" dirty="0">
                <a:latin typeface="Arial"/>
                <a:cs typeface="Arial"/>
              </a:rPr>
              <a:t>extShort()</a:t>
            </a:r>
            <a:endParaRPr sz="2400">
              <a:latin typeface="Arial"/>
              <a:cs typeface="Aria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552065">
              <a:lnSpc>
                <a:spcPct val="100000"/>
              </a:lnSpc>
            </a:pPr>
            <a:r>
              <a:rPr sz="3600" spc="-20" dirty="0"/>
              <a:t>Synchronization</a:t>
            </a:r>
            <a:endParaRPr sz="3600"/>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59</a:t>
            </a:fld>
            <a:endParaRPr sz="1600">
              <a:latin typeface="Times New Roman"/>
              <a:cs typeface="Times New Roman"/>
            </a:endParaRPr>
          </a:p>
        </p:txBody>
      </p:sp>
      <p:sp>
        <p:nvSpPr>
          <p:cNvPr id="3" name="object 3"/>
          <p:cNvSpPr txBox="1"/>
          <p:nvPr/>
        </p:nvSpPr>
        <p:spPr>
          <a:xfrm>
            <a:off x="524002" y="1227767"/>
            <a:ext cx="7621270" cy="3283585"/>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spc="-5" dirty="0">
                <a:latin typeface="Arial"/>
                <a:cs typeface="Arial"/>
              </a:rPr>
              <a:t>B</a:t>
            </a:r>
            <a:r>
              <a:rPr sz="2800" dirty="0">
                <a:latin typeface="Arial"/>
                <a:cs typeface="Arial"/>
              </a:rPr>
              <a:t>eginning</a:t>
            </a:r>
            <a:r>
              <a:rPr sz="2800" spc="80" dirty="0">
                <a:latin typeface="Times New Roman"/>
                <a:cs typeface="Times New Roman"/>
              </a:rPr>
              <a:t> </a:t>
            </a:r>
            <a:r>
              <a:rPr sz="2800" dirty="0">
                <a:latin typeface="Arial"/>
                <a:cs typeface="Arial"/>
              </a:rPr>
              <a:t>with</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1.5)</a:t>
            </a:r>
            <a:r>
              <a:rPr sz="2800" spc="80" dirty="0">
                <a:latin typeface="Times New Roman"/>
                <a:cs typeface="Times New Roman"/>
              </a:rPr>
              <a:t> </a:t>
            </a:r>
            <a:r>
              <a:rPr sz="2800" dirty="0">
                <a:latin typeface="Arial"/>
                <a:cs typeface="Arial"/>
              </a:rPr>
              <a:t>the</a:t>
            </a:r>
            <a:r>
              <a:rPr sz="2800" dirty="0">
                <a:latin typeface="Times New Roman"/>
                <a:cs typeface="Times New Roman"/>
              </a:rPr>
              <a:t> </a:t>
            </a:r>
            <a:r>
              <a:rPr sz="2800" dirty="0">
                <a:latin typeface="Arial"/>
                <a:cs typeface="Arial"/>
              </a:rPr>
              <a:t>java.util.concurrent.locks,</a:t>
            </a:r>
            <a:r>
              <a:rPr sz="2800" spc="100" dirty="0">
                <a:latin typeface="Times New Roman"/>
                <a:cs typeface="Times New Roman"/>
              </a:rPr>
              <a:t> </a:t>
            </a:r>
            <a:r>
              <a:rPr sz="2800" dirty="0">
                <a:latin typeface="Arial"/>
                <a:cs typeface="Arial"/>
              </a:rPr>
              <a:t>java.util.concurrent,</a:t>
            </a:r>
            <a:r>
              <a:rPr sz="280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java.util.concurrent.atomic</a:t>
            </a:r>
            <a:r>
              <a:rPr sz="2800" spc="85" dirty="0">
                <a:latin typeface="Times New Roman"/>
                <a:cs typeface="Times New Roman"/>
              </a:rPr>
              <a:t> </a:t>
            </a:r>
            <a:r>
              <a:rPr sz="2800" dirty="0">
                <a:latin typeface="Arial"/>
                <a:cs typeface="Arial"/>
              </a:rPr>
              <a:t>packages</a:t>
            </a:r>
            <a:r>
              <a:rPr sz="2800" spc="85" dirty="0">
                <a:latin typeface="Times New Roman"/>
                <a:cs typeface="Times New Roman"/>
              </a:rPr>
              <a:t> </a:t>
            </a:r>
            <a:r>
              <a:rPr sz="2800" dirty="0">
                <a:latin typeface="Arial"/>
                <a:cs typeface="Arial"/>
              </a:rPr>
              <a:t>are</a:t>
            </a:r>
            <a:r>
              <a:rPr sz="2800" dirty="0">
                <a:latin typeface="Times New Roman"/>
                <a:cs typeface="Times New Roman"/>
              </a:rPr>
              <a:t> </a:t>
            </a:r>
            <a:r>
              <a:rPr sz="2800" dirty="0">
                <a:latin typeface="Arial"/>
                <a:cs typeface="Arial"/>
              </a:rPr>
              <a:t>available</a:t>
            </a:r>
            <a:r>
              <a:rPr sz="2800" spc="85" dirty="0">
                <a:latin typeface="Times New Roman"/>
                <a:cs typeface="Times New Roman"/>
              </a:rPr>
              <a:t> </a:t>
            </a:r>
            <a:r>
              <a:rPr sz="2800" dirty="0">
                <a:latin typeface="Arial"/>
                <a:cs typeface="Arial"/>
              </a:rPr>
              <a:t>providing</a:t>
            </a:r>
            <a:r>
              <a:rPr sz="2800" spc="85" dirty="0">
                <a:latin typeface="Times New Roman"/>
                <a:cs typeface="Times New Roman"/>
              </a:rPr>
              <a:t> </a:t>
            </a:r>
            <a:r>
              <a:rPr sz="2800" dirty="0">
                <a:latin typeface="Arial"/>
                <a:cs typeface="Arial"/>
              </a:rPr>
              <a:t>better</a:t>
            </a:r>
            <a:r>
              <a:rPr sz="2800" spc="85" dirty="0">
                <a:latin typeface="Times New Roman"/>
                <a:cs typeface="Times New Roman"/>
              </a:rPr>
              <a:t> </a:t>
            </a:r>
            <a:r>
              <a:rPr sz="2800" dirty="0">
                <a:latin typeface="Arial"/>
                <a:cs typeface="Arial"/>
              </a:rPr>
              <a:t>locking</a:t>
            </a:r>
            <a:r>
              <a:rPr sz="2800" spc="85" dirty="0">
                <a:latin typeface="Times New Roman"/>
                <a:cs typeface="Times New Roman"/>
              </a:rPr>
              <a:t> </a:t>
            </a:r>
            <a:r>
              <a:rPr sz="2800" dirty="0">
                <a:latin typeface="Arial"/>
                <a:cs typeface="Arial"/>
              </a:rPr>
              <a:t>support</a:t>
            </a:r>
            <a:r>
              <a:rPr sz="2800" spc="80" dirty="0">
                <a:latin typeface="Times New Roman"/>
                <a:cs typeface="Times New Roman"/>
              </a:rPr>
              <a:t> </a:t>
            </a:r>
            <a:r>
              <a:rPr sz="2800" dirty="0">
                <a:latin typeface="Arial"/>
                <a:cs typeface="Arial"/>
              </a:rPr>
              <a:t>than</a:t>
            </a:r>
            <a:r>
              <a:rPr sz="2800" dirty="0">
                <a:latin typeface="Times New Roman"/>
                <a:cs typeface="Times New Roman"/>
              </a:rPr>
              <a:t> </a:t>
            </a:r>
            <a:r>
              <a:rPr sz="2800" dirty="0">
                <a:latin typeface="Arial"/>
                <a:cs typeface="Arial"/>
              </a:rPr>
              <a:t>provided</a:t>
            </a:r>
            <a:r>
              <a:rPr sz="2800" spc="80" dirty="0">
                <a:latin typeface="Times New Roman"/>
                <a:cs typeface="Times New Roman"/>
              </a:rPr>
              <a:t> </a:t>
            </a:r>
            <a:r>
              <a:rPr sz="2800" dirty="0">
                <a:latin typeface="Arial"/>
                <a:cs typeface="Arial"/>
              </a:rPr>
              <a:t>by</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"synchronized"</a:t>
            </a:r>
            <a:r>
              <a:rPr sz="2800" spc="75" dirty="0">
                <a:latin typeface="Times New Roman"/>
                <a:cs typeface="Times New Roman"/>
              </a:rPr>
              <a:t> </a:t>
            </a:r>
            <a:r>
              <a:rPr sz="2800" dirty="0">
                <a:latin typeface="Arial"/>
                <a:cs typeface="Arial"/>
              </a:rPr>
              <a:t>modifier.</a:t>
            </a:r>
            <a:endParaRPr sz="2800">
              <a:latin typeface="Arial"/>
              <a:cs typeface="Arial"/>
            </a:endParaRPr>
          </a:p>
          <a:p>
            <a:pPr marL="354965" indent="-342265">
              <a:lnSpc>
                <a:spcPct val="100000"/>
              </a:lnSpc>
              <a:buFont typeface="Arial"/>
              <a:buChar char="•"/>
              <a:tabLst>
                <a:tab pos="355600" algn="l"/>
              </a:tabLst>
            </a:pPr>
            <a:r>
              <a:rPr sz="2800" spc="-5" dirty="0">
                <a:latin typeface="Arial"/>
                <a:cs typeface="Arial"/>
              </a:rPr>
              <a:t>Al</a:t>
            </a:r>
            <a:r>
              <a:rPr sz="2800" dirty="0">
                <a:latin typeface="Arial"/>
                <a:cs typeface="Arial"/>
              </a:rPr>
              <a:t>l</a:t>
            </a:r>
            <a:r>
              <a:rPr sz="2800" spc="75" dirty="0">
                <a:latin typeface="Times New Roman"/>
                <a:cs typeface="Times New Roman"/>
              </a:rPr>
              <a:t> </a:t>
            </a:r>
            <a:r>
              <a:rPr sz="2800" spc="-5" dirty="0">
                <a:latin typeface="Arial"/>
                <a:cs typeface="Arial"/>
              </a:rPr>
              <a:t>existin</a:t>
            </a:r>
            <a:r>
              <a:rPr sz="2800" dirty="0">
                <a:latin typeface="Arial"/>
                <a:cs typeface="Arial"/>
              </a:rPr>
              <a:t>g</a:t>
            </a:r>
            <a:r>
              <a:rPr sz="2800" spc="80" dirty="0">
                <a:latin typeface="Times New Roman"/>
                <a:cs typeface="Times New Roman"/>
              </a:rPr>
              <a:t> </a:t>
            </a:r>
            <a:r>
              <a:rPr sz="2800" dirty="0">
                <a:latin typeface="Arial"/>
                <a:cs typeface="Arial"/>
              </a:rPr>
              <a:t>code</a:t>
            </a:r>
            <a:r>
              <a:rPr sz="2800" spc="75" dirty="0">
                <a:latin typeface="Times New Roman"/>
                <a:cs typeface="Times New Roman"/>
              </a:rPr>
              <a:t> </a:t>
            </a:r>
            <a:r>
              <a:rPr sz="2800" dirty="0">
                <a:latin typeface="Arial"/>
                <a:cs typeface="Arial"/>
              </a:rPr>
              <a:t>still</a:t>
            </a:r>
            <a:r>
              <a:rPr sz="2800" spc="75" dirty="0">
                <a:latin typeface="Times New Roman"/>
                <a:cs typeface="Times New Roman"/>
              </a:rPr>
              <a:t> </a:t>
            </a:r>
            <a:r>
              <a:rPr sz="2800" spc="-5" dirty="0">
                <a:latin typeface="Arial"/>
                <a:cs typeface="Arial"/>
              </a:rPr>
              <a:t>work</a:t>
            </a:r>
            <a:r>
              <a:rPr sz="2800" dirty="0">
                <a:latin typeface="Arial"/>
                <a:cs typeface="Arial"/>
              </a:rPr>
              <a:t>s</a:t>
            </a:r>
            <a:r>
              <a:rPr sz="2800" spc="80" dirty="0">
                <a:latin typeface="Times New Roman"/>
                <a:cs typeface="Times New Roman"/>
              </a:rPr>
              <a:t> </a:t>
            </a:r>
            <a:r>
              <a:rPr sz="2800" spc="-5" dirty="0">
                <a:latin typeface="Arial"/>
                <a:cs typeface="Arial"/>
              </a:rPr>
              <a:t>a</a:t>
            </a:r>
            <a:r>
              <a:rPr sz="2800" dirty="0">
                <a:latin typeface="Arial"/>
                <a:cs typeface="Arial"/>
              </a:rPr>
              <a:t>s</a:t>
            </a:r>
            <a:r>
              <a:rPr sz="2800" spc="75" dirty="0">
                <a:latin typeface="Times New Roman"/>
                <a:cs typeface="Times New Roman"/>
              </a:rPr>
              <a:t> </a:t>
            </a:r>
            <a:r>
              <a:rPr sz="2800" dirty="0">
                <a:latin typeface="Arial"/>
                <a:cs typeface="Arial"/>
              </a:rPr>
              <a:t>before</a:t>
            </a:r>
            <a:endParaRPr sz="2800">
              <a:latin typeface="Arial"/>
              <a:cs typeface="Arial"/>
            </a:endParaRPr>
          </a:p>
          <a:p>
            <a:pPr marL="355600" marR="71120" indent="-342900">
              <a:lnSpc>
                <a:spcPct val="80000"/>
              </a:lnSpc>
              <a:spcBef>
                <a:spcPts val="675"/>
              </a:spcBef>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java.util.concurrent.xxx</a:t>
            </a:r>
            <a:r>
              <a:rPr sz="2800" spc="80" dirty="0">
                <a:latin typeface="Times New Roman"/>
                <a:cs typeface="Times New Roman"/>
              </a:rPr>
              <a:t> </a:t>
            </a:r>
            <a:r>
              <a:rPr sz="2800" dirty="0">
                <a:latin typeface="Arial"/>
                <a:cs typeface="Arial"/>
              </a:rPr>
              <a:t>packages</a:t>
            </a:r>
            <a:r>
              <a:rPr sz="2800" spc="85" dirty="0">
                <a:latin typeface="Times New Roman"/>
                <a:cs typeface="Times New Roman"/>
              </a:rPr>
              <a:t> </a:t>
            </a:r>
            <a:r>
              <a:rPr sz="2800" dirty="0">
                <a:latin typeface="Arial"/>
                <a:cs typeface="Arial"/>
              </a:rPr>
              <a:t>include</a:t>
            </a:r>
            <a:r>
              <a:rPr sz="2800" dirty="0">
                <a:latin typeface="Times New Roman"/>
                <a:cs typeface="Times New Roman"/>
              </a:rPr>
              <a:t> </a:t>
            </a:r>
            <a:r>
              <a:rPr sz="2800" spc="-5" dirty="0">
                <a:latin typeface="Arial"/>
                <a:cs typeface="Arial"/>
              </a:rPr>
              <a:t>interface</a:t>
            </a:r>
            <a:r>
              <a:rPr sz="2800" dirty="0">
                <a:latin typeface="Arial"/>
                <a:cs typeface="Arial"/>
              </a:rPr>
              <a:t>s</a:t>
            </a:r>
            <a:r>
              <a:rPr sz="2800" spc="8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classes</a:t>
            </a:r>
            <a:r>
              <a:rPr sz="2800" spc="75"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simplify</a:t>
            </a:r>
            <a:r>
              <a:rPr sz="2800" dirty="0">
                <a:latin typeface="Times New Roman"/>
                <a:cs typeface="Times New Roman"/>
              </a:rPr>
              <a:t> </a:t>
            </a:r>
            <a:r>
              <a:rPr sz="2800" dirty="0">
                <a:latin typeface="Arial"/>
                <a:cs typeface="Arial"/>
              </a:rPr>
              <a:t>synchronization</a:t>
            </a:r>
            <a:r>
              <a:rPr sz="2800" spc="7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locking</a:t>
            </a:r>
            <a:endParaRPr sz="28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64664">
              <a:lnSpc>
                <a:spcPct val="100000"/>
              </a:lnSpc>
            </a:pPr>
            <a:r>
              <a:rPr sz="3600" spc="-5" dirty="0"/>
              <a:t>JDK/SD</a:t>
            </a:r>
            <a:r>
              <a:rPr sz="3600" dirty="0"/>
              <a:t>K</a:t>
            </a:r>
            <a:r>
              <a:rPr sz="3600" spc="105" dirty="0">
                <a:latin typeface="Times New Roman"/>
                <a:cs typeface="Times New Roman"/>
              </a:rPr>
              <a:t> </a:t>
            </a:r>
            <a:r>
              <a:rPr sz="3600" dirty="0"/>
              <a:t>nomenclature</a:t>
            </a:r>
            <a:endParaRPr sz="3600">
              <a:latin typeface="Times New Roman"/>
              <a:cs typeface="Times New Roman"/>
            </a:endParaRPr>
          </a:p>
        </p:txBody>
      </p:sp>
      <p:sp>
        <p:nvSpPr>
          <p:cNvPr id="6" name="object 6"/>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7" name="object 7"/>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a:t>
            </a:fld>
            <a:endParaRPr sz="1600">
              <a:latin typeface="Times New Roman"/>
              <a:cs typeface="Times New Roman"/>
            </a:endParaRPr>
          </a:p>
        </p:txBody>
      </p:sp>
      <p:sp>
        <p:nvSpPr>
          <p:cNvPr id="3" name="object 3"/>
          <p:cNvSpPr txBox="1"/>
          <p:nvPr/>
        </p:nvSpPr>
        <p:spPr>
          <a:xfrm>
            <a:off x="524002" y="1227767"/>
            <a:ext cx="7237730" cy="2259965"/>
          </a:xfrm>
          <a:prstGeom prst="rect">
            <a:avLst/>
          </a:prstGeom>
        </p:spPr>
        <p:txBody>
          <a:bodyPr vert="horz" wrap="square" lIns="0" tIns="0" rIns="0" bIns="0" rtlCol="0">
            <a:spAutoFit/>
          </a:bodyPr>
          <a:lstStyle/>
          <a:p>
            <a:pPr marL="355600" marR="77470" indent="-342900">
              <a:lnSpc>
                <a:spcPct val="80000"/>
              </a:lnSpc>
              <a:buFont typeface="Arial"/>
              <a:buChar char="•"/>
              <a:tabLst>
                <a:tab pos="355600" algn="l"/>
              </a:tabLst>
            </a:pPr>
            <a:r>
              <a:rPr sz="2800" spc="-5" dirty="0">
                <a:latin typeface="Arial"/>
                <a:cs typeface="Arial"/>
              </a:rPr>
              <a:t>S</a:t>
            </a:r>
            <a:r>
              <a:rPr sz="2800" dirty="0">
                <a:latin typeface="Arial"/>
                <a:cs typeface="Arial"/>
              </a:rPr>
              <a:t>un</a:t>
            </a:r>
            <a:r>
              <a:rPr sz="2800" spc="80" dirty="0">
                <a:latin typeface="Times New Roman"/>
                <a:cs typeface="Times New Roman"/>
              </a:rPr>
              <a:t> </a:t>
            </a:r>
            <a:r>
              <a:rPr sz="2800" dirty="0">
                <a:latin typeface="Arial"/>
                <a:cs typeface="Arial"/>
              </a:rPr>
              <a:t>has</a:t>
            </a:r>
            <a:r>
              <a:rPr sz="2800" spc="80" dirty="0">
                <a:latin typeface="Times New Roman"/>
                <a:cs typeface="Times New Roman"/>
              </a:rPr>
              <a:t> </a:t>
            </a:r>
            <a:r>
              <a:rPr sz="2800" dirty="0">
                <a:latin typeface="Arial"/>
                <a:cs typeface="Arial"/>
              </a:rPr>
              <a:t>resurrected</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name</a:t>
            </a:r>
            <a:r>
              <a:rPr sz="2800" spc="80" dirty="0">
                <a:latin typeface="Times New Roman"/>
                <a:cs typeface="Times New Roman"/>
              </a:rPr>
              <a:t> </a:t>
            </a:r>
            <a:r>
              <a:rPr sz="2800" dirty="0">
                <a:latin typeface="Arial"/>
                <a:cs typeface="Arial"/>
              </a:rPr>
              <a:t>"JDK"</a:t>
            </a:r>
            <a:r>
              <a:rPr sz="2800" spc="75" dirty="0">
                <a:latin typeface="Times New Roman"/>
                <a:cs typeface="Times New Roman"/>
              </a:rPr>
              <a:t> </a:t>
            </a:r>
            <a:r>
              <a:rPr sz="2800" dirty="0">
                <a:latin typeface="Arial"/>
                <a:cs typeface="Arial"/>
              </a:rPr>
              <a:t>as</a:t>
            </a:r>
            <a:r>
              <a:rPr sz="2800" spc="80" dirty="0">
                <a:latin typeface="Times New Roman"/>
                <a:cs typeface="Times New Roman"/>
              </a:rPr>
              <a:t> </a:t>
            </a:r>
            <a:r>
              <a:rPr sz="2800" dirty="0">
                <a:latin typeface="Arial"/>
                <a:cs typeface="Arial"/>
              </a:rPr>
              <a:t>in</a:t>
            </a:r>
            <a:r>
              <a:rPr sz="280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SE</a:t>
            </a:r>
            <a:r>
              <a:rPr sz="2800" spc="80" dirty="0">
                <a:latin typeface="Times New Roman"/>
                <a:cs typeface="Times New Roman"/>
              </a:rPr>
              <a:t> </a:t>
            </a:r>
            <a:r>
              <a:rPr sz="2800" dirty="0">
                <a:latin typeface="Arial"/>
                <a:cs typeface="Arial"/>
              </a:rPr>
              <a:t>JDK"</a:t>
            </a:r>
            <a:r>
              <a:rPr sz="2800" spc="80" dirty="0">
                <a:latin typeface="Times New Roman"/>
                <a:cs typeface="Times New Roman"/>
              </a:rPr>
              <a:t> </a:t>
            </a:r>
            <a:r>
              <a:rPr sz="2800" dirty="0">
                <a:latin typeface="Arial"/>
                <a:cs typeface="Arial"/>
              </a:rPr>
              <a:t>rather</a:t>
            </a:r>
            <a:r>
              <a:rPr sz="2800" spc="75" dirty="0">
                <a:latin typeface="Times New Roman"/>
                <a:cs typeface="Times New Roman"/>
              </a:rPr>
              <a:t> </a:t>
            </a:r>
            <a:r>
              <a:rPr sz="2800" dirty="0">
                <a:latin typeface="Arial"/>
                <a:cs typeface="Arial"/>
              </a:rPr>
              <a:t>than</a:t>
            </a:r>
            <a:r>
              <a:rPr sz="2800" spc="75" dirty="0">
                <a:latin typeface="Times New Roman"/>
                <a:cs typeface="Times New Roman"/>
              </a:rPr>
              <a:t> </a:t>
            </a:r>
            <a:r>
              <a:rPr sz="2800" spc="-5" dirty="0">
                <a:latin typeface="Arial"/>
                <a:cs typeface="Arial"/>
              </a:rPr>
              <a:t>usin</a:t>
            </a:r>
            <a:r>
              <a:rPr sz="2800" dirty="0">
                <a:latin typeface="Arial"/>
                <a:cs typeface="Arial"/>
              </a:rPr>
              <a:t>g</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"SDK"</a:t>
            </a:r>
            <a:r>
              <a:rPr sz="2800" dirty="0">
                <a:latin typeface="Times New Roman"/>
                <a:cs typeface="Times New Roman"/>
              </a:rPr>
              <a:t> </a:t>
            </a:r>
            <a:r>
              <a:rPr sz="2800" dirty="0">
                <a:latin typeface="Arial"/>
                <a:cs typeface="Arial"/>
              </a:rPr>
              <a:t>moniker</a:t>
            </a:r>
            <a:r>
              <a:rPr sz="2800" spc="75" dirty="0">
                <a:latin typeface="Times New Roman"/>
                <a:cs typeface="Times New Roman"/>
              </a:rPr>
              <a:t> </a:t>
            </a:r>
            <a:r>
              <a:rPr sz="2800" dirty="0">
                <a:latin typeface="Arial"/>
                <a:cs typeface="Arial"/>
              </a:rPr>
              <a:t>adopted</a:t>
            </a:r>
            <a:r>
              <a:rPr sz="2800" spc="80" dirty="0">
                <a:latin typeface="Times New Roman"/>
                <a:cs typeface="Times New Roman"/>
              </a:rPr>
              <a:t> </a:t>
            </a:r>
            <a:r>
              <a:rPr sz="2800" dirty="0">
                <a:latin typeface="Arial"/>
                <a:cs typeface="Arial"/>
              </a:rPr>
              <a:t>by</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1.2,</a:t>
            </a:r>
            <a:r>
              <a:rPr sz="2800" spc="75" dirty="0">
                <a:latin typeface="Times New Roman"/>
                <a:cs typeface="Times New Roman"/>
              </a:rPr>
              <a:t> </a:t>
            </a:r>
            <a:r>
              <a:rPr sz="2800" dirty="0">
                <a:latin typeface="Arial"/>
                <a:cs typeface="Arial"/>
              </a:rPr>
              <a:t>1.3,</a:t>
            </a:r>
            <a:r>
              <a:rPr sz="2800" spc="75"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1.4</a:t>
            </a:r>
            <a:endParaRPr sz="2800">
              <a:latin typeface="Arial"/>
              <a:cs typeface="Arial"/>
            </a:endParaRPr>
          </a:p>
          <a:p>
            <a:pPr marL="355600" marR="5080" indent="-342900">
              <a:lnSpc>
                <a:spcPct val="80000"/>
              </a:lnSpc>
              <a:spcBef>
                <a:spcPts val="675"/>
              </a:spcBef>
              <a:buFont typeface="Arial"/>
              <a:buChar char="•"/>
              <a:tabLst>
                <a:tab pos="355600" algn="l"/>
              </a:tabLst>
            </a:pPr>
            <a:r>
              <a:rPr sz="2800" spc="-5" dirty="0">
                <a:latin typeface="Arial"/>
                <a:cs typeface="Arial"/>
              </a:rPr>
              <a:t>S</a:t>
            </a:r>
            <a:r>
              <a:rPr sz="2800" dirty="0">
                <a:latin typeface="Arial"/>
                <a:cs typeface="Arial"/>
              </a:rPr>
              <a:t>un</a:t>
            </a:r>
            <a:r>
              <a:rPr sz="2800" spc="80" dirty="0">
                <a:latin typeface="Times New Roman"/>
                <a:cs typeface="Times New Roman"/>
              </a:rPr>
              <a:t> </a:t>
            </a:r>
            <a:r>
              <a:rPr sz="2800" dirty="0">
                <a:latin typeface="Arial"/>
                <a:cs typeface="Arial"/>
              </a:rPr>
              <a:t>has</a:t>
            </a:r>
            <a:r>
              <a:rPr sz="2800" spc="80" dirty="0">
                <a:latin typeface="Times New Roman"/>
                <a:cs typeface="Times New Roman"/>
              </a:rPr>
              <a:t> </a:t>
            </a:r>
            <a:r>
              <a:rPr sz="2800" dirty="0">
                <a:latin typeface="Arial"/>
                <a:cs typeface="Arial"/>
              </a:rPr>
              <a:t>also</a:t>
            </a:r>
            <a:r>
              <a:rPr sz="2800" spc="80" dirty="0">
                <a:latin typeface="Times New Roman"/>
                <a:cs typeface="Times New Roman"/>
              </a:rPr>
              <a:t> </a:t>
            </a:r>
            <a:r>
              <a:rPr sz="2800" dirty="0">
                <a:latin typeface="Arial"/>
                <a:cs typeface="Arial"/>
              </a:rPr>
              <a:t>returned</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calling</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runtime</a:t>
            </a:r>
            <a:r>
              <a:rPr sz="2800" dirty="0">
                <a:latin typeface="Times New Roman"/>
                <a:cs typeface="Times New Roman"/>
              </a:rPr>
              <a:t> </a:t>
            </a:r>
            <a:r>
              <a:rPr sz="2800" dirty="0">
                <a:latin typeface="Arial"/>
                <a:cs typeface="Arial"/>
              </a:rPr>
              <a:t>environment</a:t>
            </a:r>
            <a:r>
              <a:rPr sz="2800" spc="85" dirty="0">
                <a:latin typeface="Times New Roman"/>
                <a:cs typeface="Times New Roman"/>
              </a:rPr>
              <a:t> </a:t>
            </a:r>
            <a:r>
              <a:rPr sz="2800" dirty="0">
                <a:latin typeface="Arial"/>
                <a:cs typeface="Arial"/>
              </a:rPr>
              <a:t>"JRE"</a:t>
            </a:r>
            <a:r>
              <a:rPr sz="2800" spc="80" dirty="0">
                <a:latin typeface="Times New Roman"/>
                <a:cs typeface="Times New Roman"/>
              </a:rPr>
              <a:t> </a:t>
            </a:r>
            <a:r>
              <a:rPr sz="2800" dirty="0">
                <a:latin typeface="Arial"/>
                <a:cs typeface="Arial"/>
              </a:rPr>
              <a:t>rather</a:t>
            </a:r>
            <a:r>
              <a:rPr sz="2800" spc="80" dirty="0">
                <a:latin typeface="Times New Roman"/>
                <a:cs typeface="Times New Roman"/>
              </a:rPr>
              <a:t> </a:t>
            </a:r>
            <a:r>
              <a:rPr sz="2800" dirty="0">
                <a:latin typeface="Arial"/>
                <a:cs typeface="Arial"/>
              </a:rPr>
              <a:t>than</a:t>
            </a:r>
            <a:r>
              <a:rPr sz="2800" spc="75" dirty="0">
                <a:latin typeface="Times New Roman"/>
                <a:cs typeface="Times New Roman"/>
              </a:rPr>
              <a:t> </a:t>
            </a:r>
            <a:r>
              <a:rPr sz="2800" dirty="0">
                <a:latin typeface="Arial"/>
                <a:cs typeface="Arial"/>
              </a:rPr>
              <a:t>"J2RE"</a:t>
            </a:r>
            <a:endParaRPr sz="2800">
              <a:latin typeface="Arial"/>
              <a:cs typeface="Arial"/>
            </a:endParaRPr>
          </a:p>
          <a:p>
            <a:pPr marL="354965" indent="-342265">
              <a:lnSpc>
                <a:spcPct val="100000"/>
              </a:lnSpc>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"official"</a:t>
            </a:r>
            <a:r>
              <a:rPr sz="2800" spc="75" dirty="0">
                <a:latin typeface="Times New Roman"/>
                <a:cs typeface="Times New Roman"/>
              </a:rPr>
              <a:t> </a:t>
            </a:r>
            <a:r>
              <a:rPr sz="2800" dirty="0">
                <a:latin typeface="Arial"/>
                <a:cs typeface="Arial"/>
              </a:rPr>
              <a:t>names</a:t>
            </a:r>
            <a:r>
              <a:rPr sz="2800" spc="80" dirty="0">
                <a:latin typeface="Times New Roman"/>
                <a:cs typeface="Times New Roman"/>
              </a:rPr>
              <a:t> </a:t>
            </a:r>
            <a:r>
              <a:rPr sz="2800" dirty="0">
                <a:latin typeface="Arial"/>
                <a:cs typeface="Arial"/>
              </a:rPr>
              <a:t>from</a:t>
            </a:r>
            <a:r>
              <a:rPr sz="2800" spc="75" dirty="0">
                <a:latin typeface="Times New Roman"/>
                <a:cs typeface="Times New Roman"/>
              </a:rPr>
              <a:t> </a:t>
            </a:r>
            <a:r>
              <a:rPr sz="2800" dirty="0">
                <a:latin typeface="Arial"/>
                <a:cs typeface="Arial"/>
              </a:rPr>
              <a:t>Sun:</a:t>
            </a:r>
            <a:endParaRPr sz="2800">
              <a:latin typeface="Arial"/>
              <a:cs typeface="Arial"/>
            </a:endParaRPr>
          </a:p>
        </p:txBody>
      </p:sp>
      <p:sp>
        <p:nvSpPr>
          <p:cNvPr id="4" name="object 4"/>
          <p:cNvSpPr txBox="1"/>
          <p:nvPr/>
        </p:nvSpPr>
        <p:spPr>
          <a:xfrm>
            <a:off x="981203" y="3521611"/>
            <a:ext cx="5579745" cy="2156460"/>
          </a:xfrm>
          <a:prstGeom prst="rect">
            <a:avLst/>
          </a:prstGeom>
        </p:spPr>
        <p:txBody>
          <a:bodyPr vert="horz" wrap="square" lIns="0" tIns="0" rIns="0" bIns="0" rtlCol="0">
            <a:spAutoFit/>
          </a:bodyPr>
          <a:lstStyle/>
          <a:p>
            <a:pPr marL="297815" indent="-285115">
              <a:lnSpc>
                <a:spcPts val="2875"/>
              </a:lnSpc>
              <a:buFont typeface="Arial"/>
              <a:buChar char="–"/>
              <a:tabLst>
                <a:tab pos="298450" algn="l"/>
              </a:tabLst>
            </a:pPr>
            <a:r>
              <a:rPr sz="2400" dirty="0">
                <a:latin typeface="Arial"/>
                <a:cs typeface="Arial"/>
              </a:rPr>
              <a:t>Java™</a:t>
            </a:r>
            <a:r>
              <a:rPr sz="2400" spc="60" dirty="0">
                <a:latin typeface="Times New Roman"/>
                <a:cs typeface="Times New Roman"/>
              </a:rPr>
              <a:t> </a:t>
            </a:r>
            <a:r>
              <a:rPr sz="2400" dirty="0">
                <a:latin typeface="Arial"/>
                <a:cs typeface="Arial"/>
              </a:rPr>
              <a:t>Standard</a:t>
            </a:r>
            <a:r>
              <a:rPr sz="2400" spc="65" dirty="0">
                <a:latin typeface="Times New Roman"/>
                <a:cs typeface="Times New Roman"/>
              </a:rPr>
              <a:t> </a:t>
            </a:r>
            <a:r>
              <a:rPr sz="2400" dirty="0">
                <a:latin typeface="Arial"/>
                <a:cs typeface="Arial"/>
              </a:rPr>
              <a:t>Edition</a:t>
            </a:r>
            <a:r>
              <a:rPr sz="2400" spc="65" dirty="0">
                <a:latin typeface="Times New Roman"/>
                <a:cs typeface="Times New Roman"/>
              </a:rPr>
              <a:t> </a:t>
            </a:r>
            <a:r>
              <a:rPr sz="2400" spc="-5" dirty="0">
                <a:latin typeface="Arial"/>
                <a:cs typeface="Arial"/>
              </a:rPr>
              <a:t>6.0</a:t>
            </a:r>
            <a:endParaRPr sz="2400">
              <a:latin typeface="Arial"/>
              <a:cs typeface="Arial"/>
            </a:endParaRPr>
          </a:p>
          <a:p>
            <a:pPr marL="297815" indent="-285115">
              <a:lnSpc>
                <a:spcPts val="2875"/>
              </a:lnSpc>
              <a:buFont typeface="Arial"/>
              <a:buChar char="–"/>
              <a:tabLst>
                <a:tab pos="298450" algn="l"/>
              </a:tabLst>
            </a:pPr>
            <a:r>
              <a:rPr sz="2400" dirty="0">
                <a:latin typeface="Arial"/>
                <a:cs typeface="Arial"/>
              </a:rPr>
              <a:t>Java™</a:t>
            </a:r>
            <a:r>
              <a:rPr sz="2400" spc="60" dirty="0">
                <a:latin typeface="Times New Roman"/>
                <a:cs typeface="Times New Roman"/>
              </a:rPr>
              <a:t> </a:t>
            </a:r>
            <a:r>
              <a:rPr sz="2400" dirty="0">
                <a:latin typeface="Arial"/>
                <a:cs typeface="Arial"/>
              </a:rPr>
              <a:t>2</a:t>
            </a:r>
            <a:r>
              <a:rPr sz="2400" spc="65" dirty="0">
                <a:latin typeface="Times New Roman"/>
                <a:cs typeface="Times New Roman"/>
              </a:rPr>
              <a:t> </a:t>
            </a:r>
            <a:r>
              <a:rPr sz="2400" dirty="0">
                <a:latin typeface="Arial"/>
                <a:cs typeface="Arial"/>
              </a:rPr>
              <a:t>Platform</a:t>
            </a:r>
            <a:r>
              <a:rPr sz="2400" spc="65" dirty="0">
                <a:latin typeface="Times New Roman"/>
                <a:cs typeface="Times New Roman"/>
              </a:rPr>
              <a:t> </a:t>
            </a:r>
            <a:r>
              <a:rPr sz="2400" dirty="0">
                <a:latin typeface="Arial"/>
                <a:cs typeface="Arial"/>
              </a:rPr>
              <a:t>Standard</a:t>
            </a:r>
            <a:r>
              <a:rPr sz="2400" spc="65" dirty="0">
                <a:latin typeface="Times New Roman"/>
                <a:cs typeface="Times New Roman"/>
              </a:rPr>
              <a:t> </a:t>
            </a:r>
            <a:r>
              <a:rPr sz="2400" dirty="0">
                <a:latin typeface="Arial"/>
                <a:cs typeface="Arial"/>
              </a:rPr>
              <a:t>Edition</a:t>
            </a:r>
            <a:r>
              <a:rPr sz="2400" spc="65" dirty="0">
                <a:latin typeface="Times New Roman"/>
                <a:cs typeface="Times New Roman"/>
              </a:rPr>
              <a:t> </a:t>
            </a:r>
            <a:r>
              <a:rPr sz="2400" spc="-5" dirty="0">
                <a:latin typeface="Arial"/>
                <a:cs typeface="Arial"/>
              </a:rPr>
              <a:t>5.0</a:t>
            </a:r>
            <a:endParaRPr sz="2400">
              <a:latin typeface="Arial"/>
              <a:cs typeface="Arial"/>
            </a:endParaRPr>
          </a:p>
          <a:p>
            <a:pPr marL="297815" indent="-285115">
              <a:lnSpc>
                <a:spcPts val="2875"/>
              </a:lnSpc>
              <a:buFont typeface="Arial"/>
              <a:buChar char="–"/>
              <a:tabLst>
                <a:tab pos="298450" algn="l"/>
              </a:tabLst>
            </a:pPr>
            <a:r>
              <a:rPr sz="2400" dirty="0">
                <a:latin typeface="Arial"/>
                <a:cs typeface="Arial"/>
              </a:rPr>
              <a:t>Java™</a:t>
            </a:r>
            <a:r>
              <a:rPr sz="2400" spc="60" dirty="0">
                <a:latin typeface="Times New Roman"/>
                <a:cs typeface="Times New Roman"/>
              </a:rPr>
              <a:t> </a:t>
            </a:r>
            <a:r>
              <a:rPr sz="2400" spc="-20" dirty="0">
                <a:latin typeface="Arial"/>
                <a:cs typeface="Arial"/>
              </a:rPr>
              <a:t>SE</a:t>
            </a:r>
            <a:r>
              <a:rPr sz="2400" spc="65" dirty="0">
                <a:latin typeface="Times New Roman"/>
                <a:cs typeface="Times New Roman"/>
              </a:rPr>
              <a:t> </a:t>
            </a:r>
            <a:r>
              <a:rPr sz="2400" spc="-5" dirty="0">
                <a:latin typeface="Arial"/>
                <a:cs typeface="Arial"/>
              </a:rPr>
              <a:t>Developmen</a:t>
            </a:r>
            <a:r>
              <a:rPr sz="2400" dirty="0">
                <a:latin typeface="Arial"/>
                <a:cs typeface="Arial"/>
              </a:rPr>
              <a:t>t</a:t>
            </a:r>
            <a:r>
              <a:rPr sz="2400" spc="70" dirty="0">
                <a:latin typeface="Times New Roman"/>
                <a:cs typeface="Times New Roman"/>
              </a:rPr>
              <a:t> </a:t>
            </a:r>
            <a:r>
              <a:rPr sz="2400" spc="-10" dirty="0">
                <a:latin typeface="Arial"/>
                <a:cs typeface="Arial"/>
              </a:rPr>
              <a:t>Kit</a:t>
            </a:r>
            <a:r>
              <a:rPr sz="2400" spc="65" dirty="0">
                <a:latin typeface="Times New Roman"/>
                <a:cs typeface="Times New Roman"/>
              </a:rPr>
              <a:t> </a:t>
            </a:r>
            <a:r>
              <a:rPr sz="2400" spc="-5" dirty="0">
                <a:latin typeface="Arial"/>
                <a:cs typeface="Arial"/>
              </a:rPr>
              <a:t>6.0</a:t>
            </a:r>
            <a:endParaRPr sz="2400">
              <a:latin typeface="Arial"/>
              <a:cs typeface="Arial"/>
            </a:endParaRPr>
          </a:p>
          <a:p>
            <a:pPr marL="297815" indent="-285115">
              <a:lnSpc>
                <a:spcPts val="2875"/>
              </a:lnSpc>
              <a:buFont typeface="Arial"/>
              <a:buChar char="–"/>
              <a:tabLst>
                <a:tab pos="298450" algn="l"/>
              </a:tabLst>
            </a:pPr>
            <a:r>
              <a:rPr sz="2400" dirty="0">
                <a:latin typeface="Arial"/>
                <a:cs typeface="Arial"/>
              </a:rPr>
              <a:t>J2SE™</a:t>
            </a:r>
            <a:r>
              <a:rPr sz="2400" spc="60" dirty="0">
                <a:latin typeface="Times New Roman"/>
                <a:cs typeface="Times New Roman"/>
              </a:rPr>
              <a:t> </a:t>
            </a:r>
            <a:r>
              <a:rPr sz="2400" spc="-5" dirty="0">
                <a:latin typeface="Arial"/>
                <a:cs typeface="Arial"/>
              </a:rPr>
              <a:t>Developmen</a:t>
            </a:r>
            <a:r>
              <a:rPr sz="2400" dirty="0">
                <a:latin typeface="Arial"/>
                <a:cs typeface="Arial"/>
              </a:rPr>
              <a:t>t</a:t>
            </a:r>
            <a:r>
              <a:rPr sz="2400" spc="70" dirty="0">
                <a:latin typeface="Times New Roman"/>
                <a:cs typeface="Times New Roman"/>
              </a:rPr>
              <a:t> </a:t>
            </a:r>
            <a:r>
              <a:rPr sz="2400" spc="-10" dirty="0">
                <a:latin typeface="Arial"/>
                <a:cs typeface="Arial"/>
              </a:rPr>
              <a:t>Kit</a:t>
            </a:r>
            <a:r>
              <a:rPr sz="2400" spc="65" dirty="0">
                <a:latin typeface="Times New Roman"/>
                <a:cs typeface="Times New Roman"/>
              </a:rPr>
              <a:t> </a:t>
            </a:r>
            <a:r>
              <a:rPr sz="2400" spc="-5" dirty="0">
                <a:latin typeface="Arial"/>
                <a:cs typeface="Arial"/>
              </a:rPr>
              <a:t>5.0</a:t>
            </a:r>
            <a:endParaRPr sz="2400">
              <a:latin typeface="Arial"/>
              <a:cs typeface="Arial"/>
            </a:endParaRPr>
          </a:p>
          <a:p>
            <a:pPr marL="297815" indent="-285115">
              <a:lnSpc>
                <a:spcPts val="2875"/>
              </a:lnSpc>
              <a:buFont typeface="Arial"/>
              <a:buChar char="–"/>
              <a:tabLst>
                <a:tab pos="298450" algn="l"/>
              </a:tabLst>
            </a:pPr>
            <a:r>
              <a:rPr sz="2400" dirty="0">
                <a:latin typeface="Arial"/>
                <a:cs typeface="Arial"/>
              </a:rPr>
              <a:t>Java</a:t>
            </a:r>
            <a:r>
              <a:rPr sz="2400" spc="65" dirty="0">
                <a:latin typeface="Times New Roman"/>
                <a:cs typeface="Times New Roman"/>
              </a:rPr>
              <a:t> </a:t>
            </a:r>
            <a:r>
              <a:rPr sz="2400" spc="-20" dirty="0">
                <a:latin typeface="Arial"/>
                <a:cs typeface="Arial"/>
              </a:rPr>
              <a:t>SE™</a:t>
            </a:r>
            <a:r>
              <a:rPr sz="2400" spc="60" dirty="0">
                <a:latin typeface="Times New Roman"/>
                <a:cs typeface="Times New Roman"/>
              </a:rPr>
              <a:t> </a:t>
            </a:r>
            <a:r>
              <a:rPr sz="2400" spc="-5" dirty="0">
                <a:latin typeface="Arial"/>
                <a:cs typeface="Arial"/>
              </a:rPr>
              <a:t>Runtim</a:t>
            </a:r>
            <a:r>
              <a:rPr sz="2400" dirty="0">
                <a:latin typeface="Arial"/>
                <a:cs typeface="Arial"/>
              </a:rPr>
              <a:t>e</a:t>
            </a:r>
            <a:r>
              <a:rPr sz="2400" spc="70" dirty="0">
                <a:latin typeface="Times New Roman"/>
                <a:cs typeface="Times New Roman"/>
              </a:rPr>
              <a:t> </a:t>
            </a:r>
            <a:r>
              <a:rPr sz="2400" dirty="0">
                <a:latin typeface="Arial"/>
                <a:cs typeface="Arial"/>
              </a:rPr>
              <a:t>Environment</a:t>
            </a:r>
            <a:r>
              <a:rPr sz="2400" spc="60" dirty="0">
                <a:latin typeface="Times New Roman"/>
                <a:cs typeface="Times New Roman"/>
              </a:rPr>
              <a:t> </a:t>
            </a:r>
            <a:r>
              <a:rPr sz="2400" dirty="0">
                <a:latin typeface="Arial"/>
                <a:cs typeface="Arial"/>
              </a:rPr>
              <a:t>6.0</a:t>
            </a:r>
            <a:endParaRPr sz="2400">
              <a:latin typeface="Arial"/>
              <a:cs typeface="Arial"/>
            </a:endParaRPr>
          </a:p>
          <a:p>
            <a:pPr marL="297815" indent="-285115">
              <a:lnSpc>
                <a:spcPts val="2875"/>
              </a:lnSpc>
              <a:buFont typeface="Arial"/>
              <a:buChar char="–"/>
              <a:tabLst>
                <a:tab pos="298450" algn="l"/>
              </a:tabLst>
            </a:pPr>
            <a:r>
              <a:rPr sz="2400" dirty="0">
                <a:latin typeface="Arial"/>
                <a:cs typeface="Arial"/>
              </a:rPr>
              <a:t>J2SE™</a:t>
            </a:r>
            <a:r>
              <a:rPr sz="2400" spc="65" dirty="0">
                <a:latin typeface="Times New Roman"/>
                <a:cs typeface="Times New Roman"/>
              </a:rPr>
              <a:t> </a:t>
            </a:r>
            <a:r>
              <a:rPr sz="2400" spc="-5" dirty="0">
                <a:latin typeface="Arial"/>
                <a:cs typeface="Arial"/>
              </a:rPr>
              <a:t>Runtim</a:t>
            </a:r>
            <a:r>
              <a:rPr sz="2400" dirty="0">
                <a:latin typeface="Arial"/>
                <a:cs typeface="Arial"/>
              </a:rPr>
              <a:t>e</a:t>
            </a:r>
            <a:r>
              <a:rPr sz="2400" spc="70" dirty="0">
                <a:latin typeface="Times New Roman"/>
                <a:cs typeface="Times New Roman"/>
              </a:rPr>
              <a:t> </a:t>
            </a:r>
            <a:r>
              <a:rPr sz="2400" dirty="0">
                <a:latin typeface="Arial"/>
                <a:cs typeface="Arial"/>
              </a:rPr>
              <a:t>Environment</a:t>
            </a:r>
            <a:r>
              <a:rPr sz="2400" spc="60" dirty="0">
                <a:latin typeface="Times New Roman"/>
                <a:cs typeface="Times New Roman"/>
              </a:rPr>
              <a:t> </a:t>
            </a:r>
            <a:r>
              <a:rPr sz="2400" dirty="0">
                <a:latin typeface="Arial"/>
                <a:cs typeface="Arial"/>
              </a:rPr>
              <a:t>5.0</a:t>
            </a:r>
            <a:endParaRPr sz="2400">
              <a:latin typeface="Arial"/>
              <a:cs typeface="Arial"/>
            </a:endParaRPr>
          </a:p>
        </p:txBody>
      </p:sp>
      <p:sp>
        <p:nvSpPr>
          <p:cNvPr id="5" name="object 5"/>
          <p:cNvSpPr txBox="1"/>
          <p:nvPr/>
        </p:nvSpPr>
        <p:spPr>
          <a:xfrm>
            <a:off x="6922950" y="3521611"/>
            <a:ext cx="1669414" cy="2156460"/>
          </a:xfrm>
          <a:prstGeom prst="rect">
            <a:avLst/>
          </a:prstGeom>
        </p:spPr>
        <p:txBody>
          <a:bodyPr vert="horz" wrap="square" lIns="0" tIns="0" rIns="0" bIns="0" rtlCol="0">
            <a:spAutoFit/>
          </a:bodyPr>
          <a:lstStyle/>
          <a:p>
            <a:pPr marL="12700">
              <a:lnSpc>
                <a:spcPts val="2875"/>
              </a:lnSpc>
            </a:pPr>
            <a:r>
              <a:rPr sz="2400" dirty="0">
                <a:latin typeface="Arial"/>
                <a:cs typeface="Arial"/>
              </a:rPr>
              <a:t>Java</a:t>
            </a:r>
            <a:r>
              <a:rPr sz="2400" spc="65" dirty="0">
                <a:latin typeface="Times New Roman"/>
                <a:cs typeface="Times New Roman"/>
              </a:rPr>
              <a:t> </a:t>
            </a:r>
            <a:r>
              <a:rPr sz="2400" spc="-20" dirty="0">
                <a:latin typeface="Arial"/>
                <a:cs typeface="Arial"/>
              </a:rPr>
              <a:t>SE</a:t>
            </a:r>
            <a:r>
              <a:rPr sz="2400" spc="65" dirty="0">
                <a:latin typeface="Times New Roman"/>
                <a:cs typeface="Times New Roman"/>
              </a:rPr>
              <a:t> </a:t>
            </a:r>
            <a:r>
              <a:rPr sz="2400" spc="-5" dirty="0">
                <a:latin typeface="Arial"/>
                <a:cs typeface="Arial"/>
              </a:rPr>
              <a:t>6.0</a:t>
            </a:r>
            <a:endParaRPr sz="2400">
              <a:latin typeface="Arial"/>
              <a:cs typeface="Arial"/>
            </a:endParaRPr>
          </a:p>
          <a:p>
            <a:pPr marL="12700">
              <a:lnSpc>
                <a:spcPts val="2875"/>
              </a:lnSpc>
            </a:pPr>
            <a:r>
              <a:rPr sz="2400" dirty="0">
                <a:latin typeface="Arial"/>
                <a:cs typeface="Arial"/>
              </a:rPr>
              <a:t>J2SE™</a:t>
            </a:r>
            <a:r>
              <a:rPr sz="2400" spc="60" dirty="0">
                <a:latin typeface="Times New Roman"/>
                <a:cs typeface="Times New Roman"/>
              </a:rPr>
              <a:t> </a:t>
            </a:r>
            <a:r>
              <a:rPr sz="2400" spc="-5" dirty="0">
                <a:latin typeface="Arial"/>
                <a:cs typeface="Arial"/>
              </a:rPr>
              <a:t>5.0</a:t>
            </a:r>
            <a:endParaRPr sz="2400">
              <a:latin typeface="Arial"/>
              <a:cs typeface="Arial"/>
            </a:endParaRPr>
          </a:p>
          <a:p>
            <a:pPr marL="13335">
              <a:lnSpc>
                <a:spcPts val="2875"/>
              </a:lnSpc>
            </a:pPr>
            <a:r>
              <a:rPr sz="2400" dirty="0">
                <a:latin typeface="Arial"/>
                <a:cs typeface="Arial"/>
              </a:rPr>
              <a:t>JDK™</a:t>
            </a:r>
            <a:r>
              <a:rPr sz="2400" spc="60" dirty="0">
                <a:latin typeface="Times New Roman"/>
                <a:cs typeface="Times New Roman"/>
              </a:rPr>
              <a:t> </a:t>
            </a:r>
            <a:r>
              <a:rPr sz="2400" spc="-5" dirty="0">
                <a:latin typeface="Arial"/>
                <a:cs typeface="Arial"/>
              </a:rPr>
              <a:t>6</a:t>
            </a:r>
            <a:r>
              <a:rPr sz="2400" spc="-10" dirty="0">
                <a:latin typeface="Arial"/>
                <a:cs typeface="Arial"/>
              </a:rPr>
              <a:t>.0</a:t>
            </a:r>
            <a:endParaRPr sz="2400">
              <a:latin typeface="Arial"/>
              <a:cs typeface="Arial"/>
            </a:endParaRPr>
          </a:p>
          <a:p>
            <a:pPr marL="13970">
              <a:lnSpc>
                <a:spcPts val="2875"/>
              </a:lnSpc>
            </a:pPr>
            <a:r>
              <a:rPr sz="2400" dirty="0">
                <a:latin typeface="Arial"/>
                <a:cs typeface="Arial"/>
              </a:rPr>
              <a:t>JDK™</a:t>
            </a:r>
            <a:r>
              <a:rPr sz="2400" spc="60" dirty="0">
                <a:latin typeface="Times New Roman"/>
                <a:cs typeface="Times New Roman"/>
              </a:rPr>
              <a:t> </a:t>
            </a:r>
            <a:r>
              <a:rPr sz="2400" spc="-5" dirty="0">
                <a:latin typeface="Arial"/>
                <a:cs typeface="Arial"/>
              </a:rPr>
              <a:t>5</a:t>
            </a:r>
            <a:r>
              <a:rPr sz="2400" spc="-10" dirty="0">
                <a:latin typeface="Arial"/>
                <a:cs typeface="Arial"/>
              </a:rPr>
              <a:t>.0</a:t>
            </a:r>
            <a:endParaRPr sz="2400">
              <a:latin typeface="Arial"/>
              <a:cs typeface="Arial"/>
            </a:endParaRPr>
          </a:p>
          <a:p>
            <a:pPr marL="12700">
              <a:lnSpc>
                <a:spcPts val="2875"/>
              </a:lnSpc>
            </a:pPr>
            <a:r>
              <a:rPr sz="2400" dirty="0">
                <a:latin typeface="Arial"/>
                <a:cs typeface="Arial"/>
              </a:rPr>
              <a:t>JRE</a:t>
            </a:r>
            <a:r>
              <a:rPr sz="2400" spc="65" dirty="0">
                <a:latin typeface="Times New Roman"/>
                <a:cs typeface="Times New Roman"/>
              </a:rPr>
              <a:t> </a:t>
            </a:r>
            <a:r>
              <a:rPr sz="2400" dirty="0">
                <a:latin typeface="Arial"/>
                <a:cs typeface="Arial"/>
              </a:rPr>
              <a:t>6.0</a:t>
            </a:r>
            <a:endParaRPr sz="2400">
              <a:latin typeface="Arial"/>
              <a:cs typeface="Arial"/>
            </a:endParaRPr>
          </a:p>
          <a:p>
            <a:pPr marL="13335">
              <a:lnSpc>
                <a:spcPts val="2875"/>
              </a:lnSpc>
            </a:pPr>
            <a:r>
              <a:rPr sz="2400" dirty="0">
                <a:latin typeface="Arial"/>
                <a:cs typeface="Arial"/>
              </a:rPr>
              <a:t>JRE</a:t>
            </a:r>
            <a:r>
              <a:rPr sz="2400" spc="65" dirty="0">
                <a:latin typeface="Times New Roman"/>
                <a:cs typeface="Times New Roman"/>
              </a:rPr>
              <a:t> </a:t>
            </a:r>
            <a:r>
              <a:rPr sz="2400" dirty="0">
                <a:latin typeface="Arial"/>
                <a:cs typeface="Arial"/>
              </a:rPr>
              <a:t>5.0</a:t>
            </a:r>
            <a:endParaRPr sz="2400">
              <a:latin typeface="Arial"/>
              <a:cs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11300">
              <a:lnSpc>
                <a:spcPct val="100000"/>
              </a:lnSpc>
            </a:pPr>
            <a:r>
              <a:rPr sz="3600" spc="-25" dirty="0"/>
              <a:t>Java.util.concurrent.locks</a:t>
            </a:r>
            <a:endParaRPr sz="3600"/>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60</a:t>
            </a:fld>
            <a:endParaRPr sz="1600">
              <a:latin typeface="Times New Roman"/>
              <a:cs typeface="Times New Roman"/>
            </a:endParaRPr>
          </a:p>
        </p:txBody>
      </p:sp>
      <p:sp>
        <p:nvSpPr>
          <p:cNvPr id="3" name="object 3"/>
          <p:cNvSpPr txBox="1"/>
          <p:nvPr/>
        </p:nvSpPr>
        <p:spPr>
          <a:xfrm>
            <a:off x="524002" y="1262819"/>
            <a:ext cx="8509635" cy="5207000"/>
          </a:xfrm>
          <a:prstGeom prst="rect">
            <a:avLst/>
          </a:prstGeom>
        </p:spPr>
        <p:txBody>
          <a:bodyPr vert="horz" wrap="square" lIns="0" tIns="0" rIns="0" bIns="0" rtlCol="0">
            <a:spAutoFit/>
          </a:bodyPr>
          <a:lstStyle/>
          <a:p>
            <a:pPr marL="355600" marR="545465" indent="-342900">
              <a:lnSpc>
                <a:spcPts val="3020"/>
              </a:lnSpc>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java.util.concurrent.locks.Lock</a:t>
            </a:r>
            <a:r>
              <a:rPr sz="2800" spc="85" dirty="0">
                <a:latin typeface="Times New Roman"/>
                <a:cs typeface="Times New Roman"/>
              </a:rPr>
              <a:t> </a:t>
            </a:r>
            <a:r>
              <a:rPr sz="2800" dirty="0">
                <a:latin typeface="Arial"/>
                <a:cs typeface="Arial"/>
              </a:rPr>
              <a:t>interface</a:t>
            </a:r>
            <a:r>
              <a:rPr sz="2800" spc="85" dirty="0">
                <a:latin typeface="Times New Roman"/>
                <a:cs typeface="Times New Roman"/>
              </a:rPr>
              <a:t> </a:t>
            </a:r>
            <a:r>
              <a:rPr sz="2800" dirty="0">
                <a:latin typeface="Arial"/>
                <a:cs typeface="Arial"/>
              </a:rPr>
              <a:t>has</a:t>
            </a:r>
            <a:r>
              <a:rPr sz="2800" dirty="0">
                <a:latin typeface="Times New Roman"/>
                <a:cs typeface="Times New Roman"/>
              </a:rPr>
              <a:t> </a:t>
            </a:r>
            <a:r>
              <a:rPr sz="2800" dirty="0">
                <a:latin typeface="Arial"/>
                <a:cs typeface="Arial"/>
              </a:rPr>
              <a:t>several</a:t>
            </a:r>
            <a:r>
              <a:rPr sz="2800" spc="80" dirty="0">
                <a:latin typeface="Times New Roman"/>
                <a:cs typeface="Times New Roman"/>
              </a:rPr>
              <a:t> </a:t>
            </a:r>
            <a:r>
              <a:rPr sz="2800" dirty="0">
                <a:latin typeface="Arial"/>
                <a:cs typeface="Arial"/>
              </a:rPr>
              <a:t>methods</a:t>
            </a:r>
            <a:r>
              <a:rPr sz="2800" spc="80" dirty="0">
                <a:latin typeface="Times New Roman"/>
                <a:cs typeface="Times New Roman"/>
              </a:rPr>
              <a:t> </a:t>
            </a:r>
            <a:r>
              <a:rPr sz="2800" dirty="0">
                <a:latin typeface="Arial"/>
                <a:cs typeface="Arial"/>
              </a:rPr>
              <a:t>including:</a:t>
            </a:r>
            <a:endParaRPr sz="2800">
              <a:latin typeface="Arial"/>
              <a:cs typeface="Arial"/>
            </a:endParaRPr>
          </a:p>
          <a:p>
            <a:pPr marL="755015" lvl="1" indent="-285115">
              <a:lnSpc>
                <a:spcPct val="100000"/>
              </a:lnSpc>
              <a:spcBef>
                <a:spcPts val="290"/>
              </a:spcBef>
              <a:buFont typeface="Arial"/>
              <a:buChar char="–"/>
              <a:tabLst>
                <a:tab pos="755650" algn="l"/>
              </a:tabLst>
            </a:pPr>
            <a:r>
              <a:rPr sz="2800" dirty="0">
                <a:latin typeface="Arial"/>
                <a:cs typeface="Arial"/>
              </a:rPr>
              <a:t>lock()</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obtain</a:t>
            </a:r>
            <a:r>
              <a:rPr sz="2800" spc="80" dirty="0">
                <a:latin typeface="Times New Roman"/>
                <a:cs typeface="Times New Roman"/>
              </a:rPr>
              <a:t> </a:t>
            </a:r>
            <a:r>
              <a:rPr sz="2800" dirty="0">
                <a:latin typeface="Arial"/>
                <a:cs typeface="Arial"/>
              </a:rPr>
              <a:t>a</a:t>
            </a:r>
            <a:r>
              <a:rPr sz="2800" spc="75" dirty="0">
                <a:latin typeface="Times New Roman"/>
                <a:cs typeface="Times New Roman"/>
              </a:rPr>
              <a:t> </a:t>
            </a:r>
            <a:r>
              <a:rPr sz="2800" dirty="0">
                <a:latin typeface="Arial"/>
                <a:cs typeface="Arial"/>
              </a:rPr>
              <a:t>lock</a:t>
            </a:r>
            <a:r>
              <a:rPr sz="2800" spc="80" dirty="0">
                <a:latin typeface="Times New Roman"/>
                <a:cs typeface="Times New Roman"/>
              </a:rPr>
              <a:t> </a:t>
            </a:r>
            <a:r>
              <a:rPr sz="2800" dirty="0">
                <a:latin typeface="Arial"/>
                <a:cs typeface="Arial"/>
              </a:rPr>
              <a:t>(blocks</a:t>
            </a:r>
            <a:r>
              <a:rPr sz="2800" spc="75" dirty="0">
                <a:latin typeface="Times New Roman"/>
                <a:cs typeface="Times New Roman"/>
              </a:rPr>
              <a:t> </a:t>
            </a:r>
            <a:r>
              <a:rPr sz="2800" dirty="0">
                <a:latin typeface="Arial"/>
                <a:cs typeface="Arial"/>
              </a:rPr>
              <a:t>if</a:t>
            </a:r>
            <a:r>
              <a:rPr sz="2800" spc="80" dirty="0">
                <a:latin typeface="Times New Roman"/>
                <a:cs typeface="Times New Roman"/>
              </a:rPr>
              <a:t> </a:t>
            </a:r>
            <a:r>
              <a:rPr sz="2800" dirty="0">
                <a:latin typeface="Arial"/>
                <a:cs typeface="Arial"/>
              </a:rPr>
              <a:t>can’t</a:t>
            </a:r>
            <a:r>
              <a:rPr sz="2800" spc="75" dirty="0">
                <a:latin typeface="Times New Roman"/>
                <a:cs typeface="Times New Roman"/>
              </a:rPr>
              <a:t> </a:t>
            </a:r>
            <a:r>
              <a:rPr sz="2800" dirty="0">
                <a:latin typeface="Arial"/>
                <a:cs typeface="Arial"/>
              </a:rPr>
              <a:t>get</a:t>
            </a:r>
            <a:r>
              <a:rPr sz="2800" spc="80" dirty="0">
                <a:latin typeface="Times New Roman"/>
                <a:cs typeface="Times New Roman"/>
              </a:rPr>
              <a:t> </a:t>
            </a:r>
            <a:r>
              <a:rPr sz="2800" dirty="0">
                <a:latin typeface="Arial"/>
                <a:cs typeface="Arial"/>
              </a:rPr>
              <a:t>lock)</a:t>
            </a:r>
            <a:endParaRPr sz="2800">
              <a:latin typeface="Arial"/>
              <a:cs typeface="Arial"/>
            </a:endParaRPr>
          </a:p>
          <a:p>
            <a:pPr marL="755015" lvl="1" indent="-285115">
              <a:lnSpc>
                <a:spcPct val="100000"/>
              </a:lnSpc>
              <a:spcBef>
                <a:spcPts val="340"/>
              </a:spcBef>
              <a:buFont typeface="Arial"/>
              <a:buChar char="–"/>
              <a:tabLst>
                <a:tab pos="755650" algn="l"/>
              </a:tabLst>
            </a:pPr>
            <a:r>
              <a:rPr sz="2800" dirty="0">
                <a:latin typeface="Arial"/>
                <a:cs typeface="Arial"/>
              </a:rPr>
              <a:t>unlock()</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release</a:t>
            </a:r>
            <a:r>
              <a:rPr sz="2800" spc="75"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lock</a:t>
            </a:r>
            <a:endParaRPr sz="2800">
              <a:latin typeface="Arial"/>
              <a:cs typeface="Arial"/>
            </a:endParaRPr>
          </a:p>
          <a:p>
            <a:pPr marL="755015" lvl="1" indent="-285115">
              <a:lnSpc>
                <a:spcPct val="100000"/>
              </a:lnSpc>
              <a:spcBef>
                <a:spcPts val="340"/>
              </a:spcBef>
              <a:buFont typeface="Arial"/>
              <a:buChar char="–"/>
              <a:tabLst>
                <a:tab pos="755650" algn="l"/>
              </a:tabLst>
            </a:pPr>
            <a:r>
              <a:rPr sz="2800" dirty="0">
                <a:latin typeface="Arial"/>
                <a:cs typeface="Arial"/>
              </a:rPr>
              <a:t>lockInterruptibility()</a:t>
            </a:r>
            <a:r>
              <a:rPr sz="2800" spc="95" dirty="0">
                <a:latin typeface="Times New Roman"/>
                <a:cs typeface="Times New Roman"/>
              </a:rPr>
              <a:t> </a:t>
            </a:r>
            <a:r>
              <a:rPr sz="2800" dirty="0">
                <a:latin typeface="Arial"/>
                <a:cs typeface="Arial"/>
              </a:rPr>
              <a:t>gets</a:t>
            </a:r>
            <a:r>
              <a:rPr sz="2800" spc="80" dirty="0">
                <a:latin typeface="Times New Roman"/>
                <a:cs typeface="Times New Roman"/>
              </a:rPr>
              <a:t> </a:t>
            </a:r>
            <a:r>
              <a:rPr sz="2800" dirty="0">
                <a:latin typeface="Arial"/>
                <a:cs typeface="Arial"/>
              </a:rPr>
              <a:t>lock,</a:t>
            </a:r>
            <a:r>
              <a:rPr sz="2800" spc="85" dirty="0">
                <a:latin typeface="Times New Roman"/>
                <a:cs typeface="Times New Roman"/>
              </a:rPr>
              <a:t> </a:t>
            </a:r>
            <a:r>
              <a:rPr sz="2800" dirty="0">
                <a:latin typeface="Arial"/>
                <a:cs typeface="Arial"/>
              </a:rPr>
              <a:t>allows</a:t>
            </a:r>
            <a:r>
              <a:rPr sz="2800" spc="80" dirty="0">
                <a:latin typeface="Times New Roman"/>
                <a:cs typeface="Times New Roman"/>
              </a:rPr>
              <a:t> </a:t>
            </a:r>
            <a:r>
              <a:rPr sz="2800" dirty="0">
                <a:latin typeface="Arial"/>
                <a:cs typeface="Arial"/>
              </a:rPr>
              <a:t>interruptions</a:t>
            </a:r>
            <a:endParaRPr sz="2800">
              <a:latin typeface="Arial"/>
              <a:cs typeface="Arial"/>
            </a:endParaRPr>
          </a:p>
          <a:p>
            <a:pPr marL="755650" lvl="1" indent="-285750">
              <a:lnSpc>
                <a:spcPct val="100000"/>
              </a:lnSpc>
              <a:spcBef>
                <a:spcPts val="335"/>
              </a:spcBef>
              <a:buFont typeface="Arial"/>
              <a:buChar char="–"/>
              <a:tabLst>
                <a:tab pos="756285" algn="l"/>
              </a:tabLst>
            </a:pPr>
            <a:r>
              <a:rPr sz="2800" dirty="0">
                <a:latin typeface="Arial"/>
                <a:cs typeface="Arial"/>
              </a:rPr>
              <a:t>tryLock()</a:t>
            </a:r>
            <a:r>
              <a:rPr sz="2800" spc="70" dirty="0">
                <a:latin typeface="Times New Roman"/>
                <a:cs typeface="Times New Roman"/>
              </a:rPr>
              <a:t> </a:t>
            </a:r>
            <a:r>
              <a:rPr sz="2800" spc="-5" dirty="0">
                <a:latin typeface="Arial"/>
                <a:cs typeface="Arial"/>
              </a:rPr>
              <a:t>attempt</a:t>
            </a:r>
            <a:r>
              <a:rPr sz="2800" dirty="0">
                <a:latin typeface="Arial"/>
                <a:cs typeface="Arial"/>
              </a:rPr>
              <a:t>s</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spc="-5" dirty="0">
                <a:latin typeface="Arial"/>
                <a:cs typeface="Arial"/>
              </a:rPr>
              <a:t>obtai</a:t>
            </a:r>
            <a:r>
              <a:rPr sz="2800" dirty="0">
                <a:latin typeface="Arial"/>
                <a:cs typeface="Arial"/>
              </a:rPr>
              <a:t>n</a:t>
            </a:r>
            <a:r>
              <a:rPr sz="2800" spc="80" dirty="0">
                <a:latin typeface="Times New Roman"/>
                <a:cs typeface="Times New Roman"/>
              </a:rPr>
              <a:t> </a:t>
            </a:r>
            <a:r>
              <a:rPr sz="2800" dirty="0">
                <a:latin typeface="Arial"/>
                <a:cs typeface="Arial"/>
              </a:rPr>
              <a:t>a</a:t>
            </a:r>
            <a:r>
              <a:rPr sz="2800" spc="75" dirty="0">
                <a:latin typeface="Times New Roman"/>
                <a:cs typeface="Times New Roman"/>
              </a:rPr>
              <a:t> </a:t>
            </a:r>
            <a:r>
              <a:rPr sz="2800" spc="-5" dirty="0">
                <a:latin typeface="Arial"/>
                <a:cs typeface="Arial"/>
              </a:rPr>
              <a:t>loc</a:t>
            </a:r>
            <a:r>
              <a:rPr sz="2800" dirty="0">
                <a:latin typeface="Arial"/>
                <a:cs typeface="Arial"/>
              </a:rPr>
              <a:t>k</a:t>
            </a:r>
            <a:r>
              <a:rPr sz="2800" spc="80" dirty="0">
                <a:latin typeface="Times New Roman"/>
                <a:cs typeface="Times New Roman"/>
              </a:rPr>
              <a:t> </a:t>
            </a:r>
            <a:r>
              <a:rPr sz="2800" spc="-5" dirty="0">
                <a:latin typeface="Arial"/>
                <a:cs typeface="Arial"/>
              </a:rPr>
              <a:t>withou</a:t>
            </a:r>
            <a:r>
              <a:rPr sz="2800" dirty="0">
                <a:latin typeface="Arial"/>
                <a:cs typeface="Arial"/>
              </a:rPr>
              <a:t>t</a:t>
            </a:r>
            <a:r>
              <a:rPr sz="2800" spc="80" dirty="0">
                <a:latin typeface="Times New Roman"/>
                <a:cs typeface="Times New Roman"/>
              </a:rPr>
              <a:t> </a:t>
            </a:r>
            <a:r>
              <a:rPr sz="2800" dirty="0">
                <a:latin typeface="Arial"/>
                <a:cs typeface="Arial"/>
              </a:rPr>
              <a:t>a</a:t>
            </a:r>
            <a:r>
              <a:rPr sz="2800" spc="75" dirty="0">
                <a:latin typeface="Times New Roman"/>
                <a:cs typeface="Times New Roman"/>
              </a:rPr>
              <a:t> </a:t>
            </a:r>
            <a:r>
              <a:rPr sz="2800" spc="-5" dirty="0">
                <a:latin typeface="Arial"/>
                <a:cs typeface="Arial"/>
              </a:rPr>
              <a:t>wait.</a:t>
            </a:r>
            <a:endParaRPr sz="2800">
              <a:latin typeface="Arial"/>
              <a:cs typeface="Arial"/>
            </a:endParaRPr>
          </a:p>
          <a:p>
            <a:pPr marL="355600" marR="208279" indent="-342900">
              <a:lnSpc>
                <a:spcPts val="3020"/>
              </a:lnSpc>
              <a:spcBef>
                <a:spcPts val="725"/>
              </a:spcBef>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java.util.concurrent.locks.ReentrantLock</a:t>
            </a:r>
            <a:r>
              <a:rPr sz="2800" spc="80" dirty="0">
                <a:latin typeface="Times New Roman"/>
                <a:cs typeface="Times New Roman"/>
              </a:rPr>
              <a:t> </a:t>
            </a:r>
            <a:r>
              <a:rPr sz="2800" dirty="0">
                <a:latin typeface="Arial"/>
                <a:cs typeface="Arial"/>
              </a:rPr>
              <a:t>class</a:t>
            </a:r>
            <a:r>
              <a:rPr sz="2800" dirty="0">
                <a:latin typeface="Times New Roman"/>
                <a:cs typeface="Times New Roman"/>
              </a:rPr>
              <a:t> </a:t>
            </a:r>
            <a:r>
              <a:rPr sz="2800" dirty="0">
                <a:latin typeface="Arial"/>
                <a:cs typeface="Arial"/>
              </a:rPr>
              <a:t>behaves</a:t>
            </a:r>
            <a:r>
              <a:rPr sz="2800" spc="80" dirty="0">
                <a:latin typeface="Times New Roman"/>
                <a:cs typeface="Times New Roman"/>
              </a:rPr>
              <a:t> </a:t>
            </a:r>
            <a:r>
              <a:rPr sz="2800" dirty="0">
                <a:latin typeface="Arial"/>
                <a:cs typeface="Arial"/>
              </a:rPr>
              <a:t>like</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synchronized</a:t>
            </a:r>
            <a:r>
              <a:rPr sz="2800" spc="75" dirty="0">
                <a:latin typeface="Times New Roman"/>
                <a:cs typeface="Times New Roman"/>
              </a:rPr>
              <a:t> </a:t>
            </a:r>
            <a:r>
              <a:rPr sz="2800" dirty="0">
                <a:latin typeface="Arial"/>
                <a:cs typeface="Arial"/>
              </a:rPr>
              <a:t>does</a:t>
            </a:r>
            <a:r>
              <a:rPr sz="2800" spc="80" dirty="0">
                <a:latin typeface="Times New Roman"/>
                <a:cs typeface="Times New Roman"/>
              </a:rPr>
              <a:t> </a:t>
            </a:r>
            <a:r>
              <a:rPr sz="2800" dirty="0">
                <a:latin typeface="Arial"/>
                <a:cs typeface="Arial"/>
              </a:rPr>
              <a:t>today</a:t>
            </a:r>
            <a:endParaRPr sz="2800">
              <a:latin typeface="Arial"/>
              <a:cs typeface="Arial"/>
            </a:endParaRPr>
          </a:p>
          <a:p>
            <a:pPr marL="355600" marR="464820" indent="-342900">
              <a:lnSpc>
                <a:spcPts val="3020"/>
              </a:lnSpc>
              <a:spcBef>
                <a:spcPts val="680"/>
              </a:spcBef>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java.util.concurrent.locks.Condition</a:t>
            </a:r>
            <a:r>
              <a:rPr sz="2800" spc="90" dirty="0">
                <a:latin typeface="Times New Roman"/>
                <a:cs typeface="Times New Roman"/>
              </a:rPr>
              <a:t> </a:t>
            </a:r>
            <a:r>
              <a:rPr sz="2800" dirty="0">
                <a:latin typeface="Arial"/>
                <a:cs typeface="Arial"/>
              </a:rPr>
              <a:t>interface</a:t>
            </a:r>
            <a:r>
              <a:rPr sz="2800" dirty="0">
                <a:latin typeface="Times New Roman"/>
                <a:cs typeface="Times New Roman"/>
              </a:rPr>
              <a:t> </a:t>
            </a:r>
            <a:r>
              <a:rPr sz="2800" dirty="0">
                <a:latin typeface="Arial"/>
                <a:cs typeface="Arial"/>
              </a:rPr>
              <a:t>allows</a:t>
            </a:r>
            <a:r>
              <a:rPr sz="2800" spc="80" dirty="0">
                <a:latin typeface="Times New Roman"/>
                <a:cs typeface="Times New Roman"/>
              </a:rPr>
              <a:t> </a:t>
            </a:r>
            <a:r>
              <a:rPr sz="2800" dirty="0">
                <a:latin typeface="Arial"/>
                <a:cs typeface="Arial"/>
              </a:rPr>
              <a:t>complex</a:t>
            </a:r>
            <a:r>
              <a:rPr sz="2800" spc="7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multiple</a:t>
            </a:r>
            <a:r>
              <a:rPr sz="2800" spc="75" dirty="0">
                <a:latin typeface="Times New Roman"/>
                <a:cs typeface="Times New Roman"/>
              </a:rPr>
              <a:t> </a:t>
            </a:r>
            <a:r>
              <a:rPr sz="2800" dirty="0">
                <a:latin typeface="Arial"/>
                <a:cs typeface="Arial"/>
              </a:rPr>
              <a:t>conditional</a:t>
            </a:r>
            <a:r>
              <a:rPr sz="2800" spc="75" dirty="0">
                <a:latin typeface="Times New Roman"/>
                <a:cs typeface="Times New Roman"/>
              </a:rPr>
              <a:t> </a:t>
            </a:r>
            <a:r>
              <a:rPr sz="2800" dirty="0">
                <a:latin typeface="Arial"/>
                <a:cs typeface="Arial"/>
              </a:rPr>
              <a:t>waits</a:t>
            </a:r>
            <a:endParaRPr sz="2800">
              <a:latin typeface="Arial"/>
              <a:cs typeface="Arial"/>
            </a:endParaRPr>
          </a:p>
          <a:p>
            <a:pPr marL="355600" marR="1002665" indent="-342900">
              <a:lnSpc>
                <a:spcPts val="3020"/>
              </a:lnSpc>
              <a:spcBef>
                <a:spcPts val="680"/>
              </a:spcBef>
              <a:buFont typeface="Arial"/>
              <a:buChar char="•"/>
              <a:tabLst>
                <a:tab pos="355600" algn="l"/>
              </a:tabLst>
            </a:pPr>
            <a:r>
              <a:rPr sz="2800" spc="-5" dirty="0">
                <a:latin typeface="Arial"/>
                <a:cs typeface="Arial"/>
              </a:rPr>
              <a:t>T</a:t>
            </a:r>
            <a:r>
              <a:rPr sz="2800" dirty="0">
                <a:latin typeface="Arial"/>
                <a:cs typeface="Arial"/>
              </a:rPr>
              <a:t>he</a:t>
            </a:r>
            <a:r>
              <a:rPr sz="2800" spc="80" dirty="0">
                <a:latin typeface="Times New Roman"/>
                <a:cs typeface="Times New Roman"/>
              </a:rPr>
              <a:t> </a:t>
            </a:r>
            <a:r>
              <a:rPr sz="2800" dirty="0">
                <a:latin typeface="Arial"/>
                <a:cs typeface="Arial"/>
              </a:rPr>
              <a:t>java.util.concurrent.locks.ReadWriteLock</a:t>
            </a:r>
            <a:r>
              <a:rPr sz="2800" dirty="0">
                <a:latin typeface="Times New Roman"/>
                <a:cs typeface="Times New Roman"/>
              </a:rPr>
              <a:t> </a:t>
            </a:r>
            <a:r>
              <a:rPr sz="2800" dirty="0">
                <a:latin typeface="Arial"/>
                <a:cs typeface="Arial"/>
              </a:rPr>
              <a:t>interface</a:t>
            </a:r>
            <a:r>
              <a:rPr sz="2800" spc="85" dirty="0">
                <a:latin typeface="Times New Roman"/>
                <a:cs typeface="Times New Roman"/>
              </a:rPr>
              <a:t> </a:t>
            </a:r>
            <a:r>
              <a:rPr sz="2800" dirty="0">
                <a:latin typeface="Arial"/>
                <a:cs typeface="Arial"/>
              </a:rPr>
              <a:t>allows</a:t>
            </a:r>
            <a:r>
              <a:rPr sz="2800" spc="80" dirty="0">
                <a:latin typeface="Times New Roman"/>
                <a:cs typeface="Times New Roman"/>
              </a:rPr>
              <a:t> </a:t>
            </a:r>
            <a:r>
              <a:rPr sz="2800" dirty="0">
                <a:latin typeface="Arial"/>
                <a:cs typeface="Arial"/>
              </a:rPr>
              <a:t>separate</a:t>
            </a:r>
            <a:r>
              <a:rPr sz="2800" spc="75" dirty="0">
                <a:latin typeface="Times New Roman"/>
                <a:cs typeface="Times New Roman"/>
              </a:rPr>
              <a:t> </a:t>
            </a:r>
            <a:r>
              <a:rPr sz="2800" dirty="0">
                <a:latin typeface="Arial"/>
                <a:cs typeface="Arial"/>
              </a:rPr>
              <a:t>read/write</a:t>
            </a:r>
            <a:r>
              <a:rPr sz="2800" spc="75" dirty="0">
                <a:latin typeface="Times New Roman"/>
                <a:cs typeface="Times New Roman"/>
              </a:rPr>
              <a:t> </a:t>
            </a:r>
            <a:r>
              <a:rPr sz="2800" dirty="0">
                <a:latin typeface="Arial"/>
                <a:cs typeface="Arial"/>
              </a:rPr>
              <a:t>locks</a:t>
            </a:r>
            <a:endParaRPr sz="2800">
              <a:latin typeface="Arial"/>
              <a:cs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47265">
              <a:lnSpc>
                <a:spcPct val="100000"/>
              </a:lnSpc>
            </a:pPr>
            <a:r>
              <a:rPr sz="3600" spc="-25" dirty="0"/>
              <a:t>StringBuilde</a:t>
            </a:r>
            <a:r>
              <a:rPr sz="3600" spc="-15" dirty="0"/>
              <a:t>r</a:t>
            </a:r>
            <a:r>
              <a:rPr sz="3600" spc="100" dirty="0">
                <a:latin typeface="Times New Roman"/>
                <a:cs typeface="Times New Roman"/>
              </a:rPr>
              <a:t> </a:t>
            </a:r>
            <a:r>
              <a:rPr sz="3600" spc="-5" dirty="0"/>
              <a:t>class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61</a:t>
            </a:fld>
            <a:endParaRPr sz="1600">
              <a:latin typeface="Times New Roman"/>
              <a:cs typeface="Times New Roman"/>
            </a:endParaRPr>
          </a:p>
        </p:txBody>
      </p:sp>
      <p:sp>
        <p:nvSpPr>
          <p:cNvPr id="3" name="object 3"/>
          <p:cNvSpPr txBox="1"/>
          <p:nvPr/>
        </p:nvSpPr>
        <p:spPr>
          <a:xfrm>
            <a:off x="524002" y="1227767"/>
            <a:ext cx="8509635" cy="4051935"/>
          </a:xfrm>
          <a:prstGeom prst="rect">
            <a:avLst/>
          </a:prstGeom>
        </p:spPr>
        <p:txBody>
          <a:bodyPr vert="horz" wrap="square" lIns="0" tIns="0" rIns="0" bIns="0" rtlCol="0">
            <a:spAutoFit/>
          </a:bodyPr>
          <a:lstStyle/>
          <a:p>
            <a:pPr marL="355600" marR="882650" indent="-342900">
              <a:lnSpc>
                <a:spcPct val="80000"/>
              </a:lnSpc>
              <a:buFont typeface="Arial"/>
              <a:buChar char="•"/>
              <a:tabLst>
                <a:tab pos="355600" algn="l"/>
              </a:tabLst>
            </a:pPr>
            <a:r>
              <a:rPr sz="2800" spc="-5" dirty="0">
                <a:latin typeface="Arial"/>
                <a:cs typeface="Arial"/>
              </a:rPr>
              <a:t>N</a:t>
            </a:r>
            <a:r>
              <a:rPr sz="2800" dirty="0">
                <a:latin typeface="Arial"/>
                <a:cs typeface="Arial"/>
              </a:rPr>
              <a:t>ew</a:t>
            </a:r>
            <a:r>
              <a:rPr sz="2800" spc="80" dirty="0">
                <a:latin typeface="Times New Roman"/>
                <a:cs typeface="Times New Roman"/>
              </a:rPr>
              <a:t> </a:t>
            </a:r>
            <a:r>
              <a:rPr sz="2800" spc="-5" dirty="0">
                <a:latin typeface="Arial"/>
                <a:cs typeface="Arial"/>
              </a:rPr>
              <a:t>wit</a:t>
            </a:r>
            <a:r>
              <a:rPr sz="2800" dirty="0">
                <a:latin typeface="Arial"/>
                <a:cs typeface="Arial"/>
              </a:rPr>
              <a:t>h</a:t>
            </a:r>
            <a:r>
              <a:rPr sz="2800" spc="80" dirty="0">
                <a:latin typeface="Times New Roman"/>
                <a:cs typeface="Times New Roman"/>
              </a:rPr>
              <a:t> </a:t>
            </a:r>
            <a:r>
              <a:rPr sz="2800" dirty="0">
                <a:latin typeface="Arial"/>
                <a:cs typeface="Arial"/>
              </a:rPr>
              <a:t>Java</a:t>
            </a:r>
            <a:r>
              <a:rPr sz="2800" spc="80"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java.lang.StringBuilder</a:t>
            </a:r>
            <a:r>
              <a:rPr sz="2800" spc="85" dirty="0">
                <a:latin typeface="Times New Roman"/>
                <a:cs typeface="Times New Roman"/>
              </a:rPr>
              <a:t> </a:t>
            </a:r>
            <a:r>
              <a:rPr sz="2800" dirty="0">
                <a:latin typeface="Arial"/>
                <a:cs typeface="Arial"/>
              </a:rPr>
              <a:t>class</a:t>
            </a:r>
            <a:r>
              <a:rPr sz="2800" dirty="0">
                <a:latin typeface="Times New Roman"/>
                <a:cs typeface="Times New Roman"/>
              </a:rPr>
              <a:t> </a:t>
            </a:r>
            <a:r>
              <a:rPr sz="2800" dirty="0">
                <a:latin typeface="Arial"/>
                <a:cs typeface="Arial"/>
              </a:rPr>
              <a:t>provides</a:t>
            </a:r>
            <a:r>
              <a:rPr sz="2800" spc="80" dirty="0">
                <a:latin typeface="Times New Roman"/>
                <a:cs typeface="Times New Roman"/>
              </a:rPr>
              <a:t> </a:t>
            </a:r>
            <a:r>
              <a:rPr sz="2800" dirty="0">
                <a:latin typeface="Arial"/>
                <a:cs typeface="Arial"/>
              </a:rPr>
              <a:t>a</a:t>
            </a:r>
            <a:r>
              <a:rPr sz="2800" spc="75" dirty="0">
                <a:latin typeface="Times New Roman"/>
                <a:cs typeface="Times New Roman"/>
              </a:rPr>
              <a:t> </a:t>
            </a:r>
            <a:r>
              <a:rPr sz="2800" dirty="0">
                <a:latin typeface="Arial"/>
                <a:cs typeface="Arial"/>
              </a:rPr>
              <a:t>faster</a:t>
            </a:r>
            <a:r>
              <a:rPr sz="2800" spc="70" dirty="0">
                <a:latin typeface="Times New Roman"/>
                <a:cs typeface="Times New Roman"/>
              </a:rPr>
              <a:t> </a:t>
            </a:r>
            <a:r>
              <a:rPr sz="2800" dirty="0">
                <a:latin typeface="Arial"/>
                <a:cs typeface="Arial"/>
              </a:rPr>
              <a:t>alternative</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StringBuffer</a:t>
            </a:r>
            <a:endParaRPr sz="2800">
              <a:latin typeface="Arial"/>
              <a:cs typeface="Arial"/>
            </a:endParaRPr>
          </a:p>
          <a:p>
            <a:pPr marL="755650" marR="701675" lvl="1" indent="-285750">
              <a:lnSpc>
                <a:spcPct val="80000"/>
              </a:lnSpc>
              <a:spcBef>
                <a:spcPts val="675"/>
              </a:spcBef>
              <a:buFont typeface="Arial"/>
              <a:buChar char="–"/>
              <a:tabLst>
                <a:tab pos="755650" algn="l"/>
              </a:tabLst>
            </a:pPr>
            <a:r>
              <a:rPr sz="2800" dirty="0">
                <a:latin typeface="Arial"/>
                <a:cs typeface="Arial"/>
              </a:rPr>
              <a:t>In</a:t>
            </a:r>
            <a:r>
              <a:rPr sz="2800" spc="75" dirty="0">
                <a:latin typeface="Times New Roman"/>
                <a:cs typeface="Times New Roman"/>
              </a:rPr>
              <a:t> </a:t>
            </a:r>
            <a:r>
              <a:rPr sz="2800" dirty="0">
                <a:latin typeface="Arial"/>
                <a:cs typeface="Arial"/>
              </a:rPr>
              <a:t>most</a:t>
            </a:r>
            <a:r>
              <a:rPr sz="2800" spc="75" dirty="0">
                <a:latin typeface="Times New Roman"/>
                <a:cs typeface="Times New Roman"/>
              </a:rPr>
              <a:t> </a:t>
            </a:r>
            <a:r>
              <a:rPr sz="2800" spc="-5" dirty="0">
                <a:latin typeface="Arial"/>
                <a:cs typeface="Arial"/>
              </a:rPr>
              <a:t>way</a:t>
            </a:r>
            <a:r>
              <a:rPr sz="2800" dirty="0">
                <a:latin typeface="Arial"/>
                <a:cs typeface="Arial"/>
              </a:rPr>
              <a:t>s</a:t>
            </a:r>
            <a:r>
              <a:rPr sz="2800" spc="75" dirty="0">
                <a:latin typeface="Times New Roman"/>
                <a:cs typeface="Times New Roman"/>
              </a:rPr>
              <a:t> </a:t>
            </a:r>
            <a:r>
              <a:rPr sz="2800" dirty="0">
                <a:latin typeface="Arial"/>
                <a:cs typeface="Arial"/>
              </a:rPr>
              <a:t>StringBuilder</a:t>
            </a:r>
            <a:r>
              <a:rPr sz="2800" spc="75" dirty="0">
                <a:latin typeface="Times New Roman"/>
                <a:cs typeface="Times New Roman"/>
              </a:rPr>
              <a:t> </a:t>
            </a:r>
            <a:r>
              <a:rPr sz="2800" spc="-5" dirty="0">
                <a:latin typeface="Arial"/>
                <a:cs typeface="Arial"/>
              </a:rPr>
              <a:t>work</a:t>
            </a:r>
            <a:r>
              <a:rPr sz="2800" dirty="0">
                <a:latin typeface="Arial"/>
                <a:cs typeface="Arial"/>
              </a:rPr>
              <a:t>s</a:t>
            </a:r>
            <a:r>
              <a:rPr sz="2800" spc="80" dirty="0">
                <a:latin typeface="Times New Roman"/>
                <a:cs typeface="Times New Roman"/>
              </a:rPr>
              <a:t> </a:t>
            </a:r>
            <a:r>
              <a:rPr sz="2800" dirty="0">
                <a:latin typeface="Arial"/>
                <a:cs typeface="Arial"/>
              </a:rPr>
              <a:t>exactly</a:t>
            </a:r>
            <a:r>
              <a:rPr sz="2800" spc="80" dirty="0">
                <a:latin typeface="Times New Roman"/>
                <a:cs typeface="Times New Roman"/>
              </a:rPr>
              <a:t> </a:t>
            </a:r>
            <a:r>
              <a:rPr sz="2800" dirty="0">
                <a:latin typeface="Arial"/>
                <a:cs typeface="Arial"/>
              </a:rPr>
              <a:t>the</a:t>
            </a:r>
            <a:r>
              <a:rPr sz="2800" dirty="0">
                <a:latin typeface="Times New Roman"/>
                <a:cs typeface="Times New Roman"/>
              </a:rPr>
              <a:t> </a:t>
            </a:r>
            <a:r>
              <a:rPr sz="2800" dirty="0">
                <a:latin typeface="Arial"/>
                <a:cs typeface="Arial"/>
              </a:rPr>
              <a:t>same</a:t>
            </a:r>
            <a:r>
              <a:rPr sz="2800" spc="75" dirty="0">
                <a:latin typeface="Times New Roman"/>
                <a:cs typeface="Times New Roman"/>
              </a:rPr>
              <a:t> </a:t>
            </a:r>
            <a:r>
              <a:rPr sz="2800" spc="-5" dirty="0">
                <a:latin typeface="Arial"/>
                <a:cs typeface="Arial"/>
              </a:rPr>
              <a:t>a</a:t>
            </a:r>
            <a:r>
              <a:rPr sz="2800" dirty="0">
                <a:latin typeface="Arial"/>
                <a:cs typeface="Arial"/>
              </a:rPr>
              <a:t>s</a:t>
            </a:r>
            <a:r>
              <a:rPr sz="2800" spc="75" dirty="0">
                <a:latin typeface="Times New Roman"/>
                <a:cs typeface="Times New Roman"/>
              </a:rPr>
              <a:t> </a:t>
            </a:r>
            <a:r>
              <a:rPr sz="2800" dirty="0">
                <a:latin typeface="Arial"/>
                <a:cs typeface="Arial"/>
              </a:rPr>
              <a:t>StringBuffer</a:t>
            </a:r>
            <a:endParaRPr sz="2800">
              <a:latin typeface="Arial"/>
              <a:cs typeface="Arial"/>
            </a:endParaRPr>
          </a:p>
          <a:p>
            <a:pPr marL="755650" marR="148590" lvl="1" indent="-285750">
              <a:lnSpc>
                <a:spcPct val="80000"/>
              </a:lnSpc>
              <a:spcBef>
                <a:spcPts val="670"/>
              </a:spcBef>
              <a:buFont typeface="Arial"/>
              <a:buChar char="–"/>
              <a:tabLst>
                <a:tab pos="756285" algn="l"/>
              </a:tabLst>
            </a:pPr>
            <a:r>
              <a:rPr sz="2800" spc="-5" dirty="0">
                <a:latin typeface="Arial"/>
                <a:cs typeface="Arial"/>
              </a:rPr>
              <a:t>S</a:t>
            </a:r>
            <a:r>
              <a:rPr sz="2800" dirty="0">
                <a:latin typeface="Arial"/>
                <a:cs typeface="Arial"/>
              </a:rPr>
              <a:t>tringBuilder</a:t>
            </a:r>
            <a:r>
              <a:rPr sz="2800" spc="70" dirty="0">
                <a:latin typeface="Times New Roman"/>
                <a:cs typeface="Times New Roman"/>
              </a:rPr>
              <a:t> </a:t>
            </a:r>
            <a:r>
              <a:rPr sz="2800" spc="-5" dirty="0">
                <a:latin typeface="Arial"/>
                <a:cs typeface="Arial"/>
              </a:rPr>
              <a:t>i</a:t>
            </a:r>
            <a:r>
              <a:rPr sz="2800" dirty="0">
                <a:latin typeface="Arial"/>
                <a:cs typeface="Arial"/>
              </a:rPr>
              <a:t>s</a:t>
            </a:r>
            <a:r>
              <a:rPr sz="2800" spc="75" dirty="0">
                <a:latin typeface="Times New Roman"/>
                <a:cs typeface="Times New Roman"/>
              </a:rPr>
              <a:t> </a:t>
            </a:r>
            <a:r>
              <a:rPr sz="2800" dirty="0">
                <a:latin typeface="Arial"/>
                <a:cs typeface="Arial"/>
              </a:rPr>
              <a:t>faster</a:t>
            </a:r>
            <a:r>
              <a:rPr sz="2800" spc="70" dirty="0">
                <a:latin typeface="Times New Roman"/>
                <a:cs typeface="Times New Roman"/>
              </a:rPr>
              <a:t> </a:t>
            </a:r>
            <a:r>
              <a:rPr sz="2800" dirty="0">
                <a:latin typeface="Arial"/>
                <a:cs typeface="Arial"/>
              </a:rPr>
              <a:t>than</a:t>
            </a:r>
            <a:r>
              <a:rPr sz="2800" spc="70" dirty="0">
                <a:latin typeface="Times New Roman"/>
                <a:cs typeface="Times New Roman"/>
              </a:rPr>
              <a:t> </a:t>
            </a:r>
            <a:r>
              <a:rPr sz="2800" dirty="0">
                <a:latin typeface="Arial"/>
                <a:cs typeface="Arial"/>
              </a:rPr>
              <a:t>StringBuffer</a:t>
            </a:r>
            <a:r>
              <a:rPr sz="2800" spc="80" dirty="0">
                <a:latin typeface="Times New Roman"/>
                <a:cs typeface="Times New Roman"/>
              </a:rPr>
              <a:t> </a:t>
            </a:r>
            <a:r>
              <a:rPr sz="2800" spc="-5" dirty="0">
                <a:latin typeface="Arial"/>
                <a:cs typeface="Arial"/>
              </a:rPr>
              <a:t>because</a:t>
            </a:r>
            <a:r>
              <a:rPr sz="2800" spc="-5" dirty="0">
                <a:latin typeface="Times New Roman"/>
                <a:cs typeface="Times New Roman"/>
              </a:rPr>
              <a:t> </a:t>
            </a:r>
            <a:r>
              <a:rPr sz="2800" dirty="0">
                <a:latin typeface="Arial"/>
                <a:cs typeface="Arial"/>
              </a:rPr>
              <a:t>it</a:t>
            </a:r>
            <a:r>
              <a:rPr sz="2800" spc="75" dirty="0">
                <a:latin typeface="Times New Roman"/>
                <a:cs typeface="Times New Roman"/>
              </a:rPr>
              <a:t> </a:t>
            </a:r>
            <a:r>
              <a:rPr sz="2800" dirty="0">
                <a:latin typeface="Arial"/>
                <a:cs typeface="Arial"/>
              </a:rPr>
              <a:t>is</a:t>
            </a:r>
            <a:r>
              <a:rPr sz="2800" spc="75" dirty="0">
                <a:latin typeface="Times New Roman"/>
                <a:cs typeface="Times New Roman"/>
              </a:rPr>
              <a:t> </a:t>
            </a:r>
            <a:r>
              <a:rPr sz="2800" dirty="0">
                <a:latin typeface="Arial"/>
                <a:cs typeface="Arial"/>
              </a:rPr>
              <a:t>not</a:t>
            </a:r>
            <a:r>
              <a:rPr sz="2800" spc="80" dirty="0">
                <a:latin typeface="Times New Roman"/>
                <a:cs typeface="Times New Roman"/>
              </a:rPr>
              <a:t> </a:t>
            </a:r>
            <a:r>
              <a:rPr sz="2800" dirty="0">
                <a:latin typeface="Arial"/>
                <a:cs typeface="Arial"/>
              </a:rPr>
              <a:t>ThreadSafe</a:t>
            </a:r>
            <a:r>
              <a:rPr sz="2800" spc="70" dirty="0">
                <a:latin typeface="Times New Roman"/>
                <a:cs typeface="Times New Roman"/>
              </a:rPr>
              <a:t> </a:t>
            </a:r>
            <a:r>
              <a:rPr sz="2800" spc="-5" dirty="0">
                <a:latin typeface="Arial"/>
                <a:cs typeface="Arial"/>
              </a:rPr>
              <a:t>(</a:t>
            </a:r>
            <a:r>
              <a:rPr sz="2800" dirty="0">
                <a:latin typeface="Arial"/>
                <a:cs typeface="Arial"/>
              </a:rPr>
              <a:t>multiple</a:t>
            </a:r>
            <a:r>
              <a:rPr sz="2800" spc="75" dirty="0">
                <a:latin typeface="Times New Roman"/>
                <a:cs typeface="Times New Roman"/>
              </a:rPr>
              <a:t> </a:t>
            </a:r>
            <a:r>
              <a:rPr sz="2800" dirty="0">
                <a:latin typeface="Arial"/>
                <a:cs typeface="Arial"/>
              </a:rPr>
              <a:t>threads</a:t>
            </a:r>
            <a:r>
              <a:rPr sz="2800" spc="70" dirty="0">
                <a:latin typeface="Times New Roman"/>
                <a:cs typeface="Times New Roman"/>
              </a:rPr>
              <a:t> </a:t>
            </a:r>
            <a:r>
              <a:rPr sz="2800" dirty="0">
                <a:latin typeface="Arial"/>
                <a:cs typeface="Arial"/>
              </a:rPr>
              <a:t>should</a:t>
            </a:r>
            <a:r>
              <a:rPr sz="2800" spc="75" dirty="0">
                <a:latin typeface="Times New Roman"/>
                <a:cs typeface="Times New Roman"/>
              </a:rPr>
              <a:t> </a:t>
            </a:r>
            <a:r>
              <a:rPr sz="2800" dirty="0">
                <a:latin typeface="Arial"/>
                <a:cs typeface="Arial"/>
              </a:rPr>
              <a:t>not</a:t>
            </a:r>
            <a:r>
              <a:rPr sz="2800" dirty="0">
                <a:latin typeface="Times New Roman"/>
                <a:cs typeface="Times New Roman"/>
              </a:rPr>
              <a:t> </a:t>
            </a:r>
            <a:r>
              <a:rPr sz="2800" spc="-5" dirty="0">
                <a:latin typeface="Arial"/>
                <a:cs typeface="Arial"/>
              </a:rPr>
              <a:t>acces</a:t>
            </a:r>
            <a:r>
              <a:rPr sz="2800" dirty="0">
                <a:latin typeface="Arial"/>
                <a:cs typeface="Arial"/>
              </a:rPr>
              <a:t>s</a:t>
            </a:r>
            <a:r>
              <a:rPr sz="2800" spc="75" dirty="0">
                <a:latin typeface="Times New Roman"/>
                <a:cs typeface="Times New Roman"/>
              </a:rPr>
              <a:t> </a:t>
            </a:r>
            <a:r>
              <a:rPr sz="2800" dirty="0">
                <a:latin typeface="Arial"/>
                <a:cs typeface="Arial"/>
              </a:rPr>
              <a:t>StringBuilder</a:t>
            </a:r>
            <a:r>
              <a:rPr sz="2800" spc="75" dirty="0">
                <a:latin typeface="Times New Roman"/>
                <a:cs typeface="Times New Roman"/>
              </a:rPr>
              <a:t> </a:t>
            </a:r>
            <a:r>
              <a:rPr sz="2800" spc="-5" dirty="0">
                <a:latin typeface="Arial"/>
                <a:cs typeface="Arial"/>
              </a:rPr>
              <a:t>object</a:t>
            </a:r>
            <a:r>
              <a:rPr sz="2800" dirty="0">
                <a:latin typeface="Arial"/>
                <a:cs typeface="Arial"/>
              </a:rPr>
              <a:t>s</a:t>
            </a:r>
            <a:r>
              <a:rPr sz="2800" spc="75" dirty="0">
                <a:latin typeface="Times New Roman"/>
                <a:cs typeface="Times New Roman"/>
              </a:rPr>
              <a:t> </a:t>
            </a:r>
            <a:r>
              <a:rPr sz="2800" spc="-5" dirty="0">
                <a:latin typeface="Arial"/>
                <a:cs typeface="Arial"/>
              </a:rPr>
              <a:t>without</a:t>
            </a:r>
            <a:r>
              <a:rPr sz="2800" spc="-5" dirty="0">
                <a:latin typeface="Times New Roman"/>
                <a:cs typeface="Times New Roman"/>
              </a:rPr>
              <a:t> </a:t>
            </a:r>
            <a:r>
              <a:rPr sz="2800" dirty="0">
                <a:latin typeface="Arial"/>
                <a:cs typeface="Arial"/>
              </a:rPr>
              <a:t>Synchronizing)</a:t>
            </a:r>
            <a:endParaRPr sz="2800">
              <a:latin typeface="Arial"/>
              <a:cs typeface="Arial"/>
            </a:endParaRPr>
          </a:p>
          <a:p>
            <a:pPr marL="755650" marR="5080" lvl="1" indent="-285750">
              <a:lnSpc>
                <a:spcPct val="80000"/>
              </a:lnSpc>
              <a:spcBef>
                <a:spcPts val="675"/>
              </a:spcBef>
              <a:buFont typeface="Arial"/>
              <a:buChar char="–"/>
              <a:tabLst>
                <a:tab pos="755650" algn="l"/>
              </a:tabLst>
            </a:pPr>
            <a:r>
              <a:rPr sz="2800" spc="-5" dirty="0">
                <a:latin typeface="Arial"/>
                <a:cs typeface="Arial"/>
              </a:rPr>
              <a:t>U</a:t>
            </a:r>
            <a:r>
              <a:rPr sz="2800" dirty="0">
                <a:latin typeface="Arial"/>
                <a:cs typeface="Arial"/>
              </a:rPr>
              <a:t>se</a:t>
            </a:r>
            <a:r>
              <a:rPr sz="2800" spc="80" dirty="0">
                <a:latin typeface="Times New Roman"/>
                <a:cs typeface="Times New Roman"/>
              </a:rPr>
              <a:t> </a:t>
            </a:r>
            <a:r>
              <a:rPr sz="2800" dirty="0">
                <a:latin typeface="Arial"/>
                <a:cs typeface="Arial"/>
              </a:rPr>
              <a:t>StringBuilder</a:t>
            </a:r>
            <a:r>
              <a:rPr sz="2800" spc="75" dirty="0">
                <a:latin typeface="Times New Roman"/>
                <a:cs typeface="Times New Roman"/>
              </a:rPr>
              <a:t> </a:t>
            </a:r>
            <a:r>
              <a:rPr sz="2800" dirty="0">
                <a:latin typeface="Arial"/>
                <a:cs typeface="Arial"/>
              </a:rPr>
              <a:t>when</a:t>
            </a:r>
            <a:r>
              <a:rPr sz="2800" spc="80" dirty="0">
                <a:latin typeface="Times New Roman"/>
                <a:cs typeface="Times New Roman"/>
              </a:rPr>
              <a:t> </a:t>
            </a:r>
            <a:r>
              <a:rPr sz="2800" dirty="0">
                <a:latin typeface="Arial"/>
                <a:cs typeface="Arial"/>
              </a:rPr>
              <a:t>speed</a:t>
            </a:r>
            <a:r>
              <a:rPr sz="2800" spc="75"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important</a:t>
            </a:r>
            <a:r>
              <a:rPr sz="2800" spc="85"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a</a:t>
            </a:r>
            <a:r>
              <a:rPr sz="2800" dirty="0">
                <a:latin typeface="Times New Roman"/>
                <a:cs typeface="Times New Roman"/>
              </a:rPr>
              <a:t> </a:t>
            </a:r>
            <a:r>
              <a:rPr sz="2800" dirty="0">
                <a:latin typeface="Arial"/>
                <a:cs typeface="Arial"/>
              </a:rPr>
              <a:t>single-thread</a:t>
            </a:r>
            <a:r>
              <a:rPr sz="2800" spc="75" dirty="0">
                <a:latin typeface="Times New Roman"/>
                <a:cs typeface="Times New Roman"/>
              </a:rPr>
              <a:t> </a:t>
            </a:r>
            <a:r>
              <a:rPr sz="2800" dirty="0">
                <a:latin typeface="Arial"/>
                <a:cs typeface="Arial"/>
              </a:rPr>
              <a:t>environment</a:t>
            </a:r>
            <a:r>
              <a:rPr sz="2800" spc="80"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use</a:t>
            </a:r>
            <a:r>
              <a:rPr sz="2800" spc="75" dirty="0">
                <a:latin typeface="Times New Roman"/>
                <a:cs typeface="Times New Roman"/>
              </a:rPr>
              <a:t> </a:t>
            </a:r>
            <a:r>
              <a:rPr sz="2800" dirty="0">
                <a:latin typeface="Arial"/>
                <a:cs typeface="Arial"/>
              </a:rPr>
              <a:t>StringBuffer</a:t>
            </a:r>
            <a:r>
              <a:rPr sz="2800" spc="80" dirty="0">
                <a:latin typeface="Times New Roman"/>
                <a:cs typeface="Times New Roman"/>
              </a:rPr>
              <a:t> </a:t>
            </a:r>
            <a:r>
              <a:rPr sz="2800" dirty="0">
                <a:latin typeface="Arial"/>
                <a:cs typeface="Arial"/>
              </a:rPr>
              <a:t>if</a:t>
            </a:r>
            <a:r>
              <a:rPr sz="2800" dirty="0">
                <a:latin typeface="Times New Roman"/>
                <a:cs typeface="Times New Roman"/>
              </a:rPr>
              <a:t> </a:t>
            </a:r>
            <a:r>
              <a:rPr sz="2800" dirty="0">
                <a:latin typeface="Arial"/>
                <a:cs typeface="Arial"/>
              </a:rPr>
              <a:t>multiple</a:t>
            </a:r>
            <a:r>
              <a:rPr sz="2800" spc="75" dirty="0">
                <a:latin typeface="Times New Roman"/>
                <a:cs typeface="Times New Roman"/>
              </a:rPr>
              <a:t> </a:t>
            </a:r>
            <a:r>
              <a:rPr sz="2800" dirty="0">
                <a:latin typeface="Arial"/>
                <a:cs typeface="Arial"/>
              </a:rPr>
              <a:t>threads</a:t>
            </a:r>
            <a:r>
              <a:rPr sz="2800" spc="70" dirty="0">
                <a:latin typeface="Times New Roman"/>
                <a:cs typeface="Times New Roman"/>
              </a:rPr>
              <a:t> </a:t>
            </a:r>
            <a:r>
              <a:rPr sz="2800" dirty="0">
                <a:latin typeface="Arial"/>
                <a:cs typeface="Arial"/>
              </a:rPr>
              <a:t>might</a:t>
            </a:r>
            <a:r>
              <a:rPr sz="2800" spc="80" dirty="0">
                <a:latin typeface="Times New Roman"/>
                <a:cs typeface="Times New Roman"/>
              </a:rPr>
              <a:t> </a:t>
            </a:r>
            <a:r>
              <a:rPr sz="2800" dirty="0">
                <a:latin typeface="Arial"/>
                <a:cs typeface="Arial"/>
              </a:rPr>
              <a:t>require</a:t>
            </a:r>
            <a:r>
              <a:rPr sz="2800" spc="75" dirty="0">
                <a:latin typeface="Times New Roman"/>
                <a:cs typeface="Times New Roman"/>
              </a:rPr>
              <a:t> </a:t>
            </a:r>
            <a:r>
              <a:rPr sz="2800" dirty="0">
                <a:latin typeface="Arial"/>
                <a:cs typeface="Arial"/>
              </a:rPr>
              <a:t>access.</a:t>
            </a:r>
            <a:endParaRPr sz="2800">
              <a:latin typeface="Arial"/>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4500" y="1206500"/>
            <a:ext cx="8458200" cy="4191000"/>
          </a:xfrm>
          <a:custGeom>
            <a:avLst/>
            <a:gdLst/>
            <a:ahLst/>
            <a:cxnLst/>
            <a:rect l="l" t="t" r="r" b="b"/>
            <a:pathLst>
              <a:path w="8458200" h="4191000">
                <a:moveTo>
                  <a:pt x="0" y="4190999"/>
                </a:moveTo>
                <a:lnTo>
                  <a:pt x="8458199" y="4190999"/>
                </a:lnTo>
                <a:lnTo>
                  <a:pt x="8458199" y="0"/>
                </a:lnTo>
                <a:lnTo>
                  <a:pt x="0" y="0"/>
                </a:lnTo>
                <a:lnTo>
                  <a:pt x="0" y="4190999"/>
                </a:lnTo>
                <a:close/>
              </a:path>
            </a:pathLst>
          </a:custGeom>
          <a:solidFill>
            <a:srgbClr val="FFFF9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878964">
              <a:lnSpc>
                <a:spcPct val="100000"/>
              </a:lnSpc>
            </a:pPr>
            <a:r>
              <a:rPr sz="3600" spc="-25" dirty="0"/>
              <a:t>StringBuilde</a:t>
            </a:r>
            <a:r>
              <a:rPr sz="3600" spc="-15" dirty="0"/>
              <a:t>r</a:t>
            </a:r>
            <a:r>
              <a:rPr sz="3600" spc="100" dirty="0">
                <a:latin typeface="Times New Roman"/>
                <a:cs typeface="Times New Roman"/>
              </a:rPr>
              <a:t> </a:t>
            </a:r>
            <a:r>
              <a:rPr sz="3600" spc="-5" dirty="0"/>
              <a:t>Example</a:t>
            </a:r>
            <a:endParaRPr sz="3600">
              <a:latin typeface="Times New Roman"/>
              <a:cs typeface="Times New Roman"/>
            </a:endParaRPr>
          </a:p>
        </p:txBody>
      </p:sp>
      <p:sp>
        <p:nvSpPr>
          <p:cNvPr id="10" name="object 10"/>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11" name="object 11"/>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62</a:t>
            </a:fld>
            <a:endParaRPr sz="1600">
              <a:latin typeface="Times New Roman"/>
              <a:cs typeface="Times New Roman"/>
            </a:endParaRPr>
          </a:p>
        </p:txBody>
      </p:sp>
      <p:sp>
        <p:nvSpPr>
          <p:cNvPr id="4" name="object 4"/>
          <p:cNvSpPr txBox="1"/>
          <p:nvPr/>
        </p:nvSpPr>
        <p:spPr>
          <a:xfrm>
            <a:off x="866903" y="1232865"/>
            <a:ext cx="4445000" cy="584200"/>
          </a:xfrm>
          <a:prstGeom prst="rect">
            <a:avLst/>
          </a:prstGeom>
        </p:spPr>
        <p:txBody>
          <a:bodyPr vert="horz" wrap="square" lIns="0" tIns="0" rIns="0" bIns="0" rtlCol="0">
            <a:spAutoFit/>
          </a:bodyPr>
          <a:lstStyle/>
          <a:p>
            <a:pPr marL="12700" marR="5080">
              <a:lnSpc>
                <a:spcPct val="100000"/>
              </a:lnSpc>
              <a:tabLst>
                <a:tab pos="1078865" algn="l"/>
                <a:tab pos="2145665" algn="l"/>
                <a:tab pos="2450465" algn="l"/>
                <a:tab pos="2755265" algn="l"/>
                <a:tab pos="3669665" algn="l"/>
                <a:tab pos="3974465" algn="l"/>
              </a:tabLst>
            </a:pPr>
            <a:r>
              <a:rPr sz="2000" b="1" spc="-15" dirty="0">
                <a:latin typeface="Courier New"/>
                <a:cs typeface="Courier New"/>
              </a:rPr>
              <a:t>String</a:t>
            </a:r>
            <a:r>
              <a:rPr sz="2000" b="1" spc="-15" dirty="0">
                <a:latin typeface="Times New Roman"/>
                <a:cs typeface="Times New Roman"/>
              </a:rPr>
              <a:t>	</a:t>
            </a:r>
            <a:r>
              <a:rPr sz="2000" b="1" spc="-15" dirty="0">
                <a:latin typeface="Courier New"/>
                <a:cs typeface="Courier New"/>
              </a:rPr>
              <a:t>myString</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"How";</a:t>
            </a:r>
            <a:r>
              <a:rPr sz="2000" b="1" spc="-5" dirty="0">
                <a:latin typeface="Times New Roman"/>
                <a:cs typeface="Times New Roman"/>
              </a:rPr>
              <a:t> </a:t>
            </a:r>
            <a:r>
              <a:rPr sz="2000" b="1" spc="-15" dirty="0">
                <a:latin typeface="Courier New"/>
                <a:cs typeface="Courier New"/>
              </a:rPr>
              <a:t>StringBuilder</a:t>
            </a:r>
            <a:r>
              <a:rPr sz="2000" b="1" spc="-15" dirty="0">
                <a:latin typeface="Times New Roman"/>
                <a:cs typeface="Times New Roman"/>
              </a:rPr>
              <a:t>	</a:t>
            </a:r>
            <a:r>
              <a:rPr sz="2000" b="1" spc="-15" dirty="0">
                <a:latin typeface="Courier New"/>
                <a:cs typeface="Courier New"/>
              </a:rPr>
              <a:t>myStrBldr</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new</a:t>
            </a:r>
            <a:endParaRPr sz="2000">
              <a:latin typeface="Courier New"/>
              <a:cs typeface="Courier New"/>
            </a:endParaRPr>
          </a:p>
        </p:txBody>
      </p:sp>
      <p:sp>
        <p:nvSpPr>
          <p:cNvPr id="5" name="object 5"/>
          <p:cNvSpPr txBox="1"/>
          <p:nvPr/>
        </p:nvSpPr>
        <p:spPr>
          <a:xfrm>
            <a:off x="5438396" y="1537617"/>
            <a:ext cx="3225800" cy="2794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StringBuilder("How");</a:t>
            </a:r>
            <a:endParaRPr sz="2000">
              <a:latin typeface="Courier New"/>
              <a:cs typeface="Courier New"/>
            </a:endParaRPr>
          </a:p>
        </p:txBody>
      </p:sp>
      <p:sp>
        <p:nvSpPr>
          <p:cNvPr id="7" name="object 7"/>
          <p:cNvSpPr txBox="1"/>
          <p:nvPr/>
        </p:nvSpPr>
        <p:spPr>
          <a:xfrm>
            <a:off x="866903" y="3366109"/>
            <a:ext cx="2767965" cy="889000"/>
          </a:xfrm>
          <a:prstGeom prst="rect">
            <a:avLst/>
          </a:prstGeom>
        </p:spPr>
        <p:txBody>
          <a:bodyPr vert="horz" wrap="square" lIns="0" tIns="0" rIns="0" bIns="0" rtlCol="0">
            <a:spAutoFit/>
          </a:bodyPr>
          <a:lstStyle/>
          <a:p>
            <a:pPr marL="12700" marR="5080" algn="just">
              <a:lnSpc>
                <a:spcPct val="100000"/>
              </a:lnSpc>
            </a:pPr>
            <a:r>
              <a:rPr sz="2000" b="1" spc="-15" dirty="0">
                <a:latin typeface="Courier New"/>
                <a:cs typeface="Courier New"/>
              </a:rPr>
              <a:t>myStrBldr.append("</a:t>
            </a:r>
            <a:r>
              <a:rPr sz="2000" b="1" spc="-5" dirty="0">
                <a:latin typeface="Times New Roman"/>
                <a:cs typeface="Times New Roman"/>
              </a:rPr>
              <a:t> </a:t>
            </a:r>
            <a:r>
              <a:rPr sz="2000" b="1" spc="-15" dirty="0">
                <a:latin typeface="Courier New"/>
                <a:cs typeface="Courier New"/>
              </a:rPr>
              <a:t>myStrBldr.append("</a:t>
            </a:r>
            <a:r>
              <a:rPr sz="2000" b="1" spc="-5" dirty="0">
                <a:latin typeface="Times New Roman"/>
                <a:cs typeface="Times New Roman"/>
              </a:rPr>
              <a:t> </a:t>
            </a:r>
            <a:r>
              <a:rPr sz="2000" b="1" spc="-15" dirty="0">
                <a:latin typeface="Courier New"/>
                <a:cs typeface="Courier New"/>
              </a:rPr>
              <a:t>myStrBldr.append("</a:t>
            </a:r>
            <a:endParaRPr sz="2000">
              <a:latin typeface="Courier New"/>
              <a:cs typeface="Courier New"/>
            </a:endParaRPr>
          </a:p>
        </p:txBody>
      </p:sp>
      <p:sp>
        <p:nvSpPr>
          <p:cNvPr id="8" name="object 8"/>
          <p:cNvSpPr txBox="1"/>
          <p:nvPr/>
        </p:nvSpPr>
        <p:spPr>
          <a:xfrm>
            <a:off x="3762020" y="3366109"/>
            <a:ext cx="1244600" cy="889000"/>
          </a:xfrm>
          <a:prstGeom prst="rect">
            <a:avLst/>
          </a:prstGeom>
        </p:spPr>
        <p:txBody>
          <a:bodyPr vert="horz" wrap="square" lIns="0" tIns="0" rIns="0" bIns="0" rtlCol="0">
            <a:spAutoFit/>
          </a:bodyPr>
          <a:lstStyle/>
          <a:p>
            <a:pPr marL="12700">
              <a:lnSpc>
                <a:spcPct val="100000"/>
              </a:lnSpc>
            </a:pPr>
            <a:r>
              <a:rPr sz="2000" b="1" spc="-15" dirty="0">
                <a:latin typeface="Courier New"/>
                <a:cs typeface="Courier New"/>
              </a:rPr>
              <a:t>now");</a:t>
            </a:r>
            <a:endParaRPr sz="2000">
              <a:latin typeface="Courier New"/>
              <a:cs typeface="Courier New"/>
            </a:endParaRPr>
          </a:p>
          <a:p>
            <a:pPr marL="12700">
              <a:lnSpc>
                <a:spcPct val="100000"/>
              </a:lnSpc>
            </a:pPr>
            <a:r>
              <a:rPr sz="2000" b="1" spc="-15" dirty="0">
                <a:latin typeface="Courier New"/>
                <a:cs typeface="Courier New"/>
              </a:rPr>
              <a:t>Brown");</a:t>
            </a:r>
            <a:endParaRPr sz="2000">
              <a:latin typeface="Courier New"/>
              <a:cs typeface="Courier New"/>
            </a:endParaRPr>
          </a:p>
          <a:p>
            <a:pPr marL="12700">
              <a:lnSpc>
                <a:spcPct val="100000"/>
              </a:lnSpc>
            </a:pPr>
            <a:r>
              <a:rPr sz="2000" b="1" spc="-15" dirty="0">
                <a:latin typeface="Courier New"/>
                <a:cs typeface="Courier New"/>
              </a:rPr>
              <a:t>Cow?");</a:t>
            </a:r>
            <a:endParaRPr sz="2000">
              <a:latin typeface="Courier New"/>
              <a:cs typeface="Courier New"/>
            </a:endParaRPr>
          </a:p>
        </p:txBody>
      </p:sp>
      <p:sp>
        <p:nvSpPr>
          <p:cNvPr id="9" name="object 9"/>
          <p:cNvSpPr txBox="1"/>
          <p:nvPr/>
        </p:nvSpPr>
        <p:spPr>
          <a:xfrm>
            <a:off x="866903" y="4585106"/>
            <a:ext cx="7797165" cy="584200"/>
          </a:xfrm>
          <a:prstGeom prst="rect">
            <a:avLst/>
          </a:prstGeom>
        </p:spPr>
        <p:txBody>
          <a:bodyPr vert="horz" wrap="square" lIns="0" tIns="0" rIns="0" bIns="0" rtlCol="0">
            <a:spAutoFit/>
          </a:bodyPr>
          <a:lstStyle/>
          <a:p>
            <a:pPr marL="12700" marR="5080">
              <a:lnSpc>
                <a:spcPct val="100000"/>
              </a:lnSpc>
              <a:tabLst>
                <a:tab pos="4126865" algn="l"/>
                <a:tab pos="4431030" algn="l"/>
                <a:tab pos="4735830" algn="l"/>
                <a:tab pos="5040630" algn="l"/>
                <a:tab pos="5193030" algn="l"/>
                <a:tab pos="5497830" algn="l"/>
                <a:tab pos="5802630" algn="l"/>
                <a:tab pos="6107430" algn="l"/>
              </a:tabLst>
            </a:pPr>
            <a:r>
              <a:rPr sz="2000" b="1" spc="-15" dirty="0">
                <a:latin typeface="Courier New"/>
                <a:cs typeface="Courier New"/>
              </a:rPr>
              <a:t>System.out.println("String</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myString);</a:t>
            </a:r>
            <a:r>
              <a:rPr sz="2000" b="1" spc="-5" dirty="0">
                <a:latin typeface="Times New Roman"/>
                <a:cs typeface="Times New Roman"/>
              </a:rPr>
              <a:t> </a:t>
            </a:r>
            <a:r>
              <a:rPr sz="2000" b="1" spc="-15" dirty="0">
                <a:latin typeface="Courier New"/>
                <a:cs typeface="Courier New"/>
              </a:rPr>
              <a:t>System.out.println("StringBuilder</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a:t>
            </a:r>
            <a:r>
              <a:rPr sz="2000" b="1" spc="-15" dirty="0">
                <a:latin typeface="Times New Roman"/>
                <a:cs typeface="Times New Roman"/>
              </a:rPr>
              <a:t>	</a:t>
            </a:r>
            <a:r>
              <a:rPr sz="2000" b="1" spc="-15" dirty="0">
                <a:latin typeface="Courier New"/>
                <a:cs typeface="Courier New"/>
              </a:rPr>
              <a:t>myStrBldr);</a:t>
            </a:r>
            <a:endParaRPr sz="2000">
              <a:latin typeface="Courier New"/>
              <a:cs typeface="Courier New"/>
            </a:endParaRPr>
          </a:p>
        </p:txBody>
      </p:sp>
      <p:graphicFrame>
        <p:nvGraphicFramePr>
          <p:cNvPr id="6" name="object 6"/>
          <p:cNvGraphicFramePr>
            <a:graphicFrameLocks noGrp="1"/>
          </p:cNvGraphicFramePr>
          <p:nvPr/>
        </p:nvGraphicFramePr>
        <p:xfrm>
          <a:off x="844678" y="2096311"/>
          <a:ext cx="3269838" cy="990298"/>
        </p:xfrm>
        <a:graphic>
          <a:graphicData uri="http://schemas.openxmlformats.org/drawingml/2006/table">
            <a:tbl>
              <a:tblPr firstRow="1" bandRow="1">
                <a:tableStyleId>{2D5ABB26-0587-4C30-8999-92F81FD0307C}</a:tableStyleId>
              </a:tblPr>
              <a:tblGrid>
                <a:gridCol w="1330170"/>
                <a:gridCol w="457160"/>
                <a:gridCol w="1482508"/>
              </a:tblGrid>
              <a:tr h="342749">
                <a:tc>
                  <a:txBody>
                    <a:bodyPr/>
                    <a:lstStyle/>
                    <a:p>
                      <a:pPr marL="34925">
                        <a:lnSpc>
                          <a:spcPct val="100000"/>
                        </a:lnSpc>
                      </a:pPr>
                      <a:r>
                        <a:rPr sz="2000" b="1" dirty="0">
                          <a:latin typeface="Courier New"/>
                          <a:cs typeface="Courier New"/>
                        </a:rPr>
                        <a:t>myString</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tabLst>
                          <a:tab pos="380365" algn="l"/>
                        </a:tabLst>
                      </a:pPr>
                      <a:r>
                        <a:rPr sz="2000" b="1" dirty="0">
                          <a:latin typeface="Courier New"/>
                          <a:cs typeface="Courier New"/>
                        </a:rPr>
                        <a:t>"</a:t>
                      </a:r>
                      <a:r>
                        <a:rPr sz="2000" b="1" dirty="0">
                          <a:latin typeface="Times New Roman"/>
                          <a:cs typeface="Times New Roman"/>
                        </a:rPr>
                        <a:t>	</a:t>
                      </a:r>
                      <a:r>
                        <a:rPr sz="2000" b="1" dirty="0">
                          <a:latin typeface="Courier New"/>
                          <a:cs typeface="Courier New"/>
                        </a:rPr>
                        <a:t>now";</a:t>
                      </a:r>
                      <a:endParaRPr sz="2000">
                        <a:latin typeface="Courier New"/>
                        <a:cs typeface="Courier New"/>
                      </a:endParaRPr>
                    </a:p>
                  </a:txBody>
                  <a:tcPr marL="0" marR="0" marT="0" marB="0">
                    <a:solidFill>
                      <a:srgbClr val="FFFF99"/>
                    </a:solidFill>
                  </a:tcPr>
                </a:tc>
              </a:tr>
              <a:tr h="304751">
                <a:tc>
                  <a:txBody>
                    <a:bodyPr/>
                    <a:lstStyle/>
                    <a:p>
                      <a:pPr marL="34925">
                        <a:lnSpc>
                          <a:spcPct val="100000"/>
                        </a:lnSpc>
                      </a:pPr>
                      <a:r>
                        <a:rPr sz="2000" b="1" dirty="0">
                          <a:latin typeface="Courier New"/>
                          <a:cs typeface="Courier New"/>
                        </a:rPr>
                        <a:t>myString</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tabLst>
                          <a:tab pos="380365" algn="l"/>
                        </a:tabLst>
                      </a:pPr>
                      <a:r>
                        <a:rPr sz="2000" b="1" dirty="0">
                          <a:latin typeface="Courier New"/>
                          <a:cs typeface="Courier New"/>
                        </a:rPr>
                        <a:t>"</a:t>
                      </a:r>
                      <a:r>
                        <a:rPr sz="2000" b="1" dirty="0">
                          <a:latin typeface="Times New Roman"/>
                          <a:cs typeface="Times New Roman"/>
                        </a:rPr>
                        <a:t>	</a:t>
                      </a:r>
                      <a:r>
                        <a:rPr sz="2000" b="1" dirty="0">
                          <a:latin typeface="Courier New"/>
                          <a:cs typeface="Courier New"/>
                        </a:rPr>
                        <a:t>Brown";</a:t>
                      </a:r>
                      <a:endParaRPr sz="2000">
                        <a:latin typeface="Courier New"/>
                        <a:cs typeface="Courier New"/>
                      </a:endParaRPr>
                    </a:p>
                  </a:txBody>
                  <a:tcPr marL="0" marR="0" marT="0" marB="0">
                    <a:solidFill>
                      <a:srgbClr val="FFFF99"/>
                    </a:solidFill>
                  </a:tcPr>
                </a:tc>
              </a:tr>
              <a:tr h="342749">
                <a:tc>
                  <a:txBody>
                    <a:bodyPr/>
                    <a:lstStyle/>
                    <a:p>
                      <a:pPr marL="34925">
                        <a:lnSpc>
                          <a:spcPct val="100000"/>
                        </a:lnSpc>
                      </a:pPr>
                      <a:r>
                        <a:rPr sz="2000" b="1" dirty="0">
                          <a:latin typeface="Courier New"/>
                          <a:cs typeface="Courier New"/>
                        </a:rPr>
                        <a:t>myString</a:t>
                      </a:r>
                      <a:endParaRPr sz="2000">
                        <a:latin typeface="Courier New"/>
                        <a:cs typeface="Courier New"/>
                      </a:endParaRPr>
                    </a:p>
                  </a:txBody>
                  <a:tcPr marL="0" marR="0" marT="0" marB="0">
                    <a:solidFill>
                      <a:srgbClr val="FFFF99"/>
                    </a:solidFill>
                  </a:tcPr>
                </a:tc>
                <a:tc>
                  <a:txBody>
                    <a:bodyPr/>
                    <a:lstStyle/>
                    <a:p>
                      <a:pPr marL="76200">
                        <a:lnSpc>
                          <a:spcPct val="100000"/>
                        </a:lnSpc>
                      </a:pPr>
                      <a:r>
                        <a:rPr sz="2000" b="1" dirty="0">
                          <a:latin typeface="Courier New"/>
                          <a:cs typeface="Courier New"/>
                        </a:rPr>
                        <a:t>+=</a:t>
                      </a:r>
                      <a:endParaRPr sz="2000">
                        <a:latin typeface="Courier New"/>
                        <a:cs typeface="Courier New"/>
                      </a:endParaRPr>
                    </a:p>
                  </a:txBody>
                  <a:tcPr marL="0" marR="0" marT="0" marB="0">
                    <a:solidFill>
                      <a:srgbClr val="FFFF99"/>
                    </a:solidFill>
                  </a:tcPr>
                </a:tc>
                <a:tc>
                  <a:txBody>
                    <a:bodyPr/>
                    <a:lstStyle/>
                    <a:p>
                      <a:pPr marL="76200">
                        <a:lnSpc>
                          <a:spcPct val="100000"/>
                        </a:lnSpc>
                        <a:tabLst>
                          <a:tab pos="380365" algn="l"/>
                        </a:tabLst>
                      </a:pPr>
                      <a:r>
                        <a:rPr sz="2000" b="1" dirty="0">
                          <a:latin typeface="Courier New"/>
                          <a:cs typeface="Courier New"/>
                        </a:rPr>
                        <a:t>"</a:t>
                      </a:r>
                      <a:r>
                        <a:rPr sz="2000" b="1" dirty="0">
                          <a:latin typeface="Times New Roman"/>
                          <a:cs typeface="Times New Roman"/>
                        </a:rPr>
                        <a:t>	</a:t>
                      </a:r>
                      <a:r>
                        <a:rPr sz="2000" b="1" dirty="0">
                          <a:latin typeface="Courier New"/>
                          <a:cs typeface="Courier New"/>
                        </a:rPr>
                        <a:t>Cow?";</a:t>
                      </a:r>
                      <a:endParaRPr sz="2000">
                        <a:latin typeface="Courier New"/>
                        <a:cs typeface="Courier New"/>
                      </a:endParaRPr>
                    </a:p>
                  </a:txBody>
                  <a:tcPr marL="0" marR="0" marT="0" marB="0">
                    <a:solidFill>
                      <a:srgbClr val="FFFF99"/>
                    </a:solid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61565">
              <a:lnSpc>
                <a:spcPct val="100000"/>
              </a:lnSpc>
            </a:pPr>
            <a:r>
              <a:rPr sz="3600" spc="-5" dirty="0"/>
              <a:t>Jav</a:t>
            </a:r>
            <a:r>
              <a:rPr sz="3600" dirty="0"/>
              <a:t>a</a:t>
            </a:r>
            <a:r>
              <a:rPr sz="3600" spc="100" dirty="0">
                <a:latin typeface="Times New Roman"/>
                <a:cs typeface="Times New Roman"/>
              </a:rPr>
              <a:t> </a:t>
            </a:r>
            <a:r>
              <a:rPr sz="3600" spc="-30" dirty="0"/>
              <a:t>S</a:t>
            </a:r>
            <a:r>
              <a:rPr sz="3600" spc="-25" dirty="0"/>
              <a:t>E</a:t>
            </a:r>
            <a:r>
              <a:rPr sz="3600" spc="100" dirty="0">
                <a:latin typeface="Times New Roman"/>
                <a:cs typeface="Times New Roman"/>
              </a:rPr>
              <a:t> </a:t>
            </a:r>
            <a:r>
              <a:rPr sz="3600" spc="-25" dirty="0"/>
              <a:t>Version</a:t>
            </a:r>
            <a:r>
              <a:rPr sz="3600" spc="100" dirty="0">
                <a:latin typeface="Times New Roman"/>
                <a:cs typeface="Times New Roman"/>
              </a:rPr>
              <a:t> </a:t>
            </a:r>
            <a:r>
              <a:rPr sz="3600" dirty="0"/>
              <a:t>6</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63</a:t>
            </a:fld>
            <a:endParaRPr sz="1600">
              <a:latin typeface="Times New Roman"/>
              <a:cs typeface="Times New Roman"/>
            </a:endParaRPr>
          </a:p>
        </p:txBody>
      </p:sp>
      <p:sp>
        <p:nvSpPr>
          <p:cNvPr id="3" name="object 3"/>
          <p:cNvSpPr txBox="1"/>
          <p:nvPr/>
        </p:nvSpPr>
        <p:spPr>
          <a:xfrm>
            <a:off x="524002" y="1227767"/>
            <a:ext cx="8146415" cy="4736465"/>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SE</a:t>
            </a:r>
            <a:r>
              <a:rPr sz="2800" spc="80" dirty="0">
                <a:latin typeface="Times New Roman"/>
                <a:cs typeface="Times New Roman"/>
              </a:rPr>
              <a:t> </a:t>
            </a:r>
            <a:r>
              <a:rPr sz="2800" dirty="0">
                <a:latin typeface="Arial"/>
                <a:cs typeface="Arial"/>
              </a:rPr>
              <a:t>6</a:t>
            </a:r>
            <a:r>
              <a:rPr sz="2800" spc="80" dirty="0">
                <a:latin typeface="Times New Roman"/>
                <a:cs typeface="Times New Roman"/>
              </a:rPr>
              <a:t> </a:t>
            </a:r>
            <a:r>
              <a:rPr sz="2800" dirty="0">
                <a:latin typeface="Arial"/>
                <a:cs typeface="Arial"/>
              </a:rPr>
              <a:t>incorporates</a:t>
            </a:r>
            <a:r>
              <a:rPr sz="2800" spc="85"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broad</a:t>
            </a:r>
            <a:r>
              <a:rPr sz="2800" spc="80" dirty="0">
                <a:latin typeface="Times New Roman"/>
                <a:cs typeface="Times New Roman"/>
              </a:rPr>
              <a:t> </a:t>
            </a:r>
            <a:r>
              <a:rPr sz="2800" dirty="0">
                <a:latin typeface="Arial"/>
                <a:cs typeface="Arial"/>
              </a:rPr>
              <a:t>range</a:t>
            </a:r>
            <a:r>
              <a:rPr sz="2800" spc="75" dirty="0">
                <a:latin typeface="Times New Roman"/>
                <a:cs typeface="Times New Roman"/>
              </a:rPr>
              <a:t> </a:t>
            </a:r>
            <a:r>
              <a:rPr sz="2800" dirty="0">
                <a:latin typeface="Arial"/>
                <a:cs typeface="Arial"/>
              </a:rPr>
              <a:t>of</a:t>
            </a:r>
            <a:r>
              <a:rPr sz="2800" dirty="0">
                <a:latin typeface="Times New Roman"/>
                <a:cs typeface="Times New Roman"/>
              </a:rPr>
              <a:t> </a:t>
            </a:r>
            <a:r>
              <a:rPr sz="2800" dirty="0">
                <a:latin typeface="Arial"/>
                <a:cs typeface="Arial"/>
              </a:rPr>
              <a:t>enhancements</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infrastructure</a:t>
            </a:r>
            <a:r>
              <a:rPr sz="2800" spc="85" dirty="0">
                <a:latin typeface="Times New Roman"/>
                <a:cs typeface="Times New Roman"/>
              </a:rPr>
              <a:t> </a:t>
            </a:r>
            <a:r>
              <a:rPr sz="2800" dirty="0">
                <a:latin typeface="Arial"/>
                <a:cs typeface="Arial"/>
              </a:rPr>
              <a:t>of</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rather</a:t>
            </a:r>
            <a:r>
              <a:rPr sz="2800" dirty="0">
                <a:latin typeface="Times New Roman"/>
                <a:cs typeface="Times New Roman"/>
              </a:rPr>
              <a:t> </a:t>
            </a:r>
            <a:r>
              <a:rPr sz="2800" dirty="0">
                <a:latin typeface="Arial"/>
                <a:cs typeface="Arial"/>
              </a:rPr>
              <a:t>than</a:t>
            </a:r>
            <a:r>
              <a:rPr sz="2800" spc="75" dirty="0">
                <a:latin typeface="Times New Roman"/>
                <a:cs typeface="Times New Roman"/>
              </a:rPr>
              <a:t> </a:t>
            </a:r>
            <a:r>
              <a:rPr sz="2800" dirty="0">
                <a:latin typeface="Arial"/>
                <a:cs typeface="Arial"/>
              </a:rPr>
              <a:t>specific</a:t>
            </a:r>
            <a:r>
              <a:rPr sz="2800" spc="75" dirty="0">
                <a:latin typeface="Times New Roman"/>
                <a:cs typeface="Times New Roman"/>
              </a:rPr>
              <a:t> </a:t>
            </a:r>
            <a:r>
              <a:rPr sz="2800" dirty="0">
                <a:latin typeface="Arial"/>
                <a:cs typeface="Arial"/>
              </a:rPr>
              <a:t>syntax</a:t>
            </a:r>
            <a:r>
              <a:rPr sz="2800" spc="75" dirty="0">
                <a:latin typeface="Times New Roman"/>
                <a:cs typeface="Times New Roman"/>
              </a:rPr>
              <a:t> </a:t>
            </a:r>
            <a:r>
              <a:rPr sz="2800" dirty="0">
                <a:latin typeface="Arial"/>
                <a:cs typeface="Arial"/>
              </a:rPr>
              <a:t>enhancements</a:t>
            </a:r>
            <a:endParaRPr sz="2800">
              <a:latin typeface="Arial"/>
              <a:cs typeface="Arial"/>
            </a:endParaRPr>
          </a:p>
          <a:p>
            <a:pPr marL="355600">
              <a:lnSpc>
                <a:spcPts val="2690"/>
              </a:lnSpc>
            </a:pPr>
            <a:r>
              <a:rPr sz="2800" dirty="0">
                <a:latin typeface="Arial"/>
                <a:cs typeface="Arial"/>
              </a:rPr>
              <a:t>(unlike</a:t>
            </a:r>
            <a:r>
              <a:rPr sz="2800" spc="7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5)</a:t>
            </a:r>
            <a:endParaRPr sz="2800">
              <a:latin typeface="Arial"/>
              <a:cs typeface="Arial"/>
            </a:endParaRPr>
          </a:p>
          <a:p>
            <a:pPr marL="354965" indent="-342265">
              <a:lnSpc>
                <a:spcPct val="100000"/>
              </a:lnSpc>
              <a:spcBef>
                <a:spcPts val="5"/>
              </a:spcBef>
              <a:buFont typeface="Arial"/>
              <a:buChar char="•"/>
              <a:tabLst>
                <a:tab pos="355600" algn="l"/>
              </a:tabLst>
            </a:pPr>
            <a:r>
              <a:rPr sz="2800" dirty="0">
                <a:latin typeface="Arial"/>
                <a:cs typeface="Arial"/>
              </a:rPr>
              <a:t>J</a:t>
            </a:r>
            <a:r>
              <a:rPr sz="2800" spc="-5" dirty="0">
                <a:latin typeface="Arial"/>
                <a:cs typeface="Arial"/>
              </a:rPr>
              <a:t>av</a:t>
            </a:r>
            <a:r>
              <a:rPr sz="2800" dirty="0">
                <a:latin typeface="Arial"/>
                <a:cs typeface="Arial"/>
              </a:rPr>
              <a:t>a</a:t>
            </a:r>
            <a:r>
              <a:rPr sz="2800" spc="80" dirty="0">
                <a:latin typeface="Times New Roman"/>
                <a:cs typeface="Times New Roman"/>
              </a:rPr>
              <a:t> </a:t>
            </a:r>
            <a:r>
              <a:rPr sz="2800" dirty="0">
                <a:latin typeface="Arial"/>
                <a:cs typeface="Arial"/>
              </a:rPr>
              <a:t>SE</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dirty="0">
                <a:latin typeface="Arial"/>
                <a:cs typeface="Arial"/>
              </a:rPr>
              <a:t>features</a:t>
            </a:r>
            <a:r>
              <a:rPr sz="2800" spc="70" dirty="0">
                <a:latin typeface="Times New Roman"/>
                <a:cs typeface="Times New Roman"/>
              </a:rPr>
              <a:t> </a:t>
            </a:r>
            <a:r>
              <a:rPr sz="2800" spc="-5" dirty="0">
                <a:latin typeface="Arial"/>
                <a:cs typeface="Arial"/>
              </a:rPr>
              <a:t>include:</a:t>
            </a:r>
            <a:endParaRPr sz="2800">
              <a:latin typeface="Arial"/>
              <a:cs typeface="Arial"/>
            </a:endParaRPr>
          </a:p>
          <a:p>
            <a:pPr marL="755650" lvl="1" indent="-285750">
              <a:lnSpc>
                <a:spcPct val="100000"/>
              </a:lnSpc>
              <a:buFont typeface="Arial"/>
              <a:buChar char="–"/>
              <a:tabLst>
                <a:tab pos="755650" algn="l"/>
              </a:tabLst>
            </a:pPr>
            <a:r>
              <a:rPr sz="2800" spc="-5" dirty="0">
                <a:latin typeface="Arial"/>
                <a:cs typeface="Arial"/>
              </a:rPr>
              <a:t>X</a:t>
            </a:r>
            <a:r>
              <a:rPr sz="2800" dirty="0">
                <a:latin typeface="Arial"/>
                <a:cs typeface="Arial"/>
              </a:rPr>
              <a:t>ML</a:t>
            </a:r>
            <a:r>
              <a:rPr sz="2800" spc="75" dirty="0">
                <a:latin typeface="Times New Roman"/>
                <a:cs typeface="Times New Roman"/>
              </a:rPr>
              <a:t> </a:t>
            </a:r>
            <a:r>
              <a:rPr sz="2800" dirty="0">
                <a:latin typeface="Arial"/>
                <a:cs typeface="Arial"/>
              </a:rPr>
              <a:t>and</a:t>
            </a:r>
            <a:r>
              <a:rPr sz="2800" spc="75" dirty="0">
                <a:latin typeface="Times New Roman"/>
                <a:cs typeface="Times New Roman"/>
              </a:rPr>
              <a:t> </a:t>
            </a:r>
            <a:r>
              <a:rPr sz="2800" dirty="0">
                <a:latin typeface="Arial"/>
                <a:cs typeface="Arial"/>
              </a:rPr>
              <a:t>Web</a:t>
            </a:r>
            <a:r>
              <a:rPr sz="2800" spc="75" dirty="0">
                <a:latin typeface="Times New Roman"/>
                <a:cs typeface="Times New Roman"/>
              </a:rPr>
              <a:t> </a:t>
            </a:r>
            <a:r>
              <a:rPr sz="2800" dirty="0">
                <a:latin typeface="Arial"/>
                <a:cs typeface="Arial"/>
              </a:rPr>
              <a:t>services</a:t>
            </a:r>
            <a:r>
              <a:rPr sz="2800" spc="75" dirty="0">
                <a:latin typeface="Times New Roman"/>
                <a:cs typeface="Times New Roman"/>
              </a:rPr>
              <a:t> </a:t>
            </a:r>
            <a:r>
              <a:rPr sz="2800" dirty="0">
                <a:latin typeface="Arial"/>
                <a:cs typeface="Arial"/>
              </a:rPr>
              <a:t>support</a:t>
            </a:r>
            <a:endParaRPr sz="2800">
              <a:latin typeface="Arial"/>
              <a:cs typeface="Arial"/>
            </a:endParaRPr>
          </a:p>
          <a:p>
            <a:pPr marL="755015" lvl="1" indent="-285115">
              <a:lnSpc>
                <a:spcPct val="100000"/>
              </a:lnSpc>
              <a:buFont typeface="Arial"/>
              <a:buChar char="–"/>
              <a:tabLst>
                <a:tab pos="755650" algn="l"/>
              </a:tabLst>
            </a:pPr>
            <a:r>
              <a:rPr sz="2800" dirty="0">
                <a:latin typeface="Arial"/>
                <a:cs typeface="Arial"/>
              </a:rPr>
              <a:t>JDBC</a:t>
            </a:r>
            <a:r>
              <a:rPr sz="2800" spc="80" dirty="0">
                <a:latin typeface="Times New Roman"/>
                <a:cs typeface="Times New Roman"/>
              </a:rPr>
              <a:t> </a:t>
            </a:r>
            <a:r>
              <a:rPr sz="2800" dirty="0">
                <a:latin typeface="Arial"/>
                <a:cs typeface="Arial"/>
              </a:rPr>
              <a:t>4.0</a:t>
            </a:r>
            <a:r>
              <a:rPr sz="2800" spc="80" dirty="0">
                <a:latin typeface="Times New Roman"/>
                <a:cs typeface="Times New Roman"/>
              </a:rPr>
              <a:t> </a:t>
            </a:r>
            <a:r>
              <a:rPr sz="2800" dirty="0">
                <a:latin typeface="Arial"/>
                <a:cs typeface="Arial"/>
              </a:rPr>
              <a:t>support</a:t>
            </a:r>
            <a:endParaRPr sz="2800">
              <a:latin typeface="Arial"/>
              <a:cs typeface="Arial"/>
            </a:endParaRPr>
          </a:p>
          <a:p>
            <a:pPr marL="755015" lvl="1" indent="-285115">
              <a:lnSpc>
                <a:spcPct val="100000"/>
              </a:lnSpc>
              <a:spcBef>
                <a:spcPts val="5"/>
              </a:spcBef>
              <a:buFont typeface="Arial"/>
              <a:buChar char="–"/>
              <a:tabLst>
                <a:tab pos="755650" algn="l"/>
              </a:tabLst>
            </a:pPr>
            <a:r>
              <a:rPr sz="2800" dirty="0">
                <a:latin typeface="Arial"/>
                <a:cs typeface="Arial"/>
              </a:rPr>
              <a:t>More</a:t>
            </a:r>
            <a:r>
              <a:rPr sz="2800" spc="80" dirty="0">
                <a:latin typeface="Times New Roman"/>
                <a:cs typeface="Times New Roman"/>
              </a:rPr>
              <a:t> </a:t>
            </a:r>
            <a:r>
              <a:rPr sz="2800" dirty="0">
                <a:latin typeface="Arial"/>
                <a:cs typeface="Arial"/>
              </a:rPr>
              <a:t>Annotation</a:t>
            </a:r>
            <a:r>
              <a:rPr sz="2800" spc="75" dirty="0">
                <a:latin typeface="Times New Roman"/>
                <a:cs typeface="Times New Roman"/>
              </a:rPr>
              <a:t> </a:t>
            </a:r>
            <a:r>
              <a:rPr sz="2800" dirty="0">
                <a:latin typeface="Arial"/>
                <a:cs typeface="Arial"/>
              </a:rPr>
              <a:t>types</a:t>
            </a:r>
            <a:endParaRPr sz="2800">
              <a:latin typeface="Arial"/>
              <a:cs typeface="Arial"/>
            </a:endParaRPr>
          </a:p>
          <a:p>
            <a:pPr marL="755015" lvl="1" indent="-285115">
              <a:lnSpc>
                <a:spcPct val="100000"/>
              </a:lnSpc>
              <a:buFont typeface="Arial"/>
              <a:buChar char="–"/>
              <a:tabLst>
                <a:tab pos="755650" algn="l"/>
              </a:tabLst>
            </a:pPr>
            <a:r>
              <a:rPr sz="2800" spc="-5" dirty="0">
                <a:latin typeface="Arial"/>
                <a:cs typeface="Arial"/>
              </a:rPr>
              <a:t>M</a:t>
            </a:r>
            <a:r>
              <a:rPr sz="2800" dirty="0">
                <a:latin typeface="Arial"/>
                <a:cs typeface="Arial"/>
              </a:rPr>
              <a:t>ore</a:t>
            </a:r>
            <a:r>
              <a:rPr sz="2800" spc="80" dirty="0">
                <a:latin typeface="Times New Roman"/>
                <a:cs typeface="Times New Roman"/>
              </a:rPr>
              <a:t> </a:t>
            </a:r>
            <a:r>
              <a:rPr sz="2800" dirty="0">
                <a:latin typeface="Arial"/>
                <a:cs typeface="Arial"/>
              </a:rPr>
              <a:t>flexible</a:t>
            </a:r>
            <a:r>
              <a:rPr sz="2800" spc="70" dirty="0">
                <a:latin typeface="Times New Roman"/>
                <a:cs typeface="Times New Roman"/>
              </a:rPr>
              <a:t> </a:t>
            </a:r>
            <a:r>
              <a:rPr sz="2800" dirty="0">
                <a:latin typeface="Arial"/>
                <a:cs typeface="Arial"/>
              </a:rPr>
              <a:t>annotation</a:t>
            </a:r>
            <a:r>
              <a:rPr sz="2800" spc="85" dirty="0">
                <a:latin typeface="Times New Roman"/>
                <a:cs typeface="Times New Roman"/>
              </a:rPr>
              <a:t> </a:t>
            </a:r>
            <a:r>
              <a:rPr sz="2800" dirty="0">
                <a:latin typeface="Arial"/>
                <a:cs typeface="Arial"/>
              </a:rPr>
              <a:t>processing</a:t>
            </a:r>
            <a:endParaRPr sz="2800">
              <a:latin typeface="Arial"/>
              <a:cs typeface="Arial"/>
            </a:endParaRPr>
          </a:p>
          <a:p>
            <a:pPr marL="755015" lvl="1" indent="-285115">
              <a:lnSpc>
                <a:spcPct val="100000"/>
              </a:lnSpc>
              <a:spcBef>
                <a:spcPts val="5"/>
              </a:spcBef>
              <a:buFont typeface="Arial"/>
              <a:buChar char="–"/>
              <a:tabLst>
                <a:tab pos="755650" algn="l"/>
              </a:tabLst>
            </a:pPr>
            <a:r>
              <a:rPr sz="2800" dirty="0">
                <a:latin typeface="Arial"/>
                <a:cs typeface="Arial"/>
              </a:rPr>
              <a:t>Jave</a:t>
            </a:r>
            <a:r>
              <a:rPr sz="2800" spc="80" dirty="0">
                <a:latin typeface="Times New Roman"/>
                <a:cs typeface="Times New Roman"/>
              </a:rPr>
              <a:t> </a:t>
            </a:r>
            <a:r>
              <a:rPr sz="2800" dirty="0">
                <a:latin typeface="Arial"/>
                <a:cs typeface="Arial"/>
              </a:rPr>
              <a:t>compiler</a:t>
            </a:r>
            <a:r>
              <a:rPr sz="2800" spc="85" dirty="0">
                <a:latin typeface="Times New Roman"/>
                <a:cs typeface="Times New Roman"/>
              </a:rPr>
              <a:t> </a:t>
            </a:r>
            <a:r>
              <a:rPr sz="2800" dirty="0">
                <a:latin typeface="Arial"/>
                <a:cs typeface="Arial"/>
              </a:rPr>
              <a:t>APIs</a:t>
            </a:r>
            <a:r>
              <a:rPr sz="2800" spc="80" dirty="0">
                <a:latin typeface="Times New Roman"/>
                <a:cs typeface="Times New Roman"/>
              </a:rPr>
              <a:t> </a:t>
            </a:r>
            <a:r>
              <a:rPr sz="2800" dirty="0">
                <a:latin typeface="Arial"/>
                <a:cs typeface="Arial"/>
              </a:rPr>
              <a:t>accessible</a:t>
            </a:r>
            <a:r>
              <a:rPr sz="2800" spc="85" dirty="0">
                <a:latin typeface="Times New Roman"/>
                <a:cs typeface="Times New Roman"/>
              </a:rPr>
              <a:t> </a:t>
            </a:r>
            <a:r>
              <a:rPr sz="2800" dirty="0">
                <a:latin typeface="Arial"/>
                <a:cs typeface="Arial"/>
              </a:rPr>
              <a:t>from</a:t>
            </a:r>
            <a:r>
              <a:rPr sz="2800" spc="75" dirty="0">
                <a:latin typeface="Times New Roman"/>
                <a:cs typeface="Times New Roman"/>
              </a:rPr>
              <a:t> </a:t>
            </a:r>
            <a:r>
              <a:rPr sz="2800" dirty="0">
                <a:latin typeface="Arial"/>
                <a:cs typeface="Arial"/>
              </a:rPr>
              <a:t>programs</a:t>
            </a:r>
            <a:endParaRPr sz="2800">
              <a:latin typeface="Arial"/>
              <a:cs typeface="Arial"/>
            </a:endParaRPr>
          </a:p>
          <a:p>
            <a:pPr marL="755650" marR="240029" lvl="1" indent="-285750">
              <a:lnSpc>
                <a:spcPct val="80000"/>
              </a:lnSpc>
              <a:spcBef>
                <a:spcPts val="670"/>
              </a:spcBef>
              <a:buFont typeface="Arial"/>
              <a:buChar char="–"/>
              <a:tabLst>
                <a:tab pos="755650" algn="l"/>
              </a:tabLst>
            </a:pPr>
            <a:r>
              <a:rPr sz="2800" spc="-5" dirty="0">
                <a:latin typeface="Arial"/>
                <a:cs typeface="Arial"/>
              </a:rPr>
              <a:t>A</a:t>
            </a:r>
            <a:r>
              <a:rPr sz="2800" dirty="0">
                <a:latin typeface="Arial"/>
                <a:cs typeface="Arial"/>
              </a:rPr>
              <a:t>pplication</a:t>
            </a:r>
            <a:r>
              <a:rPr sz="2800" spc="80" dirty="0">
                <a:latin typeface="Times New Roman"/>
                <a:cs typeface="Times New Roman"/>
              </a:rPr>
              <a:t> </a:t>
            </a:r>
            <a:r>
              <a:rPr sz="2800" dirty="0">
                <a:latin typeface="Arial"/>
                <a:cs typeface="Arial"/>
              </a:rPr>
              <a:t>client</a:t>
            </a:r>
            <a:r>
              <a:rPr sz="2800" spc="75" dirty="0">
                <a:latin typeface="Times New Roman"/>
                <a:cs typeface="Times New Roman"/>
              </a:rPr>
              <a:t> </a:t>
            </a:r>
            <a:r>
              <a:rPr sz="2800" dirty="0">
                <a:latin typeface="Arial"/>
                <a:cs typeface="Arial"/>
              </a:rPr>
              <a:t>GUI</a:t>
            </a:r>
            <a:r>
              <a:rPr sz="2800" spc="75" dirty="0">
                <a:latin typeface="Times New Roman"/>
                <a:cs typeface="Times New Roman"/>
              </a:rPr>
              <a:t> </a:t>
            </a:r>
            <a:r>
              <a:rPr sz="2800" dirty="0">
                <a:latin typeface="Arial"/>
                <a:cs typeface="Arial"/>
              </a:rPr>
              <a:t>enhancements</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both</a:t>
            </a:r>
            <a:r>
              <a:rPr sz="2800" dirty="0">
                <a:latin typeface="Times New Roman"/>
                <a:cs typeface="Times New Roman"/>
              </a:rPr>
              <a:t> </a:t>
            </a:r>
            <a:r>
              <a:rPr sz="2800" spc="-5" dirty="0">
                <a:latin typeface="Arial"/>
                <a:cs typeface="Arial"/>
              </a:rPr>
              <a:t>AW</a:t>
            </a:r>
            <a:r>
              <a:rPr sz="2800" dirty="0">
                <a:latin typeface="Arial"/>
                <a:cs typeface="Arial"/>
              </a:rPr>
              <a:t>T</a:t>
            </a:r>
            <a:r>
              <a:rPr sz="2800" spc="80" dirty="0">
                <a:latin typeface="Times New Roman"/>
                <a:cs typeface="Times New Roman"/>
              </a:rPr>
              <a:t> </a:t>
            </a:r>
            <a:r>
              <a:rPr sz="2800" spc="-5" dirty="0">
                <a:latin typeface="Arial"/>
                <a:cs typeface="Arial"/>
              </a:rPr>
              <a:t>an</a:t>
            </a:r>
            <a:r>
              <a:rPr sz="2800" dirty="0">
                <a:latin typeface="Arial"/>
                <a:cs typeface="Arial"/>
              </a:rPr>
              <a:t>d</a:t>
            </a:r>
            <a:r>
              <a:rPr sz="2800" spc="75" dirty="0">
                <a:latin typeface="Times New Roman"/>
                <a:cs typeface="Times New Roman"/>
              </a:rPr>
              <a:t> </a:t>
            </a:r>
            <a:r>
              <a:rPr sz="2800" spc="-5" dirty="0">
                <a:latin typeface="Arial"/>
                <a:cs typeface="Arial"/>
              </a:rPr>
              <a:t>Swing</a:t>
            </a:r>
            <a:endParaRPr sz="2800">
              <a:latin typeface="Arial"/>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30300">
              <a:lnSpc>
                <a:spcPct val="100000"/>
              </a:lnSpc>
            </a:pPr>
            <a:r>
              <a:rPr sz="3600" spc="-35" dirty="0"/>
              <a:t>XM</a:t>
            </a:r>
            <a:r>
              <a:rPr sz="3600" spc="-25" dirty="0"/>
              <a:t>L</a:t>
            </a:r>
            <a:r>
              <a:rPr sz="3600" spc="95" dirty="0">
                <a:latin typeface="Times New Roman"/>
                <a:cs typeface="Times New Roman"/>
              </a:rPr>
              <a:t> </a:t>
            </a:r>
            <a:r>
              <a:rPr sz="3600" dirty="0"/>
              <a:t>&amp;</a:t>
            </a:r>
            <a:r>
              <a:rPr sz="3600" spc="95" dirty="0">
                <a:latin typeface="Times New Roman"/>
                <a:cs typeface="Times New Roman"/>
              </a:rPr>
              <a:t> </a:t>
            </a:r>
            <a:r>
              <a:rPr sz="3600" spc="-30" dirty="0"/>
              <a:t>Web</a:t>
            </a:r>
            <a:r>
              <a:rPr sz="3600" spc="95" dirty="0">
                <a:latin typeface="Times New Roman"/>
                <a:cs typeface="Times New Roman"/>
              </a:rPr>
              <a:t> </a:t>
            </a:r>
            <a:r>
              <a:rPr sz="3600" spc="-5" dirty="0"/>
              <a:t>Service</a:t>
            </a:r>
            <a:r>
              <a:rPr sz="3600" dirty="0"/>
              <a:t>s</a:t>
            </a:r>
            <a:r>
              <a:rPr sz="3600" spc="95" dirty="0">
                <a:latin typeface="Times New Roman"/>
                <a:cs typeface="Times New Roman"/>
              </a:rPr>
              <a:t> </a:t>
            </a:r>
            <a:r>
              <a:rPr sz="3600" spc="-25" dirty="0"/>
              <a:t>Support</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64</a:t>
            </a:fld>
            <a:endParaRPr sz="1600">
              <a:latin typeface="Times New Roman"/>
              <a:cs typeface="Times New Roman"/>
            </a:endParaRPr>
          </a:p>
        </p:txBody>
      </p:sp>
      <p:sp>
        <p:nvSpPr>
          <p:cNvPr id="3" name="object 3"/>
          <p:cNvSpPr txBox="1"/>
          <p:nvPr/>
        </p:nvSpPr>
        <p:spPr>
          <a:xfrm>
            <a:off x="524002" y="1262819"/>
            <a:ext cx="7968615" cy="3883025"/>
          </a:xfrm>
          <a:prstGeom prst="rect">
            <a:avLst/>
          </a:prstGeom>
        </p:spPr>
        <p:txBody>
          <a:bodyPr vert="horz" wrap="square" lIns="0" tIns="0" rIns="0" bIns="0" rtlCol="0">
            <a:spAutoFit/>
          </a:bodyPr>
          <a:lstStyle/>
          <a:p>
            <a:pPr marL="355600" marR="48895" indent="-342900">
              <a:lnSpc>
                <a:spcPts val="3020"/>
              </a:lnSpc>
              <a:buFont typeface="Arial"/>
              <a:buChar char="•"/>
              <a:tabLst>
                <a:tab pos="355600" algn="l"/>
              </a:tabLst>
            </a:pPr>
            <a:r>
              <a:rPr sz="2800" dirty="0">
                <a:latin typeface="Arial"/>
                <a:cs typeface="Arial"/>
              </a:rPr>
              <a:t>J</a:t>
            </a:r>
            <a:r>
              <a:rPr sz="2800" spc="-5" dirty="0">
                <a:latin typeface="Arial"/>
                <a:cs typeface="Arial"/>
              </a:rPr>
              <a:t>ava</a:t>
            </a:r>
            <a:r>
              <a:rPr sz="2800" dirty="0">
                <a:latin typeface="Arial"/>
                <a:cs typeface="Arial"/>
              </a:rPr>
              <a:t>s</a:t>
            </a:r>
            <a:r>
              <a:rPr sz="2800" spc="75" dirty="0">
                <a:latin typeface="Times New Roman"/>
                <a:cs typeface="Times New Roman"/>
              </a:rPr>
              <a:t> </a:t>
            </a:r>
            <a:r>
              <a:rPr sz="2800" dirty="0">
                <a:latin typeface="Arial"/>
                <a:cs typeface="Arial"/>
              </a:rPr>
              <a:t>SE</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spc="-5" dirty="0">
                <a:latin typeface="Arial"/>
                <a:cs typeface="Arial"/>
              </a:rPr>
              <a:t>addres</a:t>
            </a:r>
            <a:r>
              <a:rPr sz="2800" dirty="0">
                <a:latin typeface="Arial"/>
                <a:cs typeface="Arial"/>
              </a:rPr>
              <a:t>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spc="-5" dirty="0">
                <a:latin typeface="Arial"/>
                <a:cs typeface="Arial"/>
              </a:rPr>
              <a:t>growt</a:t>
            </a:r>
            <a:r>
              <a:rPr sz="2800" dirty="0">
                <a:latin typeface="Arial"/>
                <a:cs typeface="Arial"/>
              </a:rPr>
              <a:t>h</a:t>
            </a:r>
            <a:r>
              <a:rPr sz="2800" spc="80" dirty="0">
                <a:latin typeface="Times New Roman"/>
                <a:cs typeface="Times New Roman"/>
              </a:rPr>
              <a:t> </a:t>
            </a:r>
            <a:r>
              <a:rPr sz="2800" spc="-5" dirty="0">
                <a:latin typeface="Arial"/>
                <a:cs typeface="Arial"/>
              </a:rPr>
              <a:t>o</a:t>
            </a:r>
            <a:r>
              <a:rPr sz="2800" dirty="0">
                <a:latin typeface="Arial"/>
                <a:cs typeface="Arial"/>
              </a:rPr>
              <a:t>f</a:t>
            </a:r>
            <a:r>
              <a:rPr sz="2800" spc="75" dirty="0">
                <a:latin typeface="Times New Roman"/>
                <a:cs typeface="Times New Roman"/>
              </a:rPr>
              <a:t> </a:t>
            </a:r>
            <a:r>
              <a:rPr sz="2800" dirty="0">
                <a:latin typeface="Arial"/>
                <a:cs typeface="Arial"/>
              </a:rPr>
              <a:t>Web</a:t>
            </a:r>
            <a:r>
              <a:rPr sz="2800" spc="75" dirty="0">
                <a:latin typeface="Times New Roman"/>
                <a:cs typeface="Times New Roman"/>
              </a:rPr>
              <a:t> </a:t>
            </a:r>
            <a:r>
              <a:rPr sz="2800" dirty="0">
                <a:latin typeface="Arial"/>
                <a:cs typeface="Arial"/>
              </a:rPr>
              <a:t>services</a:t>
            </a:r>
            <a:r>
              <a:rPr sz="280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XML</a:t>
            </a:r>
            <a:r>
              <a:rPr sz="2800" spc="75" dirty="0">
                <a:latin typeface="Times New Roman"/>
                <a:cs typeface="Times New Roman"/>
              </a:rPr>
              <a:t> </a:t>
            </a:r>
            <a:r>
              <a:rPr sz="2800" dirty="0">
                <a:latin typeface="Arial"/>
                <a:cs typeface="Arial"/>
              </a:rPr>
              <a:t>processing</a:t>
            </a:r>
            <a:r>
              <a:rPr sz="2800" spc="85" dirty="0">
                <a:latin typeface="Times New Roman"/>
                <a:cs typeface="Times New Roman"/>
              </a:rPr>
              <a:t> </a:t>
            </a:r>
            <a:r>
              <a:rPr sz="2800" spc="-5" dirty="0">
                <a:latin typeface="Arial"/>
                <a:cs typeface="Arial"/>
              </a:rPr>
              <a:t>i</a:t>
            </a:r>
            <a:r>
              <a:rPr sz="2800" dirty="0">
                <a:latin typeface="Arial"/>
                <a:cs typeface="Arial"/>
              </a:rPr>
              <a:t>n</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community</a:t>
            </a:r>
            <a:r>
              <a:rPr sz="2800" dirty="0">
                <a:latin typeface="Times New Roman"/>
                <a:cs typeface="Times New Roman"/>
              </a:rPr>
              <a:t> </a:t>
            </a:r>
            <a:r>
              <a:rPr sz="2800" dirty="0">
                <a:latin typeface="Arial"/>
                <a:cs typeface="Arial"/>
              </a:rPr>
              <a:t>including</a:t>
            </a:r>
            <a:r>
              <a:rPr sz="2800" spc="85" dirty="0">
                <a:latin typeface="Times New Roman"/>
                <a:cs typeface="Times New Roman"/>
              </a:rPr>
              <a:t> </a:t>
            </a:r>
            <a:r>
              <a:rPr sz="2800" dirty="0">
                <a:latin typeface="Arial"/>
                <a:cs typeface="Arial"/>
              </a:rPr>
              <a:t>support</a:t>
            </a:r>
            <a:r>
              <a:rPr sz="2800" spc="80" dirty="0">
                <a:latin typeface="Times New Roman"/>
                <a:cs typeface="Times New Roman"/>
              </a:rPr>
              <a:t> </a:t>
            </a:r>
            <a:r>
              <a:rPr sz="2800" dirty="0">
                <a:latin typeface="Arial"/>
                <a:cs typeface="Arial"/>
              </a:rPr>
              <a:t>for:</a:t>
            </a:r>
            <a:endParaRPr sz="2800">
              <a:latin typeface="Arial"/>
              <a:cs typeface="Arial"/>
            </a:endParaRPr>
          </a:p>
          <a:p>
            <a:pPr marL="755650" lvl="1" indent="-285750">
              <a:lnSpc>
                <a:spcPct val="100000"/>
              </a:lnSpc>
              <a:spcBef>
                <a:spcPts val="300"/>
              </a:spcBef>
              <a:buFont typeface="Arial"/>
              <a:buChar char="–"/>
              <a:tabLst>
                <a:tab pos="755650" algn="l"/>
              </a:tabLst>
            </a:pPr>
            <a:r>
              <a:rPr sz="2800" dirty="0">
                <a:latin typeface="Arial"/>
                <a:cs typeface="Arial"/>
              </a:rPr>
              <a:t>Web</a:t>
            </a:r>
            <a:r>
              <a:rPr sz="2800" spc="75" dirty="0">
                <a:latin typeface="Times New Roman"/>
                <a:cs typeface="Times New Roman"/>
              </a:rPr>
              <a:t> </a:t>
            </a:r>
            <a:r>
              <a:rPr sz="2800" dirty="0">
                <a:latin typeface="Arial"/>
                <a:cs typeface="Arial"/>
              </a:rPr>
              <a:t>Services</a:t>
            </a:r>
            <a:r>
              <a:rPr sz="2800" spc="75" dirty="0">
                <a:latin typeface="Times New Roman"/>
                <a:cs typeface="Times New Roman"/>
              </a:rPr>
              <a:t> </a:t>
            </a:r>
            <a:r>
              <a:rPr sz="2800" dirty="0">
                <a:latin typeface="Arial"/>
                <a:cs typeface="Arial"/>
              </a:rPr>
              <a:t>client</a:t>
            </a:r>
            <a:r>
              <a:rPr sz="2800" spc="75" dirty="0">
                <a:latin typeface="Times New Roman"/>
                <a:cs typeface="Times New Roman"/>
              </a:rPr>
              <a:t> </a:t>
            </a:r>
            <a:r>
              <a:rPr sz="2800" dirty="0">
                <a:latin typeface="Arial"/>
                <a:cs typeface="Arial"/>
              </a:rPr>
              <a:t>stack</a:t>
            </a:r>
            <a:endParaRPr sz="2800">
              <a:latin typeface="Arial"/>
              <a:cs typeface="Arial"/>
            </a:endParaRPr>
          </a:p>
          <a:p>
            <a:pPr marL="755015" lvl="1" indent="-285115">
              <a:lnSpc>
                <a:spcPct val="100000"/>
              </a:lnSpc>
              <a:spcBef>
                <a:spcPts val="335"/>
              </a:spcBef>
              <a:buFont typeface="Arial"/>
              <a:buChar char="–"/>
              <a:tabLst>
                <a:tab pos="755650" algn="l"/>
              </a:tabLst>
            </a:pPr>
            <a:r>
              <a:rPr sz="2800" spc="-5" dirty="0">
                <a:latin typeface="Arial"/>
                <a:cs typeface="Arial"/>
              </a:rPr>
              <a:t>S</a:t>
            </a:r>
            <a:r>
              <a:rPr sz="2800" dirty="0">
                <a:latin typeface="Arial"/>
                <a:cs typeface="Arial"/>
              </a:rPr>
              <a:t>treaming</a:t>
            </a:r>
            <a:r>
              <a:rPr sz="2800" spc="65" dirty="0">
                <a:latin typeface="Times New Roman"/>
                <a:cs typeface="Times New Roman"/>
              </a:rPr>
              <a:t> </a:t>
            </a:r>
            <a:r>
              <a:rPr sz="2800" spc="-5" dirty="0">
                <a:latin typeface="Arial"/>
                <a:cs typeface="Arial"/>
              </a:rPr>
              <a:t>AP</a:t>
            </a:r>
            <a:r>
              <a:rPr sz="2800" dirty="0">
                <a:latin typeface="Arial"/>
                <a:cs typeface="Arial"/>
              </a:rPr>
              <a:t>I</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spc="-5" dirty="0">
                <a:latin typeface="Arial"/>
                <a:cs typeface="Arial"/>
              </a:rPr>
              <a:t>XM</a:t>
            </a:r>
            <a:r>
              <a:rPr sz="2800" dirty="0">
                <a:latin typeface="Arial"/>
                <a:cs typeface="Arial"/>
              </a:rPr>
              <a:t>L</a:t>
            </a:r>
            <a:r>
              <a:rPr sz="2800" spc="75" dirty="0">
                <a:latin typeface="Times New Roman"/>
                <a:cs typeface="Times New Roman"/>
              </a:rPr>
              <a:t> </a:t>
            </a:r>
            <a:r>
              <a:rPr sz="2800" spc="-5" dirty="0">
                <a:latin typeface="Arial"/>
                <a:cs typeface="Arial"/>
              </a:rPr>
              <a:t>(StAX)</a:t>
            </a:r>
            <a:endParaRPr sz="2800">
              <a:latin typeface="Arial"/>
              <a:cs typeface="Arial"/>
            </a:endParaRPr>
          </a:p>
          <a:p>
            <a:pPr marL="755650" lvl="1" indent="-285750">
              <a:lnSpc>
                <a:spcPct val="100000"/>
              </a:lnSpc>
              <a:spcBef>
                <a:spcPts val="340"/>
              </a:spcBef>
              <a:buFont typeface="Arial"/>
              <a:buChar char="–"/>
              <a:tabLst>
                <a:tab pos="756285" algn="l"/>
              </a:tabLst>
            </a:pPr>
            <a:r>
              <a:rPr sz="2800" dirty="0">
                <a:latin typeface="Arial"/>
                <a:cs typeface="Arial"/>
              </a:rPr>
              <a:t>J</a:t>
            </a:r>
            <a:r>
              <a:rPr sz="2800" spc="-5" dirty="0">
                <a:latin typeface="Arial"/>
                <a:cs typeface="Arial"/>
              </a:rPr>
              <a:t>av</a:t>
            </a:r>
            <a:r>
              <a:rPr sz="2800" dirty="0">
                <a:latin typeface="Arial"/>
                <a:cs typeface="Arial"/>
              </a:rPr>
              <a:t>a</a:t>
            </a:r>
            <a:r>
              <a:rPr sz="2800" spc="75" dirty="0">
                <a:latin typeface="Times New Roman"/>
                <a:cs typeface="Times New Roman"/>
              </a:rPr>
              <a:t> </a:t>
            </a:r>
            <a:r>
              <a:rPr sz="2800" dirty="0">
                <a:latin typeface="Arial"/>
                <a:cs typeface="Arial"/>
              </a:rPr>
              <a:t>Architecture</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XML</a:t>
            </a:r>
            <a:r>
              <a:rPr sz="2800" spc="75" dirty="0">
                <a:latin typeface="Times New Roman"/>
                <a:cs typeface="Times New Roman"/>
              </a:rPr>
              <a:t> </a:t>
            </a:r>
            <a:r>
              <a:rPr sz="2800" dirty="0">
                <a:latin typeface="Arial"/>
                <a:cs typeface="Arial"/>
              </a:rPr>
              <a:t>Binding</a:t>
            </a:r>
            <a:r>
              <a:rPr sz="2800" spc="75" dirty="0">
                <a:latin typeface="Times New Roman"/>
                <a:cs typeface="Times New Roman"/>
              </a:rPr>
              <a:t> </a:t>
            </a:r>
            <a:r>
              <a:rPr sz="2800" dirty="0">
                <a:latin typeface="Arial"/>
                <a:cs typeface="Arial"/>
              </a:rPr>
              <a:t>(JAXB)</a:t>
            </a:r>
            <a:r>
              <a:rPr sz="2800" spc="75" dirty="0">
                <a:latin typeface="Times New Roman"/>
                <a:cs typeface="Times New Roman"/>
              </a:rPr>
              <a:t> </a:t>
            </a:r>
            <a:r>
              <a:rPr sz="2800" spc="-5" dirty="0">
                <a:latin typeface="Arial"/>
                <a:cs typeface="Arial"/>
              </a:rPr>
              <a:t>2.0</a:t>
            </a:r>
            <a:endParaRPr sz="2800">
              <a:latin typeface="Arial"/>
              <a:cs typeface="Arial"/>
            </a:endParaRPr>
          </a:p>
          <a:p>
            <a:pPr marL="755650" marR="124460" lvl="1" indent="-285750">
              <a:lnSpc>
                <a:spcPts val="3020"/>
              </a:lnSpc>
              <a:spcBef>
                <a:spcPts val="725"/>
              </a:spcBef>
              <a:buFont typeface="Arial"/>
              <a:buChar char="–"/>
              <a:tabLst>
                <a:tab pos="756285" algn="l"/>
              </a:tabLst>
            </a:pPr>
            <a:r>
              <a:rPr sz="2800" dirty="0">
                <a:latin typeface="Arial"/>
                <a:cs typeface="Arial"/>
              </a:rPr>
              <a:t>J</a:t>
            </a:r>
            <a:r>
              <a:rPr sz="2800" spc="-5" dirty="0">
                <a:latin typeface="Arial"/>
                <a:cs typeface="Arial"/>
              </a:rPr>
              <a:t>av</a:t>
            </a:r>
            <a:r>
              <a:rPr sz="2800" dirty="0">
                <a:latin typeface="Arial"/>
                <a:cs typeface="Arial"/>
              </a:rPr>
              <a:t>a</a:t>
            </a:r>
            <a:r>
              <a:rPr sz="2800" spc="75" dirty="0">
                <a:latin typeface="Times New Roman"/>
                <a:cs typeface="Times New Roman"/>
              </a:rPr>
              <a:t> </a:t>
            </a:r>
            <a:r>
              <a:rPr sz="2800" dirty="0">
                <a:latin typeface="Arial"/>
                <a:cs typeface="Arial"/>
              </a:rPr>
              <a:t>API</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XML-based</a:t>
            </a:r>
            <a:r>
              <a:rPr sz="2800" spc="75" dirty="0">
                <a:latin typeface="Times New Roman"/>
                <a:cs typeface="Times New Roman"/>
              </a:rPr>
              <a:t> </a:t>
            </a:r>
            <a:r>
              <a:rPr sz="2800" dirty="0">
                <a:latin typeface="Arial"/>
                <a:cs typeface="Arial"/>
              </a:rPr>
              <a:t>Web</a:t>
            </a:r>
            <a:r>
              <a:rPr sz="2800" spc="75" dirty="0">
                <a:latin typeface="Times New Roman"/>
                <a:cs typeface="Times New Roman"/>
              </a:rPr>
              <a:t> </a:t>
            </a:r>
            <a:r>
              <a:rPr sz="2800" dirty="0">
                <a:latin typeface="Arial"/>
                <a:cs typeface="Arial"/>
              </a:rPr>
              <a:t>services</a:t>
            </a:r>
            <a:r>
              <a:rPr sz="2800" spc="75" dirty="0">
                <a:latin typeface="Times New Roman"/>
                <a:cs typeface="Times New Roman"/>
              </a:rPr>
              <a:t> </a:t>
            </a:r>
            <a:r>
              <a:rPr sz="2800" dirty="0">
                <a:latin typeface="Arial"/>
                <a:cs typeface="Arial"/>
              </a:rPr>
              <a:t>(JAX-</a:t>
            </a:r>
            <a:r>
              <a:rPr sz="2800" dirty="0">
                <a:latin typeface="Times New Roman"/>
                <a:cs typeface="Times New Roman"/>
              </a:rPr>
              <a:t> </a:t>
            </a:r>
            <a:r>
              <a:rPr sz="2800" dirty="0">
                <a:latin typeface="Arial"/>
                <a:cs typeface="Arial"/>
              </a:rPr>
              <a:t>WS)</a:t>
            </a:r>
            <a:r>
              <a:rPr sz="2800" spc="75" dirty="0">
                <a:latin typeface="Times New Roman"/>
                <a:cs typeface="Times New Roman"/>
              </a:rPr>
              <a:t> </a:t>
            </a:r>
            <a:r>
              <a:rPr sz="2800" spc="-5" dirty="0">
                <a:latin typeface="Arial"/>
                <a:cs typeface="Arial"/>
              </a:rPr>
              <a:t>2.</a:t>
            </a:r>
            <a:r>
              <a:rPr sz="2800" dirty="0">
                <a:latin typeface="Arial"/>
                <a:cs typeface="Arial"/>
              </a:rPr>
              <a:t>0</a:t>
            </a:r>
            <a:r>
              <a:rPr sz="2800" spc="75" dirty="0">
                <a:latin typeface="Times New Roman"/>
                <a:cs typeface="Times New Roman"/>
              </a:rPr>
              <a:t> </a:t>
            </a:r>
            <a:r>
              <a:rPr sz="2800" dirty="0">
                <a:latin typeface="Arial"/>
                <a:cs typeface="Arial"/>
              </a:rPr>
              <a:t>Web</a:t>
            </a:r>
            <a:r>
              <a:rPr sz="2800" spc="70" dirty="0">
                <a:latin typeface="Times New Roman"/>
                <a:cs typeface="Times New Roman"/>
              </a:rPr>
              <a:t> </a:t>
            </a:r>
            <a:r>
              <a:rPr sz="2800" spc="-5" dirty="0">
                <a:latin typeface="Arial"/>
                <a:cs typeface="Arial"/>
              </a:rPr>
              <a:t>service</a:t>
            </a:r>
            <a:r>
              <a:rPr sz="2800" dirty="0">
                <a:latin typeface="Arial"/>
                <a:cs typeface="Arial"/>
              </a:rPr>
              <a:t>s</a:t>
            </a:r>
            <a:r>
              <a:rPr sz="2800" spc="75" dirty="0">
                <a:latin typeface="Times New Roman"/>
                <a:cs typeface="Times New Roman"/>
              </a:rPr>
              <a:t> </a:t>
            </a:r>
            <a:r>
              <a:rPr sz="2800" spc="-5" dirty="0">
                <a:latin typeface="Arial"/>
                <a:cs typeface="Arial"/>
              </a:rPr>
              <a:t>metadata</a:t>
            </a:r>
            <a:endParaRPr sz="2800">
              <a:latin typeface="Arial"/>
              <a:cs typeface="Arial"/>
            </a:endParaRPr>
          </a:p>
          <a:p>
            <a:pPr marL="755015" lvl="1" indent="-285115">
              <a:lnSpc>
                <a:spcPct val="100000"/>
              </a:lnSpc>
              <a:spcBef>
                <a:spcPts val="290"/>
              </a:spcBef>
              <a:buFont typeface="Arial"/>
              <a:buChar char="–"/>
              <a:tabLst>
                <a:tab pos="755650" algn="l"/>
              </a:tabLst>
            </a:pPr>
            <a:r>
              <a:rPr sz="2800" spc="-5" dirty="0">
                <a:latin typeface="Arial"/>
                <a:cs typeface="Arial"/>
              </a:rPr>
              <a:t>X</a:t>
            </a:r>
            <a:r>
              <a:rPr sz="2800" dirty="0">
                <a:latin typeface="Arial"/>
                <a:cs typeface="Arial"/>
              </a:rPr>
              <a:t>ML</a:t>
            </a:r>
            <a:r>
              <a:rPr sz="2800" spc="80" dirty="0">
                <a:latin typeface="Times New Roman"/>
                <a:cs typeface="Times New Roman"/>
              </a:rPr>
              <a:t> </a:t>
            </a:r>
            <a:r>
              <a:rPr sz="2800" dirty="0">
                <a:latin typeface="Arial"/>
                <a:cs typeface="Arial"/>
              </a:rPr>
              <a:t>digital</a:t>
            </a:r>
            <a:r>
              <a:rPr sz="2800" spc="80" dirty="0">
                <a:latin typeface="Times New Roman"/>
                <a:cs typeface="Times New Roman"/>
              </a:rPr>
              <a:t> </a:t>
            </a:r>
            <a:r>
              <a:rPr sz="2800" dirty="0">
                <a:latin typeface="Arial"/>
                <a:cs typeface="Arial"/>
              </a:rPr>
              <a:t>signature</a:t>
            </a:r>
            <a:r>
              <a:rPr sz="2800" spc="75" dirty="0">
                <a:latin typeface="Times New Roman"/>
                <a:cs typeface="Times New Roman"/>
              </a:rPr>
              <a:t> </a:t>
            </a:r>
            <a:r>
              <a:rPr sz="2800" dirty="0">
                <a:latin typeface="Arial"/>
                <a:cs typeface="Arial"/>
              </a:rPr>
              <a:t>API</a:t>
            </a:r>
            <a:endParaRPr sz="2800">
              <a:latin typeface="Arial"/>
              <a:cs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77364">
              <a:lnSpc>
                <a:spcPct val="100000"/>
              </a:lnSpc>
            </a:pPr>
            <a:r>
              <a:rPr sz="3600" spc="-5" dirty="0"/>
              <a:t>Ne</a:t>
            </a:r>
            <a:r>
              <a:rPr sz="3600" dirty="0"/>
              <a:t>w</a:t>
            </a:r>
            <a:r>
              <a:rPr sz="3600" spc="100" dirty="0">
                <a:latin typeface="Times New Roman"/>
                <a:cs typeface="Times New Roman"/>
              </a:rPr>
              <a:t> </a:t>
            </a:r>
            <a:r>
              <a:rPr sz="3600" spc="-5" dirty="0"/>
              <a:t>JDB</a:t>
            </a:r>
            <a:r>
              <a:rPr sz="3600" dirty="0"/>
              <a:t>C</a:t>
            </a:r>
            <a:r>
              <a:rPr sz="3600" spc="100" dirty="0">
                <a:latin typeface="Times New Roman"/>
                <a:cs typeface="Times New Roman"/>
              </a:rPr>
              <a:t> </a:t>
            </a:r>
            <a:r>
              <a:rPr sz="3600" spc="-5" dirty="0"/>
              <a:t>4.</a:t>
            </a:r>
            <a:r>
              <a:rPr sz="3600" dirty="0"/>
              <a:t>0</a:t>
            </a:r>
            <a:r>
              <a:rPr sz="3600" spc="100" dirty="0">
                <a:latin typeface="Times New Roman"/>
                <a:cs typeface="Times New Roman"/>
              </a:rPr>
              <a:t> </a:t>
            </a:r>
            <a:r>
              <a:rPr sz="3600" dirty="0"/>
              <a:t>Features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65</a:t>
            </a:fld>
            <a:endParaRPr sz="1600">
              <a:latin typeface="Times New Roman"/>
              <a:cs typeface="Times New Roman"/>
            </a:endParaRPr>
          </a:p>
        </p:txBody>
      </p:sp>
      <p:sp>
        <p:nvSpPr>
          <p:cNvPr id="3" name="object 3"/>
          <p:cNvSpPr txBox="1"/>
          <p:nvPr/>
        </p:nvSpPr>
        <p:spPr>
          <a:xfrm>
            <a:off x="524002" y="1262819"/>
            <a:ext cx="7599045" cy="4823460"/>
          </a:xfrm>
          <a:prstGeom prst="rect">
            <a:avLst/>
          </a:prstGeom>
        </p:spPr>
        <p:txBody>
          <a:bodyPr vert="horz" wrap="square" lIns="0" tIns="0" rIns="0" bIns="0" rtlCol="0">
            <a:spAutoFit/>
          </a:bodyPr>
          <a:lstStyle/>
          <a:p>
            <a:pPr marL="355600" marR="549910" indent="-342900">
              <a:lnSpc>
                <a:spcPts val="3020"/>
              </a:lnSpc>
              <a:buFont typeface="Arial"/>
              <a:buChar char="•"/>
              <a:tabLst>
                <a:tab pos="355600" algn="l"/>
              </a:tabLst>
            </a:pPr>
            <a:r>
              <a:rPr sz="2800" dirty="0">
                <a:latin typeface="Arial"/>
                <a:cs typeface="Arial"/>
              </a:rPr>
              <a:t>J</a:t>
            </a:r>
            <a:r>
              <a:rPr sz="2800" spc="-5" dirty="0">
                <a:latin typeface="Arial"/>
                <a:cs typeface="Arial"/>
              </a:rPr>
              <a:t>av</a:t>
            </a:r>
            <a:r>
              <a:rPr sz="2800" dirty="0">
                <a:latin typeface="Arial"/>
                <a:cs typeface="Arial"/>
              </a:rPr>
              <a:t>a</a:t>
            </a:r>
            <a:r>
              <a:rPr sz="2800" spc="75" dirty="0">
                <a:latin typeface="Times New Roman"/>
                <a:cs typeface="Times New Roman"/>
              </a:rPr>
              <a:t> </a:t>
            </a:r>
            <a:r>
              <a:rPr sz="2800" dirty="0">
                <a:latin typeface="Arial"/>
                <a:cs typeface="Arial"/>
              </a:rPr>
              <a:t>SE</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spc="-5" dirty="0">
                <a:latin typeface="Arial"/>
                <a:cs typeface="Arial"/>
              </a:rPr>
              <a:t>include</a:t>
            </a:r>
            <a:r>
              <a:rPr sz="2800" dirty="0">
                <a:latin typeface="Arial"/>
                <a:cs typeface="Arial"/>
              </a:rPr>
              <a:t>s</a:t>
            </a:r>
            <a:r>
              <a:rPr sz="2800" spc="80" dirty="0">
                <a:latin typeface="Times New Roman"/>
                <a:cs typeface="Times New Roman"/>
              </a:rPr>
              <a:t> </a:t>
            </a:r>
            <a:r>
              <a:rPr sz="2800" dirty="0">
                <a:latin typeface="Arial"/>
                <a:cs typeface="Arial"/>
              </a:rPr>
              <a:t>JDBC</a:t>
            </a:r>
            <a:r>
              <a:rPr sz="2800" spc="75" dirty="0">
                <a:latin typeface="Times New Roman"/>
                <a:cs typeface="Times New Roman"/>
              </a:rPr>
              <a:t> </a:t>
            </a:r>
            <a:r>
              <a:rPr sz="2800" spc="-5" dirty="0">
                <a:latin typeface="Arial"/>
                <a:cs typeface="Arial"/>
              </a:rPr>
              <a:t>4.0</a:t>
            </a:r>
            <a:r>
              <a:rPr sz="2800" dirty="0">
                <a:latin typeface="Arial"/>
                <a:cs typeface="Arial"/>
              </a:rPr>
              <a:t>;</a:t>
            </a:r>
            <a:r>
              <a:rPr sz="2800" spc="80" dirty="0">
                <a:latin typeface="Times New Roman"/>
                <a:cs typeface="Times New Roman"/>
              </a:rPr>
              <a:t> </a:t>
            </a:r>
            <a:r>
              <a:rPr sz="2800" spc="-5" dirty="0">
                <a:latin typeface="Arial"/>
                <a:cs typeface="Arial"/>
              </a:rPr>
              <a:t>designe</a:t>
            </a:r>
            <a:r>
              <a:rPr sz="2800" dirty="0">
                <a:latin typeface="Arial"/>
                <a:cs typeface="Arial"/>
              </a:rPr>
              <a:t>d</a:t>
            </a:r>
            <a:r>
              <a:rPr sz="2800" spc="80" dirty="0">
                <a:latin typeface="Times New Roman"/>
                <a:cs typeface="Times New Roman"/>
              </a:rPr>
              <a:t> </a:t>
            </a:r>
            <a:r>
              <a:rPr sz="2800" dirty="0">
                <a:latin typeface="Arial"/>
                <a:cs typeface="Arial"/>
              </a:rPr>
              <a:t>to</a:t>
            </a:r>
            <a:r>
              <a:rPr sz="2800" dirty="0">
                <a:latin typeface="Times New Roman"/>
                <a:cs typeface="Times New Roman"/>
              </a:rPr>
              <a:t> </a:t>
            </a:r>
            <a:r>
              <a:rPr sz="2800" dirty="0">
                <a:latin typeface="Arial"/>
                <a:cs typeface="Arial"/>
              </a:rPr>
              <a:t>improve</a:t>
            </a:r>
            <a:r>
              <a:rPr sz="2800" spc="80" dirty="0">
                <a:latin typeface="Times New Roman"/>
                <a:cs typeface="Times New Roman"/>
              </a:rPr>
              <a:t> </a:t>
            </a:r>
            <a:r>
              <a:rPr sz="2800" dirty="0">
                <a:latin typeface="Arial"/>
                <a:cs typeface="Arial"/>
              </a:rPr>
              <a:t>ease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JDBC</a:t>
            </a:r>
            <a:r>
              <a:rPr sz="2800" spc="75" dirty="0">
                <a:latin typeface="Times New Roman"/>
                <a:cs typeface="Times New Roman"/>
              </a:rPr>
              <a:t> </a:t>
            </a:r>
            <a:r>
              <a:rPr sz="2800" dirty="0">
                <a:latin typeface="Arial"/>
                <a:cs typeface="Arial"/>
              </a:rPr>
              <a:t>development</a:t>
            </a:r>
            <a:r>
              <a:rPr sz="2800" spc="85" dirty="0">
                <a:latin typeface="Times New Roman"/>
                <a:cs typeface="Times New Roman"/>
              </a:rPr>
              <a:t> </a:t>
            </a:r>
            <a:r>
              <a:rPr sz="2800" dirty="0">
                <a:latin typeface="Arial"/>
                <a:cs typeface="Arial"/>
              </a:rPr>
              <a:t>by:</a:t>
            </a:r>
            <a:endParaRPr sz="2800">
              <a:latin typeface="Arial"/>
              <a:cs typeface="Arial"/>
            </a:endParaRPr>
          </a:p>
          <a:p>
            <a:pPr marL="755650" marR="5080" lvl="1" indent="-285750">
              <a:lnSpc>
                <a:spcPts val="3030"/>
              </a:lnSpc>
              <a:spcBef>
                <a:spcPts val="665"/>
              </a:spcBef>
              <a:buFont typeface="Arial"/>
              <a:buChar char="–"/>
              <a:tabLst>
                <a:tab pos="755650" algn="l"/>
              </a:tabLst>
            </a:pPr>
            <a:r>
              <a:rPr sz="2800" spc="-5" dirty="0">
                <a:latin typeface="Arial"/>
                <a:cs typeface="Arial"/>
              </a:rPr>
              <a:t>S</a:t>
            </a:r>
            <a:r>
              <a:rPr sz="2800" dirty="0">
                <a:latin typeface="Arial"/>
                <a:cs typeface="Arial"/>
              </a:rPr>
              <a:t>implified</a:t>
            </a:r>
            <a:r>
              <a:rPr sz="2800" spc="85" dirty="0">
                <a:latin typeface="Times New Roman"/>
                <a:cs typeface="Times New Roman"/>
              </a:rPr>
              <a:t> </a:t>
            </a:r>
            <a:r>
              <a:rPr sz="2800" dirty="0">
                <a:latin typeface="Arial"/>
                <a:cs typeface="Arial"/>
              </a:rPr>
              <a:t>access</a:t>
            </a:r>
            <a:r>
              <a:rPr sz="2800" spc="85" dirty="0">
                <a:latin typeface="Times New Roman"/>
                <a:cs typeface="Times New Roman"/>
              </a:rPr>
              <a:t> </a:t>
            </a:r>
            <a:r>
              <a:rPr sz="2800" dirty="0">
                <a:latin typeface="Arial"/>
                <a:cs typeface="Arial"/>
              </a:rPr>
              <a:t>to</a:t>
            </a:r>
            <a:r>
              <a:rPr sz="2800" spc="80" dirty="0">
                <a:latin typeface="Times New Roman"/>
                <a:cs typeface="Times New Roman"/>
              </a:rPr>
              <a:t> </a:t>
            </a:r>
            <a:r>
              <a:rPr sz="2800" dirty="0">
                <a:latin typeface="Arial"/>
                <a:cs typeface="Arial"/>
              </a:rPr>
              <a:t>relational</a:t>
            </a:r>
            <a:r>
              <a:rPr sz="2800" spc="75"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sources</a:t>
            </a:r>
            <a:r>
              <a:rPr sz="2800" dirty="0">
                <a:latin typeface="Times New Roman"/>
                <a:cs typeface="Times New Roman"/>
              </a:rPr>
              <a:t> </a:t>
            </a:r>
            <a:r>
              <a:rPr sz="2800" spc="-5" dirty="0">
                <a:latin typeface="Arial"/>
                <a:cs typeface="Arial"/>
              </a:rPr>
              <a:t>wit</a:t>
            </a:r>
            <a:r>
              <a:rPr sz="2800" dirty="0">
                <a:latin typeface="Arial"/>
                <a:cs typeface="Arial"/>
              </a:rPr>
              <a:t>h</a:t>
            </a:r>
            <a:r>
              <a:rPr sz="2800" spc="75" dirty="0">
                <a:latin typeface="Times New Roman"/>
                <a:cs typeface="Times New Roman"/>
              </a:rPr>
              <a:t> </a:t>
            </a:r>
            <a:r>
              <a:rPr sz="2800" spc="-5" dirty="0">
                <a:latin typeface="Arial"/>
                <a:cs typeface="Arial"/>
              </a:rPr>
              <a:t>utilit</a:t>
            </a:r>
            <a:r>
              <a:rPr sz="2800" dirty="0">
                <a:latin typeface="Arial"/>
                <a:cs typeface="Arial"/>
              </a:rPr>
              <a:t>y</a:t>
            </a:r>
            <a:r>
              <a:rPr sz="2800" spc="75" dirty="0">
                <a:latin typeface="Times New Roman"/>
                <a:cs typeface="Times New Roman"/>
              </a:rPr>
              <a:t> </a:t>
            </a:r>
            <a:r>
              <a:rPr sz="2800" dirty="0">
                <a:latin typeface="Arial"/>
                <a:cs typeface="Arial"/>
              </a:rPr>
              <a:t>classes</a:t>
            </a:r>
            <a:endParaRPr sz="2800">
              <a:latin typeface="Arial"/>
              <a:cs typeface="Arial"/>
            </a:endParaRPr>
          </a:p>
          <a:p>
            <a:pPr marL="755015" lvl="1" indent="-285115">
              <a:lnSpc>
                <a:spcPct val="100000"/>
              </a:lnSpc>
              <a:spcBef>
                <a:spcPts val="290"/>
              </a:spcBef>
              <a:buFont typeface="Arial"/>
              <a:buChar char="–"/>
              <a:tabLst>
                <a:tab pos="755650" algn="l"/>
              </a:tabLst>
            </a:pPr>
            <a:r>
              <a:rPr sz="2800" spc="-5" dirty="0">
                <a:latin typeface="Arial"/>
                <a:cs typeface="Arial"/>
              </a:rPr>
              <a:t>U</a:t>
            </a:r>
            <a:r>
              <a:rPr sz="2800" dirty="0">
                <a:latin typeface="Arial"/>
                <a:cs typeface="Arial"/>
              </a:rPr>
              <a:t>se</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generics</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annotations</a:t>
            </a:r>
            <a:endParaRPr sz="2800">
              <a:latin typeface="Arial"/>
              <a:cs typeface="Arial"/>
            </a:endParaRPr>
          </a:p>
          <a:p>
            <a:pPr marL="755015" lvl="1" indent="-285115">
              <a:lnSpc>
                <a:spcPct val="100000"/>
              </a:lnSpc>
              <a:spcBef>
                <a:spcPts val="340"/>
              </a:spcBef>
              <a:buFont typeface="Arial"/>
              <a:buChar char="–"/>
              <a:tabLst>
                <a:tab pos="755650" algn="l"/>
              </a:tabLst>
            </a:pPr>
            <a:r>
              <a:rPr sz="2800" spc="-5" dirty="0">
                <a:latin typeface="Arial"/>
                <a:cs typeface="Arial"/>
              </a:rPr>
              <a:t>A</a:t>
            </a:r>
            <a:r>
              <a:rPr sz="2800" dirty="0">
                <a:latin typeface="Arial"/>
                <a:cs typeface="Arial"/>
              </a:rPr>
              <a:t>ddition</a:t>
            </a:r>
            <a:r>
              <a:rPr sz="2800" spc="80" dirty="0">
                <a:latin typeface="Times New Roman"/>
                <a:cs typeface="Times New Roman"/>
              </a:rPr>
              <a:t> </a:t>
            </a:r>
            <a:r>
              <a:rPr sz="2800" dirty="0">
                <a:latin typeface="Arial"/>
                <a:cs typeface="Arial"/>
              </a:rPr>
              <a:t>of</a:t>
            </a:r>
            <a:r>
              <a:rPr sz="2800" spc="75" dirty="0">
                <a:latin typeface="Times New Roman"/>
                <a:cs typeface="Times New Roman"/>
              </a:rPr>
              <a:t> </a:t>
            </a:r>
            <a:r>
              <a:rPr sz="2800" dirty="0">
                <a:latin typeface="Arial"/>
                <a:cs typeface="Arial"/>
              </a:rPr>
              <a:t>JDBC</a:t>
            </a:r>
            <a:r>
              <a:rPr sz="2800" spc="75" dirty="0">
                <a:latin typeface="Times New Roman"/>
                <a:cs typeface="Times New Roman"/>
              </a:rPr>
              <a:t> </a:t>
            </a:r>
            <a:r>
              <a:rPr sz="2800" dirty="0">
                <a:latin typeface="Arial"/>
                <a:cs typeface="Arial"/>
              </a:rPr>
              <a:t>4.0</a:t>
            </a:r>
            <a:r>
              <a:rPr sz="2800" spc="75" dirty="0">
                <a:latin typeface="Times New Roman"/>
                <a:cs typeface="Times New Roman"/>
              </a:rPr>
              <a:t> </a:t>
            </a:r>
            <a:r>
              <a:rPr sz="2800" spc="-5" dirty="0">
                <a:latin typeface="Arial"/>
                <a:cs typeface="Arial"/>
              </a:rPr>
              <a:t>wrappe</a:t>
            </a:r>
            <a:r>
              <a:rPr sz="2800" dirty="0">
                <a:latin typeface="Arial"/>
                <a:cs typeface="Arial"/>
              </a:rPr>
              <a:t>r</a:t>
            </a:r>
            <a:r>
              <a:rPr sz="2800" spc="80" dirty="0">
                <a:latin typeface="Times New Roman"/>
                <a:cs typeface="Times New Roman"/>
              </a:rPr>
              <a:t> </a:t>
            </a:r>
            <a:r>
              <a:rPr sz="2800" dirty="0">
                <a:latin typeface="Arial"/>
                <a:cs typeface="Arial"/>
              </a:rPr>
              <a:t>pattern</a:t>
            </a:r>
            <a:endParaRPr sz="2800">
              <a:latin typeface="Arial"/>
              <a:cs typeface="Arial"/>
            </a:endParaRPr>
          </a:p>
          <a:p>
            <a:pPr marL="755015" lvl="1" indent="-285115">
              <a:lnSpc>
                <a:spcPct val="100000"/>
              </a:lnSpc>
              <a:spcBef>
                <a:spcPts val="340"/>
              </a:spcBef>
              <a:buFont typeface="Arial"/>
              <a:buChar char="–"/>
              <a:tabLst>
                <a:tab pos="755650" algn="l"/>
              </a:tabLst>
            </a:pPr>
            <a:r>
              <a:rPr sz="2800" spc="-5" dirty="0">
                <a:latin typeface="Arial"/>
                <a:cs typeface="Arial"/>
              </a:rPr>
              <a:t>Saf</a:t>
            </a:r>
            <a:r>
              <a:rPr sz="2800" dirty="0">
                <a:latin typeface="Arial"/>
                <a:cs typeface="Arial"/>
              </a:rPr>
              <a:t>e</a:t>
            </a:r>
            <a:r>
              <a:rPr sz="2800" spc="75" dirty="0">
                <a:latin typeface="Times New Roman"/>
                <a:cs typeface="Times New Roman"/>
              </a:rPr>
              <a:t> </a:t>
            </a:r>
            <a:r>
              <a:rPr sz="2800" spc="-5" dirty="0">
                <a:latin typeface="Arial"/>
                <a:cs typeface="Arial"/>
              </a:rPr>
              <a:t>acces</a:t>
            </a:r>
            <a:r>
              <a:rPr sz="2800" dirty="0">
                <a:latin typeface="Arial"/>
                <a:cs typeface="Arial"/>
              </a:rPr>
              <a:t>s</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spc="-5" dirty="0">
                <a:latin typeface="Arial"/>
                <a:cs typeface="Arial"/>
              </a:rPr>
              <a:t>vendor-specifi</a:t>
            </a:r>
            <a:r>
              <a:rPr sz="2800" dirty="0">
                <a:latin typeface="Arial"/>
                <a:cs typeface="Arial"/>
              </a:rPr>
              <a:t>c</a:t>
            </a:r>
            <a:r>
              <a:rPr sz="2800" spc="70" dirty="0">
                <a:latin typeface="Times New Roman"/>
                <a:cs typeface="Times New Roman"/>
              </a:rPr>
              <a:t> </a:t>
            </a:r>
            <a:r>
              <a:rPr sz="2800" spc="-5" dirty="0">
                <a:latin typeface="Arial"/>
                <a:cs typeface="Arial"/>
              </a:rPr>
              <a:t>APIs</a:t>
            </a:r>
            <a:endParaRPr sz="2800">
              <a:latin typeface="Arial"/>
              <a:cs typeface="Arial"/>
            </a:endParaRPr>
          </a:p>
          <a:p>
            <a:pPr marL="755015" lvl="1" indent="-285115">
              <a:lnSpc>
                <a:spcPct val="100000"/>
              </a:lnSpc>
              <a:spcBef>
                <a:spcPts val="335"/>
              </a:spcBef>
              <a:buFont typeface="Arial"/>
              <a:buChar char="–"/>
              <a:tabLst>
                <a:tab pos="755650" algn="l"/>
              </a:tabLst>
            </a:pPr>
            <a:r>
              <a:rPr sz="2800" spc="-5" dirty="0">
                <a:latin typeface="Arial"/>
                <a:cs typeface="Arial"/>
              </a:rPr>
              <a:t>A</a:t>
            </a:r>
            <a:r>
              <a:rPr sz="2800" dirty="0">
                <a:latin typeface="Arial"/>
                <a:cs typeface="Arial"/>
              </a:rPr>
              <a:t>utomatic</a:t>
            </a:r>
            <a:r>
              <a:rPr sz="2800" spc="80" dirty="0">
                <a:latin typeface="Times New Roman"/>
                <a:cs typeface="Times New Roman"/>
              </a:rPr>
              <a:t> </a:t>
            </a:r>
            <a:r>
              <a:rPr sz="2800" dirty="0">
                <a:latin typeface="Arial"/>
                <a:cs typeface="Arial"/>
              </a:rPr>
              <a:t>driver</a:t>
            </a:r>
            <a:r>
              <a:rPr sz="2800" spc="80" dirty="0">
                <a:latin typeface="Times New Roman"/>
                <a:cs typeface="Times New Roman"/>
              </a:rPr>
              <a:t> </a:t>
            </a:r>
            <a:r>
              <a:rPr sz="2800" dirty="0">
                <a:latin typeface="Arial"/>
                <a:cs typeface="Arial"/>
              </a:rPr>
              <a:t>discovery</a:t>
            </a:r>
            <a:endParaRPr sz="2800">
              <a:latin typeface="Arial"/>
              <a:cs typeface="Arial"/>
            </a:endParaRPr>
          </a:p>
          <a:p>
            <a:pPr marL="755650" lvl="1" indent="-285750">
              <a:lnSpc>
                <a:spcPct val="100000"/>
              </a:lnSpc>
              <a:spcBef>
                <a:spcPts val="340"/>
              </a:spcBef>
              <a:buFont typeface="Arial"/>
              <a:buChar char="–"/>
              <a:tabLst>
                <a:tab pos="755650" algn="l"/>
              </a:tabLst>
            </a:pPr>
            <a:r>
              <a:rPr sz="2800" spc="-5" dirty="0">
                <a:latin typeface="Arial"/>
                <a:cs typeface="Arial"/>
              </a:rPr>
              <a:t>E</a:t>
            </a:r>
            <a:r>
              <a:rPr sz="2800" dirty="0">
                <a:latin typeface="Arial"/>
                <a:cs typeface="Arial"/>
              </a:rPr>
              <a:t>nhanced</a:t>
            </a:r>
            <a:r>
              <a:rPr sz="2800" spc="80" dirty="0">
                <a:latin typeface="Times New Roman"/>
                <a:cs typeface="Times New Roman"/>
              </a:rPr>
              <a:t> </a:t>
            </a:r>
            <a:r>
              <a:rPr sz="2800" dirty="0">
                <a:latin typeface="Arial"/>
                <a:cs typeface="Arial"/>
              </a:rPr>
              <a:t>connection</a:t>
            </a:r>
            <a:r>
              <a:rPr sz="2800" spc="75" dirty="0">
                <a:latin typeface="Times New Roman"/>
                <a:cs typeface="Times New Roman"/>
              </a:rPr>
              <a:t> </a:t>
            </a:r>
            <a:r>
              <a:rPr sz="2800" dirty="0">
                <a:latin typeface="Arial"/>
                <a:cs typeface="Arial"/>
              </a:rPr>
              <a:t>management</a:t>
            </a:r>
            <a:endParaRPr sz="2800">
              <a:latin typeface="Arial"/>
              <a:cs typeface="Arial"/>
            </a:endParaRPr>
          </a:p>
          <a:p>
            <a:pPr marL="755015" lvl="1" indent="-285115">
              <a:lnSpc>
                <a:spcPts val="3190"/>
              </a:lnSpc>
              <a:spcBef>
                <a:spcPts val="340"/>
              </a:spcBef>
              <a:buFont typeface="Arial"/>
              <a:buChar char="–"/>
              <a:tabLst>
                <a:tab pos="755650" algn="l"/>
              </a:tabLst>
            </a:pPr>
            <a:r>
              <a:rPr sz="2800" spc="-5" dirty="0">
                <a:latin typeface="Arial"/>
                <a:cs typeface="Arial"/>
              </a:rPr>
              <a:t>N</a:t>
            </a:r>
            <a:r>
              <a:rPr sz="2800" dirty="0">
                <a:latin typeface="Arial"/>
                <a:cs typeface="Arial"/>
              </a:rPr>
              <a:t>ew</a:t>
            </a:r>
            <a:r>
              <a:rPr sz="2800" spc="80" dirty="0">
                <a:latin typeface="Times New Roman"/>
                <a:cs typeface="Times New Roman"/>
              </a:rPr>
              <a:t> </a:t>
            </a:r>
            <a:r>
              <a:rPr sz="2800" dirty="0">
                <a:latin typeface="Arial"/>
                <a:cs typeface="Arial"/>
              </a:rPr>
              <a:t>data</a:t>
            </a:r>
            <a:r>
              <a:rPr sz="2800" spc="80" dirty="0">
                <a:latin typeface="Times New Roman"/>
                <a:cs typeface="Times New Roman"/>
              </a:rPr>
              <a:t> </a:t>
            </a:r>
            <a:r>
              <a:rPr sz="2800" dirty="0">
                <a:latin typeface="Arial"/>
                <a:cs typeface="Arial"/>
              </a:rPr>
              <a:t>types</a:t>
            </a:r>
            <a:endParaRPr sz="2800">
              <a:latin typeface="Arial"/>
              <a:cs typeface="Arial"/>
            </a:endParaRPr>
          </a:p>
          <a:p>
            <a:pPr marR="781050" algn="ctr">
              <a:lnSpc>
                <a:spcPts val="3190"/>
              </a:lnSpc>
            </a:pPr>
            <a:r>
              <a:rPr sz="2800" spc="-5" dirty="0">
                <a:latin typeface="Arial"/>
                <a:cs typeface="Arial"/>
              </a:rPr>
              <a:t>(includin</a:t>
            </a:r>
            <a:r>
              <a:rPr sz="2800" dirty="0">
                <a:latin typeface="Arial"/>
                <a:cs typeface="Arial"/>
              </a:rPr>
              <a:t>g</a:t>
            </a:r>
            <a:r>
              <a:rPr sz="2800" spc="75" dirty="0">
                <a:latin typeface="Times New Roman"/>
                <a:cs typeface="Times New Roman"/>
              </a:rPr>
              <a:t> </a:t>
            </a:r>
            <a:r>
              <a:rPr sz="2800" spc="-5" dirty="0">
                <a:latin typeface="Arial"/>
                <a:cs typeface="Arial"/>
              </a:rPr>
              <a:t>XM</a:t>
            </a:r>
            <a:r>
              <a:rPr sz="2800" dirty="0">
                <a:latin typeface="Arial"/>
                <a:cs typeface="Arial"/>
              </a:rPr>
              <a:t>L</a:t>
            </a:r>
            <a:r>
              <a:rPr sz="2800" spc="75" dirty="0">
                <a:latin typeface="Times New Roman"/>
                <a:cs typeface="Times New Roman"/>
              </a:rPr>
              <a:t> </a:t>
            </a:r>
            <a:r>
              <a:rPr sz="2800" spc="-5" dirty="0">
                <a:latin typeface="Arial"/>
                <a:cs typeface="Arial"/>
              </a:rPr>
              <a:t>an</a:t>
            </a:r>
            <a:r>
              <a:rPr sz="2800" dirty="0">
                <a:latin typeface="Arial"/>
                <a:cs typeface="Arial"/>
              </a:rPr>
              <a:t>d</a:t>
            </a:r>
            <a:r>
              <a:rPr sz="2800" spc="80" dirty="0">
                <a:latin typeface="Times New Roman"/>
                <a:cs typeface="Times New Roman"/>
              </a:rPr>
              <a:t> </a:t>
            </a:r>
            <a:r>
              <a:rPr sz="2800" spc="-5" dirty="0">
                <a:latin typeface="Arial"/>
                <a:cs typeface="Arial"/>
              </a:rPr>
              <a:t>SQ</a:t>
            </a:r>
            <a:r>
              <a:rPr sz="2800" dirty="0">
                <a:latin typeface="Arial"/>
                <a:cs typeface="Arial"/>
              </a:rPr>
              <a:t>L</a:t>
            </a:r>
            <a:r>
              <a:rPr sz="2800" spc="75" dirty="0">
                <a:latin typeface="Times New Roman"/>
                <a:cs typeface="Times New Roman"/>
              </a:rPr>
              <a:t> </a:t>
            </a:r>
            <a:r>
              <a:rPr sz="2800" spc="-5" dirty="0">
                <a:latin typeface="Arial"/>
                <a:cs typeface="Arial"/>
              </a:rPr>
              <a:t>ROWID)</a:t>
            </a:r>
            <a:endParaRPr sz="2800">
              <a:latin typeface="Arial"/>
              <a:cs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6985">
              <a:lnSpc>
                <a:spcPct val="100000"/>
              </a:lnSpc>
            </a:pPr>
            <a:r>
              <a:rPr spc="-25" dirty="0"/>
              <a:t>Annotation-base</a:t>
            </a:r>
            <a:r>
              <a:rPr spc="-20" dirty="0"/>
              <a:t>d</a:t>
            </a:r>
            <a:r>
              <a:rPr spc="100" dirty="0">
                <a:latin typeface="Times New Roman"/>
                <a:cs typeface="Times New Roman"/>
              </a:rPr>
              <a:t> </a:t>
            </a:r>
            <a:r>
              <a:rPr spc="-25" dirty="0"/>
              <a:t>Development</a:t>
            </a: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66</a:t>
            </a:fld>
            <a:endParaRPr sz="16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452120" marR="5080" indent="-342900">
              <a:lnSpc>
                <a:spcPct val="100000"/>
              </a:lnSpc>
              <a:buFont typeface="Arial"/>
              <a:buChar char="•"/>
              <a:tabLst>
                <a:tab pos="452120" algn="l"/>
              </a:tabLst>
            </a:pPr>
            <a:r>
              <a:rPr spc="-5" dirty="0"/>
              <a:t>A</a:t>
            </a:r>
            <a:r>
              <a:rPr dirty="0"/>
              <a:t>nnotations</a:t>
            </a:r>
            <a:r>
              <a:rPr spc="80" dirty="0">
                <a:latin typeface="Times New Roman"/>
                <a:cs typeface="Times New Roman"/>
              </a:rPr>
              <a:t> </a:t>
            </a:r>
            <a:r>
              <a:rPr dirty="0"/>
              <a:t>were</a:t>
            </a:r>
            <a:r>
              <a:rPr spc="75" dirty="0">
                <a:latin typeface="Times New Roman"/>
                <a:cs typeface="Times New Roman"/>
              </a:rPr>
              <a:t> </a:t>
            </a:r>
            <a:r>
              <a:rPr dirty="0"/>
              <a:t>in</a:t>
            </a:r>
            <a:r>
              <a:rPr spc="75" dirty="0">
                <a:latin typeface="Times New Roman"/>
                <a:cs typeface="Times New Roman"/>
              </a:rPr>
              <a:t> </a:t>
            </a:r>
            <a:r>
              <a:rPr dirty="0"/>
              <a:t>Java</a:t>
            </a:r>
            <a:r>
              <a:rPr spc="75" dirty="0">
                <a:latin typeface="Times New Roman"/>
                <a:cs typeface="Times New Roman"/>
              </a:rPr>
              <a:t> </a:t>
            </a:r>
            <a:r>
              <a:rPr dirty="0"/>
              <a:t>5.0</a:t>
            </a:r>
            <a:r>
              <a:rPr spc="75" dirty="0">
                <a:latin typeface="Times New Roman"/>
                <a:cs typeface="Times New Roman"/>
              </a:rPr>
              <a:t> </a:t>
            </a:r>
            <a:r>
              <a:rPr dirty="0"/>
              <a:t>allowing</a:t>
            </a:r>
            <a:r>
              <a:rPr spc="80" dirty="0">
                <a:latin typeface="Times New Roman"/>
                <a:cs typeface="Times New Roman"/>
              </a:rPr>
              <a:t> </a:t>
            </a:r>
            <a:r>
              <a:rPr dirty="0"/>
              <a:t>developers</a:t>
            </a:r>
            <a:r>
              <a:rPr dirty="0">
                <a:latin typeface="Times New Roman"/>
                <a:cs typeface="Times New Roman"/>
              </a:rPr>
              <a:t> </a:t>
            </a:r>
            <a:r>
              <a:rPr dirty="0"/>
              <a:t>to</a:t>
            </a:r>
            <a:r>
              <a:rPr spc="75" dirty="0">
                <a:latin typeface="Times New Roman"/>
                <a:cs typeface="Times New Roman"/>
              </a:rPr>
              <a:t> </a:t>
            </a:r>
            <a:r>
              <a:rPr dirty="0"/>
              <a:t>embed</a:t>
            </a:r>
            <a:r>
              <a:rPr spc="80" dirty="0">
                <a:latin typeface="Times New Roman"/>
                <a:cs typeface="Times New Roman"/>
              </a:rPr>
              <a:t> </a:t>
            </a:r>
            <a:r>
              <a:rPr dirty="0"/>
              <a:t>metadata</a:t>
            </a:r>
            <a:r>
              <a:rPr spc="75" dirty="0">
                <a:latin typeface="Times New Roman"/>
                <a:cs typeface="Times New Roman"/>
              </a:rPr>
              <a:t> </a:t>
            </a:r>
            <a:r>
              <a:rPr spc="-5" dirty="0"/>
              <a:t>i</a:t>
            </a:r>
            <a:r>
              <a:rPr dirty="0"/>
              <a:t>n</a:t>
            </a:r>
            <a:r>
              <a:rPr spc="80" dirty="0">
                <a:latin typeface="Times New Roman"/>
                <a:cs typeface="Times New Roman"/>
              </a:rPr>
              <a:t> </a:t>
            </a:r>
            <a:r>
              <a:rPr dirty="0"/>
              <a:t>Java</a:t>
            </a:r>
            <a:r>
              <a:rPr spc="75" dirty="0">
                <a:latin typeface="Times New Roman"/>
                <a:cs typeface="Times New Roman"/>
              </a:rPr>
              <a:t> </a:t>
            </a:r>
            <a:r>
              <a:rPr dirty="0"/>
              <a:t>source</a:t>
            </a:r>
            <a:r>
              <a:rPr spc="75" dirty="0">
                <a:latin typeface="Times New Roman"/>
                <a:cs typeface="Times New Roman"/>
              </a:rPr>
              <a:t> </a:t>
            </a:r>
            <a:r>
              <a:rPr dirty="0"/>
              <a:t>code</a:t>
            </a:r>
          </a:p>
          <a:p>
            <a:pPr marL="452120" marR="202565" indent="-342900">
              <a:lnSpc>
                <a:spcPct val="100000"/>
              </a:lnSpc>
              <a:spcBef>
                <a:spcPts val="675"/>
              </a:spcBef>
              <a:buFont typeface="Arial"/>
              <a:buChar char="•"/>
              <a:tabLst>
                <a:tab pos="452120" algn="l"/>
              </a:tabLst>
            </a:pPr>
            <a:r>
              <a:rPr dirty="0"/>
              <a:t>Java</a:t>
            </a:r>
            <a:r>
              <a:rPr spc="80" dirty="0">
                <a:latin typeface="Times New Roman"/>
                <a:cs typeface="Times New Roman"/>
              </a:rPr>
              <a:t> </a:t>
            </a:r>
            <a:r>
              <a:rPr dirty="0"/>
              <a:t>SE</a:t>
            </a:r>
            <a:r>
              <a:rPr spc="75" dirty="0">
                <a:latin typeface="Times New Roman"/>
                <a:cs typeface="Times New Roman"/>
              </a:rPr>
              <a:t> </a:t>
            </a:r>
            <a:r>
              <a:rPr dirty="0"/>
              <a:t>6</a:t>
            </a:r>
            <a:r>
              <a:rPr spc="75" dirty="0">
                <a:latin typeface="Times New Roman"/>
                <a:cs typeface="Times New Roman"/>
              </a:rPr>
              <a:t> </a:t>
            </a:r>
            <a:r>
              <a:rPr spc="-5" dirty="0"/>
              <a:t>include</a:t>
            </a:r>
            <a:r>
              <a:rPr dirty="0"/>
              <a:t>s</a:t>
            </a:r>
            <a:r>
              <a:rPr spc="80" dirty="0">
                <a:latin typeface="Times New Roman"/>
                <a:cs typeface="Times New Roman"/>
              </a:rPr>
              <a:t> </a:t>
            </a:r>
            <a:r>
              <a:rPr dirty="0"/>
              <a:t>additional</a:t>
            </a:r>
            <a:r>
              <a:rPr spc="80" dirty="0">
                <a:latin typeface="Times New Roman"/>
                <a:cs typeface="Times New Roman"/>
              </a:rPr>
              <a:t> </a:t>
            </a:r>
            <a:r>
              <a:rPr dirty="0"/>
              <a:t>built-in</a:t>
            </a:r>
            <a:r>
              <a:rPr spc="80" dirty="0">
                <a:latin typeface="Times New Roman"/>
                <a:cs typeface="Times New Roman"/>
              </a:rPr>
              <a:t> </a:t>
            </a:r>
            <a:r>
              <a:rPr dirty="0"/>
              <a:t>annotation</a:t>
            </a:r>
            <a:r>
              <a:rPr dirty="0">
                <a:latin typeface="Times New Roman"/>
                <a:cs typeface="Times New Roman"/>
              </a:rPr>
              <a:t> </a:t>
            </a:r>
            <a:r>
              <a:rPr dirty="0"/>
              <a:t>types</a:t>
            </a:r>
            <a:r>
              <a:rPr spc="75" dirty="0">
                <a:latin typeface="Times New Roman"/>
                <a:cs typeface="Times New Roman"/>
              </a:rPr>
              <a:t> </a:t>
            </a:r>
            <a:r>
              <a:rPr dirty="0"/>
              <a:t>and</a:t>
            </a:r>
            <a:r>
              <a:rPr spc="80" dirty="0">
                <a:latin typeface="Times New Roman"/>
                <a:cs typeface="Times New Roman"/>
              </a:rPr>
              <a:t> </a:t>
            </a:r>
            <a:r>
              <a:rPr dirty="0"/>
              <a:t>annotation-processing</a:t>
            </a:r>
            <a:r>
              <a:rPr spc="90" dirty="0">
                <a:latin typeface="Times New Roman"/>
                <a:cs typeface="Times New Roman"/>
              </a:rPr>
              <a:t> </a:t>
            </a:r>
            <a:r>
              <a:rPr dirty="0"/>
              <a:t>APIs</a:t>
            </a:r>
            <a:r>
              <a:rPr spc="80" dirty="0">
                <a:latin typeface="Times New Roman"/>
                <a:cs typeface="Times New Roman"/>
              </a:rPr>
              <a:t> </a:t>
            </a:r>
            <a:r>
              <a:rPr dirty="0"/>
              <a:t>including:</a:t>
            </a:r>
          </a:p>
          <a:p>
            <a:pPr marL="852169" marR="301625" lvl="1" indent="-285750">
              <a:lnSpc>
                <a:spcPct val="100000"/>
              </a:lnSpc>
              <a:spcBef>
                <a:spcPts val="675"/>
              </a:spcBef>
              <a:buFont typeface="Arial"/>
              <a:buChar char="–"/>
              <a:tabLst>
                <a:tab pos="852805" algn="l"/>
              </a:tabLst>
            </a:pPr>
            <a:r>
              <a:rPr sz="2800" dirty="0">
                <a:latin typeface="Arial"/>
                <a:cs typeface="Arial"/>
              </a:rPr>
              <a:t>Web</a:t>
            </a:r>
            <a:r>
              <a:rPr sz="2800" spc="75" dirty="0">
                <a:latin typeface="Times New Roman"/>
                <a:cs typeface="Times New Roman"/>
              </a:rPr>
              <a:t> </a:t>
            </a:r>
            <a:r>
              <a:rPr sz="2800" dirty="0">
                <a:latin typeface="Arial"/>
                <a:cs typeface="Arial"/>
              </a:rPr>
              <a:t>services</a:t>
            </a:r>
            <a:r>
              <a:rPr sz="2800" spc="75" dirty="0">
                <a:latin typeface="Times New Roman"/>
                <a:cs typeface="Times New Roman"/>
              </a:rPr>
              <a:t> </a:t>
            </a:r>
            <a:r>
              <a:rPr sz="2800" dirty="0">
                <a:latin typeface="Arial"/>
                <a:cs typeface="Arial"/>
              </a:rPr>
              <a:t>metadata</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Platform</a:t>
            </a:r>
            <a:r>
              <a:rPr sz="2800" dirty="0">
                <a:latin typeface="Times New Roman"/>
                <a:cs typeface="Times New Roman"/>
              </a:rPr>
              <a:t> </a:t>
            </a:r>
            <a:r>
              <a:rPr sz="2800" dirty="0">
                <a:latin typeface="Arial"/>
                <a:cs typeface="Arial"/>
              </a:rPr>
              <a:t>(JSR</a:t>
            </a:r>
            <a:r>
              <a:rPr sz="2800" spc="80" dirty="0">
                <a:latin typeface="Times New Roman"/>
                <a:cs typeface="Times New Roman"/>
              </a:rPr>
              <a:t> </a:t>
            </a:r>
            <a:r>
              <a:rPr sz="2800" dirty="0">
                <a:latin typeface="Arial"/>
                <a:cs typeface="Arial"/>
              </a:rPr>
              <a:t>181)</a:t>
            </a:r>
            <a:endParaRPr sz="2800">
              <a:latin typeface="Arial"/>
              <a:cs typeface="Arial"/>
            </a:endParaRPr>
          </a:p>
          <a:p>
            <a:pPr marL="852169" marR="594995" lvl="1" indent="-285750">
              <a:lnSpc>
                <a:spcPct val="100000"/>
              </a:lnSpc>
              <a:spcBef>
                <a:spcPts val="675"/>
              </a:spcBef>
              <a:buFont typeface="Arial"/>
              <a:buChar char="–"/>
              <a:tabLst>
                <a:tab pos="852169" algn="l"/>
              </a:tabLst>
            </a:pPr>
            <a:r>
              <a:rPr sz="2800" spc="-5" dirty="0">
                <a:latin typeface="Arial"/>
                <a:cs typeface="Arial"/>
              </a:rPr>
              <a:t>C</a:t>
            </a:r>
            <a:r>
              <a:rPr sz="2800" dirty="0">
                <a:latin typeface="Arial"/>
                <a:cs typeface="Arial"/>
              </a:rPr>
              <a:t>ommon</a:t>
            </a:r>
            <a:r>
              <a:rPr sz="2800" spc="80" dirty="0">
                <a:latin typeface="Times New Roman"/>
                <a:cs typeface="Times New Roman"/>
              </a:rPr>
              <a:t> </a:t>
            </a:r>
            <a:r>
              <a:rPr sz="2800" dirty="0">
                <a:latin typeface="Arial"/>
                <a:cs typeface="Arial"/>
              </a:rPr>
              <a:t>Annotations</a:t>
            </a:r>
            <a:r>
              <a:rPr sz="2800" spc="75"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Platform</a:t>
            </a:r>
            <a:r>
              <a:rPr sz="2800" dirty="0">
                <a:latin typeface="Times New Roman"/>
                <a:cs typeface="Times New Roman"/>
              </a:rPr>
              <a:t> </a:t>
            </a:r>
            <a:r>
              <a:rPr sz="2800" dirty="0">
                <a:latin typeface="Arial"/>
                <a:cs typeface="Arial"/>
              </a:rPr>
              <a:t>(JSR</a:t>
            </a:r>
            <a:r>
              <a:rPr sz="2800" spc="80" dirty="0">
                <a:latin typeface="Times New Roman"/>
                <a:cs typeface="Times New Roman"/>
              </a:rPr>
              <a:t> </a:t>
            </a:r>
            <a:r>
              <a:rPr sz="2800" dirty="0">
                <a:latin typeface="Arial"/>
                <a:cs typeface="Arial"/>
              </a:rPr>
              <a:t>250)</a:t>
            </a:r>
            <a:endParaRPr sz="2800">
              <a:latin typeface="Arial"/>
              <a:cs typeface="Arial"/>
            </a:endParaRPr>
          </a:p>
          <a:p>
            <a:pPr marL="852169" marR="1488440" lvl="1" indent="-285750">
              <a:lnSpc>
                <a:spcPct val="100000"/>
              </a:lnSpc>
              <a:spcBef>
                <a:spcPts val="675"/>
              </a:spcBef>
              <a:buFont typeface="Arial"/>
              <a:buChar char="–"/>
              <a:tabLst>
                <a:tab pos="852805" algn="l"/>
              </a:tabLst>
            </a:pPr>
            <a:r>
              <a:rPr sz="2800" spc="-5" dirty="0">
                <a:latin typeface="Arial"/>
                <a:cs typeface="Arial"/>
              </a:rPr>
              <a:t>Pluggabl</a:t>
            </a:r>
            <a:r>
              <a:rPr sz="2800" dirty="0">
                <a:latin typeface="Arial"/>
                <a:cs typeface="Arial"/>
              </a:rPr>
              <a:t>e</a:t>
            </a:r>
            <a:r>
              <a:rPr sz="2800" spc="80" dirty="0">
                <a:latin typeface="Times New Roman"/>
                <a:cs typeface="Times New Roman"/>
              </a:rPr>
              <a:t> </a:t>
            </a:r>
            <a:r>
              <a:rPr sz="2800" dirty="0">
                <a:latin typeface="Arial"/>
                <a:cs typeface="Arial"/>
              </a:rPr>
              <a:t>Annotation</a:t>
            </a:r>
            <a:r>
              <a:rPr sz="2800" spc="75" dirty="0">
                <a:latin typeface="Times New Roman"/>
                <a:cs typeface="Times New Roman"/>
              </a:rPr>
              <a:t> </a:t>
            </a:r>
            <a:r>
              <a:rPr sz="2800" dirty="0">
                <a:latin typeface="Arial"/>
                <a:cs typeface="Arial"/>
              </a:rPr>
              <a:t>Processing</a:t>
            </a:r>
            <a:r>
              <a:rPr sz="2800" spc="75" dirty="0">
                <a:latin typeface="Times New Roman"/>
                <a:cs typeface="Times New Roman"/>
              </a:rPr>
              <a:t> </a:t>
            </a:r>
            <a:r>
              <a:rPr sz="2800" dirty="0">
                <a:latin typeface="Arial"/>
                <a:cs typeface="Arial"/>
              </a:rPr>
              <a:t>API</a:t>
            </a:r>
            <a:r>
              <a:rPr sz="2800" dirty="0">
                <a:latin typeface="Times New Roman"/>
                <a:cs typeface="Times New Roman"/>
              </a:rPr>
              <a:t> </a:t>
            </a:r>
            <a:r>
              <a:rPr sz="2800" dirty="0">
                <a:latin typeface="Arial"/>
                <a:cs typeface="Arial"/>
              </a:rPr>
              <a:t>(JSR</a:t>
            </a:r>
            <a:r>
              <a:rPr sz="2800" spc="80" dirty="0">
                <a:latin typeface="Times New Roman"/>
                <a:cs typeface="Times New Roman"/>
              </a:rPr>
              <a:t> </a:t>
            </a:r>
            <a:r>
              <a:rPr sz="2800" dirty="0">
                <a:latin typeface="Arial"/>
                <a:cs typeface="Arial"/>
              </a:rPr>
              <a:t>269)</a:t>
            </a:r>
            <a:endParaRPr sz="2800">
              <a:latin typeface="Arial"/>
              <a:cs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97100">
              <a:lnSpc>
                <a:spcPct val="100000"/>
              </a:lnSpc>
            </a:pPr>
            <a:r>
              <a:rPr sz="3600" spc="-5" dirty="0"/>
              <a:t>Jav</a:t>
            </a:r>
            <a:r>
              <a:rPr sz="3600" dirty="0"/>
              <a:t>a</a:t>
            </a:r>
            <a:r>
              <a:rPr sz="3600" spc="100" dirty="0">
                <a:latin typeface="Times New Roman"/>
                <a:cs typeface="Times New Roman"/>
              </a:rPr>
              <a:t> </a:t>
            </a:r>
            <a:r>
              <a:rPr sz="3600" spc="-30" dirty="0"/>
              <a:t>Compile</a:t>
            </a:r>
            <a:r>
              <a:rPr sz="3600" spc="-15" dirty="0"/>
              <a:t>r</a:t>
            </a:r>
            <a:r>
              <a:rPr sz="3600" spc="105" dirty="0">
                <a:latin typeface="Times New Roman"/>
                <a:cs typeface="Times New Roman"/>
              </a:rPr>
              <a:t> </a:t>
            </a:r>
            <a:r>
              <a:rPr sz="3600" spc="-5" dirty="0"/>
              <a:t>APIs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67</a:t>
            </a:fld>
            <a:endParaRPr sz="1600">
              <a:latin typeface="Times New Roman"/>
              <a:cs typeface="Times New Roman"/>
            </a:endParaRPr>
          </a:p>
        </p:txBody>
      </p:sp>
      <p:sp>
        <p:nvSpPr>
          <p:cNvPr id="3" name="object 3"/>
          <p:cNvSpPr txBox="1"/>
          <p:nvPr/>
        </p:nvSpPr>
        <p:spPr>
          <a:xfrm>
            <a:off x="524002" y="1297871"/>
            <a:ext cx="8011159" cy="396875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dirty="0">
                <a:latin typeface="Arial"/>
                <a:cs typeface="Arial"/>
              </a:rPr>
              <a:t>Java</a:t>
            </a:r>
            <a:r>
              <a:rPr sz="2800" spc="75" dirty="0">
                <a:latin typeface="Times New Roman"/>
                <a:cs typeface="Times New Roman"/>
              </a:rPr>
              <a:t> </a:t>
            </a:r>
            <a:r>
              <a:rPr sz="2800" dirty="0">
                <a:latin typeface="Arial"/>
                <a:cs typeface="Arial"/>
              </a:rPr>
              <a:t>command-line</a:t>
            </a:r>
            <a:r>
              <a:rPr sz="2800" spc="75" dirty="0">
                <a:latin typeface="Times New Roman"/>
                <a:cs typeface="Times New Roman"/>
              </a:rPr>
              <a:t> </a:t>
            </a:r>
            <a:r>
              <a:rPr sz="2800" dirty="0">
                <a:latin typeface="Arial"/>
                <a:cs typeface="Arial"/>
              </a:rPr>
              <a:t>compilers</a:t>
            </a:r>
            <a:r>
              <a:rPr sz="2800" spc="75" dirty="0">
                <a:latin typeface="Times New Roman"/>
                <a:cs typeface="Times New Roman"/>
              </a:rPr>
              <a:t> </a:t>
            </a:r>
            <a:r>
              <a:rPr sz="2800" dirty="0">
                <a:latin typeface="Arial"/>
                <a:cs typeface="Arial"/>
              </a:rPr>
              <a:t>receive</a:t>
            </a:r>
            <a:r>
              <a:rPr sz="2800" spc="75" dirty="0">
                <a:latin typeface="Times New Roman"/>
                <a:cs typeface="Times New Roman"/>
              </a:rPr>
              <a:t> </a:t>
            </a:r>
            <a:r>
              <a:rPr sz="2800" dirty="0">
                <a:latin typeface="Arial"/>
                <a:cs typeface="Arial"/>
              </a:rPr>
              <a:t>input</a:t>
            </a:r>
            <a:r>
              <a:rPr sz="2800" spc="80" dirty="0">
                <a:latin typeface="Times New Roman"/>
                <a:cs typeface="Times New Roman"/>
              </a:rPr>
              <a:t> </a:t>
            </a:r>
            <a:r>
              <a:rPr sz="2800" dirty="0">
                <a:latin typeface="Arial"/>
                <a:cs typeface="Arial"/>
              </a:rPr>
              <a:t>from</a:t>
            </a:r>
            <a:r>
              <a:rPr sz="280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file</a:t>
            </a:r>
            <a:r>
              <a:rPr sz="2800" spc="75" dirty="0">
                <a:latin typeface="Times New Roman"/>
                <a:cs typeface="Times New Roman"/>
              </a:rPr>
              <a:t> </a:t>
            </a:r>
            <a:r>
              <a:rPr sz="2800" dirty="0">
                <a:latin typeface="Arial"/>
                <a:cs typeface="Arial"/>
              </a:rPr>
              <a:t>system</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report</a:t>
            </a:r>
            <a:r>
              <a:rPr sz="2800" spc="80" dirty="0">
                <a:latin typeface="Times New Roman"/>
                <a:cs typeface="Times New Roman"/>
              </a:rPr>
              <a:t> </a:t>
            </a:r>
            <a:r>
              <a:rPr sz="2800" dirty="0">
                <a:latin typeface="Arial"/>
                <a:cs typeface="Arial"/>
              </a:rPr>
              <a:t>errors</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stream</a:t>
            </a:r>
            <a:endParaRPr sz="2800">
              <a:latin typeface="Arial"/>
              <a:cs typeface="Arial"/>
            </a:endParaRPr>
          </a:p>
          <a:p>
            <a:pPr marL="355600" marR="384810" indent="-342900" algn="just">
              <a:lnSpc>
                <a:spcPct val="100000"/>
              </a:lnSpc>
              <a:spcBef>
                <a:spcPts val="675"/>
              </a:spcBef>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SE</a:t>
            </a:r>
            <a:r>
              <a:rPr sz="2800" spc="75" dirty="0">
                <a:latin typeface="Times New Roman"/>
                <a:cs typeface="Times New Roman"/>
              </a:rPr>
              <a:t> </a:t>
            </a:r>
            <a:r>
              <a:rPr sz="2800" dirty="0">
                <a:latin typeface="Arial"/>
                <a:cs typeface="Arial"/>
              </a:rPr>
              <a:t>6</a:t>
            </a:r>
            <a:r>
              <a:rPr sz="2800" spc="75" dirty="0">
                <a:latin typeface="Times New Roman"/>
                <a:cs typeface="Times New Roman"/>
              </a:rPr>
              <a:t> </a:t>
            </a:r>
            <a:r>
              <a:rPr sz="2800" dirty="0">
                <a:latin typeface="Arial"/>
                <a:cs typeface="Arial"/>
              </a:rPr>
              <a:t>allows</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compiler</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receive</a:t>
            </a:r>
            <a:r>
              <a:rPr sz="2800" spc="75" dirty="0">
                <a:latin typeface="Times New Roman"/>
                <a:cs typeface="Times New Roman"/>
              </a:rPr>
              <a:t> </a:t>
            </a:r>
            <a:r>
              <a:rPr sz="2800" spc="-5" dirty="0">
                <a:latin typeface="Arial"/>
                <a:cs typeface="Arial"/>
              </a:rPr>
              <a:t>input</a:t>
            </a:r>
            <a:r>
              <a:rPr sz="2800" spc="-5" dirty="0">
                <a:latin typeface="Times New Roman"/>
                <a:cs typeface="Times New Roman"/>
              </a:rPr>
              <a:t> </a:t>
            </a:r>
            <a:r>
              <a:rPr sz="2800" dirty="0">
                <a:latin typeface="Arial"/>
                <a:cs typeface="Arial"/>
              </a:rPr>
              <a:t>and/or</a:t>
            </a:r>
            <a:r>
              <a:rPr sz="2800" spc="80" dirty="0">
                <a:latin typeface="Times New Roman"/>
                <a:cs typeface="Times New Roman"/>
              </a:rPr>
              <a:t> </a:t>
            </a:r>
            <a:r>
              <a:rPr sz="2800" dirty="0">
                <a:latin typeface="Arial"/>
                <a:cs typeface="Arial"/>
              </a:rPr>
              <a:t>send</a:t>
            </a:r>
            <a:r>
              <a:rPr sz="2800" spc="75" dirty="0">
                <a:latin typeface="Times New Roman"/>
                <a:cs typeface="Times New Roman"/>
              </a:rPr>
              <a:t> </a:t>
            </a:r>
            <a:r>
              <a:rPr sz="2800" dirty="0">
                <a:latin typeface="Arial"/>
                <a:cs typeface="Arial"/>
              </a:rPr>
              <a:t>output</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an</a:t>
            </a:r>
            <a:r>
              <a:rPr sz="2800" spc="75" dirty="0">
                <a:latin typeface="Times New Roman"/>
                <a:cs typeface="Times New Roman"/>
              </a:rPr>
              <a:t> </a:t>
            </a:r>
            <a:r>
              <a:rPr sz="2800" dirty="0">
                <a:latin typeface="Arial"/>
                <a:cs typeface="Arial"/>
              </a:rPr>
              <a:t>abstraction</a:t>
            </a:r>
            <a:r>
              <a:rPr sz="2800" spc="8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file</a:t>
            </a:r>
            <a:r>
              <a:rPr sz="2800" dirty="0">
                <a:latin typeface="Times New Roman"/>
                <a:cs typeface="Times New Roman"/>
              </a:rPr>
              <a:t> </a:t>
            </a:r>
            <a:r>
              <a:rPr sz="2800" spc="-5" dirty="0">
                <a:latin typeface="Arial"/>
                <a:cs typeface="Arial"/>
              </a:rPr>
              <a:t>system</a:t>
            </a:r>
            <a:endParaRPr sz="2800">
              <a:latin typeface="Arial"/>
              <a:cs typeface="Arial"/>
            </a:endParaRPr>
          </a:p>
          <a:p>
            <a:pPr marL="355600" marR="262890" indent="-342900">
              <a:lnSpc>
                <a:spcPct val="100000"/>
              </a:lnSpc>
              <a:spcBef>
                <a:spcPts val="680"/>
              </a:spcBef>
              <a:buFont typeface="Arial"/>
              <a:buChar char="•"/>
              <a:tabLst>
                <a:tab pos="356235" algn="l"/>
              </a:tabLst>
            </a:pPr>
            <a:r>
              <a:rPr sz="2800" dirty="0">
                <a:latin typeface="Arial"/>
                <a:cs typeface="Arial"/>
              </a:rPr>
              <a:t>Java</a:t>
            </a:r>
            <a:r>
              <a:rPr sz="2800" spc="80" dirty="0">
                <a:latin typeface="Times New Roman"/>
                <a:cs typeface="Times New Roman"/>
              </a:rPr>
              <a:t> </a:t>
            </a:r>
            <a:r>
              <a:rPr sz="2800" dirty="0">
                <a:latin typeface="Arial"/>
                <a:cs typeface="Arial"/>
              </a:rPr>
              <a:t>programs</a:t>
            </a:r>
            <a:r>
              <a:rPr sz="2800" spc="85" dirty="0">
                <a:latin typeface="Times New Roman"/>
                <a:cs typeface="Times New Roman"/>
              </a:rPr>
              <a:t> </a:t>
            </a:r>
            <a:r>
              <a:rPr sz="2800" dirty="0">
                <a:latin typeface="Arial"/>
                <a:cs typeface="Arial"/>
              </a:rPr>
              <a:t>may</a:t>
            </a:r>
            <a:r>
              <a:rPr sz="2800" spc="80" dirty="0">
                <a:latin typeface="Times New Roman"/>
                <a:cs typeface="Times New Roman"/>
              </a:rPr>
              <a:t> </a:t>
            </a:r>
            <a:r>
              <a:rPr sz="2800" dirty="0">
                <a:latin typeface="Arial"/>
                <a:cs typeface="Arial"/>
              </a:rPr>
              <a:t>now</a:t>
            </a:r>
            <a:r>
              <a:rPr sz="2800" spc="80" dirty="0">
                <a:latin typeface="Times New Roman"/>
                <a:cs typeface="Times New Roman"/>
              </a:rPr>
              <a:t> </a:t>
            </a:r>
            <a:r>
              <a:rPr sz="2800" dirty="0">
                <a:latin typeface="Arial"/>
                <a:cs typeface="Arial"/>
              </a:rPr>
              <a:t>specify</a:t>
            </a:r>
            <a:r>
              <a:rPr sz="2800" spc="80" dirty="0">
                <a:latin typeface="Times New Roman"/>
                <a:cs typeface="Times New Roman"/>
              </a:rPr>
              <a:t> </a:t>
            </a:r>
            <a:r>
              <a:rPr sz="2800" dirty="0">
                <a:latin typeface="Arial"/>
                <a:cs typeface="Arial"/>
              </a:rPr>
              <a:t>compiler</a:t>
            </a:r>
            <a:r>
              <a:rPr sz="2800" dirty="0">
                <a:latin typeface="Times New Roman"/>
                <a:cs typeface="Times New Roman"/>
              </a:rPr>
              <a:t> </a:t>
            </a:r>
            <a:r>
              <a:rPr sz="2800" dirty="0">
                <a:latin typeface="Arial"/>
                <a:cs typeface="Arial"/>
              </a:rPr>
              <a:t>directives</a:t>
            </a:r>
            <a:r>
              <a:rPr sz="2800" spc="8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process</a:t>
            </a:r>
            <a:r>
              <a:rPr sz="2800" spc="85" dirty="0">
                <a:latin typeface="Times New Roman"/>
                <a:cs typeface="Times New Roman"/>
              </a:rPr>
              <a:t> </a:t>
            </a:r>
            <a:r>
              <a:rPr sz="2800" dirty="0">
                <a:latin typeface="Arial"/>
                <a:cs typeface="Arial"/>
              </a:rPr>
              <a:t>compiler</a:t>
            </a:r>
            <a:r>
              <a:rPr sz="2800" spc="80" dirty="0">
                <a:latin typeface="Times New Roman"/>
                <a:cs typeface="Times New Roman"/>
              </a:rPr>
              <a:t> </a:t>
            </a:r>
            <a:r>
              <a:rPr sz="2800" dirty="0">
                <a:latin typeface="Arial"/>
                <a:cs typeface="Arial"/>
              </a:rPr>
              <a:t>output</a:t>
            </a:r>
            <a:r>
              <a:rPr sz="2800" spc="85" dirty="0">
                <a:latin typeface="Times New Roman"/>
                <a:cs typeface="Times New Roman"/>
              </a:rPr>
              <a:t> </a:t>
            </a:r>
            <a:r>
              <a:rPr sz="2800" dirty="0">
                <a:latin typeface="Arial"/>
                <a:cs typeface="Arial"/>
              </a:rPr>
              <a:t>(this</a:t>
            </a:r>
            <a:r>
              <a:rPr sz="2800" dirty="0">
                <a:latin typeface="Times New Roman"/>
                <a:cs typeface="Times New Roman"/>
              </a:rPr>
              <a:t> </a:t>
            </a:r>
            <a:r>
              <a:rPr sz="2800" dirty="0">
                <a:latin typeface="Arial"/>
                <a:cs typeface="Arial"/>
              </a:rPr>
              <a:t>feature</a:t>
            </a:r>
            <a:r>
              <a:rPr sz="2800" spc="70" dirty="0">
                <a:latin typeface="Times New Roman"/>
                <a:cs typeface="Times New Roman"/>
              </a:rPr>
              <a:t> </a:t>
            </a:r>
            <a:r>
              <a:rPr sz="2800" dirty="0">
                <a:latin typeface="Arial"/>
                <a:cs typeface="Arial"/>
              </a:rPr>
              <a:t>was</a:t>
            </a:r>
            <a:r>
              <a:rPr sz="2800" spc="80" dirty="0">
                <a:latin typeface="Times New Roman"/>
                <a:cs typeface="Times New Roman"/>
              </a:rPr>
              <a:t> </a:t>
            </a:r>
            <a:r>
              <a:rPr sz="2800" dirty="0">
                <a:latin typeface="Arial"/>
                <a:cs typeface="Arial"/>
              </a:rPr>
              <a:t>add</a:t>
            </a:r>
            <a:r>
              <a:rPr sz="2800" spc="80" dirty="0">
                <a:latin typeface="Times New Roman"/>
                <a:cs typeface="Times New Roman"/>
              </a:rPr>
              <a:t> </a:t>
            </a:r>
            <a:r>
              <a:rPr sz="2800" dirty="0">
                <a:latin typeface="Arial"/>
                <a:cs typeface="Arial"/>
              </a:rPr>
              <a:t>mostly</a:t>
            </a:r>
            <a:r>
              <a:rPr sz="2800" spc="75" dirty="0">
                <a:latin typeface="Times New Roman"/>
                <a:cs typeface="Times New Roman"/>
              </a:rPr>
              <a:t> </a:t>
            </a:r>
            <a:r>
              <a:rPr sz="2800" dirty="0">
                <a:latin typeface="Arial"/>
                <a:cs typeface="Arial"/>
              </a:rPr>
              <a:t>due</a:t>
            </a:r>
            <a:r>
              <a:rPr sz="2800" spc="8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software</a:t>
            </a:r>
            <a:r>
              <a:rPr sz="2800" spc="75" dirty="0">
                <a:latin typeface="Times New Roman"/>
                <a:cs typeface="Times New Roman"/>
              </a:rPr>
              <a:t> </a:t>
            </a:r>
            <a:r>
              <a:rPr sz="2800" dirty="0">
                <a:latin typeface="Arial"/>
                <a:cs typeface="Arial"/>
              </a:rPr>
              <a:t>vendor</a:t>
            </a:r>
            <a:r>
              <a:rPr sz="2800" dirty="0">
                <a:latin typeface="Times New Roman"/>
                <a:cs typeface="Times New Roman"/>
              </a:rPr>
              <a:t> </a:t>
            </a:r>
            <a:r>
              <a:rPr sz="2800" dirty="0">
                <a:latin typeface="Arial"/>
                <a:cs typeface="Arial"/>
              </a:rPr>
              <a:t>requests)</a:t>
            </a:r>
            <a:endParaRPr sz="2800">
              <a:latin typeface="Arial"/>
              <a:cs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45565">
              <a:lnSpc>
                <a:spcPct val="100000"/>
              </a:lnSpc>
            </a:pPr>
            <a:r>
              <a:rPr sz="3600" spc="-25" dirty="0"/>
              <a:t>Application</a:t>
            </a:r>
            <a:r>
              <a:rPr sz="3600" spc="114" dirty="0">
                <a:latin typeface="Times New Roman"/>
                <a:cs typeface="Times New Roman"/>
              </a:rPr>
              <a:t> </a:t>
            </a:r>
            <a:r>
              <a:rPr sz="3600" spc="-25" dirty="0"/>
              <a:t>GUI</a:t>
            </a:r>
            <a:r>
              <a:rPr sz="3600" spc="100" dirty="0">
                <a:latin typeface="Times New Roman"/>
                <a:cs typeface="Times New Roman"/>
              </a:rPr>
              <a:t> </a:t>
            </a:r>
            <a:r>
              <a:rPr sz="3600" spc="-25" dirty="0"/>
              <a:t>Clien</a:t>
            </a:r>
            <a:r>
              <a:rPr sz="3600" spc="-15" dirty="0"/>
              <a:t>t</a:t>
            </a:r>
            <a:r>
              <a:rPr sz="3600" spc="105" dirty="0">
                <a:latin typeface="Times New Roman"/>
                <a:cs typeface="Times New Roman"/>
              </a:rPr>
              <a:t> </a:t>
            </a:r>
            <a:r>
              <a:rPr sz="3600" spc="-5" dirty="0"/>
              <a:t>APIs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68</a:t>
            </a:fld>
            <a:endParaRPr sz="1600">
              <a:latin typeface="Times New Roman"/>
              <a:cs typeface="Times New Roman"/>
            </a:endParaRPr>
          </a:p>
        </p:txBody>
      </p:sp>
      <p:sp>
        <p:nvSpPr>
          <p:cNvPr id="3" name="object 3"/>
          <p:cNvSpPr txBox="1"/>
          <p:nvPr/>
        </p:nvSpPr>
        <p:spPr>
          <a:xfrm>
            <a:off x="524002" y="1227767"/>
            <a:ext cx="8029575" cy="4907915"/>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SE</a:t>
            </a:r>
            <a:r>
              <a:rPr sz="2800" spc="80" dirty="0">
                <a:latin typeface="Times New Roman"/>
                <a:cs typeface="Times New Roman"/>
              </a:rPr>
              <a:t> </a:t>
            </a:r>
            <a:r>
              <a:rPr sz="2800" dirty="0">
                <a:latin typeface="Arial"/>
                <a:cs typeface="Arial"/>
              </a:rPr>
              <a:t>6</a:t>
            </a:r>
            <a:r>
              <a:rPr sz="2800" spc="80" dirty="0">
                <a:latin typeface="Times New Roman"/>
                <a:cs typeface="Times New Roman"/>
              </a:rPr>
              <a:t> </a:t>
            </a:r>
            <a:r>
              <a:rPr sz="2800" dirty="0">
                <a:latin typeface="Arial"/>
                <a:cs typeface="Arial"/>
              </a:rPr>
              <a:t>enhances</a:t>
            </a:r>
            <a:r>
              <a:rPr sz="2800" spc="80" dirty="0">
                <a:latin typeface="Times New Roman"/>
                <a:cs typeface="Times New Roman"/>
              </a:rPr>
              <a:t> </a:t>
            </a:r>
            <a:r>
              <a:rPr sz="2800" dirty="0">
                <a:latin typeface="Arial"/>
                <a:cs typeface="Arial"/>
              </a:rPr>
              <a:t>application</a:t>
            </a:r>
            <a:r>
              <a:rPr sz="2800" spc="85" dirty="0">
                <a:latin typeface="Times New Roman"/>
                <a:cs typeface="Times New Roman"/>
              </a:rPr>
              <a:t> </a:t>
            </a:r>
            <a:r>
              <a:rPr sz="2800" dirty="0">
                <a:latin typeface="Arial"/>
                <a:cs typeface="Arial"/>
              </a:rPr>
              <a:t>GUI</a:t>
            </a:r>
            <a:r>
              <a:rPr sz="2800" spc="75" dirty="0">
                <a:latin typeface="Times New Roman"/>
                <a:cs typeface="Times New Roman"/>
              </a:rPr>
              <a:t> </a:t>
            </a:r>
            <a:r>
              <a:rPr sz="2800" dirty="0">
                <a:latin typeface="Arial"/>
                <a:cs typeface="Arial"/>
              </a:rPr>
              <a:t>capabilities</a:t>
            </a:r>
            <a:r>
              <a:rPr sz="2800" dirty="0">
                <a:latin typeface="Times New Roman"/>
                <a:cs typeface="Times New Roman"/>
              </a:rPr>
              <a:t> </a:t>
            </a:r>
            <a:r>
              <a:rPr sz="2800" spc="-5" dirty="0">
                <a:latin typeface="Arial"/>
                <a:cs typeface="Arial"/>
              </a:rPr>
              <a:t>wit</a:t>
            </a:r>
            <a:r>
              <a:rPr sz="2800" dirty="0">
                <a:latin typeface="Arial"/>
                <a:cs typeface="Arial"/>
              </a:rPr>
              <a:t>h</a:t>
            </a:r>
            <a:r>
              <a:rPr sz="2800" spc="80" dirty="0">
                <a:latin typeface="Times New Roman"/>
                <a:cs typeface="Times New Roman"/>
              </a:rPr>
              <a:t> </a:t>
            </a:r>
            <a:r>
              <a:rPr sz="2800" dirty="0">
                <a:latin typeface="Arial"/>
                <a:cs typeface="Arial"/>
              </a:rPr>
              <a:t>changes</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spc="-5" dirty="0">
                <a:latin typeface="Arial"/>
                <a:cs typeface="Arial"/>
              </a:rPr>
              <a:t>bot</a:t>
            </a:r>
            <a:r>
              <a:rPr sz="2800" dirty="0">
                <a:latin typeface="Arial"/>
                <a:cs typeface="Arial"/>
              </a:rPr>
              <a:t>h</a:t>
            </a:r>
            <a:r>
              <a:rPr sz="2800" spc="75" dirty="0">
                <a:latin typeface="Times New Roman"/>
                <a:cs typeface="Times New Roman"/>
              </a:rPr>
              <a:t> </a:t>
            </a:r>
            <a:r>
              <a:rPr sz="2800" dirty="0">
                <a:latin typeface="Arial"/>
                <a:cs typeface="Arial"/>
              </a:rPr>
              <a:t>AWT</a:t>
            </a:r>
            <a:r>
              <a:rPr sz="2800" spc="75" dirty="0">
                <a:latin typeface="Times New Roman"/>
                <a:cs typeface="Times New Roman"/>
              </a:rPr>
              <a:t> </a:t>
            </a:r>
            <a:r>
              <a:rPr sz="2800" spc="-5" dirty="0">
                <a:latin typeface="Arial"/>
                <a:cs typeface="Arial"/>
              </a:rPr>
              <a:t>an</a:t>
            </a:r>
            <a:r>
              <a:rPr sz="2800" dirty="0">
                <a:latin typeface="Arial"/>
                <a:cs typeface="Arial"/>
              </a:rPr>
              <a:t>d</a:t>
            </a:r>
            <a:r>
              <a:rPr sz="2800" spc="75" dirty="0">
                <a:latin typeface="Times New Roman"/>
                <a:cs typeface="Times New Roman"/>
              </a:rPr>
              <a:t> </a:t>
            </a:r>
            <a:r>
              <a:rPr sz="2800" dirty="0">
                <a:latin typeface="Arial"/>
                <a:cs typeface="Arial"/>
              </a:rPr>
              <a:t>Swing</a:t>
            </a:r>
          </a:p>
          <a:p>
            <a:pPr marL="354965" indent="-342265">
              <a:lnSpc>
                <a:spcPct val="100000"/>
              </a:lnSpc>
              <a:spcBef>
                <a:spcPts val="5"/>
              </a:spcBef>
              <a:buFont typeface="Arial"/>
              <a:buChar char="•"/>
              <a:tabLst>
                <a:tab pos="355600" algn="l"/>
              </a:tabLst>
            </a:pPr>
            <a:r>
              <a:rPr sz="2800" spc="-10" dirty="0">
                <a:latin typeface="Arial"/>
                <a:cs typeface="Arial"/>
              </a:rPr>
              <a:t>A</a:t>
            </a:r>
            <a:r>
              <a:rPr sz="2800" spc="-5" dirty="0">
                <a:latin typeface="Arial"/>
                <a:cs typeface="Arial"/>
              </a:rPr>
              <a:t>W</a:t>
            </a:r>
            <a:r>
              <a:rPr sz="2800" dirty="0">
                <a:latin typeface="Arial"/>
                <a:cs typeface="Arial"/>
              </a:rPr>
              <a:t>T</a:t>
            </a:r>
          </a:p>
          <a:p>
            <a:pPr marL="755650" lvl="1" indent="-285750">
              <a:lnSpc>
                <a:spcPct val="100000"/>
              </a:lnSpc>
              <a:buFont typeface="Arial"/>
              <a:buChar char="–"/>
              <a:tabLst>
                <a:tab pos="755650" algn="l"/>
              </a:tabLst>
            </a:pPr>
            <a:r>
              <a:rPr sz="2800" spc="-5" dirty="0">
                <a:latin typeface="Arial"/>
                <a:cs typeface="Arial"/>
              </a:rPr>
              <a:t>F</a:t>
            </a:r>
            <a:r>
              <a:rPr sz="2800" dirty="0">
                <a:latin typeface="Arial"/>
                <a:cs typeface="Arial"/>
              </a:rPr>
              <a:t>aster</a:t>
            </a:r>
            <a:r>
              <a:rPr sz="2800" spc="80" dirty="0">
                <a:latin typeface="Times New Roman"/>
                <a:cs typeface="Times New Roman"/>
              </a:rPr>
              <a:t> </a:t>
            </a:r>
            <a:r>
              <a:rPr sz="2800" dirty="0">
                <a:latin typeface="Arial"/>
                <a:cs typeface="Arial"/>
              </a:rPr>
              <a:t>splash</a:t>
            </a:r>
            <a:r>
              <a:rPr sz="2800" spc="80" dirty="0">
                <a:latin typeface="Times New Roman"/>
                <a:cs typeface="Times New Roman"/>
              </a:rPr>
              <a:t> </a:t>
            </a:r>
            <a:r>
              <a:rPr sz="2800" dirty="0">
                <a:latin typeface="Arial"/>
                <a:cs typeface="Arial"/>
              </a:rPr>
              <a:t>screens</a:t>
            </a:r>
            <a:r>
              <a:rPr sz="2800" spc="80"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native</a:t>
            </a:r>
            <a:r>
              <a:rPr sz="2800" spc="80" dirty="0">
                <a:latin typeface="Times New Roman"/>
                <a:cs typeface="Times New Roman"/>
              </a:rPr>
              <a:t> </a:t>
            </a:r>
            <a:r>
              <a:rPr sz="2800" dirty="0">
                <a:latin typeface="Arial"/>
                <a:cs typeface="Arial"/>
              </a:rPr>
              <a:t>code)</a:t>
            </a:r>
          </a:p>
          <a:p>
            <a:pPr marL="755650" lvl="1" indent="-285750">
              <a:lnSpc>
                <a:spcPct val="100000"/>
              </a:lnSpc>
              <a:spcBef>
                <a:spcPts val="5"/>
              </a:spcBef>
              <a:buFont typeface="Arial"/>
              <a:buChar char="–"/>
              <a:tabLst>
                <a:tab pos="756285" algn="l"/>
              </a:tabLst>
            </a:pPr>
            <a:r>
              <a:rPr sz="2800" spc="-5" dirty="0">
                <a:latin typeface="Arial"/>
                <a:cs typeface="Arial"/>
              </a:rPr>
              <a:t>S</a:t>
            </a:r>
            <a:r>
              <a:rPr sz="2800" dirty="0">
                <a:latin typeface="Arial"/>
                <a:cs typeface="Arial"/>
              </a:rPr>
              <a:t>ystem</a:t>
            </a:r>
            <a:r>
              <a:rPr sz="2800" spc="80" dirty="0">
                <a:latin typeface="Times New Roman"/>
                <a:cs typeface="Times New Roman"/>
              </a:rPr>
              <a:t> </a:t>
            </a:r>
            <a:r>
              <a:rPr sz="2800" dirty="0">
                <a:latin typeface="Arial"/>
                <a:cs typeface="Arial"/>
              </a:rPr>
              <a:t>tray</a:t>
            </a:r>
            <a:r>
              <a:rPr sz="2800" spc="75" dirty="0">
                <a:latin typeface="Times New Roman"/>
                <a:cs typeface="Times New Roman"/>
              </a:rPr>
              <a:t> </a:t>
            </a:r>
            <a:r>
              <a:rPr sz="2800" dirty="0">
                <a:latin typeface="Arial"/>
                <a:cs typeface="Arial"/>
              </a:rPr>
              <a:t>support</a:t>
            </a:r>
            <a:r>
              <a:rPr sz="2800" spc="75" dirty="0">
                <a:latin typeface="Times New Roman"/>
                <a:cs typeface="Times New Roman"/>
              </a:rPr>
              <a:t> </a:t>
            </a:r>
            <a:r>
              <a:rPr sz="2800" dirty="0">
                <a:latin typeface="Arial"/>
                <a:cs typeface="Arial"/>
              </a:rPr>
              <a:t>(icons</a:t>
            </a:r>
            <a:r>
              <a:rPr sz="2800" spc="75" dirty="0">
                <a:latin typeface="Times New Roman"/>
                <a:cs typeface="Times New Roman"/>
              </a:rPr>
              <a:t> </a:t>
            </a:r>
            <a:r>
              <a:rPr sz="2800" dirty="0">
                <a:latin typeface="Arial"/>
                <a:cs typeface="Arial"/>
              </a:rPr>
              <a:t>&amp;</a:t>
            </a:r>
            <a:r>
              <a:rPr sz="2800" spc="80" dirty="0">
                <a:latin typeface="Times New Roman"/>
                <a:cs typeface="Times New Roman"/>
              </a:rPr>
              <a:t> </a:t>
            </a:r>
            <a:r>
              <a:rPr sz="2800" dirty="0">
                <a:latin typeface="Arial"/>
                <a:cs typeface="Arial"/>
              </a:rPr>
              <a:t>messages)</a:t>
            </a:r>
          </a:p>
          <a:p>
            <a:pPr marL="755650" marR="1232535" lvl="1" indent="-285750">
              <a:lnSpc>
                <a:spcPct val="80000"/>
              </a:lnSpc>
              <a:spcBef>
                <a:spcPts val="670"/>
              </a:spcBef>
              <a:buFont typeface="Arial"/>
              <a:buChar char="–"/>
              <a:tabLst>
                <a:tab pos="756285" algn="l"/>
              </a:tabLst>
            </a:pPr>
            <a:r>
              <a:rPr sz="2800" spc="-5" dirty="0">
                <a:latin typeface="Arial"/>
                <a:cs typeface="Arial"/>
              </a:rPr>
              <a:t>A</a:t>
            </a:r>
            <a:r>
              <a:rPr sz="2800" dirty="0">
                <a:latin typeface="Arial"/>
                <a:cs typeface="Arial"/>
              </a:rPr>
              <a:t>ccess</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spc="-5" dirty="0">
                <a:latin typeface="Arial"/>
                <a:cs typeface="Arial"/>
              </a:rPr>
              <a:t>browser</a:t>
            </a:r>
            <a:r>
              <a:rPr sz="2800" dirty="0">
                <a:latin typeface="Arial"/>
                <a:cs typeface="Arial"/>
              </a:rPr>
              <a:t>s</a:t>
            </a:r>
            <a:r>
              <a:rPr sz="2800" spc="80" dirty="0">
                <a:latin typeface="Times New Roman"/>
                <a:cs typeface="Times New Roman"/>
              </a:rPr>
              <a:t> </a:t>
            </a:r>
            <a:r>
              <a:rPr sz="2800" spc="-5" dirty="0">
                <a:latin typeface="Arial"/>
                <a:cs typeface="Arial"/>
              </a:rPr>
              <a:t>an</a:t>
            </a:r>
            <a:r>
              <a:rPr sz="2800" dirty="0">
                <a:latin typeface="Arial"/>
                <a:cs typeface="Arial"/>
              </a:rPr>
              <a:t>d</a:t>
            </a:r>
            <a:r>
              <a:rPr sz="2800" spc="75" dirty="0">
                <a:latin typeface="Times New Roman"/>
                <a:cs typeface="Times New Roman"/>
              </a:rPr>
              <a:t> </a:t>
            </a:r>
            <a:r>
              <a:rPr sz="2800" spc="-5" dirty="0">
                <a:latin typeface="Arial"/>
                <a:cs typeface="Arial"/>
              </a:rPr>
              <a:t>othe</a:t>
            </a:r>
            <a:r>
              <a:rPr sz="2800" dirty="0">
                <a:latin typeface="Arial"/>
                <a:cs typeface="Arial"/>
              </a:rPr>
              <a:t>r</a:t>
            </a:r>
            <a:r>
              <a:rPr sz="2800" spc="80" dirty="0">
                <a:latin typeface="Times New Roman"/>
                <a:cs typeface="Times New Roman"/>
              </a:rPr>
              <a:t> </a:t>
            </a:r>
            <a:r>
              <a:rPr sz="2800" spc="-5" dirty="0">
                <a:latin typeface="Arial"/>
                <a:cs typeface="Arial"/>
              </a:rPr>
              <a:t>desktop</a:t>
            </a:r>
            <a:r>
              <a:rPr sz="2800" spc="-5" dirty="0">
                <a:latin typeface="Times New Roman"/>
                <a:cs typeface="Times New Roman"/>
              </a:rPr>
              <a:t> </a:t>
            </a:r>
            <a:r>
              <a:rPr sz="2800" dirty="0">
                <a:latin typeface="Arial"/>
                <a:cs typeface="Arial"/>
              </a:rPr>
              <a:t>application</a:t>
            </a:r>
            <a:r>
              <a:rPr sz="2800" spc="85" dirty="0">
                <a:latin typeface="Times New Roman"/>
                <a:cs typeface="Times New Roman"/>
              </a:rPr>
              <a:t> </a:t>
            </a:r>
            <a:r>
              <a:rPr sz="2800" dirty="0">
                <a:latin typeface="Arial"/>
                <a:cs typeface="Arial"/>
              </a:rPr>
              <a:t>“helpers”</a:t>
            </a:r>
          </a:p>
          <a:p>
            <a:pPr marL="354965" indent="-342265">
              <a:lnSpc>
                <a:spcPct val="100000"/>
              </a:lnSpc>
              <a:buFont typeface="Arial"/>
              <a:buChar char="•"/>
              <a:tabLst>
                <a:tab pos="355600" algn="l"/>
              </a:tabLst>
            </a:pPr>
            <a:r>
              <a:rPr sz="2800" spc="-5" dirty="0">
                <a:latin typeface="Arial"/>
                <a:cs typeface="Arial"/>
              </a:rPr>
              <a:t>Sw</a:t>
            </a:r>
            <a:r>
              <a:rPr sz="2800" dirty="0">
                <a:latin typeface="Arial"/>
                <a:cs typeface="Arial"/>
              </a:rPr>
              <a:t>i</a:t>
            </a:r>
            <a:r>
              <a:rPr sz="2800" spc="5" dirty="0">
                <a:latin typeface="Arial"/>
                <a:cs typeface="Arial"/>
              </a:rPr>
              <a:t>n</a:t>
            </a:r>
            <a:r>
              <a:rPr sz="2800" dirty="0">
                <a:latin typeface="Arial"/>
                <a:cs typeface="Arial"/>
              </a:rPr>
              <a:t>g</a:t>
            </a:r>
          </a:p>
          <a:p>
            <a:pPr marL="755650" lvl="1" indent="-285750">
              <a:lnSpc>
                <a:spcPct val="100000"/>
              </a:lnSpc>
              <a:spcBef>
                <a:spcPts val="5"/>
              </a:spcBef>
              <a:buFont typeface="Arial"/>
              <a:buChar char="–"/>
              <a:tabLst>
                <a:tab pos="756285" algn="l"/>
              </a:tabLst>
            </a:pPr>
            <a:r>
              <a:rPr sz="2800" dirty="0">
                <a:latin typeface="Arial"/>
                <a:cs typeface="Arial"/>
              </a:rPr>
              <a:t>Improved</a:t>
            </a:r>
            <a:r>
              <a:rPr sz="2800" spc="80" dirty="0">
                <a:latin typeface="Times New Roman"/>
                <a:cs typeface="Times New Roman"/>
              </a:rPr>
              <a:t> </a:t>
            </a:r>
            <a:r>
              <a:rPr sz="2800" dirty="0">
                <a:latin typeface="Arial"/>
                <a:cs typeface="Arial"/>
              </a:rPr>
              <a:t>drag-and-drop</a:t>
            </a:r>
            <a:r>
              <a:rPr sz="2800" spc="85" dirty="0">
                <a:latin typeface="Times New Roman"/>
                <a:cs typeface="Times New Roman"/>
              </a:rPr>
              <a:t> </a:t>
            </a:r>
            <a:r>
              <a:rPr sz="2800" dirty="0">
                <a:latin typeface="Arial"/>
                <a:cs typeface="Arial"/>
              </a:rPr>
              <a:t>support</a:t>
            </a:r>
          </a:p>
          <a:p>
            <a:pPr marL="755015" lvl="1" indent="-285115">
              <a:lnSpc>
                <a:spcPct val="100000"/>
              </a:lnSpc>
              <a:buFont typeface="Arial"/>
              <a:buChar char="–"/>
              <a:tabLst>
                <a:tab pos="755650" algn="l"/>
              </a:tabLst>
            </a:pPr>
            <a:r>
              <a:rPr sz="2800" spc="-5" dirty="0">
                <a:latin typeface="Arial"/>
                <a:cs typeface="Arial"/>
              </a:rPr>
              <a:t>E</a:t>
            </a:r>
            <a:r>
              <a:rPr sz="2800" dirty="0">
                <a:latin typeface="Arial"/>
                <a:cs typeface="Arial"/>
              </a:rPr>
              <a:t>nhanced</a:t>
            </a:r>
            <a:r>
              <a:rPr sz="2800" spc="80" dirty="0">
                <a:latin typeface="Times New Roman"/>
                <a:cs typeface="Times New Roman"/>
              </a:rPr>
              <a:t> </a:t>
            </a:r>
            <a:r>
              <a:rPr sz="2800" dirty="0">
                <a:latin typeface="Arial"/>
                <a:cs typeface="Arial"/>
              </a:rPr>
              <a:t>layout</a:t>
            </a:r>
            <a:r>
              <a:rPr sz="2800" spc="85" dirty="0">
                <a:latin typeface="Times New Roman"/>
                <a:cs typeface="Times New Roman"/>
              </a:rPr>
              <a:t> </a:t>
            </a:r>
            <a:r>
              <a:rPr sz="2800" dirty="0">
                <a:latin typeface="Arial"/>
                <a:cs typeface="Arial"/>
              </a:rPr>
              <a:t>customization</a:t>
            </a:r>
          </a:p>
          <a:p>
            <a:pPr marL="755015" lvl="1" indent="-285115">
              <a:lnSpc>
                <a:spcPct val="100000"/>
              </a:lnSpc>
              <a:spcBef>
                <a:spcPts val="5"/>
              </a:spcBef>
              <a:buFont typeface="Arial"/>
              <a:buChar char="–"/>
              <a:tabLst>
                <a:tab pos="755650" algn="l"/>
              </a:tabLst>
            </a:pPr>
            <a:r>
              <a:rPr sz="2800" spc="-5" dirty="0">
                <a:latin typeface="Arial"/>
                <a:cs typeface="Arial"/>
              </a:rPr>
              <a:t>S</a:t>
            </a:r>
            <a:r>
              <a:rPr sz="2800" dirty="0">
                <a:latin typeface="Arial"/>
                <a:cs typeface="Arial"/>
              </a:rPr>
              <a:t>implified</a:t>
            </a:r>
            <a:r>
              <a:rPr sz="2800" spc="85" dirty="0">
                <a:latin typeface="Times New Roman"/>
                <a:cs typeface="Times New Roman"/>
              </a:rPr>
              <a:t> </a:t>
            </a:r>
            <a:r>
              <a:rPr sz="2800" dirty="0">
                <a:latin typeface="Arial"/>
                <a:cs typeface="Arial"/>
              </a:rPr>
              <a:t>multi-thread</a:t>
            </a:r>
            <a:r>
              <a:rPr sz="2800" spc="80" dirty="0">
                <a:latin typeface="Times New Roman"/>
                <a:cs typeface="Times New Roman"/>
              </a:rPr>
              <a:t> </a:t>
            </a:r>
            <a:r>
              <a:rPr sz="2800" dirty="0">
                <a:latin typeface="Arial"/>
                <a:cs typeface="Arial"/>
              </a:rPr>
              <a:t>programming</a:t>
            </a:r>
          </a:p>
          <a:p>
            <a:pPr marL="755015" lvl="1" indent="-285115">
              <a:lnSpc>
                <a:spcPct val="100000"/>
              </a:lnSpc>
              <a:buFont typeface="Arial"/>
              <a:buChar char="–"/>
              <a:tabLst>
                <a:tab pos="755650" algn="l"/>
              </a:tabLst>
            </a:pPr>
            <a:r>
              <a:rPr sz="2800" dirty="0">
                <a:latin typeface="Arial"/>
                <a:cs typeface="Arial"/>
              </a:rPr>
              <a:t>W</a:t>
            </a:r>
            <a:r>
              <a:rPr sz="2800" spc="-5" dirty="0">
                <a:latin typeface="Arial"/>
                <a:cs typeface="Arial"/>
              </a:rPr>
              <a:t>ritin</a:t>
            </a:r>
            <a:r>
              <a:rPr sz="2800" dirty="0">
                <a:latin typeface="Arial"/>
                <a:cs typeface="Arial"/>
              </a:rPr>
              <a:t>g</a:t>
            </a:r>
            <a:r>
              <a:rPr sz="2800" spc="75" dirty="0">
                <a:latin typeface="Times New Roman"/>
                <a:cs typeface="Times New Roman"/>
              </a:rPr>
              <a:t> </a:t>
            </a:r>
            <a:r>
              <a:rPr sz="2800" spc="-5" dirty="0">
                <a:latin typeface="Arial"/>
                <a:cs typeface="Arial"/>
              </a:rPr>
              <a:t>o</a:t>
            </a:r>
            <a:r>
              <a:rPr sz="2800" dirty="0">
                <a:latin typeface="Arial"/>
                <a:cs typeface="Arial"/>
              </a:rPr>
              <a:t>f</a:t>
            </a:r>
            <a:r>
              <a:rPr sz="2800" spc="80" dirty="0">
                <a:latin typeface="Times New Roman"/>
                <a:cs typeface="Times New Roman"/>
              </a:rPr>
              <a:t> </a:t>
            </a:r>
            <a:r>
              <a:rPr sz="2800" dirty="0">
                <a:latin typeface="Arial"/>
                <a:cs typeface="Arial"/>
              </a:rPr>
              <a:t>GIF</a:t>
            </a:r>
            <a:r>
              <a:rPr sz="2800" spc="75" dirty="0">
                <a:latin typeface="Times New Roman"/>
                <a:cs typeface="Times New Roman"/>
              </a:rPr>
              <a:t> </a:t>
            </a:r>
            <a:r>
              <a:rPr sz="2800" spc="-5" dirty="0">
                <a:latin typeface="Arial"/>
                <a:cs typeface="Arial"/>
              </a:rPr>
              <a:t>images</a:t>
            </a:r>
            <a:endParaRPr sz="2800" dirty="0">
              <a:latin typeface="Arial"/>
              <a:cs typeface="Aria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74800">
              <a:lnSpc>
                <a:spcPct val="100000"/>
              </a:lnSpc>
            </a:pPr>
            <a:r>
              <a:rPr sz="3600" spc="-30" dirty="0"/>
              <a:t>Othe</a:t>
            </a:r>
            <a:r>
              <a:rPr sz="3600" spc="-15" dirty="0"/>
              <a:t>r</a:t>
            </a:r>
            <a:r>
              <a:rPr sz="3600" spc="90" dirty="0">
                <a:latin typeface="Times New Roman"/>
                <a:cs typeface="Times New Roman"/>
              </a:rPr>
              <a:t> </a:t>
            </a:r>
            <a:r>
              <a:rPr sz="3600" spc="-5" dirty="0"/>
              <a:t>Jav</a:t>
            </a:r>
            <a:r>
              <a:rPr sz="3600" dirty="0"/>
              <a:t>a</a:t>
            </a:r>
            <a:r>
              <a:rPr sz="3600" spc="100" dirty="0">
                <a:latin typeface="Times New Roman"/>
                <a:cs typeface="Times New Roman"/>
              </a:rPr>
              <a:t> </a:t>
            </a:r>
            <a:r>
              <a:rPr sz="3600" spc="-30" dirty="0"/>
              <a:t>S</a:t>
            </a:r>
            <a:r>
              <a:rPr sz="3600" spc="-25" dirty="0"/>
              <a:t>E</a:t>
            </a:r>
            <a:r>
              <a:rPr sz="3600" spc="95" dirty="0">
                <a:latin typeface="Times New Roman"/>
                <a:cs typeface="Times New Roman"/>
              </a:rPr>
              <a:t> </a:t>
            </a:r>
            <a:r>
              <a:rPr sz="3600" dirty="0"/>
              <a:t>6</a:t>
            </a:r>
            <a:r>
              <a:rPr sz="3600" spc="95" dirty="0">
                <a:latin typeface="Times New Roman"/>
                <a:cs typeface="Times New Roman"/>
              </a:rPr>
              <a:t> </a:t>
            </a:r>
            <a:r>
              <a:rPr sz="3600" spc="-5" dirty="0"/>
              <a:t>Features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69</a:t>
            </a:fld>
            <a:endParaRPr sz="1600">
              <a:latin typeface="Times New Roman"/>
              <a:cs typeface="Times New Roman"/>
            </a:endParaRPr>
          </a:p>
        </p:txBody>
      </p:sp>
      <p:sp>
        <p:nvSpPr>
          <p:cNvPr id="3" name="object 3"/>
          <p:cNvSpPr txBox="1"/>
          <p:nvPr/>
        </p:nvSpPr>
        <p:spPr>
          <a:xfrm>
            <a:off x="524002" y="1297871"/>
            <a:ext cx="8174990" cy="2687955"/>
          </a:xfrm>
          <a:prstGeom prst="rect">
            <a:avLst/>
          </a:prstGeom>
        </p:spPr>
        <p:txBody>
          <a:bodyPr vert="horz" wrap="square" lIns="0" tIns="0" rIns="0" bIns="0" rtlCol="0">
            <a:spAutoFit/>
          </a:bodyPr>
          <a:lstStyle/>
          <a:p>
            <a:pPr marL="355600" marR="1617345" indent="-342900">
              <a:lnSpc>
                <a:spcPct val="100000"/>
              </a:lnSpc>
              <a:buFont typeface="Arial"/>
              <a:buChar char="•"/>
              <a:tabLst>
                <a:tab pos="355600" algn="l"/>
              </a:tabLst>
            </a:pPr>
            <a:r>
              <a:rPr sz="2800" spc="-5" dirty="0">
                <a:latin typeface="Arial"/>
                <a:cs typeface="Arial"/>
              </a:rPr>
              <a:t>C</a:t>
            </a:r>
            <a:r>
              <a:rPr sz="2800" dirty="0">
                <a:latin typeface="Arial"/>
                <a:cs typeface="Arial"/>
              </a:rPr>
              <a:t>hanges</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class</a:t>
            </a:r>
            <a:r>
              <a:rPr sz="2800" spc="75" dirty="0">
                <a:latin typeface="Times New Roman"/>
                <a:cs typeface="Times New Roman"/>
              </a:rPr>
              <a:t> </a:t>
            </a:r>
            <a:r>
              <a:rPr sz="2800" dirty="0">
                <a:latin typeface="Arial"/>
                <a:cs typeface="Arial"/>
              </a:rPr>
              <a:t>file</a:t>
            </a:r>
            <a:r>
              <a:rPr sz="2800" spc="70" dirty="0">
                <a:latin typeface="Times New Roman"/>
                <a:cs typeface="Times New Roman"/>
              </a:rPr>
              <a:t> </a:t>
            </a:r>
            <a:r>
              <a:rPr sz="2800" dirty="0">
                <a:latin typeface="Arial"/>
                <a:cs typeface="Arial"/>
              </a:rPr>
              <a:t>specification</a:t>
            </a:r>
            <a:r>
              <a:rPr sz="2800" dirty="0">
                <a:latin typeface="Times New Roman"/>
                <a:cs typeface="Times New Roman"/>
              </a:rPr>
              <a:t> </a:t>
            </a:r>
            <a:r>
              <a:rPr sz="2800" dirty="0">
                <a:latin typeface="Arial"/>
                <a:cs typeface="Arial"/>
              </a:rPr>
              <a:t>(JSR</a:t>
            </a:r>
            <a:r>
              <a:rPr sz="2800" spc="80" dirty="0">
                <a:latin typeface="Times New Roman"/>
                <a:cs typeface="Times New Roman"/>
              </a:rPr>
              <a:t> </a:t>
            </a:r>
            <a:r>
              <a:rPr sz="2800" dirty="0">
                <a:latin typeface="Arial"/>
                <a:cs typeface="Arial"/>
              </a:rPr>
              <a:t>202)</a:t>
            </a:r>
            <a:endParaRPr sz="2800">
              <a:latin typeface="Arial"/>
              <a:cs typeface="Arial"/>
            </a:endParaRPr>
          </a:p>
          <a:p>
            <a:pPr marL="355600" marR="1295400" indent="-342900">
              <a:lnSpc>
                <a:spcPct val="100000"/>
              </a:lnSpc>
              <a:spcBef>
                <a:spcPts val="675"/>
              </a:spcBef>
              <a:buFont typeface="Arial"/>
              <a:buChar char="•"/>
              <a:tabLst>
                <a:tab pos="355600" algn="l"/>
              </a:tabLst>
            </a:pPr>
            <a:r>
              <a:rPr sz="2800" spc="-5" dirty="0">
                <a:latin typeface="Arial"/>
                <a:cs typeface="Arial"/>
              </a:rPr>
              <a:t>F</a:t>
            </a:r>
            <a:r>
              <a:rPr sz="2800" dirty="0">
                <a:latin typeface="Arial"/>
                <a:cs typeface="Arial"/>
              </a:rPr>
              <a:t>ramework</a:t>
            </a:r>
            <a:r>
              <a:rPr sz="2800" spc="75"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connect</a:t>
            </a:r>
            <a:r>
              <a:rPr sz="2800" spc="75"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programs</a:t>
            </a:r>
            <a:r>
              <a:rPr sz="2800" spc="80" dirty="0">
                <a:latin typeface="Times New Roman"/>
                <a:cs typeface="Times New Roman"/>
              </a:rPr>
              <a:t> </a:t>
            </a:r>
            <a:r>
              <a:rPr sz="2800" dirty="0">
                <a:latin typeface="Arial"/>
                <a:cs typeface="Arial"/>
              </a:rPr>
              <a:t>to</a:t>
            </a:r>
            <a:r>
              <a:rPr sz="2800" dirty="0">
                <a:latin typeface="Times New Roman"/>
                <a:cs typeface="Times New Roman"/>
              </a:rPr>
              <a:t> </a:t>
            </a:r>
            <a:r>
              <a:rPr sz="2800" dirty="0">
                <a:latin typeface="Arial"/>
                <a:cs typeface="Arial"/>
              </a:rPr>
              <a:t>scripting-language</a:t>
            </a:r>
            <a:r>
              <a:rPr sz="2800" spc="75" dirty="0">
                <a:latin typeface="Times New Roman"/>
                <a:cs typeface="Times New Roman"/>
              </a:rPr>
              <a:t> </a:t>
            </a:r>
            <a:r>
              <a:rPr sz="2800" dirty="0">
                <a:latin typeface="Arial"/>
                <a:cs typeface="Arial"/>
              </a:rPr>
              <a:t>interpreters</a:t>
            </a:r>
            <a:r>
              <a:rPr sz="2800" spc="85" dirty="0">
                <a:latin typeface="Times New Roman"/>
                <a:cs typeface="Times New Roman"/>
              </a:rPr>
              <a:t> </a:t>
            </a:r>
            <a:r>
              <a:rPr sz="2800" dirty="0">
                <a:latin typeface="Arial"/>
                <a:cs typeface="Arial"/>
              </a:rPr>
              <a:t>(JSR</a:t>
            </a:r>
            <a:r>
              <a:rPr sz="2800" spc="80" dirty="0">
                <a:latin typeface="Times New Roman"/>
                <a:cs typeface="Times New Roman"/>
              </a:rPr>
              <a:t> </a:t>
            </a:r>
            <a:r>
              <a:rPr sz="2800" dirty="0">
                <a:latin typeface="Arial"/>
                <a:cs typeface="Arial"/>
              </a:rPr>
              <a:t>223)</a:t>
            </a:r>
            <a:endParaRPr sz="2800">
              <a:latin typeface="Arial"/>
              <a:cs typeface="Arial"/>
            </a:endParaRPr>
          </a:p>
          <a:p>
            <a:pPr marL="355600" marR="5080" indent="-342900">
              <a:lnSpc>
                <a:spcPct val="100000"/>
              </a:lnSpc>
              <a:spcBef>
                <a:spcPts val="675"/>
              </a:spcBef>
              <a:buFont typeface="Arial"/>
              <a:buChar char="•"/>
              <a:tabLst>
                <a:tab pos="356235" algn="l"/>
              </a:tabLst>
            </a:pPr>
            <a:r>
              <a:rPr sz="2800" spc="-5" dirty="0">
                <a:latin typeface="Arial"/>
                <a:cs typeface="Arial"/>
              </a:rPr>
              <a:t>N</a:t>
            </a:r>
            <a:r>
              <a:rPr sz="2800" dirty="0">
                <a:latin typeface="Arial"/>
                <a:cs typeface="Arial"/>
              </a:rPr>
              <a:t>ew</a:t>
            </a:r>
            <a:r>
              <a:rPr sz="2800" spc="80" dirty="0">
                <a:latin typeface="Times New Roman"/>
                <a:cs typeface="Times New Roman"/>
              </a:rPr>
              <a:t> </a:t>
            </a:r>
            <a:r>
              <a:rPr sz="2800" dirty="0">
                <a:latin typeface="Arial"/>
                <a:cs typeface="Arial"/>
              </a:rPr>
              <a:t>bi-directional</a:t>
            </a:r>
            <a:r>
              <a:rPr sz="2800" spc="90" dirty="0">
                <a:latin typeface="Times New Roman"/>
                <a:cs typeface="Times New Roman"/>
              </a:rPr>
              <a:t> </a:t>
            </a:r>
            <a:r>
              <a:rPr sz="2800" dirty="0">
                <a:latin typeface="Arial"/>
                <a:cs typeface="Arial"/>
              </a:rPr>
              <a:t>(allowing</a:t>
            </a:r>
            <a:r>
              <a:rPr sz="2800" spc="80" dirty="0">
                <a:latin typeface="Times New Roman"/>
                <a:cs typeface="Times New Roman"/>
              </a:rPr>
              <a:t> </a:t>
            </a:r>
            <a:r>
              <a:rPr sz="2800" dirty="0">
                <a:latin typeface="Arial"/>
                <a:cs typeface="Arial"/>
              </a:rPr>
              <a:t>backward</a:t>
            </a:r>
            <a:r>
              <a:rPr sz="2800" spc="85" dirty="0">
                <a:latin typeface="Times New Roman"/>
                <a:cs typeface="Times New Roman"/>
              </a:rPr>
              <a:t> </a:t>
            </a:r>
            <a:r>
              <a:rPr sz="2800" dirty="0">
                <a:latin typeface="Arial"/>
                <a:cs typeface="Arial"/>
              </a:rPr>
              <a:t>navigation)</a:t>
            </a:r>
            <a:r>
              <a:rPr sz="2800" dirty="0">
                <a:latin typeface="Times New Roman"/>
                <a:cs typeface="Times New Roman"/>
              </a:rPr>
              <a:t> </a:t>
            </a:r>
            <a:r>
              <a:rPr sz="2800" dirty="0">
                <a:latin typeface="Arial"/>
                <a:cs typeface="Arial"/>
              </a:rPr>
              <a:t>collection</a:t>
            </a:r>
            <a:r>
              <a:rPr sz="2800" spc="75" dirty="0">
                <a:latin typeface="Times New Roman"/>
                <a:cs typeface="Times New Roman"/>
              </a:rPr>
              <a:t> </a:t>
            </a:r>
            <a:r>
              <a:rPr sz="2800" dirty="0">
                <a:latin typeface="Arial"/>
                <a:cs typeface="Arial"/>
              </a:rPr>
              <a:t>classes</a:t>
            </a:r>
            <a:endParaRPr sz="28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866264">
              <a:lnSpc>
                <a:spcPct val="100000"/>
              </a:lnSpc>
            </a:pPr>
            <a:r>
              <a:rPr sz="3600" spc="-5" dirty="0"/>
              <a:t>Jav</a:t>
            </a:r>
            <a:r>
              <a:rPr sz="3600" dirty="0"/>
              <a:t>a</a:t>
            </a:r>
            <a:r>
              <a:rPr sz="3600" spc="95" dirty="0">
                <a:latin typeface="Times New Roman"/>
                <a:cs typeface="Times New Roman"/>
              </a:rPr>
              <a:t> </a:t>
            </a:r>
            <a:r>
              <a:rPr sz="3600" spc="-25" dirty="0"/>
              <a:t>Grows</a:t>
            </a:r>
            <a:r>
              <a:rPr sz="3600" spc="90" dirty="0">
                <a:latin typeface="Times New Roman"/>
                <a:cs typeface="Times New Roman"/>
              </a:rPr>
              <a:t> </a:t>
            </a:r>
            <a:r>
              <a:rPr sz="3600" dirty="0"/>
              <a:t>Over</a:t>
            </a:r>
            <a:r>
              <a:rPr sz="3600" spc="90" dirty="0">
                <a:latin typeface="Times New Roman"/>
                <a:cs typeface="Times New Roman"/>
              </a:rPr>
              <a:t> </a:t>
            </a:r>
            <a:r>
              <a:rPr sz="3600" spc="-30" dirty="0"/>
              <a:t>Time</a:t>
            </a:r>
            <a:endParaRPr sz="3600">
              <a:latin typeface="Times New Roman"/>
              <a:cs typeface="Times New Roman"/>
            </a:endParaRPr>
          </a:p>
        </p:txBody>
      </p:sp>
      <p:sp>
        <p:nvSpPr>
          <p:cNvPr id="7" name="object 7"/>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8" name="object 8"/>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7</a:t>
            </a:fld>
            <a:endParaRPr sz="1600">
              <a:latin typeface="Times New Roman"/>
              <a:cs typeface="Times New Roman"/>
            </a:endParaRPr>
          </a:p>
        </p:txBody>
      </p:sp>
      <p:sp>
        <p:nvSpPr>
          <p:cNvPr id="3" name="object 3"/>
          <p:cNvSpPr txBox="1"/>
          <p:nvPr/>
        </p:nvSpPr>
        <p:spPr>
          <a:xfrm>
            <a:off x="447802" y="1297871"/>
            <a:ext cx="7593330" cy="80835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spc="-5" dirty="0">
                <a:latin typeface="Arial"/>
                <a:cs typeface="Arial"/>
              </a:rPr>
              <a:t>H</a:t>
            </a:r>
            <a:r>
              <a:rPr sz="2800" dirty="0">
                <a:latin typeface="Arial"/>
                <a:cs typeface="Arial"/>
              </a:rPr>
              <a:t>ere</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comparison</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library</a:t>
            </a:r>
            <a:r>
              <a:rPr sz="2800" spc="80" dirty="0">
                <a:latin typeface="Times New Roman"/>
                <a:cs typeface="Times New Roman"/>
              </a:rPr>
              <a:t> </a:t>
            </a:r>
            <a:r>
              <a:rPr sz="2800" dirty="0">
                <a:latin typeface="Arial"/>
                <a:cs typeface="Arial"/>
              </a:rPr>
              <a:t>size</a:t>
            </a:r>
            <a:r>
              <a:rPr sz="2800" spc="75" dirty="0">
                <a:latin typeface="Times New Roman"/>
                <a:cs typeface="Times New Roman"/>
              </a:rPr>
              <a:t> </a:t>
            </a:r>
            <a:r>
              <a:rPr sz="2800" dirty="0">
                <a:latin typeface="Arial"/>
                <a:cs typeface="Arial"/>
              </a:rPr>
              <a:t>from</a:t>
            </a:r>
            <a:r>
              <a:rPr sz="2800" dirty="0">
                <a:latin typeface="Times New Roman"/>
                <a:cs typeface="Times New Roman"/>
              </a:rPr>
              <a:t> </a:t>
            </a:r>
            <a:r>
              <a:rPr sz="2800" dirty="0">
                <a:latin typeface="Arial"/>
                <a:cs typeface="Arial"/>
              </a:rPr>
              <a:t>version</a:t>
            </a:r>
            <a:r>
              <a:rPr sz="2800" spc="80" dirty="0">
                <a:latin typeface="Times New Roman"/>
                <a:cs typeface="Times New Roman"/>
              </a:rPr>
              <a:t> </a:t>
            </a:r>
            <a:r>
              <a:rPr sz="2800" dirty="0">
                <a:latin typeface="Arial"/>
                <a:cs typeface="Arial"/>
              </a:rPr>
              <a:t>to</a:t>
            </a:r>
            <a:r>
              <a:rPr sz="2800" spc="80" dirty="0">
                <a:latin typeface="Times New Roman"/>
                <a:cs typeface="Times New Roman"/>
              </a:rPr>
              <a:t> </a:t>
            </a:r>
            <a:r>
              <a:rPr sz="2800" dirty="0">
                <a:latin typeface="Arial"/>
                <a:cs typeface="Arial"/>
              </a:rPr>
              <a:t>version:</a:t>
            </a:r>
            <a:endParaRPr sz="2800">
              <a:latin typeface="Arial"/>
              <a:cs typeface="Arial"/>
            </a:endParaRPr>
          </a:p>
        </p:txBody>
      </p:sp>
      <p:sp>
        <p:nvSpPr>
          <p:cNvPr id="4" name="object 4"/>
          <p:cNvSpPr txBox="1"/>
          <p:nvPr/>
        </p:nvSpPr>
        <p:spPr>
          <a:xfrm>
            <a:off x="905003" y="2237395"/>
            <a:ext cx="1954530" cy="1407160"/>
          </a:xfrm>
          <a:prstGeom prst="rect">
            <a:avLst/>
          </a:prstGeom>
        </p:spPr>
        <p:txBody>
          <a:bodyPr vert="horz" wrap="square" lIns="0" tIns="0" rIns="0" bIns="0" rtlCol="0">
            <a:spAutoFit/>
          </a:bodyPr>
          <a:lstStyle/>
          <a:p>
            <a:pPr marL="297815" indent="-285115">
              <a:lnSpc>
                <a:spcPct val="100000"/>
              </a:lnSpc>
              <a:buFont typeface="Arial"/>
              <a:buChar char="–"/>
              <a:tabLst>
                <a:tab pos="298450" algn="l"/>
              </a:tabLst>
            </a:pPr>
            <a:r>
              <a:rPr sz="2800" dirty="0">
                <a:latin typeface="Arial"/>
                <a:cs typeface="Arial"/>
              </a:rPr>
              <a:t>Java</a:t>
            </a:r>
            <a:r>
              <a:rPr sz="2800" spc="80" dirty="0">
                <a:latin typeface="Times New Roman"/>
                <a:cs typeface="Times New Roman"/>
              </a:rPr>
              <a:t> </a:t>
            </a:r>
            <a:r>
              <a:rPr sz="2800" dirty="0">
                <a:latin typeface="Arial"/>
                <a:cs typeface="Arial"/>
              </a:rPr>
              <a:t>1.2</a:t>
            </a:r>
            <a:endParaRPr sz="2800">
              <a:latin typeface="Arial"/>
              <a:cs typeface="Arial"/>
            </a:endParaRPr>
          </a:p>
          <a:p>
            <a:pPr marL="12700">
              <a:lnSpc>
                <a:spcPct val="100000"/>
              </a:lnSpc>
              <a:spcBef>
                <a:spcPts val="675"/>
              </a:spcBef>
            </a:pPr>
            <a:r>
              <a:rPr sz="2800" dirty="0">
                <a:latin typeface="Arial"/>
                <a:cs typeface="Arial"/>
              </a:rPr>
              <a:t>–</a:t>
            </a:r>
            <a:r>
              <a:rPr sz="2800" spc="-10" dirty="0">
                <a:latin typeface="Times New Roman"/>
                <a:cs typeface="Times New Roman"/>
              </a:rPr>
              <a:t> </a:t>
            </a:r>
            <a:r>
              <a:rPr sz="2800" dirty="0">
                <a:latin typeface="Arial"/>
                <a:cs typeface="Arial"/>
              </a:rPr>
              <a:t>Java</a:t>
            </a:r>
            <a:r>
              <a:rPr sz="2800" spc="80" dirty="0">
                <a:latin typeface="Times New Roman"/>
                <a:cs typeface="Times New Roman"/>
              </a:rPr>
              <a:t> </a:t>
            </a:r>
            <a:r>
              <a:rPr sz="2800" dirty="0">
                <a:latin typeface="Arial"/>
                <a:cs typeface="Arial"/>
              </a:rPr>
              <a:t>1.3.1</a:t>
            </a:r>
            <a:endParaRPr sz="2800">
              <a:latin typeface="Arial"/>
              <a:cs typeface="Arial"/>
            </a:endParaRPr>
          </a:p>
          <a:p>
            <a:pPr marL="297815" indent="-285115">
              <a:lnSpc>
                <a:spcPct val="100000"/>
              </a:lnSpc>
              <a:spcBef>
                <a:spcPts val="675"/>
              </a:spcBef>
              <a:buFont typeface="Arial"/>
              <a:buChar char="–"/>
              <a:tabLst>
                <a:tab pos="298450" algn="l"/>
              </a:tabLst>
            </a:pPr>
            <a:r>
              <a:rPr sz="2800" dirty="0">
                <a:latin typeface="Arial"/>
                <a:cs typeface="Arial"/>
              </a:rPr>
              <a:t>Java</a:t>
            </a:r>
            <a:r>
              <a:rPr sz="2800" spc="80" dirty="0">
                <a:latin typeface="Times New Roman"/>
                <a:cs typeface="Times New Roman"/>
              </a:rPr>
              <a:t> </a:t>
            </a:r>
            <a:r>
              <a:rPr sz="2800" dirty="0">
                <a:latin typeface="Arial"/>
                <a:cs typeface="Arial"/>
              </a:rPr>
              <a:t>1.4</a:t>
            </a:r>
            <a:endParaRPr sz="2800">
              <a:latin typeface="Arial"/>
              <a:cs typeface="Arial"/>
            </a:endParaRPr>
          </a:p>
        </p:txBody>
      </p:sp>
      <p:sp>
        <p:nvSpPr>
          <p:cNvPr id="5" name="object 5"/>
          <p:cNvSpPr txBox="1"/>
          <p:nvPr/>
        </p:nvSpPr>
        <p:spPr>
          <a:xfrm>
            <a:off x="4105024" y="2237395"/>
            <a:ext cx="4749165" cy="1407160"/>
          </a:xfrm>
          <a:prstGeom prst="rect">
            <a:avLst/>
          </a:prstGeom>
        </p:spPr>
        <p:txBody>
          <a:bodyPr vert="horz" wrap="square" lIns="0" tIns="0" rIns="0" bIns="0" rtlCol="0">
            <a:spAutoFit/>
          </a:bodyPr>
          <a:lstStyle/>
          <a:p>
            <a:pPr marL="12700" marR="5080" algn="just">
              <a:lnSpc>
                <a:spcPct val="120200"/>
              </a:lnSpc>
            </a:pPr>
            <a:r>
              <a:rPr sz="2800" dirty="0">
                <a:latin typeface="Arial"/>
                <a:cs typeface="Arial"/>
              </a:rPr>
              <a:t>1500+</a:t>
            </a:r>
            <a:r>
              <a:rPr sz="2800" spc="80" dirty="0">
                <a:latin typeface="Times New Roman"/>
                <a:cs typeface="Times New Roman"/>
              </a:rPr>
              <a:t> </a:t>
            </a:r>
            <a:r>
              <a:rPr sz="2800" dirty="0">
                <a:latin typeface="Arial"/>
                <a:cs typeface="Arial"/>
              </a:rPr>
              <a:t>Classes</a:t>
            </a:r>
            <a:r>
              <a:rPr sz="2800" spc="8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Interfaces</a:t>
            </a:r>
            <a:r>
              <a:rPr sz="2800" dirty="0">
                <a:latin typeface="Times New Roman"/>
                <a:cs typeface="Times New Roman"/>
              </a:rPr>
              <a:t> </a:t>
            </a:r>
            <a:r>
              <a:rPr sz="2800" dirty="0">
                <a:latin typeface="Arial"/>
                <a:cs typeface="Arial"/>
              </a:rPr>
              <a:t>1800+</a:t>
            </a:r>
            <a:r>
              <a:rPr sz="2800" spc="80" dirty="0">
                <a:latin typeface="Times New Roman"/>
                <a:cs typeface="Times New Roman"/>
              </a:rPr>
              <a:t> </a:t>
            </a:r>
            <a:r>
              <a:rPr sz="2800" dirty="0">
                <a:latin typeface="Arial"/>
                <a:cs typeface="Arial"/>
              </a:rPr>
              <a:t>Classes</a:t>
            </a:r>
            <a:r>
              <a:rPr sz="2800" spc="8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Interfaces</a:t>
            </a:r>
            <a:r>
              <a:rPr sz="2800" dirty="0">
                <a:latin typeface="Times New Roman"/>
                <a:cs typeface="Times New Roman"/>
              </a:rPr>
              <a:t> </a:t>
            </a:r>
            <a:r>
              <a:rPr sz="2800" dirty="0">
                <a:latin typeface="Arial"/>
                <a:cs typeface="Arial"/>
              </a:rPr>
              <a:t>2700+</a:t>
            </a:r>
            <a:r>
              <a:rPr sz="2800" spc="80" dirty="0">
                <a:latin typeface="Times New Roman"/>
                <a:cs typeface="Times New Roman"/>
              </a:rPr>
              <a:t> </a:t>
            </a:r>
            <a:r>
              <a:rPr sz="2800" dirty="0">
                <a:latin typeface="Arial"/>
                <a:cs typeface="Arial"/>
              </a:rPr>
              <a:t>Classes</a:t>
            </a:r>
            <a:r>
              <a:rPr sz="2800" spc="8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Interfaces</a:t>
            </a:r>
            <a:endParaRPr sz="2800">
              <a:latin typeface="Arial"/>
              <a:cs typeface="Arial"/>
            </a:endParaRPr>
          </a:p>
        </p:txBody>
      </p:sp>
      <p:sp>
        <p:nvSpPr>
          <p:cNvPr id="6" name="object 6"/>
          <p:cNvSpPr txBox="1"/>
          <p:nvPr/>
        </p:nvSpPr>
        <p:spPr>
          <a:xfrm>
            <a:off x="905003" y="3775863"/>
            <a:ext cx="7948295" cy="894080"/>
          </a:xfrm>
          <a:prstGeom prst="rect">
            <a:avLst/>
          </a:prstGeom>
        </p:spPr>
        <p:txBody>
          <a:bodyPr vert="horz" wrap="square" lIns="0" tIns="0" rIns="0" bIns="0" rtlCol="0">
            <a:spAutoFit/>
          </a:bodyPr>
          <a:lstStyle/>
          <a:p>
            <a:pPr marL="297815" indent="-285115">
              <a:lnSpc>
                <a:spcPct val="100000"/>
              </a:lnSpc>
              <a:buFont typeface="Arial"/>
              <a:buChar char="–"/>
              <a:tabLst>
                <a:tab pos="298450" algn="l"/>
                <a:tab pos="3213100" algn="l"/>
              </a:tabLst>
            </a:pPr>
            <a:r>
              <a:rPr sz="2800" dirty="0">
                <a:latin typeface="Arial"/>
                <a:cs typeface="Arial"/>
              </a:rPr>
              <a:t>Java</a:t>
            </a:r>
            <a:r>
              <a:rPr sz="2800" spc="80"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1.5)</a:t>
            </a:r>
            <a:r>
              <a:rPr sz="2800" dirty="0">
                <a:latin typeface="Times New Roman"/>
                <a:cs typeface="Times New Roman"/>
              </a:rPr>
              <a:t>	</a:t>
            </a:r>
            <a:r>
              <a:rPr sz="2800" dirty="0">
                <a:latin typeface="Arial"/>
                <a:cs typeface="Arial"/>
              </a:rPr>
              <a:t>3200+</a:t>
            </a:r>
            <a:r>
              <a:rPr sz="2800" spc="80" dirty="0">
                <a:latin typeface="Times New Roman"/>
                <a:cs typeface="Times New Roman"/>
              </a:rPr>
              <a:t> </a:t>
            </a:r>
            <a:r>
              <a:rPr sz="2800" dirty="0">
                <a:latin typeface="Arial"/>
                <a:cs typeface="Arial"/>
              </a:rPr>
              <a:t>Classes</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Interfaces</a:t>
            </a:r>
            <a:endParaRPr sz="2800">
              <a:latin typeface="Arial"/>
              <a:cs typeface="Arial"/>
            </a:endParaRPr>
          </a:p>
          <a:p>
            <a:pPr marL="297815" indent="-285115">
              <a:lnSpc>
                <a:spcPct val="100000"/>
              </a:lnSpc>
              <a:spcBef>
                <a:spcPts val="675"/>
              </a:spcBef>
              <a:buFont typeface="Arial"/>
              <a:buChar char="–"/>
              <a:tabLst>
                <a:tab pos="298450" algn="l"/>
                <a:tab pos="3213100" algn="l"/>
              </a:tabLst>
            </a:pPr>
            <a:r>
              <a:rPr sz="2800" dirty="0">
                <a:latin typeface="Arial"/>
                <a:cs typeface="Arial"/>
              </a:rPr>
              <a:t>Java</a:t>
            </a:r>
            <a:r>
              <a:rPr sz="2800" spc="80" dirty="0">
                <a:latin typeface="Times New Roman"/>
                <a:cs typeface="Times New Roman"/>
              </a:rPr>
              <a:t> </a:t>
            </a:r>
            <a:r>
              <a:rPr sz="2800" dirty="0">
                <a:latin typeface="Arial"/>
                <a:cs typeface="Arial"/>
              </a:rPr>
              <a:t>6</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1.6)</a:t>
            </a:r>
            <a:r>
              <a:rPr sz="2800" dirty="0">
                <a:latin typeface="Times New Roman"/>
                <a:cs typeface="Times New Roman"/>
              </a:rPr>
              <a:t>	</a:t>
            </a:r>
            <a:r>
              <a:rPr sz="2800" dirty="0">
                <a:latin typeface="Arial"/>
                <a:cs typeface="Arial"/>
              </a:rPr>
              <a:t>3700+</a:t>
            </a:r>
            <a:r>
              <a:rPr sz="2800" spc="80" dirty="0">
                <a:latin typeface="Times New Roman"/>
                <a:cs typeface="Times New Roman"/>
              </a:rPr>
              <a:t> </a:t>
            </a:r>
            <a:r>
              <a:rPr sz="2800" dirty="0">
                <a:latin typeface="Arial"/>
                <a:cs typeface="Arial"/>
              </a:rPr>
              <a:t>Classes</a:t>
            </a:r>
            <a:r>
              <a:rPr sz="2800" spc="80"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Interfaces</a:t>
            </a:r>
            <a:endParaRPr sz="2800">
              <a:latin typeface="Arial"/>
              <a:cs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085465">
              <a:lnSpc>
                <a:spcPct val="100000"/>
              </a:lnSpc>
            </a:pPr>
            <a:r>
              <a:rPr sz="3600" spc="-20" dirty="0"/>
              <a:t>Conclusion</a:t>
            </a:r>
            <a:endParaRPr sz="3600"/>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70</a:t>
            </a:fld>
            <a:endParaRPr sz="1600">
              <a:latin typeface="Times New Roman"/>
              <a:cs typeface="Times New Roman"/>
            </a:endParaRPr>
          </a:p>
        </p:txBody>
      </p:sp>
      <p:sp>
        <p:nvSpPr>
          <p:cNvPr id="3" name="object 3"/>
          <p:cNvSpPr txBox="1"/>
          <p:nvPr/>
        </p:nvSpPr>
        <p:spPr>
          <a:xfrm>
            <a:off x="524002" y="1297871"/>
            <a:ext cx="8128634" cy="396875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dirty="0">
                <a:latin typeface="Arial"/>
                <a:cs typeface="Arial"/>
              </a:rPr>
              <a:t>Java</a:t>
            </a:r>
            <a:r>
              <a:rPr sz="2800" spc="80" dirty="0">
                <a:latin typeface="Times New Roman"/>
                <a:cs typeface="Times New Roman"/>
              </a:rPr>
              <a:t> </a:t>
            </a:r>
            <a:r>
              <a:rPr sz="2800" dirty="0">
                <a:latin typeface="Arial"/>
                <a:cs typeface="Arial"/>
              </a:rPr>
              <a:t>5</a:t>
            </a:r>
            <a:r>
              <a:rPr sz="2800" spc="80" dirty="0">
                <a:latin typeface="Times New Roman"/>
                <a:cs typeface="Times New Roman"/>
              </a:rPr>
              <a:t> </a:t>
            </a:r>
            <a:r>
              <a:rPr sz="2800" dirty="0">
                <a:latin typeface="Arial"/>
                <a:cs typeface="Arial"/>
              </a:rPr>
              <a:t>provides</a:t>
            </a:r>
            <a:r>
              <a:rPr sz="2800" spc="80" dirty="0">
                <a:latin typeface="Times New Roman"/>
                <a:cs typeface="Times New Roman"/>
              </a:rPr>
              <a:t> </a:t>
            </a:r>
            <a:r>
              <a:rPr sz="2800" dirty="0">
                <a:latin typeface="Arial"/>
                <a:cs typeface="Arial"/>
              </a:rPr>
              <a:t>many</a:t>
            </a:r>
            <a:r>
              <a:rPr sz="2800" spc="75" dirty="0">
                <a:latin typeface="Times New Roman"/>
                <a:cs typeface="Times New Roman"/>
              </a:rPr>
              <a:t> </a:t>
            </a:r>
            <a:r>
              <a:rPr sz="2800" dirty="0">
                <a:latin typeface="Arial"/>
                <a:cs typeface="Arial"/>
              </a:rPr>
              <a:t>features</a:t>
            </a:r>
            <a:r>
              <a:rPr sz="2800" spc="7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make</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life</a:t>
            </a:r>
            <a:r>
              <a:rPr sz="2800" spc="80" dirty="0">
                <a:latin typeface="Times New Roman"/>
                <a:cs typeface="Times New Roman"/>
              </a:rPr>
              <a:t> </a:t>
            </a:r>
            <a:r>
              <a:rPr sz="2800" dirty="0">
                <a:latin typeface="Arial"/>
                <a:cs typeface="Arial"/>
              </a:rPr>
              <a:t>of</a:t>
            </a:r>
            <a:r>
              <a:rPr sz="2800" dirty="0">
                <a:latin typeface="Times New Roman"/>
                <a:cs typeface="Times New Roman"/>
              </a:rPr>
              <a:t> </a:t>
            </a:r>
            <a:r>
              <a:rPr sz="2800" dirty="0">
                <a:latin typeface="Arial"/>
                <a:cs typeface="Arial"/>
              </a:rPr>
              <a:t>developer</a:t>
            </a:r>
            <a:r>
              <a:rPr sz="2800" spc="85" dirty="0">
                <a:latin typeface="Times New Roman"/>
                <a:cs typeface="Times New Roman"/>
              </a:rPr>
              <a:t> </a:t>
            </a:r>
            <a:r>
              <a:rPr sz="2800" dirty="0">
                <a:latin typeface="Arial"/>
                <a:cs typeface="Arial"/>
              </a:rPr>
              <a:t>richer</a:t>
            </a:r>
            <a:r>
              <a:rPr sz="2800" spc="80" dirty="0">
                <a:latin typeface="Times New Roman"/>
                <a:cs typeface="Times New Roman"/>
              </a:rPr>
              <a:t> </a:t>
            </a:r>
            <a:r>
              <a:rPr sz="2800" dirty="0">
                <a:latin typeface="Arial"/>
                <a:cs typeface="Arial"/>
              </a:rPr>
              <a:t>allowing</a:t>
            </a:r>
            <a:r>
              <a:rPr sz="2800" spc="80" dirty="0">
                <a:latin typeface="Times New Roman"/>
                <a:cs typeface="Times New Roman"/>
              </a:rPr>
              <a:t> </a:t>
            </a:r>
            <a:r>
              <a:rPr sz="2800" dirty="0">
                <a:latin typeface="Arial"/>
                <a:cs typeface="Arial"/>
              </a:rPr>
              <a:t>creation</a:t>
            </a:r>
            <a:r>
              <a:rPr sz="2800" spc="80"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better</a:t>
            </a:r>
            <a:r>
              <a:rPr sz="2800" spc="85" dirty="0">
                <a:latin typeface="Times New Roman"/>
                <a:cs typeface="Times New Roman"/>
              </a:rPr>
              <a:t> </a:t>
            </a:r>
            <a:r>
              <a:rPr sz="2800" dirty="0">
                <a:latin typeface="Arial"/>
                <a:cs typeface="Arial"/>
              </a:rPr>
              <a:t>and</a:t>
            </a:r>
            <a:r>
              <a:rPr sz="2800" dirty="0">
                <a:latin typeface="Times New Roman"/>
                <a:cs typeface="Times New Roman"/>
              </a:rPr>
              <a:t> </a:t>
            </a:r>
            <a:r>
              <a:rPr sz="2800" dirty="0">
                <a:latin typeface="Arial"/>
                <a:cs typeface="Arial"/>
              </a:rPr>
              <a:t>more</a:t>
            </a:r>
            <a:r>
              <a:rPr sz="2800" spc="75" dirty="0">
                <a:latin typeface="Times New Roman"/>
                <a:cs typeface="Times New Roman"/>
              </a:rPr>
              <a:t> </a:t>
            </a:r>
            <a:r>
              <a:rPr sz="2800" dirty="0">
                <a:latin typeface="Arial"/>
                <a:cs typeface="Arial"/>
              </a:rPr>
              <a:t>interesting</a:t>
            </a:r>
            <a:r>
              <a:rPr sz="2800" spc="85" dirty="0">
                <a:latin typeface="Times New Roman"/>
                <a:cs typeface="Times New Roman"/>
              </a:rPr>
              <a:t> </a:t>
            </a:r>
            <a:r>
              <a:rPr sz="2800" dirty="0">
                <a:latin typeface="Arial"/>
                <a:cs typeface="Arial"/>
              </a:rPr>
              <a:t>programs</a:t>
            </a:r>
            <a:endParaRPr sz="2800">
              <a:latin typeface="Arial"/>
              <a:cs typeface="Arial"/>
            </a:endParaRPr>
          </a:p>
          <a:p>
            <a:pPr marL="355600" marR="361315" indent="-342900">
              <a:lnSpc>
                <a:spcPct val="100000"/>
              </a:lnSpc>
              <a:spcBef>
                <a:spcPts val="680"/>
              </a:spcBef>
              <a:buFont typeface="Arial"/>
              <a:buChar char="•"/>
              <a:tabLst>
                <a:tab pos="356235" algn="l"/>
              </a:tabLst>
            </a:pPr>
            <a:r>
              <a:rPr sz="2800" dirty="0">
                <a:latin typeface="Arial"/>
                <a:cs typeface="Arial"/>
              </a:rPr>
              <a:t>Generics</a:t>
            </a:r>
            <a:r>
              <a:rPr sz="2800" spc="8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new</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loop</a:t>
            </a:r>
            <a:r>
              <a:rPr sz="2800" spc="80" dirty="0">
                <a:latin typeface="Times New Roman"/>
                <a:cs typeface="Times New Roman"/>
              </a:rPr>
              <a:t> </a:t>
            </a:r>
            <a:r>
              <a:rPr sz="2800" dirty="0">
                <a:latin typeface="Arial"/>
                <a:cs typeface="Arial"/>
              </a:rPr>
              <a:t>are</a:t>
            </a:r>
            <a:r>
              <a:rPr sz="2800" spc="80" dirty="0">
                <a:latin typeface="Times New Roman"/>
                <a:cs typeface="Times New Roman"/>
              </a:rPr>
              <a:t> </a:t>
            </a:r>
            <a:r>
              <a:rPr sz="2800" dirty="0">
                <a:latin typeface="Arial"/>
                <a:cs typeface="Arial"/>
              </a:rPr>
              <a:t>probably</a:t>
            </a:r>
            <a:r>
              <a:rPr sz="2800" dirty="0">
                <a:latin typeface="Times New Roman"/>
                <a:cs typeface="Times New Roman"/>
              </a:rPr>
              <a:t> </a:t>
            </a:r>
            <a:r>
              <a:rPr sz="2800" dirty="0">
                <a:latin typeface="Arial"/>
                <a:cs typeface="Arial"/>
              </a:rPr>
              <a:t>exciting</a:t>
            </a:r>
            <a:r>
              <a:rPr sz="2800" spc="80" dirty="0">
                <a:latin typeface="Times New Roman"/>
                <a:cs typeface="Times New Roman"/>
              </a:rPr>
              <a:t> </a:t>
            </a:r>
            <a:r>
              <a:rPr sz="2800" dirty="0">
                <a:latin typeface="Arial"/>
                <a:cs typeface="Arial"/>
              </a:rPr>
              <a:t>enough</a:t>
            </a:r>
            <a:r>
              <a:rPr sz="2800" spc="80" dirty="0">
                <a:latin typeface="Times New Roman"/>
                <a:cs typeface="Times New Roman"/>
              </a:rPr>
              <a:t> </a:t>
            </a:r>
            <a:r>
              <a:rPr sz="2800" dirty="0">
                <a:latin typeface="Arial"/>
                <a:cs typeface="Arial"/>
              </a:rPr>
              <a:t>in</a:t>
            </a:r>
            <a:r>
              <a:rPr sz="2800" spc="80" dirty="0">
                <a:latin typeface="Times New Roman"/>
                <a:cs typeface="Times New Roman"/>
              </a:rPr>
              <a:t> </a:t>
            </a:r>
            <a:r>
              <a:rPr sz="2800" dirty="0">
                <a:latin typeface="Arial"/>
                <a:cs typeface="Arial"/>
              </a:rPr>
              <a:t>their</a:t>
            </a:r>
            <a:r>
              <a:rPr sz="2800" spc="75" dirty="0">
                <a:latin typeface="Times New Roman"/>
                <a:cs typeface="Times New Roman"/>
              </a:rPr>
              <a:t> </a:t>
            </a:r>
            <a:r>
              <a:rPr sz="2800" dirty="0">
                <a:latin typeface="Arial"/>
                <a:cs typeface="Arial"/>
              </a:rPr>
              <a:t>own</a:t>
            </a:r>
            <a:r>
              <a:rPr sz="2800" spc="80" dirty="0">
                <a:latin typeface="Times New Roman"/>
                <a:cs typeface="Times New Roman"/>
              </a:rPr>
              <a:t> </a:t>
            </a:r>
            <a:r>
              <a:rPr sz="2800" dirty="0">
                <a:latin typeface="Arial"/>
                <a:cs typeface="Arial"/>
              </a:rPr>
              <a:t>right,</a:t>
            </a:r>
            <a:r>
              <a:rPr sz="2800" spc="75" dirty="0">
                <a:latin typeface="Times New Roman"/>
                <a:cs typeface="Times New Roman"/>
              </a:rPr>
              <a:t> </a:t>
            </a:r>
            <a:r>
              <a:rPr sz="2800" dirty="0">
                <a:latin typeface="Arial"/>
                <a:cs typeface="Arial"/>
              </a:rPr>
              <a:t>but</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other</a:t>
            </a:r>
            <a:r>
              <a:rPr sz="2800" dirty="0">
                <a:latin typeface="Times New Roman"/>
                <a:cs typeface="Times New Roman"/>
              </a:rPr>
              <a:t> </a:t>
            </a:r>
            <a:r>
              <a:rPr sz="2800" dirty="0">
                <a:latin typeface="Arial"/>
                <a:cs typeface="Arial"/>
              </a:rPr>
              <a:t>features</a:t>
            </a:r>
            <a:r>
              <a:rPr sz="2800" spc="70" dirty="0">
                <a:latin typeface="Times New Roman"/>
                <a:cs typeface="Times New Roman"/>
              </a:rPr>
              <a:t> </a:t>
            </a:r>
            <a:r>
              <a:rPr sz="2800" dirty="0">
                <a:latin typeface="Arial"/>
                <a:cs typeface="Arial"/>
              </a:rPr>
              <a:t>all</a:t>
            </a:r>
            <a:r>
              <a:rPr sz="2800" spc="75" dirty="0">
                <a:latin typeface="Times New Roman"/>
                <a:cs typeface="Times New Roman"/>
              </a:rPr>
              <a:t> </a:t>
            </a:r>
            <a:r>
              <a:rPr sz="2800" dirty="0">
                <a:latin typeface="Arial"/>
                <a:cs typeface="Arial"/>
              </a:rPr>
              <a:t>work</a:t>
            </a:r>
            <a:r>
              <a:rPr sz="2800" spc="80" dirty="0">
                <a:latin typeface="Times New Roman"/>
                <a:cs typeface="Times New Roman"/>
              </a:rPr>
              <a:t> </a:t>
            </a:r>
            <a:r>
              <a:rPr sz="2800" dirty="0">
                <a:latin typeface="Arial"/>
                <a:cs typeface="Arial"/>
              </a:rPr>
              <a:t>together</a:t>
            </a:r>
            <a:r>
              <a:rPr sz="2800" spc="70" dirty="0">
                <a:latin typeface="Times New Roman"/>
                <a:cs typeface="Times New Roman"/>
              </a:rPr>
              <a:t> </a:t>
            </a:r>
            <a:r>
              <a:rPr sz="2800" dirty="0">
                <a:latin typeface="Arial"/>
                <a:cs typeface="Arial"/>
              </a:rPr>
              <a:t>to</a:t>
            </a:r>
            <a:r>
              <a:rPr sz="2800" spc="75" dirty="0">
                <a:latin typeface="Times New Roman"/>
                <a:cs typeface="Times New Roman"/>
              </a:rPr>
              <a:t> </a:t>
            </a:r>
            <a:r>
              <a:rPr sz="2800" dirty="0">
                <a:latin typeface="Arial"/>
                <a:cs typeface="Arial"/>
              </a:rPr>
              <a:t>make</a:t>
            </a:r>
            <a:r>
              <a:rPr sz="2800" spc="75" dirty="0">
                <a:latin typeface="Times New Roman"/>
                <a:cs typeface="Times New Roman"/>
              </a:rPr>
              <a:t> </a:t>
            </a:r>
            <a:r>
              <a:rPr sz="2800" dirty="0">
                <a:latin typeface="Arial"/>
                <a:cs typeface="Arial"/>
              </a:rPr>
              <a:t>this</a:t>
            </a:r>
            <a:r>
              <a:rPr sz="2800" spc="75" dirty="0">
                <a:latin typeface="Times New Roman"/>
                <a:cs typeface="Times New Roman"/>
              </a:rPr>
              <a:t> </a:t>
            </a:r>
            <a:r>
              <a:rPr sz="2800" dirty="0">
                <a:latin typeface="Arial"/>
                <a:cs typeface="Arial"/>
              </a:rPr>
              <a:t>new</a:t>
            </a:r>
            <a:r>
              <a:rPr sz="2800" dirty="0">
                <a:latin typeface="Times New Roman"/>
                <a:cs typeface="Times New Roman"/>
              </a:rPr>
              <a:t> </a:t>
            </a:r>
            <a:r>
              <a:rPr sz="2800" dirty="0">
                <a:latin typeface="Arial"/>
                <a:cs typeface="Arial"/>
              </a:rPr>
              <a:t>release</a:t>
            </a:r>
            <a:r>
              <a:rPr sz="2800" spc="7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best</a:t>
            </a:r>
            <a:r>
              <a:rPr sz="2800" spc="8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ever</a:t>
            </a:r>
            <a:endParaRPr sz="2800">
              <a:latin typeface="Arial"/>
              <a:cs typeface="Arial"/>
            </a:endParaRPr>
          </a:p>
          <a:p>
            <a:pPr marL="355600" marR="220979" indent="-342900">
              <a:lnSpc>
                <a:spcPct val="100000"/>
              </a:lnSpc>
              <a:spcBef>
                <a:spcPts val="680"/>
              </a:spcBef>
              <a:buFont typeface="Arial"/>
              <a:buChar char="•"/>
              <a:tabLst>
                <a:tab pos="356235" algn="l"/>
              </a:tabLst>
            </a:pPr>
            <a:r>
              <a:rPr sz="2800" dirty="0">
                <a:latin typeface="Arial"/>
                <a:cs typeface="Arial"/>
              </a:rPr>
              <a:t>Java</a:t>
            </a:r>
            <a:r>
              <a:rPr sz="2800" spc="80" dirty="0">
                <a:latin typeface="Times New Roman"/>
                <a:cs typeface="Times New Roman"/>
              </a:rPr>
              <a:t> </a:t>
            </a:r>
            <a:r>
              <a:rPr sz="2800" dirty="0">
                <a:latin typeface="Arial"/>
                <a:cs typeface="Arial"/>
              </a:rPr>
              <a:t>6</a:t>
            </a:r>
            <a:r>
              <a:rPr sz="2800" spc="80" dirty="0">
                <a:latin typeface="Times New Roman"/>
                <a:cs typeface="Times New Roman"/>
              </a:rPr>
              <a:t> </a:t>
            </a:r>
            <a:r>
              <a:rPr sz="2800" dirty="0">
                <a:latin typeface="Arial"/>
                <a:cs typeface="Arial"/>
              </a:rPr>
              <a:t>improves</a:t>
            </a:r>
            <a:r>
              <a:rPr sz="2800" spc="85"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programming</a:t>
            </a:r>
            <a:r>
              <a:rPr sz="2800" spc="85" dirty="0">
                <a:latin typeface="Times New Roman"/>
                <a:cs typeface="Times New Roman"/>
              </a:rPr>
              <a:t> </a:t>
            </a:r>
            <a:r>
              <a:rPr sz="2800" dirty="0">
                <a:latin typeface="Arial"/>
                <a:cs typeface="Arial"/>
              </a:rPr>
              <a:t>environment,</a:t>
            </a:r>
            <a:r>
              <a:rPr sz="2800" dirty="0">
                <a:latin typeface="Times New Roman"/>
                <a:cs typeface="Times New Roman"/>
              </a:rPr>
              <a:t> </a:t>
            </a:r>
            <a:r>
              <a:rPr sz="2800" dirty="0">
                <a:latin typeface="Arial"/>
                <a:cs typeface="Arial"/>
              </a:rPr>
              <a:t>especially</a:t>
            </a:r>
            <a:r>
              <a:rPr sz="2800" spc="80" dirty="0">
                <a:latin typeface="Times New Roman"/>
                <a:cs typeface="Times New Roman"/>
              </a:rPr>
              <a:t> </a:t>
            </a:r>
            <a:r>
              <a:rPr sz="2800" dirty="0">
                <a:latin typeface="Arial"/>
                <a:cs typeface="Arial"/>
              </a:rPr>
              <a:t>for</a:t>
            </a:r>
            <a:r>
              <a:rPr sz="2800" spc="75" dirty="0">
                <a:latin typeface="Times New Roman"/>
                <a:cs typeface="Times New Roman"/>
              </a:rPr>
              <a:t> </a:t>
            </a:r>
            <a:r>
              <a:rPr sz="2800" dirty="0">
                <a:latin typeface="Arial"/>
                <a:cs typeface="Arial"/>
              </a:rPr>
              <a:t>JDBC</a:t>
            </a:r>
            <a:r>
              <a:rPr sz="2800" spc="7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AWT/Swing</a:t>
            </a:r>
            <a:r>
              <a:rPr sz="2800" spc="75" dirty="0">
                <a:latin typeface="Times New Roman"/>
                <a:cs typeface="Times New Roman"/>
              </a:rPr>
              <a:t> </a:t>
            </a:r>
            <a:r>
              <a:rPr sz="2800" dirty="0">
                <a:latin typeface="Arial"/>
                <a:cs typeface="Arial"/>
              </a:rPr>
              <a:t>programs</a:t>
            </a:r>
            <a:endParaRPr sz="28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5865">
              <a:lnSpc>
                <a:spcPct val="100000"/>
              </a:lnSpc>
            </a:pPr>
            <a:r>
              <a:rPr sz="3600" spc="-5" dirty="0"/>
              <a:t>Ne</a:t>
            </a:r>
            <a:r>
              <a:rPr sz="3600" dirty="0"/>
              <a:t>w</a:t>
            </a:r>
            <a:r>
              <a:rPr sz="3600" spc="100" dirty="0">
                <a:latin typeface="Times New Roman"/>
                <a:cs typeface="Times New Roman"/>
              </a:rPr>
              <a:t> </a:t>
            </a:r>
            <a:r>
              <a:rPr sz="3600" spc="-5" dirty="0"/>
              <a:t>Jav</a:t>
            </a:r>
            <a:r>
              <a:rPr sz="3600" dirty="0"/>
              <a:t>a</a:t>
            </a:r>
            <a:r>
              <a:rPr sz="3600" spc="100" dirty="0">
                <a:latin typeface="Times New Roman"/>
                <a:cs typeface="Times New Roman"/>
              </a:rPr>
              <a:t> </a:t>
            </a:r>
            <a:r>
              <a:rPr sz="3600" spc="-5" dirty="0"/>
              <a:t>Syntax</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8</a:t>
            </a:fld>
            <a:endParaRPr sz="1600">
              <a:latin typeface="Times New Roman"/>
              <a:cs typeface="Times New Roman"/>
            </a:endParaRPr>
          </a:p>
        </p:txBody>
      </p:sp>
      <p:sp>
        <p:nvSpPr>
          <p:cNvPr id="3" name="object 3"/>
          <p:cNvSpPr txBox="1"/>
          <p:nvPr/>
        </p:nvSpPr>
        <p:spPr>
          <a:xfrm>
            <a:off x="524002" y="1227767"/>
            <a:ext cx="7969884" cy="482473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dirty="0">
                <a:latin typeface="Arial"/>
                <a:cs typeface="Arial"/>
              </a:rPr>
              <a:t>Java's</a:t>
            </a:r>
            <a:r>
              <a:rPr sz="2800" spc="75" dirty="0">
                <a:latin typeface="Times New Roman"/>
                <a:cs typeface="Times New Roman"/>
              </a:rPr>
              <a:t> </a:t>
            </a:r>
            <a:r>
              <a:rPr sz="2800" dirty="0">
                <a:latin typeface="Arial"/>
                <a:cs typeface="Arial"/>
              </a:rPr>
              <a:t>syntax</a:t>
            </a:r>
            <a:r>
              <a:rPr sz="2800" spc="75" dirty="0">
                <a:latin typeface="Times New Roman"/>
                <a:cs typeface="Times New Roman"/>
              </a:rPr>
              <a:t> </a:t>
            </a:r>
            <a:r>
              <a:rPr sz="2800" dirty="0">
                <a:latin typeface="Arial"/>
                <a:cs typeface="Arial"/>
              </a:rPr>
              <a:t>has</a:t>
            </a:r>
            <a:r>
              <a:rPr sz="2800" spc="75" dirty="0">
                <a:latin typeface="Times New Roman"/>
                <a:cs typeface="Times New Roman"/>
              </a:rPr>
              <a:t> </a:t>
            </a:r>
            <a:r>
              <a:rPr sz="2800" dirty="0">
                <a:latin typeface="Arial"/>
                <a:cs typeface="Arial"/>
              </a:rPr>
              <a:t>had</a:t>
            </a:r>
            <a:r>
              <a:rPr sz="2800" spc="75" dirty="0">
                <a:latin typeface="Times New Roman"/>
                <a:cs typeface="Times New Roman"/>
              </a:rPr>
              <a:t> </a:t>
            </a:r>
            <a:r>
              <a:rPr sz="2800" dirty="0">
                <a:latin typeface="Arial"/>
                <a:cs typeface="Arial"/>
              </a:rPr>
              <a:t>several</a:t>
            </a:r>
            <a:r>
              <a:rPr sz="2800" spc="75" dirty="0">
                <a:latin typeface="Times New Roman"/>
                <a:cs typeface="Times New Roman"/>
              </a:rPr>
              <a:t> </a:t>
            </a:r>
            <a:r>
              <a:rPr sz="2800" dirty="0">
                <a:latin typeface="Arial"/>
                <a:cs typeface="Arial"/>
              </a:rPr>
              <a:t>improvements</a:t>
            </a:r>
            <a:endParaRPr sz="2800">
              <a:latin typeface="Arial"/>
              <a:cs typeface="Arial"/>
            </a:endParaRPr>
          </a:p>
          <a:p>
            <a:pPr marL="354965" indent="-342265">
              <a:lnSpc>
                <a:spcPts val="3354"/>
              </a:lnSpc>
              <a:spcBef>
                <a:spcPts val="5"/>
              </a:spcBef>
              <a:buFont typeface="Arial"/>
              <a:buChar char="•"/>
              <a:tabLst>
                <a:tab pos="355600" algn="l"/>
              </a:tabLst>
            </a:pPr>
            <a:r>
              <a:rPr sz="2800" spc="-5" dirty="0">
                <a:latin typeface="Arial"/>
                <a:cs typeface="Arial"/>
              </a:rPr>
              <a:t>T</a:t>
            </a:r>
            <a:r>
              <a:rPr sz="2800" dirty="0">
                <a:latin typeface="Arial"/>
                <a:cs typeface="Arial"/>
              </a:rPr>
              <a:t>opics</a:t>
            </a:r>
            <a:r>
              <a:rPr sz="2800" spc="80" dirty="0">
                <a:latin typeface="Times New Roman"/>
                <a:cs typeface="Times New Roman"/>
              </a:rPr>
              <a:t> </a:t>
            </a:r>
            <a:r>
              <a:rPr sz="2800" dirty="0">
                <a:latin typeface="Arial"/>
                <a:cs typeface="Arial"/>
              </a:rPr>
              <a:t>covered</a:t>
            </a:r>
            <a:r>
              <a:rPr sz="2800" spc="75" dirty="0">
                <a:latin typeface="Times New Roman"/>
                <a:cs typeface="Times New Roman"/>
              </a:rPr>
              <a:t> </a:t>
            </a:r>
            <a:r>
              <a:rPr sz="2800" dirty="0">
                <a:latin typeface="Arial"/>
                <a:cs typeface="Arial"/>
              </a:rPr>
              <a:t>specifically</a:t>
            </a:r>
            <a:r>
              <a:rPr sz="2800" spc="75" dirty="0">
                <a:latin typeface="Times New Roman"/>
                <a:cs typeface="Times New Roman"/>
              </a:rPr>
              <a:t> </a:t>
            </a:r>
            <a:r>
              <a:rPr sz="2800" dirty="0">
                <a:latin typeface="Arial"/>
                <a:cs typeface="Arial"/>
              </a:rPr>
              <a:t>in</a:t>
            </a:r>
            <a:r>
              <a:rPr sz="2800" spc="75" dirty="0">
                <a:latin typeface="Times New Roman"/>
                <a:cs typeface="Times New Roman"/>
              </a:rPr>
              <a:t> </a:t>
            </a:r>
            <a:r>
              <a:rPr sz="2800" dirty="0">
                <a:latin typeface="Arial"/>
                <a:cs typeface="Arial"/>
              </a:rPr>
              <a:t>this</a:t>
            </a:r>
            <a:r>
              <a:rPr sz="2800" spc="75" dirty="0">
                <a:latin typeface="Times New Roman"/>
                <a:cs typeface="Times New Roman"/>
              </a:rPr>
              <a:t> </a:t>
            </a:r>
            <a:r>
              <a:rPr sz="2800" dirty="0">
                <a:latin typeface="Arial"/>
                <a:cs typeface="Arial"/>
              </a:rPr>
              <a:t>paper</a:t>
            </a:r>
            <a:r>
              <a:rPr sz="2800" spc="80" dirty="0">
                <a:latin typeface="Times New Roman"/>
                <a:cs typeface="Times New Roman"/>
              </a:rPr>
              <a:t> </a:t>
            </a:r>
            <a:r>
              <a:rPr sz="2800" dirty="0">
                <a:latin typeface="Arial"/>
                <a:cs typeface="Arial"/>
              </a:rPr>
              <a:t>include:</a:t>
            </a:r>
            <a:endParaRPr sz="2800">
              <a:latin typeface="Arial"/>
              <a:cs typeface="Arial"/>
            </a:endParaRPr>
          </a:p>
          <a:p>
            <a:pPr marL="755650" lvl="1" indent="-285750">
              <a:lnSpc>
                <a:spcPts val="2870"/>
              </a:lnSpc>
              <a:buFont typeface="Arial"/>
              <a:buChar char="–"/>
              <a:tabLst>
                <a:tab pos="756285" algn="l"/>
              </a:tabLst>
            </a:pPr>
            <a:r>
              <a:rPr sz="2400" dirty="0">
                <a:latin typeface="Arial"/>
                <a:cs typeface="Arial"/>
              </a:rPr>
              <a:t>generics</a:t>
            </a:r>
            <a:endParaRPr sz="2400">
              <a:latin typeface="Arial"/>
              <a:cs typeface="Arial"/>
            </a:endParaRPr>
          </a:p>
          <a:p>
            <a:pPr marL="755650" lvl="1" indent="-285750">
              <a:lnSpc>
                <a:spcPts val="2875"/>
              </a:lnSpc>
              <a:buFont typeface="Arial"/>
              <a:buChar char="–"/>
              <a:tabLst>
                <a:tab pos="756285" algn="l"/>
              </a:tabLst>
            </a:pPr>
            <a:r>
              <a:rPr sz="2400" dirty="0">
                <a:latin typeface="Arial"/>
                <a:cs typeface="Arial"/>
              </a:rPr>
              <a:t>enhanced</a:t>
            </a:r>
            <a:r>
              <a:rPr sz="2400" spc="70" dirty="0">
                <a:latin typeface="Times New Roman"/>
                <a:cs typeface="Times New Roman"/>
              </a:rPr>
              <a:t> </a:t>
            </a:r>
            <a:r>
              <a:rPr sz="2400" spc="-10" dirty="0">
                <a:latin typeface="Arial"/>
                <a:cs typeface="Arial"/>
              </a:rPr>
              <a:t>for</a:t>
            </a:r>
            <a:r>
              <a:rPr sz="2400" spc="65" dirty="0">
                <a:latin typeface="Times New Roman"/>
                <a:cs typeface="Times New Roman"/>
              </a:rPr>
              <a:t> </a:t>
            </a:r>
            <a:r>
              <a:rPr sz="2400" dirty="0">
                <a:latin typeface="Arial"/>
                <a:cs typeface="Arial"/>
              </a:rPr>
              <a:t>loop</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auto</a:t>
            </a:r>
            <a:r>
              <a:rPr sz="2400" spc="70" dirty="0">
                <a:latin typeface="Times New Roman"/>
                <a:cs typeface="Times New Roman"/>
              </a:rPr>
              <a:t> </a:t>
            </a:r>
            <a:r>
              <a:rPr sz="2400" dirty="0">
                <a:latin typeface="Arial"/>
                <a:cs typeface="Arial"/>
              </a:rPr>
              <a:t>boxing/unboxing</a:t>
            </a:r>
            <a:endParaRPr sz="2400">
              <a:latin typeface="Arial"/>
              <a:cs typeface="Arial"/>
            </a:endParaRPr>
          </a:p>
          <a:p>
            <a:pPr marL="755015" lvl="1" indent="-285115">
              <a:lnSpc>
                <a:spcPts val="2875"/>
              </a:lnSpc>
              <a:buFont typeface="Arial"/>
              <a:buChar char="–"/>
              <a:tabLst>
                <a:tab pos="755650" algn="l"/>
              </a:tabLst>
            </a:pPr>
            <a:r>
              <a:rPr sz="2400" spc="-15" dirty="0">
                <a:latin typeface="Arial"/>
                <a:cs typeface="Arial"/>
              </a:rPr>
              <a:t>t</a:t>
            </a:r>
            <a:r>
              <a:rPr sz="2400" dirty="0">
                <a:latin typeface="Arial"/>
                <a:cs typeface="Arial"/>
              </a:rPr>
              <a:t>ypesafe</a:t>
            </a:r>
            <a:r>
              <a:rPr sz="2400" spc="65" dirty="0">
                <a:latin typeface="Times New Roman"/>
                <a:cs typeface="Times New Roman"/>
              </a:rPr>
              <a:t> </a:t>
            </a:r>
            <a:r>
              <a:rPr sz="2400" dirty="0">
                <a:latin typeface="Arial"/>
                <a:cs typeface="Arial"/>
              </a:rPr>
              <a:t>enumerations</a:t>
            </a:r>
            <a:endParaRPr sz="2400">
              <a:latin typeface="Arial"/>
              <a:cs typeface="Arial"/>
            </a:endParaRPr>
          </a:p>
          <a:p>
            <a:pPr marL="755015" lvl="1" indent="-285115">
              <a:lnSpc>
                <a:spcPts val="2875"/>
              </a:lnSpc>
              <a:buFont typeface="Arial"/>
              <a:buChar char="–"/>
              <a:tabLst>
                <a:tab pos="755650" algn="l"/>
              </a:tabLst>
            </a:pPr>
            <a:r>
              <a:rPr sz="2400" spc="-10" dirty="0">
                <a:latin typeface="Arial"/>
                <a:cs typeface="Arial"/>
              </a:rPr>
              <a:t>static</a:t>
            </a:r>
            <a:r>
              <a:rPr sz="2400" spc="65" dirty="0">
                <a:latin typeface="Times New Roman"/>
                <a:cs typeface="Times New Roman"/>
              </a:rPr>
              <a:t> </a:t>
            </a:r>
            <a:r>
              <a:rPr sz="2400" spc="-5" dirty="0">
                <a:latin typeface="Arial"/>
                <a:cs typeface="Arial"/>
              </a:rPr>
              <a:t>import</a:t>
            </a:r>
            <a:endParaRPr sz="2400">
              <a:latin typeface="Arial"/>
              <a:cs typeface="Arial"/>
            </a:endParaRPr>
          </a:p>
          <a:p>
            <a:pPr marL="755015" lvl="1" indent="-285115">
              <a:lnSpc>
                <a:spcPts val="2875"/>
              </a:lnSpc>
              <a:buFont typeface="Arial"/>
              <a:buChar char="–"/>
              <a:tabLst>
                <a:tab pos="755650" algn="l"/>
              </a:tabLst>
            </a:pPr>
            <a:r>
              <a:rPr sz="2400" spc="-5" dirty="0">
                <a:latin typeface="Arial"/>
                <a:cs typeface="Arial"/>
              </a:rPr>
              <a:t>m</a:t>
            </a:r>
            <a:r>
              <a:rPr sz="2400" dirty="0">
                <a:latin typeface="Arial"/>
                <a:cs typeface="Arial"/>
              </a:rPr>
              <a:t>etadata</a:t>
            </a:r>
            <a:r>
              <a:rPr sz="2400" spc="70" dirty="0">
                <a:latin typeface="Times New Roman"/>
                <a:cs typeface="Times New Roman"/>
              </a:rPr>
              <a:t> </a:t>
            </a:r>
            <a:r>
              <a:rPr sz="2400" dirty="0">
                <a:latin typeface="Arial"/>
                <a:cs typeface="Arial"/>
              </a:rPr>
              <a:t>via</a:t>
            </a:r>
            <a:r>
              <a:rPr sz="2400" spc="65" dirty="0">
                <a:latin typeface="Times New Roman"/>
                <a:cs typeface="Times New Roman"/>
              </a:rPr>
              <a:t> </a:t>
            </a:r>
            <a:r>
              <a:rPr sz="2400" dirty="0">
                <a:latin typeface="Arial"/>
                <a:cs typeface="Arial"/>
              </a:rPr>
              <a:t>annotations</a:t>
            </a:r>
            <a:endParaRPr sz="2400">
              <a:latin typeface="Arial"/>
              <a:cs typeface="Arial"/>
            </a:endParaRPr>
          </a:p>
          <a:p>
            <a:pPr marL="755650" lvl="1" indent="-285750">
              <a:lnSpc>
                <a:spcPts val="2875"/>
              </a:lnSpc>
              <a:buFont typeface="Arial"/>
              <a:buChar char="–"/>
              <a:tabLst>
                <a:tab pos="756285" algn="l"/>
              </a:tabLst>
            </a:pPr>
            <a:r>
              <a:rPr sz="2400" dirty="0">
                <a:latin typeface="Arial"/>
                <a:cs typeface="Arial"/>
              </a:rPr>
              <a:t>formatted</a:t>
            </a:r>
            <a:r>
              <a:rPr sz="2400" spc="55" dirty="0">
                <a:latin typeface="Times New Roman"/>
                <a:cs typeface="Times New Roman"/>
              </a:rPr>
              <a:t> </a:t>
            </a:r>
            <a:r>
              <a:rPr sz="2400" spc="-5" dirty="0">
                <a:latin typeface="Arial"/>
                <a:cs typeface="Arial"/>
              </a:rPr>
              <a:t>output</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variable</a:t>
            </a:r>
            <a:r>
              <a:rPr sz="2400" spc="65" dirty="0">
                <a:latin typeface="Times New Roman"/>
                <a:cs typeface="Times New Roman"/>
              </a:rPr>
              <a:t> </a:t>
            </a:r>
            <a:r>
              <a:rPr sz="2400" dirty="0">
                <a:latin typeface="Arial"/>
                <a:cs typeface="Arial"/>
              </a:rPr>
              <a:t>argument</a:t>
            </a:r>
            <a:r>
              <a:rPr sz="2400" spc="70" dirty="0">
                <a:latin typeface="Times New Roman"/>
                <a:cs typeface="Times New Roman"/>
              </a:rPr>
              <a:t> </a:t>
            </a:r>
            <a:r>
              <a:rPr sz="2400" dirty="0">
                <a:latin typeface="Arial"/>
                <a:cs typeface="Arial"/>
              </a:rPr>
              <a:t>lists</a:t>
            </a:r>
            <a:endParaRPr sz="2400">
              <a:latin typeface="Arial"/>
              <a:cs typeface="Arial"/>
            </a:endParaRPr>
          </a:p>
          <a:p>
            <a:pPr marL="755015" lvl="1" indent="-285115">
              <a:lnSpc>
                <a:spcPts val="2875"/>
              </a:lnSpc>
              <a:buFont typeface="Arial"/>
              <a:buChar char="–"/>
              <a:tabLst>
                <a:tab pos="755650" algn="l"/>
              </a:tabLst>
            </a:pPr>
            <a:r>
              <a:rPr sz="2400" dirty="0">
                <a:latin typeface="Arial"/>
                <a:cs typeface="Arial"/>
              </a:rPr>
              <a:t>simplified</a:t>
            </a:r>
            <a:r>
              <a:rPr sz="2400" spc="60" dirty="0">
                <a:latin typeface="Times New Roman"/>
                <a:cs typeface="Times New Roman"/>
              </a:rPr>
              <a:t> </a:t>
            </a:r>
            <a:r>
              <a:rPr sz="2400" dirty="0">
                <a:latin typeface="Arial"/>
                <a:cs typeface="Arial"/>
              </a:rPr>
              <a:t>input</a:t>
            </a:r>
            <a:r>
              <a:rPr sz="2400" spc="65" dirty="0">
                <a:latin typeface="Times New Roman"/>
                <a:cs typeface="Times New Roman"/>
              </a:rPr>
              <a:t> </a:t>
            </a:r>
            <a:r>
              <a:rPr sz="2400" dirty="0">
                <a:latin typeface="Arial"/>
                <a:cs typeface="Arial"/>
              </a:rPr>
              <a:t>processing</a:t>
            </a:r>
            <a:r>
              <a:rPr sz="2400" spc="70" dirty="0">
                <a:latin typeface="Times New Roman"/>
                <a:cs typeface="Times New Roman"/>
              </a:rPr>
              <a:t> </a:t>
            </a:r>
            <a:r>
              <a:rPr sz="2400" dirty="0">
                <a:latin typeface="Arial"/>
                <a:cs typeface="Arial"/>
              </a:rPr>
              <a:t>via</a:t>
            </a:r>
            <a:r>
              <a:rPr sz="2400" spc="65" dirty="0">
                <a:latin typeface="Times New Roman"/>
                <a:cs typeface="Times New Roman"/>
              </a:rPr>
              <a:t> </a:t>
            </a:r>
            <a:r>
              <a:rPr sz="2400" dirty="0">
                <a:latin typeface="Arial"/>
                <a:cs typeface="Arial"/>
              </a:rPr>
              <a:t>scanner</a:t>
            </a:r>
            <a:endParaRPr sz="2400">
              <a:latin typeface="Arial"/>
              <a:cs typeface="Arial"/>
            </a:endParaRPr>
          </a:p>
          <a:p>
            <a:pPr marL="755650" lvl="1" indent="-285750">
              <a:lnSpc>
                <a:spcPts val="2875"/>
              </a:lnSpc>
              <a:buFont typeface="Arial"/>
              <a:buChar char="–"/>
              <a:tabLst>
                <a:tab pos="755650" algn="l"/>
              </a:tabLst>
            </a:pPr>
            <a:r>
              <a:rPr sz="2400" dirty="0">
                <a:latin typeface="Arial"/>
                <a:cs typeface="Arial"/>
              </a:rPr>
              <a:t>improved</a:t>
            </a:r>
            <a:r>
              <a:rPr sz="2400" spc="70" dirty="0">
                <a:latin typeface="Times New Roman"/>
                <a:cs typeface="Times New Roman"/>
              </a:rPr>
              <a:t> </a:t>
            </a:r>
            <a:r>
              <a:rPr sz="2400" dirty="0">
                <a:latin typeface="Arial"/>
                <a:cs typeface="Arial"/>
              </a:rPr>
              <a:t>synchronization</a:t>
            </a:r>
            <a:endParaRPr sz="2400">
              <a:latin typeface="Arial"/>
              <a:cs typeface="Arial"/>
            </a:endParaRPr>
          </a:p>
          <a:p>
            <a:pPr marL="755650" lvl="1" indent="-285750">
              <a:lnSpc>
                <a:spcPct val="100000"/>
              </a:lnSpc>
              <a:buFont typeface="Arial"/>
              <a:buChar char="–"/>
              <a:tabLst>
                <a:tab pos="755650" algn="l"/>
              </a:tabLst>
            </a:pPr>
            <a:r>
              <a:rPr sz="2400" spc="-5" dirty="0">
                <a:latin typeface="Arial"/>
                <a:cs typeface="Arial"/>
              </a:rPr>
              <a:t>M</a:t>
            </a:r>
            <a:r>
              <a:rPr sz="2400" dirty="0">
                <a:latin typeface="Arial"/>
                <a:cs typeface="Arial"/>
              </a:rPr>
              <a:t>ore…</a:t>
            </a:r>
            <a:endParaRPr sz="24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61565">
              <a:lnSpc>
                <a:spcPct val="100000"/>
              </a:lnSpc>
            </a:pPr>
            <a:r>
              <a:rPr sz="3600" spc="-5" dirty="0"/>
              <a:t>Nee</a:t>
            </a:r>
            <a:r>
              <a:rPr sz="3600" dirty="0"/>
              <a:t>d</a:t>
            </a:r>
            <a:r>
              <a:rPr sz="3600" spc="100" dirty="0">
                <a:latin typeface="Times New Roman"/>
                <a:cs typeface="Times New Roman"/>
              </a:rPr>
              <a:t> </a:t>
            </a:r>
            <a:r>
              <a:rPr sz="3600" spc="-5" dirty="0"/>
              <a:t>fo</a:t>
            </a:r>
            <a:r>
              <a:rPr sz="3600" dirty="0"/>
              <a:t>r</a:t>
            </a:r>
            <a:r>
              <a:rPr sz="3600" spc="95" dirty="0">
                <a:latin typeface="Times New Roman"/>
                <a:cs typeface="Times New Roman"/>
              </a:rPr>
              <a:t> </a:t>
            </a:r>
            <a:r>
              <a:rPr sz="3600" spc="-5" dirty="0"/>
              <a:t>Generics</a:t>
            </a:r>
            <a:endParaRPr sz="3600">
              <a:latin typeface="Times New Roman"/>
              <a:cs typeface="Times New Roman"/>
            </a:endParaRPr>
          </a:p>
        </p:txBody>
      </p:sp>
      <p:sp>
        <p:nvSpPr>
          <p:cNvPr id="4" name="object 4"/>
          <p:cNvSpPr txBox="1">
            <a:spLocks noGrp="1"/>
          </p:cNvSpPr>
          <p:nvPr>
            <p:ph type="dt" sz="half" idx="4294967295"/>
          </p:nvPr>
        </p:nvSpPr>
        <p:spPr>
          <a:xfrm>
            <a:off x="219202" y="6593041"/>
            <a:ext cx="770890" cy="153034"/>
          </a:xfrm>
          <a:prstGeom prst="rect">
            <a:avLst/>
          </a:prstGeom>
        </p:spPr>
        <p:txBody>
          <a:bodyPr vert="horz" wrap="square" lIns="0" tIns="0" rIns="0" bIns="0" rtlCol="0">
            <a:spAutoFit/>
          </a:bodyPr>
          <a:lstStyle/>
          <a:p>
            <a:pPr marL="12700">
              <a:lnSpc>
                <a:spcPct val="100000"/>
              </a:lnSpc>
            </a:pPr>
            <a:r>
              <a:rPr spc="-5" dirty="0"/>
              <a:t>Fe</a:t>
            </a:r>
            <a:r>
              <a:rPr dirty="0"/>
              <a:t>bru</a:t>
            </a:r>
            <a:r>
              <a:rPr spc="-5" dirty="0"/>
              <a:t>a</a:t>
            </a:r>
            <a:r>
              <a:rPr dirty="0"/>
              <a:t>ry</a:t>
            </a:r>
            <a:r>
              <a:rPr spc="-5" dirty="0">
                <a:latin typeface="Times New Roman"/>
                <a:cs typeface="Times New Roman"/>
              </a:rPr>
              <a:t> </a:t>
            </a:r>
            <a:r>
              <a:rPr dirty="0"/>
              <a:t>2</a:t>
            </a:r>
            <a:r>
              <a:rPr spc="-5" dirty="0"/>
              <a:t>010</a:t>
            </a:r>
          </a:p>
        </p:txBody>
      </p:sp>
      <p:sp>
        <p:nvSpPr>
          <p:cNvPr id="5" name="object 5"/>
          <p:cNvSpPr txBox="1">
            <a:spLocks noGrp="1"/>
          </p:cNvSpPr>
          <p:nvPr>
            <p:ph type="ftr" sz="quarter" idx="4294967295"/>
          </p:nvPr>
        </p:nvSpPr>
        <p:spPr>
          <a:xfrm>
            <a:off x="3675751" y="6593041"/>
            <a:ext cx="1765300" cy="153034"/>
          </a:xfrm>
          <a:prstGeom prst="rect">
            <a:avLst/>
          </a:prstGeom>
        </p:spPr>
        <p:txBody>
          <a:bodyPr vert="horz" wrap="square" lIns="0" tIns="0" rIns="0" bIns="0" rtlCol="0">
            <a:spAutoFit/>
          </a:bodyPr>
          <a:lstStyle/>
          <a:p>
            <a:pPr marL="12700">
              <a:lnSpc>
                <a:spcPct val="100000"/>
              </a:lnSpc>
            </a:pPr>
            <a:r>
              <a:rPr spc="-5" dirty="0"/>
              <a:t>Co</a:t>
            </a:r>
            <a:r>
              <a:rPr dirty="0"/>
              <a:t>p</a:t>
            </a:r>
            <a:r>
              <a:rPr spc="-5" dirty="0"/>
              <a:t>y</a:t>
            </a:r>
            <a:r>
              <a:rPr dirty="0"/>
              <a:t>r</a:t>
            </a:r>
            <a:r>
              <a:rPr spc="-5" dirty="0"/>
              <a:t>ig</a:t>
            </a:r>
            <a:r>
              <a:rPr dirty="0"/>
              <a:t>ht</a:t>
            </a:r>
            <a:r>
              <a:rPr spc="-5" dirty="0">
                <a:latin typeface="Times New Roman"/>
                <a:cs typeface="Times New Roman"/>
              </a:rPr>
              <a:t> </a:t>
            </a:r>
            <a:r>
              <a:rPr dirty="0"/>
              <a:t>@</a:t>
            </a:r>
            <a:r>
              <a:rPr spc="-10" dirty="0">
                <a:latin typeface="Times New Roman"/>
                <a:cs typeface="Times New Roman"/>
              </a:rPr>
              <a:t> </a:t>
            </a:r>
            <a:r>
              <a:rPr spc="-5" dirty="0"/>
              <a:t>2</a:t>
            </a:r>
            <a:r>
              <a:rPr dirty="0"/>
              <a:t>0</a:t>
            </a:r>
            <a:r>
              <a:rPr spc="-5" dirty="0"/>
              <a:t>1</a:t>
            </a:r>
            <a:r>
              <a:rPr dirty="0"/>
              <a:t>0,</a:t>
            </a:r>
            <a:r>
              <a:rPr spc="-5" dirty="0">
                <a:latin typeface="Times New Roman"/>
                <a:cs typeface="Times New Roman"/>
              </a:rPr>
              <a:t> </a:t>
            </a:r>
            <a:r>
              <a:rPr spc="-5" dirty="0"/>
              <a:t>J</a:t>
            </a:r>
            <a:r>
              <a:rPr dirty="0"/>
              <a:t>o</a:t>
            </a:r>
            <a:r>
              <a:rPr spc="-5" dirty="0"/>
              <a:t>h</a:t>
            </a:r>
            <a:r>
              <a:rPr dirty="0"/>
              <a:t>n</a:t>
            </a:r>
            <a:r>
              <a:rPr spc="-5" dirty="0">
                <a:latin typeface="Times New Roman"/>
                <a:cs typeface="Times New Roman"/>
              </a:rPr>
              <a:t> </a:t>
            </a:r>
            <a:r>
              <a:rPr spc="-5" dirty="0"/>
              <a:t>Ja</a:t>
            </a:r>
            <a:r>
              <a:rPr dirty="0"/>
              <a:t>y</a:t>
            </a:r>
            <a:r>
              <a:rPr dirty="0">
                <a:latin typeface="Times New Roman"/>
                <a:cs typeface="Times New Roman"/>
              </a:rPr>
              <a:t> </a:t>
            </a:r>
            <a:r>
              <a:rPr dirty="0"/>
              <a:t>K</a:t>
            </a:r>
            <a:r>
              <a:rPr spc="-5" dirty="0"/>
              <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dirty="0"/>
              <a:t>Page</a:t>
            </a:r>
            <a:r>
              <a:rPr dirty="0">
                <a:latin typeface="Times New Roman"/>
                <a:cs typeface="Times New Roman"/>
              </a:rPr>
              <a:t> </a:t>
            </a:r>
            <a:fld id="{81D60167-4931-47E6-BA6A-407CBD079E47}" type="slidenum">
              <a:rPr sz="1600" b="1" dirty="0">
                <a:latin typeface="Times New Roman"/>
                <a:cs typeface="Times New Roman"/>
              </a:rPr>
              <a:t>9</a:t>
            </a:fld>
            <a:endParaRPr sz="1600">
              <a:latin typeface="Times New Roman"/>
              <a:cs typeface="Times New Roman"/>
            </a:endParaRPr>
          </a:p>
        </p:txBody>
      </p:sp>
      <p:sp>
        <p:nvSpPr>
          <p:cNvPr id="3" name="object 3"/>
          <p:cNvSpPr txBox="1"/>
          <p:nvPr/>
        </p:nvSpPr>
        <p:spPr>
          <a:xfrm>
            <a:off x="524002" y="1227767"/>
            <a:ext cx="8152130" cy="2514600"/>
          </a:xfrm>
          <a:prstGeom prst="rect">
            <a:avLst/>
          </a:prstGeom>
        </p:spPr>
        <p:txBody>
          <a:bodyPr vert="horz" wrap="square" lIns="0" tIns="0" rIns="0" bIns="0" rtlCol="0">
            <a:spAutoFit/>
          </a:bodyPr>
          <a:lstStyle/>
          <a:p>
            <a:pPr marL="355600" marR="445134" indent="-342900" algn="just">
              <a:lnSpc>
                <a:spcPct val="80000"/>
              </a:lnSpc>
              <a:buFont typeface="Arial"/>
              <a:buChar char="•"/>
              <a:tabLst>
                <a:tab pos="355600" algn="l"/>
              </a:tabLst>
            </a:pPr>
            <a:r>
              <a:rPr sz="2800" spc="-5" dirty="0">
                <a:latin typeface="Arial"/>
                <a:cs typeface="Arial"/>
              </a:rPr>
              <a:t>A</a:t>
            </a:r>
            <a:r>
              <a:rPr sz="2800" dirty="0">
                <a:latin typeface="Arial"/>
                <a:cs typeface="Arial"/>
              </a:rPr>
              <a:t>t</a:t>
            </a:r>
            <a:r>
              <a:rPr sz="2800" spc="75" dirty="0">
                <a:latin typeface="Times New Roman"/>
                <a:cs typeface="Times New Roman"/>
              </a:rPr>
              <a:t> </a:t>
            </a:r>
            <a:r>
              <a:rPr sz="2800" dirty="0">
                <a:latin typeface="Arial"/>
                <a:cs typeface="Arial"/>
              </a:rPr>
              <a:t>first</a:t>
            </a:r>
            <a:r>
              <a:rPr sz="2800" spc="75" dirty="0">
                <a:latin typeface="Times New Roman"/>
                <a:cs typeface="Times New Roman"/>
              </a:rPr>
              <a:t> </a:t>
            </a:r>
            <a:r>
              <a:rPr sz="2800" dirty="0">
                <a:latin typeface="Arial"/>
                <a:cs typeface="Arial"/>
              </a:rPr>
              <a:t>glance</a:t>
            </a:r>
            <a:r>
              <a:rPr sz="2800" spc="80" dirty="0">
                <a:latin typeface="Times New Roman"/>
                <a:cs typeface="Times New Roman"/>
              </a:rPr>
              <a:t> </a:t>
            </a:r>
            <a:r>
              <a:rPr sz="2800" dirty="0">
                <a:latin typeface="Arial"/>
                <a:cs typeface="Arial"/>
              </a:rPr>
              <a:t>Java's</a:t>
            </a:r>
            <a:r>
              <a:rPr sz="2800" spc="75" dirty="0">
                <a:latin typeface="Times New Roman"/>
                <a:cs typeface="Times New Roman"/>
              </a:rPr>
              <a:t> </a:t>
            </a:r>
            <a:r>
              <a:rPr sz="2800" dirty="0">
                <a:latin typeface="Arial"/>
                <a:cs typeface="Arial"/>
              </a:rPr>
              <a:t>Generics</a:t>
            </a:r>
            <a:r>
              <a:rPr sz="2800" spc="70" dirty="0">
                <a:latin typeface="Times New Roman"/>
                <a:cs typeface="Times New Roman"/>
              </a:rPr>
              <a:t> </a:t>
            </a:r>
            <a:r>
              <a:rPr sz="2800" dirty="0">
                <a:latin typeface="Arial"/>
                <a:cs typeface="Arial"/>
              </a:rPr>
              <a:t>feels</a:t>
            </a:r>
            <a:r>
              <a:rPr sz="2800" spc="70" dirty="0">
                <a:latin typeface="Times New Roman"/>
                <a:cs typeface="Times New Roman"/>
              </a:rPr>
              <a:t> </a:t>
            </a:r>
            <a:r>
              <a:rPr sz="2800" dirty="0">
                <a:latin typeface="Arial"/>
                <a:cs typeface="Arial"/>
              </a:rPr>
              <a:t>familiar</a:t>
            </a:r>
            <a:r>
              <a:rPr sz="2800" spc="70" dirty="0">
                <a:latin typeface="Times New Roman"/>
                <a:cs typeface="Times New Roman"/>
              </a:rPr>
              <a:t> </a:t>
            </a:r>
            <a:r>
              <a:rPr sz="2800" dirty="0">
                <a:latin typeface="Arial"/>
                <a:cs typeface="Arial"/>
              </a:rPr>
              <a:t>to</a:t>
            </a:r>
            <a:r>
              <a:rPr sz="2800" dirty="0">
                <a:latin typeface="Times New Roman"/>
                <a:cs typeface="Times New Roman"/>
              </a:rPr>
              <a:t> </a:t>
            </a:r>
            <a:r>
              <a:rPr sz="2800" dirty="0">
                <a:latin typeface="Arial"/>
                <a:cs typeface="Arial"/>
              </a:rPr>
              <a:t>those</a:t>
            </a:r>
            <a:r>
              <a:rPr sz="2800" spc="75" dirty="0">
                <a:latin typeface="Times New Roman"/>
                <a:cs typeface="Times New Roman"/>
              </a:rPr>
              <a:t> </a:t>
            </a:r>
            <a:r>
              <a:rPr sz="2800" dirty="0">
                <a:latin typeface="Arial"/>
                <a:cs typeface="Arial"/>
              </a:rPr>
              <a:t>of</a:t>
            </a:r>
            <a:r>
              <a:rPr sz="2800" spc="80" dirty="0">
                <a:latin typeface="Times New Roman"/>
                <a:cs typeface="Times New Roman"/>
              </a:rPr>
              <a:t> </a:t>
            </a:r>
            <a:r>
              <a:rPr sz="2800" dirty="0">
                <a:latin typeface="Arial"/>
                <a:cs typeface="Arial"/>
              </a:rPr>
              <a:t>us</a:t>
            </a:r>
            <a:r>
              <a:rPr sz="2800" spc="80" dirty="0">
                <a:latin typeface="Times New Roman"/>
                <a:cs typeface="Times New Roman"/>
              </a:rPr>
              <a:t> </a:t>
            </a:r>
            <a:r>
              <a:rPr sz="2800" dirty="0">
                <a:latin typeface="Arial"/>
                <a:cs typeface="Arial"/>
              </a:rPr>
              <a:t>who</a:t>
            </a:r>
            <a:r>
              <a:rPr sz="2800" spc="80" dirty="0">
                <a:latin typeface="Times New Roman"/>
                <a:cs typeface="Times New Roman"/>
              </a:rPr>
              <a:t> </a:t>
            </a:r>
            <a:r>
              <a:rPr sz="2800" dirty="0">
                <a:latin typeface="Arial"/>
                <a:cs typeface="Arial"/>
              </a:rPr>
              <a:t>have</a:t>
            </a:r>
            <a:r>
              <a:rPr sz="2800" spc="80"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C++</a:t>
            </a:r>
            <a:r>
              <a:rPr sz="2800" spc="80" dirty="0">
                <a:latin typeface="Times New Roman"/>
                <a:cs typeface="Times New Roman"/>
              </a:rPr>
              <a:t> </a:t>
            </a:r>
            <a:r>
              <a:rPr sz="2800" dirty="0">
                <a:latin typeface="Arial"/>
                <a:cs typeface="Arial"/>
              </a:rPr>
              <a:t>templates,</a:t>
            </a:r>
            <a:r>
              <a:rPr sz="2800" spc="70" dirty="0">
                <a:latin typeface="Times New Roman"/>
                <a:cs typeface="Times New Roman"/>
              </a:rPr>
              <a:t> </a:t>
            </a:r>
            <a:r>
              <a:rPr sz="2800" dirty="0">
                <a:latin typeface="Arial"/>
                <a:cs typeface="Arial"/>
              </a:rPr>
              <a:t>but</a:t>
            </a:r>
            <a:r>
              <a:rPr sz="2800" dirty="0">
                <a:latin typeface="Times New Roman"/>
                <a:cs typeface="Times New Roman"/>
              </a:rPr>
              <a:t> </a:t>
            </a:r>
            <a:r>
              <a:rPr sz="2800" dirty="0">
                <a:latin typeface="Arial"/>
                <a:cs typeface="Arial"/>
              </a:rPr>
              <a:t>Java</a:t>
            </a:r>
            <a:r>
              <a:rPr sz="2800" spc="75" dirty="0">
                <a:latin typeface="Times New Roman"/>
                <a:cs typeface="Times New Roman"/>
              </a:rPr>
              <a:t> </a:t>
            </a:r>
            <a:r>
              <a:rPr sz="2800" dirty="0">
                <a:latin typeface="Arial"/>
                <a:cs typeface="Arial"/>
              </a:rPr>
              <a:t>Generics</a:t>
            </a:r>
            <a:r>
              <a:rPr sz="2800" spc="70" dirty="0">
                <a:latin typeface="Times New Roman"/>
                <a:cs typeface="Times New Roman"/>
              </a:rPr>
              <a:t> </a:t>
            </a:r>
            <a:r>
              <a:rPr sz="2800" dirty="0">
                <a:latin typeface="Arial"/>
                <a:cs typeface="Arial"/>
              </a:rPr>
              <a:t>are</a:t>
            </a:r>
            <a:r>
              <a:rPr sz="2800" spc="80" dirty="0">
                <a:latin typeface="Times New Roman"/>
                <a:cs typeface="Times New Roman"/>
              </a:rPr>
              <a:t> </a:t>
            </a:r>
            <a:r>
              <a:rPr sz="2800" dirty="0">
                <a:latin typeface="Arial"/>
                <a:cs typeface="Arial"/>
              </a:rPr>
              <a:t>so</a:t>
            </a:r>
            <a:r>
              <a:rPr sz="2800" spc="75" dirty="0">
                <a:latin typeface="Times New Roman"/>
                <a:cs typeface="Times New Roman"/>
              </a:rPr>
              <a:t> </a:t>
            </a:r>
            <a:r>
              <a:rPr sz="2800" dirty="0">
                <a:latin typeface="Arial"/>
                <a:cs typeface="Arial"/>
              </a:rPr>
              <a:t>much</a:t>
            </a:r>
            <a:r>
              <a:rPr sz="2800" spc="75" dirty="0">
                <a:latin typeface="Times New Roman"/>
                <a:cs typeface="Times New Roman"/>
              </a:rPr>
              <a:t> </a:t>
            </a:r>
            <a:r>
              <a:rPr sz="2800" dirty="0">
                <a:latin typeface="Arial"/>
                <a:cs typeface="Arial"/>
              </a:rPr>
              <a:t>more.</a:t>
            </a:r>
            <a:endParaRPr sz="2800">
              <a:latin typeface="Arial"/>
              <a:cs typeface="Arial"/>
            </a:endParaRPr>
          </a:p>
          <a:p>
            <a:pPr marL="355600" marR="5080" indent="-342900">
              <a:lnSpc>
                <a:spcPct val="79900"/>
              </a:lnSpc>
              <a:spcBef>
                <a:spcPts val="680"/>
              </a:spcBef>
              <a:buFont typeface="Arial"/>
              <a:buChar char="•"/>
              <a:tabLst>
                <a:tab pos="356235" algn="l"/>
              </a:tabLst>
            </a:pPr>
            <a:r>
              <a:rPr sz="2800" dirty="0">
                <a:latin typeface="Arial"/>
                <a:cs typeface="Arial"/>
              </a:rPr>
              <a:t>Java</a:t>
            </a:r>
            <a:r>
              <a:rPr sz="2800" spc="80" dirty="0">
                <a:latin typeface="Times New Roman"/>
                <a:cs typeface="Times New Roman"/>
              </a:rPr>
              <a:t> </a:t>
            </a:r>
            <a:r>
              <a:rPr sz="2800" dirty="0">
                <a:latin typeface="Arial"/>
                <a:cs typeface="Arial"/>
              </a:rPr>
              <a:t>provides</a:t>
            </a:r>
            <a:r>
              <a:rPr sz="2800" spc="85" dirty="0">
                <a:latin typeface="Times New Roman"/>
                <a:cs typeface="Times New Roman"/>
              </a:rPr>
              <a:t> </a:t>
            </a:r>
            <a:r>
              <a:rPr sz="2800" dirty="0">
                <a:latin typeface="Arial"/>
                <a:cs typeface="Arial"/>
              </a:rPr>
              <a:t>many</a:t>
            </a:r>
            <a:r>
              <a:rPr sz="2800" spc="80" dirty="0">
                <a:latin typeface="Times New Roman"/>
                <a:cs typeface="Times New Roman"/>
              </a:rPr>
              <a:t> </a:t>
            </a:r>
            <a:r>
              <a:rPr sz="2800" dirty="0">
                <a:latin typeface="Arial"/>
                <a:cs typeface="Arial"/>
              </a:rPr>
              <a:t>opportunities</a:t>
            </a:r>
            <a:r>
              <a:rPr sz="2800" spc="85" dirty="0">
                <a:latin typeface="Times New Roman"/>
                <a:cs typeface="Times New Roman"/>
              </a:rPr>
              <a:t> </a:t>
            </a:r>
            <a:r>
              <a:rPr sz="2800" dirty="0">
                <a:latin typeface="Arial"/>
                <a:cs typeface="Arial"/>
              </a:rPr>
              <a:t>for</a:t>
            </a:r>
            <a:r>
              <a:rPr sz="2800" dirty="0">
                <a:latin typeface="Times New Roman"/>
                <a:cs typeface="Times New Roman"/>
              </a:rPr>
              <a:t> </a:t>
            </a:r>
            <a:r>
              <a:rPr sz="2800" dirty="0">
                <a:latin typeface="Arial"/>
                <a:cs typeface="Arial"/>
              </a:rPr>
              <a:t>manipulating</a:t>
            </a:r>
            <a:r>
              <a:rPr sz="2800" spc="75" dirty="0">
                <a:latin typeface="Times New Roman"/>
                <a:cs typeface="Times New Roman"/>
              </a:rPr>
              <a:t> </a:t>
            </a:r>
            <a:r>
              <a:rPr sz="2800" dirty="0">
                <a:latin typeface="Arial"/>
                <a:cs typeface="Arial"/>
              </a:rPr>
              <a:t>objects</a:t>
            </a:r>
            <a:r>
              <a:rPr sz="2800" spc="80" dirty="0">
                <a:latin typeface="Times New Roman"/>
                <a:cs typeface="Times New Roman"/>
              </a:rPr>
              <a:t> </a:t>
            </a:r>
            <a:r>
              <a:rPr sz="2800" dirty="0">
                <a:latin typeface="Arial"/>
                <a:cs typeface="Arial"/>
              </a:rPr>
              <a:t>where</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actual</a:t>
            </a:r>
            <a:r>
              <a:rPr sz="2800" spc="80"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type</a:t>
            </a:r>
            <a:r>
              <a:rPr sz="280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stripped</a:t>
            </a:r>
            <a:r>
              <a:rPr sz="2800" spc="75" dirty="0">
                <a:latin typeface="Times New Roman"/>
                <a:cs typeface="Times New Roman"/>
              </a:rPr>
              <a:t> </a:t>
            </a:r>
            <a:r>
              <a:rPr sz="2800" dirty="0">
                <a:latin typeface="Arial"/>
                <a:cs typeface="Arial"/>
              </a:rPr>
              <a:t>and</a:t>
            </a:r>
            <a:r>
              <a:rPr sz="2800" spc="80" dirty="0">
                <a:latin typeface="Times New Roman"/>
                <a:cs typeface="Times New Roman"/>
              </a:rPr>
              <a:t> </a:t>
            </a:r>
            <a:r>
              <a:rPr sz="2800" dirty="0">
                <a:latin typeface="Arial"/>
                <a:cs typeface="Arial"/>
              </a:rPr>
              <a:t>must</a:t>
            </a:r>
            <a:r>
              <a:rPr sz="2800" spc="80" dirty="0">
                <a:latin typeface="Times New Roman"/>
                <a:cs typeface="Times New Roman"/>
              </a:rPr>
              <a:t> </a:t>
            </a:r>
            <a:r>
              <a:rPr sz="2800" dirty="0">
                <a:latin typeface="Arial"/>
                <a:cs typeface="Arial"/>
              </a:rPr>
              <a:t>be</a:t>
            </a:r>
            <a:r>
              <a:rPr sz="2800" spc="80" dirty="0">
                <a:latin typeface="Times New Roman"/>
                <a:cs typeface="Times New Roman"/>
              </a:rPr>
              <a:t> </a:t>
            </a:r>
            <a:r>
              <a:rPr sz="2800" dirty="0">
                <a:latin typeface="Arial"/>
                <a:cs typeface="Arial"/>
              </a:rPr>
              <a:t>re-supplied</a:t>
            </a:r>
            <a:r>
              <a:rPr sz="2800" spc="75" dirty="0">
                <a:latin typeface="Times New Roman"/>
                <a:cs typeface="Times New Roman"/>
              </a:rPr>
              <a:t> </a:t>
            </a:r>
            <a:r>
              <a:rPr sz="2800" dirty="0">
                <a:latin typeface="Arial"/>
                <a:cs typeface="Arial"/>
              </a:rPr>
              <a:t>using</a:t>
            </a:r>
            <a:r>
              <a:rPr sz="2800" spc="80" dirty="0">
                <a:latin typeface="Times New Roman"/>
                <a:cs typeface="Times New Roman"/>
              </a:rPr>
              <a:t> </a:t>
            </a:r>
            <a:r>
              <a:rPr sz="2800" dirty="0">
                <a:latin typeface="Arial"/>
                <a:cs typeface="Arial"/>
              </a:rPr>
              <a:t>a</a:t>
            </a:r>
            <a:r>
              <a:rPr sz="2800" spc="80" dirty="0">
                <a:latin typeface="Times New Roman"/>
                <a:cs typeface="Times New Roman"/>
              </a:rPr>
              <a:t> </a:t>
            </a:r>
            <a:r>
              <a:rPr sz="2800" dirty="0">
                <a:latin typeface="Arial"/>
                <a:cs typeface="Arial"/>
              </a:rPr>
              <a:t>cast</a:t>
            </a:r>
            <a:r>
              <a:rPr sz="2800" dirty="0">
                <a:latin typeface="Times New Roman"/>
                <a:cs typeface="Times New Roman"/>
              </a:rPr>
              <a:t> </a:t>
            </a:r>
            <a:r>
              <a:rPr sz="2800" dirty="0">
                <a:latin typeface="Arial"/>
                <a:cs typeface="Arial"/>
              </a:rPr>
              <a:t>when</a:t>
            </a:r>
            <a:r>
              <a:rPr sz="2800" spc="80" dirty="0">
                <a:latin typeface="Times New Roman"/>
                <a:cs typeface="Times New Roman"/>
              </a:rPr>
              <a:t> </a:t>
            </a:r>
            <a:r>
              <a:rPr sz="2800" dirty="0">
                <a:latin typeface="Arial"/>
                <a:cs typeface="Arial"/>
              </a:rPr>
              <a:t>the</a:t>
            </a:r>
            <a:r>
              <a:rPr sz="2800" spc="75" dirty="0">
                <a:latin typeface="Times New Roman"/>
                <a:cs typeface="Times New Roman"/>
              </a:rPr>
              <a:t> </a:t>
            </a:r>
            <a:r>
              <a:rPr sz="2800" dirty="0">
                <a:latin typeface="Arial"/>
                <a:cs typeface="Arial"/>
              </a:rPr>
              <a:t>object</a:t>
            </a:r>
            <a:r>
              <a:rPr sz="2800" spc="80" dirty="0">
                <a:latin typeface="Times New Roman"/>
                <a:cs typeface="Times New Roman"/>
              </a:rPr>
              <a:t> </a:t>
            </a:r>
            <a:r>
              <a:rPr sz="2800" dirty="0">
                <a:latin typeface="Arial"/>
                <a:cs typeface="Arial"/>
              </a:rPr>
              <a:t>is</a:t>
            </a:r>
            <a:r>
              <a:rPr sz="2800" spc="80" dirty="0">
                <a:latin typeface="Times New Roman"/>
                <a:cs typeface="Times New Roman"/>
              </a:rPr>
              <a:t> </a:t>
            </a:r>
            <a:r>
              <a:rPr sz="2800" dirty="0">
                <a:latin typeface="Arial"/>
                <a:cs typeface="Arial"/>
              </a:rPr>
              <a:t>used</a:t>
            </a:r>
            <a:r>
              <a:rPr sz="2800" spc="80" dirty="0">
                <a:latin typeface="Times New Roman"/>
                <a:cs typeface="Times New Roman"/>
              </a:rPr>
              <a:t> </a:t>
            </a:r>
            <a:r>
              <a:rPr sz="2800" dirty="0">
                <a:latin typeface="Arial"/>
                <a:cs typeface="Arial"/>
              </a:rPr>
              <a:t>later</a:t>
            </a:r>
            <a:endParaRPr sz="28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4032</Words>
  <Application>Microsoft Office PowerPoint</Application>
  <PresentationFormat>Custom</PresentationFormat>
  <Paragraphs>781</Paragraphs>
  <Slides>70</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Courier New</vt:lpstr>
      <vt:lpstr>Times New Roman</vt:lpstr>
      <vt:lpstr>Office Theme</vt:lpstr>
      <vt:lpstr>PowerPoint Presentation</vt:lpstr>
      <vt:lpstr>Session Objectives</vt:lpstr>
      <vt:lpstr>Introduction to Java 5 &amp; 6</vt:lpstr>
      <vt:lpstr>Java 5 &amp; 6 “In a nutshell”</vt:lpstr>
      <vt:lpstr>Numbering change</vt:lpstr>
      <vt:lpstr>JDK/SDK nomenclature</vt:lpstr>
      <vt:lpstr>Java Grows Over Time</vt:lpstr>
      <vt:lpstr>New Java Syntax</vt:lpstr>
      <vt:lpstr>Need for Generics</vt:lpstr>
      <vt:lpstr>Need for Generics: Example</vt:lpstr>
      <vt:lpstr>Generics to the Rescue!</vt:lpstr>
      <vt:lpstr>Generics Example</vt:lpstr>
      <vt:lpstr>Lint is not just in your navel!</vt:lpstr>
      <vt:lpstr>Java Lint Syntax</vt:lpstr>
      <vt:lpstr>Lint Warnings</vt:lpstr>
      <vt:lpstr>java.util.Arrays.toString()</vt:lpstr>
      <vt:lpstr>java.util.Arrays.deepToString()</vt:lpstr>
      <vt:lpstr>Other Additions to Arrays</vt:lpstr>
      <vt:lpstr>Enhanced “for” loop</vt:lpstr>
      <vt:lpstr>For-In Syntax</vt:lpstr>
      <vt:lpstr>For-Each Limitations</vt:lpstr>
      <vt:lpstr>Object to/from Primitive Issues</vt:lpstr>
      <vt:lpstr>Autoboxing and Unboxing</vt:lpstr>
      <vt:lpstr>Boxing</vt:lpstr>
      <vt:lpstr>UnBoxing</vt:lpstr>
      <vt:lpstr>Demo</vt:lpstr>
      <vt:lpstr>Enum</vt:lpstr>
      <vt:lpstr>Using Enum, 1</vt:lpstr>
      <vt:lpstr>Using Enums, 2</vt:lpstr>
      <vt:lpstr>Enum Features</vt:lpstr>
      <vt:lpstr>Static import</vt:lpstr>
      <vt:lpstr>Static import</vt:lpstr>
      <vt:lpstr>Metadata via Annotations</vt:lpstr>
      <vt:lpstr>Annotation: Override</vt:lpstr>
      <vt:lpstr>Annotation: Deprecated</vt:lpstr>
      <vt:lpstr>Annotation: SupressWarnings</vt:lpstr>
      <vt:lpstr>Formatted Output</vt:lpstr>
      <vt:lpstr>Using printf</vt:lpstr>
      <vt:lpstr>Format Characters, 1</vt:lpstr>
      <vt:lpstr>Format Characters, 2</vt:lpstr>
      <vt:lpstr>Format Characters, 3</vt:lpstr>
      <vt:lpstr>PowerPoint Presentation</vt:lpstr>
      <vt:lpstr>Time Characters, 1</vt:lpstr>
      <vt:lpstr>Time Characters, 2</vt:lpstr>
      <vt:lpstr>Time Characters, 3</vt:lpstr>
      <vt:lpstr>Date Characters, 1</vt:lpstr>
      <vt:lpstr>Date Characters, 2</vt:lpstr>
      <vt:lpstr>Date/Time Characters</vt:lpstr>
      <vt:lpstr>Special Characters</vt:lpstr>
      <vt:lpstr>System.out.format Example 1</vt:lpstr>
      <vt:lpstr>System.out.format Example 2</vt:lpstr>
      <vt:lpstr>Formatter Examples</vt:lpstr>
      <vt:lpstr>Variable Argument Lists</vt:lpstr>
      <vt:lpstr>Variable Argument Example</vt:lpstr>
      <vt:lpstr>Scanner Input</vt:lpstr>
      <vt:lpstr>Keyboard Input – Old Style</vt:lpstr>
      <vt:lpstr>Keyboard Input – New Style</vt:lpstr>
      <vt:lpstr>Scanner Object Methods</vt:lpstr>
      <vt:lpstr>Synchronization</vt:lpstr>
      <vt:lpstr>Java.util.concurrent.locks</vt:lpstr>
      <vt:lpstr>StringBuilder class</vt:lpstr>
      <vt:lpstr>StringBuilder Example</vt:lpstr>
      <vt:lpstr>Java SE Version 6</vt:lpstr>
      <vt:lpstr>XML &amp; Web Services Support</vt:lpstr>
      <vt:lpstr>New JDBC 4.0 Features</vt:lpstr>
      <vt:lpstr>Annotation-based Development</vt:lpstr>
      <vt:lpstr>Java Compiler APIs</vt:lpstr>
      <vt:lpstr>Application GUI Client APIs</vt:lpstr>
      <vt:lpstr>Other Java SE 6 Features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Ramya M</cp:lastModifiedBy>
  <cp:revision>12</cp:revision>
  <dcterms:created xsi:type="dcterms:W3CDTF">2018-03-30T01:11:11Z</dcterms:created>
  <dcterms:modified xsi:type="dcterms:W3CDTF">2018-03-30T09:51:01Z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2018-03-30T00:00:00Z</vt:filetime>
  </property>
  <property fmtid="{D5CDD505-2E9C-101B-9397-08002B2CF9AE}" pid="3" name="LastSaved">
    <vt:filetime>2018-03-29T00:00:00Z</vt:filetime>
  </property>
</Properties>
</file>