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79" r:id="rId3"/>
    <p:sldId id="266" r:id="rId4"/>
    <p:sldId id="269" r:id="rId5"/>
    <p:sldId id="270" r:id="rId6"/>
    <p:sldId id="271" r:id="rId7"/>
    <p:sldId id="272" r:id="rId8"/>
    <p:sldId id="273" r:id="rId9"/>
    <p:sldId id="274" r:id="rId10"/>
    <p:sldId id="275" r:id="rId11"/>
    <p:sldId id="276" r:id="rId12"/>
    <p:sldId id="277" r:id="rId13"/>
    <p:sldId id="27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0" d="100"/>
          <a:sy n="60" d="100"/>
        </p:scale>
        <p:origin x="64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FFE6D-E6E1-02DC-4846-EC68AD25BEDA}"/>
              </a:ext>
            </a:extLst>
          </p:cNvPr>
          <p:cNvSpPr txBox="1"/>
          <p:nvPr/>
        </p:nvSpPr>
        <p:spPr>
          <a:xfrm>
            <a:off x="0" y="3966205"/>
            <a:ext cx="9144000" cy="1545591"/>
          </a:xfrm>
          <a:prstGeom prst="rect">
            <a:avLst/>
          </a:prstGeom>
          <a:solidFill>
            <a:schemeClr val="tx1">
              <a:alpha val="50196"/>
            </a:schemeClr>
          </a:solidFill>
          <a:ln>
            <a:noFill/>
            <a:prstDash val="sysDash"/>
          </a:ln>
        </p:spPr>
        <p:txBody>
          <a:bodyPr wrap="square" lIns="72000" tIns="72000" rIns="72000" bIns="72000" rtlCol="0" anchor="ctr">
            <a:noAutofit/>
          </a:bodyPr>
          <a:lstStyle/>
          <a:p>
            <a:pPr algn="l">
              <a:defRPr sz="1800">
                <a:solidFill>
                  <a:srgbClr val="000000"/>
                </a:solidFill>
              </a:defRPr>
            </a:pPr>
            <a:r>
              <a:rPr lang="en-US" sz="5400" b="1" dirty="0">
                <a:solidFill>
                  <a:srgbClr val="00B0F0"/>
                </a:solidFill>
                <a:latin typeface="Aptos Display" panose="020B0004020202020204" pitchFamily="34" charset="0"/>
                <a:ea typeface="ADLaM Display" panose="02010000000000000000" pitchFamily="2" charset="0"/>
                <a:cs typeface="ADLaM Display" panose="02010000000000000000" pitchFamily="2" charset="0"/>
              </a:rPr>
              <a:t>RPA Technical Architecture Program </a:t>
            </a:r>
          </a:p>
        </p:txBody>
      </p:sp>
      <p:cxnSp>
        <p:nvCxnSpPr>
          <p:cNvPr id="3" name="Straight Connector 2">
            <a:extLst>
              <a:ext uri="{FF2B5EF4-FFF2-40B4-BE49-F238E27FC236}">
                <a16:creationId xmlns:a16="http://schemas.microsoft.com/office/drawing/2014/main" id="{FADE618E-4109-2094-37D0-B6B68129C0B1}"/>
              </a:ext>
            </a:extLst>
          </p:cNvPr>
          <p:cNvCxnSpPr>
            <a:cxnSpLocks/>
          </p:cNvCxnSpPr>
          <p:nvPr/>
        </p:nvCxnSpPr>
        <p:spPr>
          <a:xfrm flipH="1">
            <a:off x="1925782" y="3772243"/>
            <a:ext cx="8451273"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Dubai Holding - Wikipedia">
            <a:extLst>
              <a:ext uri="{FF2B5EF4-FFF2-40B4-BE49-F238E27FC236}">
                <a16:creationId xmlns:a16="http://schemas.microsoft.com/office/drawing/2014/main" id="{FC8676C8-BD63-787B-2731-44D46A168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811308"/>
            <a:ext cx="3465368" cy="2430930"/>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5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DF14D9-1C6A-C9C0-87AE-A11C50193C59}"/>
              </a:ext>
            </a:extLst>
          </p:cNvPr>
          <p:cNvSpPr txBox="1"/>
          <p:nvPr/>
        </p:nvSpPr>
        <p:spPr>
          <a:xfrm>
            <a:off x="233916" y="255182"/>
            <a:ext cx="8591108" cy="5926751"/>
          </a:xfrm>
          <a:prstGeom prst="rect">
            <a:avLst/>
          </a:prstGeom>
          <a:noFill/>
        </p:spPr>
        <p:txBody>
          <a:bodyPr wrap="square">
            <a:spAutoFit/>
          </a:bodyPr>
          <a:lstStyle/>
          <a:p>
            <a:pPr marL="0" marR="0" algn="l">
              <a:lnSpc>
                <a:spcPct val="115000"/>
              </a:lnSpc>
              <a:spcBef>
                <a:spcPts val="0"/>
              </a:spcBef>
              <a:spcAft>
                <a:spcPts val="800"/>
              </a:spcAft>
              <a:defRPr sz="1800">
                <a:solidFill>
                  <a:srgbClr val="000000"/>
                </a:solidFill>
              </a:defRPr>
            </a:pPr>
            <a:r>
              <a:rPr lang="en-US" sz="1800" b="1" dirty="0">
                <a:effectLst/>
                <a:latin typeface="Times New Roman" panose="02020603050405020304" pitchFamily="18" charset="0"/>
                <a:ea typeface="Times New Roman" panose="02020603050405020304" pitchFamily="18" charset="0"/>
              </a:rPr>
              <a:t>Handling Complex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sz="1800" dirty="0">
                <a:effectLst/>
                <a:latin typeface="Times New Roman" panose="02020603050405020304" pitchFamily="18" charset="0"/>
                <a:ea typeface="Times New Roman" panose="02020603050405020304" pitchFamily="18" charset="0"/>
              </a:rPr>
              <a:t>For complex processes, bots will be scheduled to run during non-peak hours to ensure the systems they interact with are not overloaded.</a:t>
            </a: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sz="1800" dirty="0">
                <a:effectLst/>
                <a:latin typeface="Times New Roman" panose="02020603050405020304" pitchFamily="18" charset="0"/>
                <a:ea typeface="Times New Roman" panose="02020603050405020304" pitchFamily="18" charset="0"/>
              </a:rPr>
              <a:t>Exception handling mechanisms will be built into these workflows to ensure bots can handle errors and recover gracefully. The logs will be stored in Orchestrator for easy troubleshooting.</a:t>
            </a: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sz="1800" dirty="0">
                <a:effectLst/>
                <a:latin typeface="Times New Roman" panose="02020603050405020304" pitchFamily="18" charset="0"/>
                <a:ea typeface="Times New Roman" panose="02020603050405020304" pitchFamily="18" charset="0"/>
              </a:rPr>
              <a:t>These processes may also be set up to utilize </a:t>
            </a:r>
            <a:r>
              <a:rPr lang="en-US" sz="1800" b="1" dirty="0">
                <a:effectLst/>
                <a:latin typeface="Times New Roman" panose="02020603050405020304" pitchFamily="18" charset="0"/>
                <a:ea typeface="Times New Roman" panose="02020603050405020304" pitchFamily="18" charset="0"/>
              </a:rPr>
              <a:t>UiPath Queues</a:t>
            </a:r>
            <a:r>
              <a:rPr lang="en-US" sz="1800" dirty="0">
                <a:effectLst/>
                <a:latin typeface="Times New Roman" panose="02020603050405020304" pitchFamily="18" charset="0"/>
                <a:ea typeface="Times New Roman" panose="02020603050405020304" pitchFamily="18" charset="0"/>
              </a:rPr>
              <a:t> for optimized task handling and better load balancing between the two bots.</a:t>
            </a:r>
          </a:p>
          <a:p>
            <a:pPr marL="0" marR="0" algn="l">
              <a:lnSpc>
                <a:spcPct val="115000"/>
              </a:lnSpc>
              <a:spcBef>
                <a:spcPts val="0"/>
              </a:spcBef>
              <a:spcAft>
                <a:spcPts val="800"/>
              </a:spcAft>
              <a:defRPr sz="1800">
                <a:solidFill>
                  <a:srgbClr val="000000"/>
                </a:solidFill>
              </a:defRPr>
            </a:pPr>
            <a:r>
              <a:rPr lang="en-US" sz="1800" b="1" dirty="0">
                <a:effectLst/>
                <a:latin typeface="Times New Roman" panose="02020603050405020304" pitchFamily="18" charset="0"/>
                <a:ea typeface="Times New Roman" panose="02020603050405020304" pitchFamily="18" charset="0"/>
              </a:rPr>
              <a:t>Handling Medium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sz="1800" dirty="0">
                <a:effectLst/>
                <a:latin typeface="Times New Roman" panose="02020603050405020304" pitchFamily="18" charset="0"/>
                <a:ea typeface="Times New Roman" panose="02020603050405020304" pitchFamily="18" charset="0"/>
              </a:rPr>
              <a:t>Medium complexity processes, such as data fetching and processing from web APIs or database interactions, will be run periodically.</a:t>
            </a: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sz="1800" dirty="0">
                <a:effectLst/>
                <a:latin typeface="Times New Roman" panose="02020603050405020304" pitchFamily="18" charset="0"/>
                <a:ea typeface="Times New Roman" panose="02020603050405020304" pitchFamily="18" charset="0"/>
              </a:rPr>
              <a:t>These processes will require moderate exception handling and will typically be more straightforward than the complex processes but still involve some system integrations.</a:t>
            </a:r>
          </a:p>
          <a:p>
            <a:pPr marL="0" marR="0" algn="l">
              <a:lnSpc>
                <a:spcPct val="115000"/>
              </a:lnSpc>
              <a:spcBef>
                <a:spcPts val="0"/>
              </a:spcBef>
              <a:spcAft>
                <a:spcPts val="800"/>
              </a:spcAft>
              <a:defRPr sz="1800">
                <a:solidFill>
                  <a:srgbClr val="000000"/>
                </a:solidFill>
              </a:defRPr>
            </a:pPr>
            <a:r>
              <a:rPr lang="en-US" sz="1800" b="1" dirty="0">
                <a:effectLst/>
                <a:latin typeface="Times New Roman" panose="02020603050405020304" pitchFamily="18" charset="0"/>
                <a:ea typeface="Times New Roman" panose="02020603050405020304" pitchFamily="18" charset="0"/>
              </a:rPr>
              <a:t>Handling Simple Processes:</a:t>
            </a:r>
            <a:endParaRPr lang="en-US" sz="1800" dirty="0">
              <a:effectLst/>
              <a:latin typeface="Times New Roman" panose="02020603050405020304" pitchFamily="18" charset="0"/>
              <a:ea typeface="Times New Roman" panose="02020603050405020304" pitchFamily="18" charset="0"/>
            </a:endParaRPr>
          </a:p>
          <a:p>
            <a:pPr algn="l">
              <a:defRPr sz="1800">
                <a:solidFill>
                  <a:srgbClr val="000000"/>
                </a:solidFill>
              </a:defRPr>
            </a:pPr>
            <a:r>
              <a:rPr lang="en-US" sz="1800" dirty="0">
                <a:effectLst/>
                <a:latin typeface="Times New Roman" panose="02020603050405020304" pitchFamily="18" charset="0"/>
                <a:ea typeface="Times New Roman" panose="02020603050405020304" pitchFamily="18" charset="0"/>
              </a:rPr>
              <a:t>The simple processes will likely involve repetitive tasks like data entry, report generation, or email automation, and can be run during the day when the load on the bots is lower.</a:t>
            </a:r>
            <a:endParaRPr lang="en-US" dirty="0"/>
          </a:p>
        </p:txBody>
      </p:sp>
    </p:spTree>
    <p:extLst>
      <p:ext uri="{BB962C8B-B14F-4D97-AF65-F5344CB8AC3E}">
        <p14:creationId xmlns:p14="http://schemas.microsoft.com/office/powerpoint/2010/main" val="92628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D16B6-F117-D8BF-5523-0E2F0D530846}"/>
              </a:ext>
            </a:extLst>
          </p:cNvPr>
          <p:cNvSpPr txBox="1"/>
          <p:nvPr/>
        </p:nvSpPr>
        <p:spPr>
          <a:xfrm>
            <a:off x="542259" y="539427"/>
            <a:ext cx="7889359" cy="4961486"/>
          </a:xfrm>
          <a:prstGeom prst="rect">
            <a:avLst/>
          </a:prstGeom>
          <a:noFill/>
        </p:spPr>
        <p:txBody>
          <a:bodyPr wrap="square">
            <a:spAutoFit/>
          </a:bodyPr>
          <a:lstStyle/>
          <a:p>
            <a:pPr marL="0" marR="0" algn="l">
              <a:lnSpc>
                <a:spcPct val="115000"/>
              </a:lnSpc>
              <a:spcBef>
                <a:spcPts val="0"/>
              </a:spcBef>
              <a:spcAft>
                <a:spcPts val="800"/>
              </a:spcAft>
              <a:defRPr sz="1800">
                <a:solidFill>
                  <a:srgbClr val="000000"/>
                </a:solidFill>
              </a:defRPr>
            </a:pPr>
            <a:r>
              <a:rPr lang="en-US" sz="2800" b="1" dirty="0">
                <a:effectLst/>
                <a:latin typeface="Times New Roman" panose="02020603050405020304" pitchFamily="18" charset="0"/>
                <a:ea typeface="Times New Roman" panose="02020603050405020304" pitchFamily="18" charset="0"/>
              </a:rPr>
              <a:t>Security Considerations</a:t>
            </a:r>
          </a:p>
          <a:p>
            <a:pPr marL="0" marR="0" algn="l">
              <a:lnSpc>
                <a:spcPct val="115000"/>
              </a:lnSpc>
              <a:spcBef>
                <a:spcPts val="0"/>
              </a:spcBef>
              <a:spcAft>
                <a:spcPts val="800"/>
              </a:spcAft>
              <a:defRPr sz="1800">
                <a:solidFill>
                  <a:srgbClr val="000000"/>
                </a:solidFill>
              </a:defRPr>
            </a:pPr>
            <a:endParaRPr lang="en-US" sz="2800" dirty="0">
              <a:effectLst/>
              <a:latin typeface="Times New Roman" panose="02020603050405020304" pitchFamily="18" charset="0"/>
              <a:ea typeface="Times New Roman" panose="02020603050405020304" pitchFamily="18" charset="0"/>
            </a:endParaRPr>
          </a:p>
          <a:p>
            <a:pPr marL="0" marR="0" algn="l">
              <a:lnSpc>
                <a:spcPct val="115000"/>
              </a:lnSpc>
              <a:spcBef>
                <a:spcPts val="0"/>
              </a:spcBef>
              <a:spcAft>
                <a:spcPts val="800"/>
              </a:spcAft>
              <a:defRPr sz="1800">
                <a:solidFill>
                  <a:srgbClr val="000000"/>
                </a:solidFill>
              </a:defRPr>
            </a:pPr>
            <a:r>
              <a:rPr lang="en-US" sz="1800" b="1" dirty="0">
                <a:effectLst/>
                <a:latin typeface="Times New Roman" panose="02020603050405020304" pitchFamily="18" charset="0"/>
                <a:ea typeface="Times New Roman" panose="02020603050405020304" pitchFamily="18" charset="0"/>
              </a:rPr>
              <a:t>Access Control:</a:t>
            </a:r>
            <a:endParaRPr lang="en-US" sz="1800" dirty="0">
              <a:effectLst/>
              <a:latin typeface="Times New Roman" panose="02020603050405020304" pitchFamily="18" charset="0"/>
              <a:ea typeface="Times New Roman" panose="02020603050405020304" pitchFamily="18" charset="0"/>
            </a:endParaRP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sz="1800" dirty="0">
                <a:effectLst/>
                <a:latin typeface="Times New Roman" panose="02020603050405020304" pitchFamily="18" charset="0"/>
                <a:ea typeface="Times New Roman" panose="02020603050405020304" pitchFamily="18" charset="0"/>
              </a:rPr>
              <a:t>Implement </a:t>
            </a:r>
            <a:r>
              <a:rPr lang="en-US" sz="1800" b="1" dirty="0">
                <a:effectLst/>
                <a:latin typeface="Times New Roman" panose="02020603050405020304" pitchFamily="18" charset="0"/>
                <a:ea typeface="Times New Roman" panose="02020603050405020304" pitchFamily="18" charset="0"/>
              </a:rPr>
              <a:t>Role-Based Access Control (RBAC)</a:t>
            </a:r>
            <a:r>
              <a:rPr lang="en-US" sz="1800" dirty="0">
                <a:effectLst/>
                <a:latin typeface="Times New Roman" panose="02020603050405020304" pitchFamily="18" charset="0"/>
                <a:ea typeface="Times New Roman" panose="02020603050405020304" pitchFamily="18" charset="0"/>
              </a:rPr>
              <a:t> in UiPath Orchestrator to ensure only authorized users can access, modify, or execute automation processes.</a:t>
            </a:r>
          </a:p>
          <a:p>
            <a:pPr marL="0" marR="0" algn="l">
              <a:lnSpc>
                <a:spcPct val="115000"/>
              </a:lnSpc>
              <a:spcBef>
                <a:spcPts val="0"/>
              </a:spcBef>
              <a:spcAft>
                <a:spcPts val="800"/>
              </a:spcAft>
              <a:defRPr sz="1800">
                <a:solidFill>
                  <a:srgbClr val="000000"/>
                </a:solidFill>
              </a:defRPr>
            </a:pPr>
            <a:r>
              <a:rPr lang="en-US" sz="1800" b="1" dirty="0">
                <a:effectLst/>
                <a:latin typeface="Times New Roman" panose="02020603050405020304" pitchFamily="18" charset="0"/>
                <a:ea typeface="Times New Roman" panose="02020603050405020304" pitchFamily="18" charset="0"/>
              </a:rPr>
              <a:t>Data Encryption:</a:t>
            </a:r>
            <a:endParaRPr lang="en-US" sz="1800" dirty="0">
              <a:effectLst/>
              <a:latin typeface="Times New Roman" panose="02020603050405020304" pitchFamily="18" charset="0"/>
              <a:ea typeface="Times New Roman" panose="02020603050405020304" pitchFamily="18" charset="0"/>
            </a:endParaRP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sz="1800" b="1" dirty="0">
                <a:effectLst/>
                <a:latin typeface="Times New Roman" panose="02020603050405020304" pitchFamily="18" charset="0"/>
                <a:ea typeface="Times New Roman" panose="02020603050405020304" pitchFamily="18" charset="0"/>
              </a:rPr>
              <a:t>SSL/TLS encryption</a:t>
            </a:r>
            <a:r>
              <a:rPr lang="en-US" sz="1800" dirty="0">
                <a:effectLst/>
                <a:latin typeface="Times New Roman" panose="02020603050405020304" pitchFamily="18" charset="0"/>
                <a:ea typeface="Times New Roman" panose="02020603050405020304" pitchFamily="18" charset="0"/>
              </a:rPr>
              <a:t> for all communications between the Orchestrator, robots, and Studio machines to ensure data security.</a:t>
            </a:r>
          </a:p>
          <a:p>
            <a:pPr marL="0" marR="0" algn="l">
              <a:lnSpc>
                <a:spcPct val="115000"/>
              </a:lnSpc>
              <a:spcBef>
                <a:spcPts val="0"/>
              </a:spcBef>
              <a:spcAft>
                <a:spcPts val="800"/>
              </a:spcAft>
              <a:defRPr sz="1800">
                <a:solidFill>
                  <a:srgbClr val="000000"/>
                </a:solidFill>
              </a:defRPr>
            </a:pPr>
            <a:r>
              <a:rPr lang="en-US" sz="1800" b="1" dirty="0">
                <a:effectLst/>
                <a:latin typeface="Times New Roman" panose="02020603050405020304" pitchFamily="18" charset="0"/>
                <a:ea typeface="Times New Roman" panose="02020603050405020304" pitchFamily="18" charset="0"/>
              </a:rPr>
              <a:t>Audit Logs:</a:t>
            </a:r>
            <a:endParaRPr lang="en-US" sz="1800" dirty="0">
              <a:effectLst/>
              <a:latin typeface="Times New Roman" panose="02020603050405020304" pitchFamily="18" charset="0"/>
              <a:ea typeface="Times New Roman" panose="02020603050405020304" pitchFamily="18" charset="0"/>
            </a:endParaRP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sz="1800" dirty="0">
                <a:effectLst/>
                <a:latin typeface="Times New Roman" panose="02020603050405020304" pitchFamily="18" charset="0"/>
                <a:ea typeface="Times New Roman" panose="02020603050405020304" pitchFamily="18" charset="0"/>
              </a:rPr>
              <a:t>Enable detailed audit logs within Orchestrator to track actions taken by users, developers, and robots. This is crucial for compliance and troubleshooting.</a:t>
            </a:r>
          </a:p>
        </p:txBody>
      </p:sp>
    </p:spTree>
    <p:extLst>
      <p:ext uri="{BB962C8B-B14F-4D97-AF65-F5344CB8AC3E}">
        <p14:creationId xmlns:p14="http://schemas.microsoft.com/office/powerpoint/2010/main" val="25512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D1EDA-CE8F-D289-C155-3488551CFC00}"/>
              </a:ext>
            </a:extLst>
          </p:cNvPr>
          <p:cNvSpPr txBox="1"/>
          <p:nvPr/>
        </p:nvSpPr>
        <p:spPr>
          <a:xfrm>
            <a:off x="563526" y="512218"/>
            <a:ext cx="7591645" cy="4642938"/>
          </a:xfrm>
          <a:prstGeom prst="rect">
            <a:avLst/>
          </a:prstGeom>
          <a:noFill/>
        </p:spPr>
        <p:txBody>
          <a:bodyPr wrap="square">
            <a:spAutoFit/>
          </a:bodyPr>
          <a:lstStyle/>
          <a:p>
            <a:pPr marL="0" marR="0" algn="l">
              <a:lnSpc>
                <a:spcPct val="115000"/>
              </a:lnSpc>
              <a:spcBef>
                <a:spcPts val="0"/>
              </a:spcBef>
              <a:spcAft>
                <a:spcPts val="800"/>
              </a:spcAft>
              <a:defRPr sz="1800">
                <a:solidFill>
                  <a:srgbClr val="000000"/>
                </a:solidFill>
              </a:defRPr>
            </a:pPr>
            <a:r>
              <a:rPr lang="en-US" sz="2800" b="1" dirty="0">
                <a:effectLst/>
                <a:latin typeface="Times New Roman" panose="02020603050405020304" pitchFamily="18" charset="0"/>
                <a:ea typeface="Times New Roman" panose="02020603050405020304" pitchFamily="18" charset="0"/>
              </a:rPr>
              <a:t>Monitoring and Maintenance</a:t>
            </a:r>
          </a:p>
          <a:p>
            <a:pPr marL="0" marR="0" algn="l">
              <a:lnSpc>
                <a:spcPct val="115000"/>
              </a:lnSpc>
              <a:spcBef>
                <a:spcPts val="0"/>
              </a:spcBef>
              <a:spcAft>
                <a:spcPts val="800"/>
              </a:spcAft>
              <a:defRPr sz="1800">
                <a:solidFill>
                  <a:srgbClr val="000000"/>
                </a:solidFill>
              </a:defRPr>
            </a:pPr>
            <a:endParaRPr lang="en-US" sz="2800" dirty="0">
              <a:effectLst/>
              <a:latin typeface="Times New Roman" panose="02020603050405020304" pitchFamily="18" charset="0"/>
              <a:ea typeface="Times New Roman" panose="02020603050405020304" pitchFamily="18" charset="0"/>
            </a:endParaRP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b="1" dirty="0">
                <a:effectLst/>
                <a:latin typeface="Times New Roman" panose="02020603050405020304" pitchFamily="18" charset="0"/>
                <a:ea typeface="Times New Roman" panose="02020603050405020304" pitchFamily="18" charset="0"/>
              </a:rPr>
              <a:t>Orchestrator Monitoring</a:t>
            </a:r>
            <a:r>
              <a:rPr lang="en-US" dirty="0">
                <a:effectLst/>
                <a:latin typeface="Times New Roman" panose="02020603050405020304" pitchFamily="18" charset="0"/>
                <a:ea typeface="Times New Roman" panose="02020603050405020304" pitchFamily="18" charset="0"/>
              </a:rPr>
              <a:t>:</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 built-in monitoring tools within Orchestrator to track robot performance, job execution statuses, and errors in real time.</a:t>
            </a: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b="1" dirty="0">
                <a:effectLst/>
                <a:latin typeface="Times New Roman" panose="02020603050405020304" pitchFamily="18" charset="0"/>
                <a:ea typeface="Times New Roman" panose="02020603050405020304" pitchFamily="18" charset="0"/>
              </a:rPr>
              <a:t>Bot Health Checks</a:t>
            </a:r>
            <a:r>
              <a:rPr lang="en-US" dirty="0">
                <a:effectLst/>
                <a:latin typeface="Times New Roman" panose="02020603050405020304" pitchFamily="18" charset="0"/>
                <a:ea typeface="Times New Roman" panose="02020603050405020304" pitchFamily="18" charset="0"/>
              </a:rPr>
              <a:t>:</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Implement automatic health checks for robots to ensure they are online and operational at all times.</a:t>
            </a: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b="1" dirty="0">
                <a:effectLst/>
                <a:latin typeface="Times New Roman" panose="02020603050405020304" pitchFamily="18" charset="0"/>
                <a:ea typeface="Times New Roman" panose="02020603050405020304" pitchFamily="18" charset="0"/>
              </a:rPr>
              <a:t>Logging &amp; Alerts</a:t>
            </a:r>
            <a:r>
              <a:rPr lang="en-US" dirty="0">
                <a:effectLst/>
                <a:latin typeface="Times New Roman" panose="02020603050405020304" pitchFamily="18" charset="0"/>
                <a:ea typeface="Times New Roman" panose="02020603050405020304" pitchFamily="18" charset="0"/>
              </a:rPr>
              <a:t>:</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Enable alerts within Orchestrator for error handling, so if any job fails, the team is immediately notified for resolution.</a:t>
            </a:r>
          </a:p>
        </p:txBody>
      </p:sp>
    </p:spTree>
    <p:extLst>
      <p:ext uri="{BB962C8B-B14F-4D97-AF65-F5344CB8AC3E}">
        <p14:creationId xmlns:p14="http://schemas.microsoft.com/office/powerpoint/2010/main" val="4245983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9DA0FF-CE91-236B-8617-2DE5A2FFFA62}"/>
              </a:ext>
            </a:extLst>
          </p:cNvPr>
          <p:cNvSpPr txBox="1"/>
          <p:nvPr/>
        </p:nvSpPr>
        <p:spPr>
          <a:xfrm>
            <a:off x="489099" y="433330"/>
            <a:ext cx="6836734" cy="3174331"/>
          </a:xfrm>
          <a:prstGeom prst="rect">
            <a:avLst/>
          </a:prstGeom>
          <a:noFill/>
        </p:spPr>
        <p:txBody>
          <a:bodyPr wrap="square">
            <a:spAutoFit/>
          </a:bodyPr>
          <a:lstStyle/>
          <a:p>
            <a:pPr marL="0" marR="0" algn="l">
              <a:lnSpc>
                <a:spcPct val="115000"/>
              </a:lnSpc>
              <a:spcBef>
                <a:spcPts val="0"/>
              </a:spcBef>
              <a:spcAft>
                <a:spcPts val="800"/>
              </a:spcAft>
              <a:defRPr sz="1800">
                <a:solidFill>
                  <a:srgbClr val="000000"/>
                </a:solidFill>
              </a:defRPr>
            </a:pPr>
            <a:r>
              <a:rPr lang="en-US" sz="2800" b="1" dirty="0">
                <a:effectLst/>
                <a:latin typeface="Times New Roman" panose="02020603050405020304" pitchFamily="18" charset="0"/>
                <a:ea typeface="Times New Roman" panose="02020603050405020304" pitchFamily="18" charset="0"/>
              </a:rPr>
              <a:t>Conclusion</a:t>
            </a:r>
          </a:p>
          <a:p>
            <a:pPr marL="0" marR="0" algn="l">
              <a:lnSpc>
                <a:spcPct val="115000"/>
              </a:lnSpc>
              <a:spcBef>
                <a:spcPts val="0"/>
              </a:spcBef>
              <a:spcAft>
                <a:spcPts val="800"/>
              </a:spcAft>
              <a:defRPr sz="1800">
                <a:solidFill>
                  <a:srgbClr val="000000"/>
                </a:solidFill>
              </a:defRPr>
            </a:pPr>
            <a:endParaRPr lang="en-US" sz="2800" dirty="0">
              <a:effectLst/>
              <a:latin typeface="Times New Roman" panose="02020603050405020304" pitchFamily="18" charset="0"/>
              <a:ea typeface="Times New Roman" panose="02020603050405020304" pitchFamily="18" charset="0"/>
            </a:endParaRPr>
          </a:p>
          <a:p>
            <a:pPr marL="0" marR="0" algn="l">
              <a:lnSpc>
                <a:spcPct val="115000"/>
              </a:lnSpc>
              <a:spcBef>
                <a:spcPts val="0"/>
              </a:spcBef>
              <a:spcAft>
                <a:spcPts val="800"/>
              </a:spcAft>
              <a:defRPr sz="1800">
                <a:solidFill>
                  <a:srgbClr val="000000"/>
                </a:solidFill>
              </a:defRPr>
            </a:pPr>
            <a:r>
              <a:rPr lang="en-US" sz="1800" dirty="0">
                <a:effectLst/>
                <a:latin typeface="Times New Roman" panose="02020603050405020304" pitchFamily="18" charset="0"/>
                <a:ea typeface="Times New Roman" panose="02020603050405020304" pitchFamily="18" charset="0"/>
              </a:rPr>
              <a:t>This proposed architecture is designed to provide a stable, scalable, and secure on-premises environment that meets the client’s requirements for automating 6 processes of varying complexity with two unattended bots, two development studios, and one Orchestrator. This structure ensures effective resource utilization, robust error handling, and secure operations while providing flexibility for future growth.</a:t>
            </a:r>
          </a:p>
        </p:txBody>
      </p:sp>
    </p:spTree>
    <p:extLst>
      <p:ext uri="{BB962C8B-B14F-4D97-AF65-F5344CB8AC3E}">
        <p14:creationId xmlns:p14="http://schemas.microsoft.com/office/powerpoint/2010/main" val="318247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0010CE-6DDC-4AFC-7445-F464B39ACD94}"/>
              </a:ext>
            </a:extLst>
          </p:cNvPr>
          <p:cNvSpPr txBox="1"/>
          <p:nvPr/>
        </p:nvSpPr>
        <p:spPr>
          <a:xfrm>
            <a:off x="595423" y="324138"/>
            <a:ext cx="7240772" cy="5371855"/>
          </a:xfrm>
          <a:prstGeom prst="rect">
            <a:avLst/>
          </a:prstGeom>
          <a:noFill/>
        </p:spPr>
        <p:txBody>
          <a:bodyPr wrap="square">
            <a:spAutoFit/>
          </a:bodyPr>
          <a:lstStyle/>
          <a:p>
            <a:pPr marL="0" marR="0" algn="l">
              <a:lnSpc>
                <a:spcPct val="115000"/>
              </a:lnSpc>
              <a:spcBef>
                <a:spcPts val="0"/>
              </a:spcBef>
              <a:spcAft>
                <a:spcPts val="800"/>
              </a:spcAft>
              <a:defRPr sz="1800">
                <a:solidFill>
                  <a:srgbClr val="000000"/>
                </a:solidFill>
              </a:defRPr>
            </a:pPr>
            <a:r>
              <a:rPr lang="en-US" sz="2800" b="1" dirty="0">
                <a:effectLst/>
                <a:latin typeface="Times New Roman" panose="02020603050405020304" pitchFamily="18" charset="0"/>
                <a:ea typeface="Times New Roman" panose="02020603050405020304" pitchFamily="18" charset="0"/>
              </a:rPr>
              <a:t>Client Requirements:</a:t>
            </a:r>
          </a:p>
          <a:p>
            <a:pPr marL="0" marR="0" algn="l">
              <a:lnSpc>
                <a:spcPct val="115000"/>
              </a:lnSpc>
              <a:spcBef>
                <a:spcPts val="0"/>
              </a:spcBef>
              <a:spcAft>
                <a:spcPts val="800"/>
              </a:spcAft>
              <a:defRPr sz="1800">
                <a:solidFill>
                  <a:srgbClr val="000000"/>
                </a:solidFill>
              </a:defRPr>
            </a:pPr>
            <a:endParaRPr lang="en-US" sz="2800" dirty="0">
              <a:effectLst/>
              <a:latin typeface="Times New Roman" panose="02020603050405020304" pitchFamily="18" charset="0"/>
              <a:ea typeface="Times New Roman" panose="02020603050405020304" pitchFamily="18" charset="0"/>
            </a:endParaRP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b="1" dirty="0">
                <a:effectLst/>
                <a:latin typeface="Times New Roman" panose="02020603050405020304" pitchFamily="18" charset="0"/>
                <a:ea typeface="Times New Roman" panose="02020603050405020304" pitchFamily="18" charset="0"/>
              </a:rPr>
              <a:t>On-prem environment</a:t>
            </a:r>
            <a:r>
              <a:rPr lang="en-US" dirty="0">
                <a:effectLst/>
                <a:latin typeface="Times New Roman" panose="02020603050405020304" pitchFamily="18" charset="0"/>
                <a:ea typeface="Times New Roman" panose="02020603050405020304" pitchFamily="18" charset="0"/>
              </a:rPr>
              <a:t> setup:</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Unattended Bots</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Studio licenses</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 Orchestrator (Version 2022.4.3)</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dirty="0">
                <a:effectLst/>
                <a:latin typeface="Times New Roman" panose="02020603050405020304" pitchFamily="18" charset="0"/>
                <a:ea typeface="Times New Roman" panose="02020603050405020304" pitchFamily="18" charset="0"/>
              </a:rPr>
              <a:t>6 -7 Automation processes based on Assumption: </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2 Complex</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Processes</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2 Medium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Processes</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2-3 Simple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Processes</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47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useBgFill="1">
        <p:nvSpPr>
          <p:cNvPr id="3" name="TextBox 2">
            <a:extLst>
              <a:ext uri="{FF2B5EF4-FFF2-40B4-BE49-F238E27FC236}">
                <a16:creationId xmlns:a16="http://schemas.microsoft.com/office/drawing/2014/main" id="{0CA996FD-03B1-7146-6E43-0497F29CD16C}"/>
              </a:ext>
            </a:extLst>
          </p:cNvPr>
          <p:cNvSpPr txBox="1"/>
          <p:nvPr/>
        </p:nvSpPr>
        <p:spPr>
          <a:xfrm>
            <a:off x="595423" y="353835"/>
            <a:ext cx="7219507" cy="4401205"/>
          </a:xfrm>
          <a:prstGeom prst="rect">
            <a:avLst/>
          </a:prstGeom>
        </p:spPr>
        <p:txBody>
          <a:bodyPr wrap="square">
            <a:spAutoFit/>
          </a:bodyPr>
          <a:lstStyle/>
          <a:p>
            <a:pPr algn="l">
              <a:defRPr sz="1800">
                <a:solidFill>
                  <a:srgbClr val="000000"/>
                </a:solidFill>
              </a:defRPr>
            </a:pPr>
            <a:r>
              <a:rPr lang="en-US" sz="2800" b="1" dirty="0">
                <a:effectLst/>
                <a:latin typeface="Times New Roman" panose="02020603050405020304" pitchFamily="18" charset="0"/>
                <a:ea typeface="Times New Roman" panose="02020603050405020304" pitchFamily="18" charset="0"/>
              </a:rPr>
              <a:t>Automation Process Complexity</a:t>
            </a:r>
            <a:br>
              <a:rPr lang="en-US" sz="1800" b="1" dirty="0">
                <a:effectLst/>
                <a:latin typeface="Times New Roman" panose="02020603050405020304" pitchFamily="18" charset="0"/>
                <a:ea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Before diving into the architecture, it's essential to break down the complexity of the automation processes:</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Complex Processes</a:t>
            </a:r>
            <a:r>
              <a:rPr lang="en-US" sz="1800" dirty="0">
                <a:effectLst/>
                <a:latin typeface="Times New Roman" panose="02020603050405020304" pitchFamily="18" charset="0"/>
                <a:ea typeface="Times New Roman" panose="02020603050405020304" pitchFamily="18" charset="0"/>
              </a:rPr>
              <a:t>: These typically involve multiple applications, require interaction with different systems (APIs, databases), and have intricate workflows with decision-making logic and exception handling.</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Medium Processes</a:t>
            </a:r>
            <a:r>
              <a:rPr lang="en-US" sz="1800" dirty="0">
                <a:effectLst/>
                <a:latin typeface="Times New Roman" panose="02020603050405020304" pitchFamily="18" charset="0"/>
                <a:ea typeface="Times New Roman" panose="02020603050405020304" pitchFamily="18" charset="0"/>
              </a:rPr>
              <a:t>: These involve moderately complex workflows, such as integrating a few systems with straightforward logic.</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Simple Processes</a:t>
            </a:r>
            <a:r>
              <a:rPr lang="en-US" sz="1800" dirty="0">
                <a:effectLst/>
                <a:latin typeface="Times New Roman" panose="02020603050405020304" pitchFamily="18" charset="0"/>
                <a:ea typeface="Times New Roman" panose="02020603050405020304" pitchFamily="18" charset="0"/>
              </a:rPr>
              <a:t>: These are straightforward automations, such as data entry or report generation, with minimal decision-making.</a:t>
            </a:r>
            <a:endParaRPr lang="en-US" dirty="0"/>
          </a:p>
        </p:txBody>
      </p:sp>
    </p:spTree>
    <p:extLst>
      <p:ext uri="{BB962C8B-B14F-4D97-AF65-F5344CB8AC3E}">
        <p14:creationId xmlns:p14="http://schemas.microsoft.com/office/powerpoint/2010/main" val="247168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useBgFill="1">
        <p:nvSpPr>
          <p:cNvPr id="3" name="TextBox 2">
            <a:extLst>
              <a:ext uri="{FF2B5EF4-FFF2-40B4-BE49-F238E27FC236}">
                <a16:creationId xmlns:a16="http://schemas.microsoft.com/office/drawing/2014/main" id="{D94DB010-4D10-5A06-64FB-BB974760D362}"/>
              </a:ext>
            </a:extLst>
          </p:cNvPr>
          <p:cNvSpPr txBox="1"/>
          <p:nvPr/>
        </p:nvSpPr>
        <p:spPr>
          <a:xfrm>
            <a:off x="489098" y="358522"/>
            <a:ext cx="8410353" cy="5324535"/>
          </a:xfrm>
          <a:prstGeom prst="rect">
            <a:avLst/>
          </a:prstGeom>
        </p:spPr>
        <p:txBody>
          <a:bodyPr wrap="square">
            <a:spAutoFit/>
          </a:bodyPr>
          <a:lstStyle/>
          <a:p>
            <a:pPr algn="l">
              <a:defRPr sz="1800">
                <a:solidFill>
                  <a:srgbClr val="000000"/>
                </a:solidFill>
              </a:defRPr>
            </a:pPr>
            <a:r>
              <a:rPr lang="en-US" sz="2800" b="1" dirty="0">
                <a:effectLst/>
                <a:latin typeface="Times New Roman" panose="02020603050405020304" pitchFamily="18" charset="0"/>
                <a:ea typeface="Times New Roman" panose="02020603050405020304" pitchFamily="18" charset="0"/>
              </a:rPr>
              <a:t>Architecture Layout for On-Prem Environment</a:t>
            </a:r>
            <a:br>
              <a:rPr lang="en-US" sz="1200" b="1"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r>
              <a:rPr lang="en-US" sz="1800" dirty="0">
                <a:latin typeface="Times New Roman" panose="02020603050405020304" pitchFamily="18" charset="0"/>
              </a:rPr>
              <a:t>Below is a high-level architecture that accommodates the client's requirements for on-premises deployment.</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Architecture Components:</a:t>
            </a:r>
            <a:br>
              <a:rPr lang="en-US" sz="1800" b="1" dirty="0">
                <a:latin typeface="Times New Roman" panose="02020603050405020304" pitchFamily="18" charset="0"/>
              </a:rPr>
            </a:br>
            <a:br>
              <a:rPr lang="en-US" sz="1800" b="1" dirty="0">
                <a:latin typeface="Times New Roman" panose="02020603050405020304" pitchFamily="18" charset="0"/>
              </a:rPr>
            </a:br>
            <a:r>
              <a:rPr lang="en-US" sz="1800" b="1" dirty="0">
                <a:latin typeface="Times New Roman" panose="02020603050405020304" pitchFamily="18" charset="0"/>
              </a:rPr>
              <a:t>1. Orchestrator (Version 2022.4.3):</a:t>
            </a:r>
            <a:br>
              <a:rPr lang="en-US" sz="1800" dirty="0">
                <a:latin typeface="Times New Roman" panose="02020603050405020304" pitchFamily="18" charset="0"/>
              </a:rPr>
            </a:br>
            <a:r>
              <a:rPr lang="en-US" sz="1800" dirty="0">
                <a:latin typeface="Times New Roman" panose="02020603050405020304" pitchFamily="18" charset="0"/>
              </a:rPr>
              <a:t>Central control hub that manages the automation lifecycle.</a:t>
            </a:r>
            <a:br>
              <a:rPr lang="en-US" sz="1800" dirty="0">
                <a:latin typeface="Times New Roman" panose="02020603050405020304" pitchFamily="18" charset="0"/>
              </a:rPr>
            </a:br>
            <a:r>
              <a:rPr lang="en-US" sz="1800" dirty="0">
                <a:latin typeface="Times New Roman" panose="02020603050405020304" pitchFamily="18" charset="0"/>
              </a:rPr>
              <a:t>Responsible for scheduling, managing, and monitoring the bots and processes.</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2. Unattended Bots:</a:t>
            </a:r>
            <a:br>
              <a:rPr lang="en-US" sz="1800" dirty="0">
                <a:latin typeface="Times New Roman" panose="02020603050405020304" pitchFamily="18" charset="0"/>
              </a:rPr>
            </a:br>
            <a:r>
              <a:rPr lang="en-US" sz="1800" dirty="0">
                <a:latin typeface="Times New Roman" panose="02020603050405020304" pitchFamily="18" charset="0"/>
              </a:rPr>
              <a:t>Run automation processes without human intervention, enabling 24/7 operations.</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3. Studio Licenses:</a:t>
            </a:r>
            <a:br>
              <a:rPr lang="en-US" sz="1800" dirty="0">
                <a:latin typeface="Times New Roman" panose="02020603050405020304" pitchFamily="18" charset="0"/>
              </a:rPr>
            </a:br>
            <a:r>
              <a:rPr lang="en-US" sz="1800" dirty="0">
                <a:latin typeface="Times New Roman" panose="02020603050405020304" pitchFamily="18" charset="0"/>
              </a:rPr>
              <a:t>Development environment where the automation workflows are designed and tested before being deployed to production.</a:t>
            </a:r>
            <a:br>
              <a:rPr lang="en-US" sz="1800" dirty="0">
                <a:latin typeface="Times New Roman" panose="02020603050405020304" pitchFamily="18" charset="0"/>
              </a:rPr>
            </a:br>
            <a:endParaRPr lang="en-US" dirty="0"/>
          </a:p>
        </p:txBody>
      </p:sp>
    </p:spTree>
    <p:extLst>
      <p:ext uri="{BB962C8B-B14F-4D97-AF65-F5344CB8AC3E}">
        <p14:creationId xmlns:p14="http://schemas.microsoft.com/office/powerpoint/2010/main" val="15496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F5EA9-D45B-405F-92D1-D905988316DE}"/>
              </a:ext>
            </a:extLst>
          </p:cNvPr>
          <p:cNvSpPr txBox="1"/>
          <p:nvPr/>
        </p:nvSpPr>
        <p:spPr>
          <a:xfrm>
            <a:off x="1276211" y="270435"/>
            <a:ext cx="6368597" cy="480131"/>
          </a:xfrm>
          <a:prstGeom prst="rect">
            <a:avLst/>
          </a:prstGeom>
          <a:noFill/>
        </p:spPr>
        <p:txBody>
          <a:bodyPr wrap="square">
            <a:spAutoFit/>
          </a:bodyPr>
          <a:lstStyle/>
          <a:p>
            <a:pPr marL="0" marR="0" lvl="0" indent="0" fontAlgn="base" algn="l">
              <a:lnSpc>
                <a:spcPct val="90000"/>
              </a:lnSpc>
              <a:spcBef>
                <a:spcPct val="0"/>
              </a:spcBef>
              <a:spcAft>
                <a:spcPts val="600"/>
              </a:spcAft>
              <a:buClrTx/>
              <a:buSzTx/>
              <a:tabLst/>
              <a:defRPr sz="1800">
                <a:solidFill>
                  <a:srgbClr val="000000"/>
                </a:solidFill>
              </a:defRPr>
            </a:pPr>
            <a:r>
              <a:rPr kumimoji="0" lang="en-US" altLang="en-US" sz="2800" b="1" i="0" u="none" strike="noStrike" kern="1200" cap="none" normalizeH="0" baseline="0" dirty="0">
                <a:ln>
                  <a:noFill/>
                </a:ln>
                <a:solidFill>
                  <a:schemeClr val="tx1"/>
                </a:solidFill>
                <a:effectLst/>
                <a:latin typeface="+mj-lt"/>
                <a:ea typeface="+mj-ea"/>
                <a:cs typeface="+mj-cs"/>
              </a:rPr>
              <a:t>High-Level Architecture Diagram:</a:t>
            </a:r>
            <a:endParaRPr kumimoji="0" lang="en-US" altLang="en-US" sz="2800" b="0" i="0" u="none" strike="noStrike" kern="1200" cap="none" normalizeH="0" baseline="0" dirty="0">
              <a:ln>
                <a:noFill/>
              </a:ln>
              <a:solidFill>
                <a:schemeClr val="tx1"/>
              </a:solidFill>
              <a:effectLst/>
              <a:latin typeface="+mj-lt"/>
              <a:ea typeface="+mj-ea"/>
              <a:cs typeface="+mj-cs"/>
            </a:endParaRPr>
          </a:p>
        </p:txBody>
      </p:sp>
      <p:pic>
        <p:nvPicPr>
          <p:cNvPr id="4" name="Picture 5" descr="Attended automation infrastructure - Robot - UiPath Community Forum">
            <a:extLst>
              <a:ext uri="{FF2B5EF4-FFF2-40B4-BE49-F238E27FC236}">
                <a16:creationId xmlns:a16="http://schemas.microsoft.com/office/drawing/2014/main" id="{91F5B2DE-4232-0F5C-FCA6-6DFC903234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3952" y="1556959"/>
            <a:ext cx="7025043" cy="451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01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CAA527-3580-8548-DC41-AB30ADD2CE7F}"/>
              </a:ext>
            </a:extLst>
          </p:cNvPr>
          <p:cNvSpPr txBox="1"/>
          <p:nvPr/>
        </p:nvSpPr>
        <p:spPr>
          <a:xfrm>
            <a:off x="489097" y="305636"/>
            <a:ext cx="7729870" cy="5878532"/>
          </a:xfrm>
          <a:prstGeom prst="rect">
            <a:avLst/>
          </a:prstGeom>
          <a:noFill/>
        </p:spPr>
        <p:txBody>
          <a:bodyPr wrap="square">
            <a:spAutoFit/>
          </a:bodyPr>
          <a:lstStyle/>
          <a:p>
            <a:pPr algn="l">
              <a:defRPr sz="1800">
                <a:solidFill>
                  <a:srgbClr val="000000"/>
                </a:solidFill>
              </a:defRPr>
            </a:pPr>
            <a:r>
              <a:rPr lang="en-US" sz="2800" b="1" dirty="0">
                <a:effectLst/>
                <a:latin typeface="Times New Roman" panose="02020603050405020304" pitchFamily="18" charset="0"/>
                <a:ea typeface="Times New Roman" panose="02020603050405020304" pitchFamily="18" charset="0"/>
              </a:rPr>
              <a:t>Orchestrator (Version 2022.4.3)</a:t>
            </a:r>
            <a:br>
              <a:rPr lang="en-US" sz="1200" b="1"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r>
              <a:rPr lang="en-US" sz="1800" b="1" dirty="0">
                <a:latin typeface="Times New Roman" panose="02020603050405020304" pitchFamily="18" charset="0"/>
              </a:rPr>
              <a:t>Purpose: </a:t>
            </a:r>
            <a:r>
              <a:rPr lang="en-US" sz="1800" dirty="0">
                <a:latin typeface="Times New Roman" panose="02020603050405020304" pitchFamily="18" charset="0"/>
              </a:rPr>
              <a:t>Orchestrator will handle all scheduling, monitoring, and management tasks for the bots running the automation processes.</a:t>
            </a:r>
          </a:p>
          <a:p>
            <a:br>
              <a:rPr lang="en-US" sz="1800" dirty="0">
                <a:latin typeface="Times New Roman" panose="02020603050405020304" pitchFamily="18" charset="0"/>
              </a:rPr>
            </a:br>
            <a:pPr algn="l">
              <a:defRPr sz="1800">
                <a:solidFill>
                  <a:srgbClr val="000000"/>
                </a:solidFill>
              </a:defRPr>
            </a:pPr>
            <a:r>
              <a:rPr lang="en-US" sz="1800" b="1" dirty="0">
                <a:latin typeface="Times New Roman" panose="02020603050405020304" pitchFamily="18" charset="0"/>
              </a:rPr>
              <a:t>High Availability: </a:t>
            </a:r>
            <a:r>
              <a:rPr lang="en-US" sz="1800" dirty="0">
                <a:latin typeface="Times New Roman" panose="02020603050405020304" pitchFamily="18" charset="0"/>
              </a:rPr>
              <a:t>For an on-premise setup, it's important to have failover options (e.g., backup Orchestrator setup or replication in case of failure).</a:t>
            </a:r>
          </a:p>
          <a:p>
            <a:br>
              <a:rPr lang="en-US" sz="1800" dirty="0">
                <a:latin typeface="Times New Roman" panose="02020603050405020304" pitchFamily="18" charset="0"/>
              </a:rPr>
            </a:br>
            <a:pPr algn="l">
              <a:defRPr sz="1800">
                <a:solidFill>
                  <a:srgbClr val="000000"/>
                </a:solidFill>
              </a:defRPr>
            </a:pPr>
            <a:r>
              <a:rPr lang="en-US" sz="1800" dirty="0">
                <a:latin typeface="Times New Roman" panose="02020603050405020304" pitchFamily="18" charset="0"/>
              </a:rPr>
              <a:t>Features Used:</a:t>
            </a:r>
            <a:br>
              <a:rPr lang="en-US" sz="1800" dirty="0">
                <a:latin typeface="Times New Roman" panose="02020603050405020304" pitchFamily="18" charset="0"/>
              </a:rPr>
            </a:br>
            <a:r>
              <a:rPr lang="en-US" sz="1800" b="1" dirty="0">
                <a:latin typeface="Times New Roman" panose="02020603050405020304" pitchFamily="18" charset="0"/>
              </a:rPr>
              <a:t>Process Scheduling: </a:t>
            </a:r>
            <a:r>
              <a:rPr lang="en-US" sz="1800" dirty="0">
                <a:latin typeface="Times New Roman" panose="02020603050405020304" pitchFamily="18" charset="0"/>
              </a:rPr>
              <a:t>The two unattended bots will handle the automation processes based on a scheduled time or on-demand triggers.</a:t>
            </a:r>
          </a:p>
          <a:p>
            <a:br>
              <a:rPr lang="en-US" sz="1800" dirty="0">
                <a:latin typeface="Times New Roman" panose="02020603050405020304" pitchFamily="18" charset="0"/>
              </a:rPr>
            </a:br>
            <a:pPr algn="l">
              <a:defRPr sz="1800">
                <a:solidFill>
                  <a:srgbClr val="000000"/>
                </a:solidFill>
              </a:defRPr>
            </a:pPr>
            <a:r>
              <a:rPr lang="en-US" sz="1800" b="1" dirty="0">
                <a:latin typeface="Times New Roman" panose="02020603050405020304" pitchFamily="18" charset="0"/>
              </a:rPr>
              <a:t>Queues: </a:t>
            </a:r>
            <a:r>
              <a:rPr lang="en-US" sz="1800" dirty="0">
                <a:latin typeface="Times New Roman" panose="02020603050405020304" pitchFamily="18" charset="0"/>
              </a:rPr>
              <a:t>For complex processes, job requests will be managed in Queues. Queues ensure better load balancing for Unattended Bots, allowing processes to be distributed efficiently.</a:t>
            </a:r>
          </a:p>
          <a:p>
            <a:br>
              <a:rPr lang="en-US" sz="1800" dirty="0">
                <a:latin typeface="Times New Roman" panose="02020603050405020304" pitchFamily="18" charset="0"/>
              </a:rPr>
            </a:br>
            <a:pPr algn="l">
              <a:defRPr sz="1800">
                <a:solidFill>
                  <a:srgbClr val="000000"/>
                </a:solidFill>
              </a:defRPr>
            </a:pPr>
            <a:r>
              <a:rPr lang="en-US" sz="1800" b="1" dirty="0">
                <a:latin typeface="Times New Roman" panose="02020603050405020304" pitchFamily="18" charset="0"/>
              </a:rPr>
              <a:t>Logs &amp; Monitoring: </a:t>
            </a:r>
            <a:r>
              <a:rPr lang="en-US" sz="1800" dirty="0">
                <a:latin typeface="Times New Roman" panose="02020603050405020304" pitchFamily="18" charset="0"/>
              </a:rPr>
              <a:t>Orchestrator stores logs and offers real-time monitoring of the bots. Error handling and troubleshooting are streamlined through centralized logging.</a:t>
            </a:r>
            <a:br>
              <a:rPr lang="en-US" sz="1800" dirty="0">
                <a:latin typeface="Times New Roman" panose="02020603050405020304" pitchFamily="18" charset="0"/>
              </a:rPr>
            </a:br>
            <a:endParaRPr lang="en-US" dirty="0"/>
          </a:p>
        </p:txBody>
      </p:sp>
    </p:spTree>
    <p:extLst>
      <p:ext uri="{BB962C8B-B14F-4D97-AF65-F5344CB8AC3E}">
        <p14:creationId xmlns:p14="http://schemas.microsoft.com/office/powerpoint/2010/main" val="402018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637C0E-2351-F2AF-11F8-6E2D98B9D2C0}"/>
              </a:ext>
            </a:extLst>
          </p:cNvPr>
          <p:cNvSpPr txBox="1"/>
          <p:nvPr/>
        </p:nvSpPr>
        <p:spPr>
          <a:xfrm>
            <a:off x="520995" y="330246"/>
            <a:ext cx="7453423" cy="4770537"/>
          </a:xfrm>
          <a:prstGeom prst="rect">
            <a:avLst/>
          </a:prstGeom>
          <a:noFill/>
        </p:spPr>
        <p:txBody>
          <a:bodyPr wrap="square">
            <a:spAutoFit/>
          </a:bodyPr>
          <a:lstStyle/>
          <a:p>
            <a:pPr algn="l">
              <a:defRPr sz="1800">
                <a:solidFill>
                  <a:srgbClr val="000000"/>
                </a:solidFill>
              </a:defRPr>
            </a:pPr>
            <a:r>
              <a:rPr lang="en-US" sz="2800" b="1" dirty="0">
                <a:effectLst/>
                <a:latin typeface="Times New Roman" panose="02020603050405020304" pitchFamily="18" charset="0"/>
                <a:ea typeface="Times New Roman" panose="02020603050405020304" pitchFamily="18" charset="0"/>
              </a:rPr>
              <a:t>Unattended Robots (2 Bots)</a:t>
            </a:r>
            <a:br>
              <a:rPr lang="en-US" sz="2800" b="1"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r>
              <a:rPr lang="en-US" sz="1800" b="1" dirty="0">
                <a:latin typeface="Times New Roman" panose="02020603050405020304" pitchFamily="18" charset="0"/>
              </a:rPr>
              <a:t>Unattended Robot 1:</a:t>
            </a:r>
            <a:br>
              <a:rPr lang="en-US" sz="1800" dirty="0">
                <a:latin typeface="Times New Roman" panose="02020603050405020304" pitchFamily="18" charset="0"/>
              </a:rPr>
            </a:br>
            <a:r>
              <a:rPr lang="en-US" sz="1800" dirty="0">
                <a:latin typeface="Times New Roman" panose="02020603050405020304" pitchFamily="18" charset="0"/>
              </a:rPr>
              <a:t>Assigned to handle simple and medium complexity processes. This bot will run automated workflows like routine data entry tasks or medium complexity API-based interactions.</a:t>
            </a:r>
          </a:p>
          <a:p>
            <a:br>
              <a:rPr lang="en-US" sz="1800" dirty="0">
                <a:latin typeface="Times New Roman" panose="02020603050405020304" pitchFamily="18" charset="0"/>
              </a:rPr>
            </a:br>
            <a:pPr algn="l">
              <a:defRPr sz="1800">
                <a:solidFill>
                  <a:srgbClr val="000000"/>
                </a:solidFill>
              </a:defRPr>
            </a:pPr>
            <a:r>
              <a:rPr lang="en-US" sz="1800" b="1" dirty="0">
                <a:latin typeface="Times New Roman" panose="02020603050405020304" pitchFamily="18" charset="0"/>
              </a:rPr>
              <a:t>Unattended Robot 2:</a:t>
            </a:r>
            <a:br>
              <a:rPr lang="en-US" sz="1800" dirty="0">
                <a:latin typeface="Times New Roman" panose="02020603050405020304" pitchFamily="18" charset="0"/>
              </a:rPr>
            </a:br>
            <a:r>
              <a:rPr lang="en-US" sz="1800" dirty="0">
                <a:latin typeface="Times New Roman" panose="02020603050405020304" pitchFamily="18" charset="0"/>
              </a:rPr>
              <a:t>Will handle the complex processes as well as medium complexity workflows. These processes will likely involve integration with multiple systems, more decision logic, and exception handling.</a:t>
            </a:r>
          </a:p>
          <a:p>
            <a:br>
              <a:rPr lang="en-US" sz="1800" dirty="0">
                <a:latin typeface="Times New Roman" panose="02020603050405020304" pitchFamily="18" charset="0"/>
              </a:rPr>
            </a:br>
            <a:pPr algn="l">
              <a:defRPr sz="1800">
                <a:solidFill>
                  <a:srgbClr val="000000"/>
                </a:solidFill>
              </a:defRPr>
            </a:pPr>
            <a:r>
              <a:rPr lang="en-US" sz="1800" b="1" dirty="0">
                <a:latin typeface="Times New Roman" panose="02020603050405020304" pitchFamily="18" charset="0"/>
              </a:rPr>
              <a:t>Scalability:</a:t>
            </a:r>
            <a:br>
              <a:rPr lang="en-US" sz="1800" dirty="0">
                <a:latin typeface="Times New Roman" panose="02020603050405020304" pitchFamily="18" charset="0"/>
              </a:rPr>
            </a:br>
            <a:r>
              <a:rPr lang="en-US" sz="1800" dirty="0">
                <a:latin typeface="Times New Roman" panose="02020603050405020304" pitchFamily="18" charset="0"/>
              </a:rPr>
              <a:t>Even with 2 unattended bots, the architecture is designed to scale. More bots can be added to the environment in the future to support additional automation processes, allowing for horizontal scaling.</a:t>
            </a:r>
            <a:endParaRPr lang="en-US" dirty="0"/>
          </a:p>
        </p:txBody>
      </p:sp>
    </p:spTree>
    <p:extLst>
      <p:ext uri="{BB962C8B-B14F-4D97-AF65-F5344CB8AC3E}">
        <p14:creationId xmlns:p14="http://schemas.microsoft.com/office/powerpoint/2010/main" val="45130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8C0357-EA2E-39FE-6D9E-6BB1F687A13E}"/>
              </a:ext>
            </a:extLst>
          </p:cNvPr>
          <p:cNvSpPr txBox="1"/>
          <p:nvPr/>
        </p:nvSpPr>
        <p:spPr>
          <a:xfrm>
            <a:off x="770860" y="394869"/>
            <a:ext cx="7155712" cy="4216539"/>
          </a:xfrm>
          <a:prstGeom prst="rect">
            <a:avLst/>
          </a:prstGeom>
          <a:noFill/>
        </p:spPr>
        <p:txBody>
          <a:bodyPr wrap="square">
            <a:spAutoFit/>
          </a:bodyPr>
          <a:lstStyle/>
          <a:p>
            <a:pPr algn="l">
              <a:defRPr sz="1800">
                <a:solidFill>
                  <a:srgbClr val="000000"/>
                </a:solidFill>
              </a:defRPr>
            </a:pPr>
            <a:r>
              <a:rPr lang="en-US" sz="2800" b="1" dirty="0">
                <a:effectLst/>
                <a:latin typeface="Times New Roman" panose="02020603050405020304" pitchFamily="18" charset="0"/>
                <a:ea typeface="Times New Roman" panose="02020603050405020304" pitchFamily="18" charset="0"/>
              </a:rPr>
              <a:t>UiPath Studio (2 Licenses)</a:t>
            </a:r>
            <a:br>
              <a:rPr lang="en-US" sz="2800" b="1"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br>
              <a:rPr lang="en-US" sz="1200" dirty="0">
                <a:effectLst/>
                <a:latin typeface="Times New Roman" panose="02020603050405020304" pitchFamily="18" charset="0"/>
                <a:ea typeface="Times New Roman" panose="02020603050405020304" pitchFamily="18" charset="0"/>
              </a:rPr>
            </a:br>
            <a:r>
              <a:rPr lang="en-US" sz="1800" b="1" dirty="0">
                <a:latin typeface="Times New Roman" panose="02020603050405020304" pitchFamily="18" charset="0"/>
              </a:rPr>
              <a:t>Studio 1:</a:t>
            </a:r>
            <a:br>
              <a:rPr lang="en-US" sz="1800" dirty="0">
                <a:latin typeface="Times New Roman" panose="02020603050405020304" pitchFamily="18" charset="0"/>
              </a:rPr>
            </a:br>
            <a:r>
              <a:rPr lang="en-US" sz="1800" dirty="0">
                <a:latin typeface="Times New Roman" panose="02020603050405020304" pitchFamily="18" charset="0"/>
              </a:rPr>
              <a:t>Primarily used by one RPA developer for designing and testing the simpler and medium complexity workflows.</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Studio 2:</a:t>
            </a:r>
            <a:br>
              <a:rPr lang="en-US" sz="1800" dirty="0">
                <a:latin typeface="Times New Roman" panose="02020603050405020304" pitchFamily="18" charset="0"/>
              </a:rPr>
            </a:br>
            <a:r>
              <a:rPr lang="en-US" sz="1800" dirty="0">
                <a:latin typeface="Times New Roman" panose="02020603050405020304" pitchFamily="18" charset="0"/>
              </a:rPr>
              <a:t>Used for developing more complex workflows, involving API calls, advanced error handling, and integration with external systems like databases or ERP systems.</a:t>
            </a:r>
            <a:br>
              <a:rPr lang="en-US" sz="1800" dirty="0">
                <a:latin typeface="Times New Roman" panose="02020603050405020304" pitchFamily="18" charset="0"/>
              </a:rPr>
            </a:br>
            <a:br>
              <a:rPr lang="en-US" sz="1800" dirty="0">
                <a:latin typeface="Times New Roman" panose="02020603050405020304" pitchFamily="18" charset="0"/>
              </a:rPr>
            </a:br>
            <a:r>
              <a:rPr lang="en-US" sz="1800" b="1" dirty="0">
                <a:latin typeface="Times New Roman" panose="02020603050405020304" pitchFamily="18" charset="0"/>
              </a:rPr>
              <a:t>Git/Version Control:</a:t>
            </a:r>
            <a:br>
              <a:rPr lang="en-US" sz="1800" dirty="0">
                <a:latin typeface="Times New Roman" panose="02020603050405020304" pitchFamily="18" charset="0"/>
              </a:rPr>
            </a:br>
            <a:r>
              <a:rPr lang="en-US" sz="1800" dirty="0">
                <a:latin typeface="Times New Roman" panose="02020603050405020304" pitchFamily="18" charset="0"/>
              </a:rPr>
              <a:t>Both studios are connected to a version control system (e.g., Git) to ensure collaboration and manage changes in workflows.</a:t>
            </a:r>
            <a:endParaRPr lang="en-US" dirty="0"/>
          </a:p>
        </p:txBody>
      </p:sp>
    </p:spTree>
    <p:extLst>
      <p:ext uri="{BB962C8B-B14F-4D97-AF65-F5344CB8AC3E}">
        <p14:creationId xmlns:p14="http://schemas.microsoft.com/office/powerpoint/2010/main" val="376928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CA1E82-A623-FD62-E069-216499861088}"/>
              </a:ext>
            </a:extLst>
          </p:cNvPr>
          <p:cNvSpPr txBox="1"/>
          <p:nvPr/>
        </p:nvSpPr>
        <p:spPr>
          <a:xfrm>
            <a:off x="552894" y="135331"/>
            <a:ext cx="7474688" cy="5803768"/>
          </a:xfrm>
          <a:prstGeom prst="rect">
            <a:avLst/>
          </a:prstGeom>
          <a:noFill/>
        </p:spPr>
        <p:txBody>
          <a:bodyPr wrap="square">
            <a:spAutoFit/>
          </a:bodyPr>
          <a:lstStyle/>
          <a:p>
            <a:pPr marL="0" marR="0" algn="l">
              <a:lnSpc>
                <a:spcPct val="115000"/>
              </a:lnSpc>
              <a:spcBef>
                <a:spcPts val="0"/>
              </a:spcBef>
              <a:spcAft>
                <a:spcPts val="800"/>
              </a:spcAft>
              <a:defRPr sz="1800">
                <a:solidFill>
                  <a:srgbClr val="000000"/>
                </a:solidFill>
              </a:defRPr>
            </a:pPr>
            <a:r>
              <a:rPr lang="en-US" sz="2800" b="1" dirty="0">
                <a:effectLst/>
                <a:latin typeface="Times New Roman" panose="02020603050405020304" pitchFamily="18" charset="0"/>
                <a:ea typeface="Times New Roman" panose="02020603050405020304" pitchFamily="18" charset="0"/>
              </a:rPr>
              <a:t>Environment Setup for Automation Process Execution</a:t>
            </a:r>
            <a:endParaRPr lang="en-US" sz="2800" dirty="0">
              <a:effectLst/>
              <a:latin typeface="Times New Roman" panose="02020603050405020304" pitchFamily="18" charset="0"/>
              <a:ea typeface="Times New Roman" panose="02020603050405020304" pitchFamily="18" charset="0"/>
            </a:endParaRPr>
          </a:p>
          <a:p>
            <a:pPr marL="0" marR="0" algn="l">
              <a:lnSpc>
                <a:spcPct val="115000"/>
              </a:lnSpc>
              <a:spcBef>
                <a:spcPts val="0"/>
              </a:spcBef>
              <a:spcAft>
                <a:spcPts val="800"/>
              </a:spcAft>
              <a:defRPr sz="1800">
                <a:solidFill>
                  <a:srgbClr val="000000"/>
                </a:solidFill>
              </a:defRPr>
            </a:pPr>
            <a:r>
              <a:rPr lang="en-US" b="1" dirty="0">
                <a:effectLst/>
                <a:latin typeface="Times New Roman" panose="02020603050405020304" pitchFamily="18" charset="0"/>
                <a:ea typeface="Times New Roman" panose="02020603050405020304" pitchFamily="18" charset="0"/>
              </a:rPr>
              <a:t>Unattended Bot Execution Strategy:</a:t>
            </a:r>
            <a:endParaRPr lang="en-US" dirty="0">
              <a:effectLst/>
              <a:latin typeface="Times New Roman" panose="02020603050405020304" pitchFamily="18" charset="0"/>
              <a:ea typeface="Times New Roman" panose="02020603050405020304" pitchFamily="18" charset="0"/>
            </a:endParaRP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b="1" dirty="0">
                <a:effectLst/>
                <a:latin typeface="Times New Roman" panose="02020603050405020304" pitchFamily="18" charset="0"/>
                <a:ea typeface="Times New Roman" panose="02020603050405020304" pitchFamily="18" charset="0"/>
              </a:rPr>
              <a:t>Bot 1</a:t>
            </a:r>
            <a:r>
              <a:rPr lang="en-US" dirty="0">
                <a:effectLst/>
                <a:latin typeface="Times New Roman" panose="02020603050405020304" pitchFamily="18" charset="0"/>
                <a:ea typeface="Times New Roman" panose="02020603050405020304" pitchFamily="18" charset="0"/>
              </a:rPr>
              <a:t> will handle the simpler tasks such as:</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Automating data entry into a CRM or ERP system.</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Running scheduled reports for business units.</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Updating records in a database from Excel sheets.</a:t>
            </a: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b="1" dirty="0">
                <a:effectLst/>
                <a:latin typeface="Times New Roman" panose="02020603050405020304" pitchFamily="18" charset="0"/>
                <a:ea typeface="Times New Roman" panose="02020603050405020304" pitchFamily="18" charset="0"/>
              </a:rPr>
              <a:t>Bot 2</a:t>
            </a:r>
            <a:r>
              <a:rPr lang="en-US" dirty="0">
                <a:effectLst/>
                <a:latin typeface="Times New Roman" panose="02020603050405020304" pitchFamily="18" charset="0"/>
                <a:ea typeface="Times New Roman" panose="02020603050405020304" pitchFamily="18" charset="0"/>
              </a:rPr>
              <a:t> will focus on more complex jobs:</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Integration tasks involving multiple APIs.</a:t>
            </a:r>
          </a:p>
          <a:p>
            <a:pPr marL="742950" marR="0" lvl="1" indent="-285750" algn="l">
              <a:lnSpc>
                <a:spcPct val="115000"/>
              </a:lnSpc>
              <a:spcBef>
                <a:spcPts val="0"/>
              </a:spcBef>
              <a:spcAft>
                <a:spcPts val="800"/>
              </a:spcAft>
              <a:buSzPts val="1000"/>
              <a:buFont typeface="Courier New" panose="02070309020205020404" pitchFamily="49" charset="0"/>
              <a:buChar char="o"/>
              <a:tabLst>
                <a:tab pos="914400" algn="l"/>
              </a:tabLst>
              <a:defRPr sz="1800">
                <a:solidFill>
                  <a:srgbClr val="000000"/>
                </a:solidFill>
              </a:defRP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Automating multi-step workflows that involve ERP, CRM, and internal applications with exception handling.</a:t>
            </a: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defRPr sz="1800">
                <a:solidFill>
                  <a:srgbClr val="000000"/>
                </a:solidFill>
              </a:defRPr>
            </a:pPr>
            <a:r>
              <a:rPr lang="en-US" dirty="0">
                <a:effectLst/>
                <a:latin typeface="Times New Roman" panose="02020603050405020304" pitchFamily="18" charset="0"/>
                <a:ea typeface="Times New Roman" panose="02020603050405020304" pitchFamily="18" charset="0"/>
              </a:rPr>
              <a:t>Both bots will also be configured to handle </a:t>
            </a:r>
            <a:r>
              <a:rPr lang="en-US" b="1" dirty="0">
                <a:effectLst/>
                <a:latin typeface="Times New Roman" panose="02020603050405020304" pitchFamily="18" charset="0"/>
                <a:ea typeface="Times New Roman" panose="02020603050405020304" pitchFamily="18" charset="0"/>
              </a:rPr>
              <a:t>medium complexity</a:t>
            </a:r>
            <a:r>
              <a:rPr lang="en-US" dirty="0">
                <a:effectLst/>
                <a:latin typeface="Times New Roman" panose="02020603050405020304" pitchFamily="18" charset="0"/>
                <a:ea typeface="Times New Roman" panose="02020603050405020304" pitchFamily="18" charset="0"/>
              </a:rPr>
              <a:t> tasks, such as periodic API calls to fetch reports, updating databases, or working with legacy systems through screen scraping.</a:t>
            </a:r>
          </a:p>
        </p:txBody>
      </p:sp>
    </p:spTree>
    <p:extLst>
      <p:ext uri="{BB962C8B-B14F-4D97-AF65-F5344CB8AC3E}">
        <p14:creationId xmlns:p14="http://schemas.microsoft.com/office/powerpoint/2010/main" val="4013508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TotalTime>
  <Words>1103</Words>
  <Application>Microsoft Office PowerPoint</Application>
  <PresentationFormat>On-screen Show (4:3)</PresentationFormat>
  <Paragraphs>62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 Display</vt:lpstr>
      <vt:lpstr>Arial</vt:lpstr>
      <vt:lpstr>Calibri</vt:lpstr>
      <vt:lpstr>Courier New</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Bharti Dubey</dc:creator>
  <cp:keywords/>
  <dc:description>generated using python-pptx</dc:description>
  <cp:lastModifiedBy>Bharti Dubey</cp:lastModifiedBy>
  <cp:revision>2</cp:revision>
  <dcterms:created xsi:type="dcterms:W3CDTF">2013-01-27T09:14:16Z</dcterms:created>
  <dcterms:modified xsi:type="dcterms:W3CDTF">2024-09-24T06:23:33Z</dcterms:modified>
  <cp:category/>
</cp:coreProperties>
</file>