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62" autoAdjust="0"/>
    <p:restoredTop sz="94660"/>
  </p:normalViewPr>
  <p:slideViewPr>
    <p:cSldViewPr snapToGrid="0">
      <p:cViewPr varScale="1">
        <p:scale>
          <a:sx n="73" d="100"/>
          <a:sy n="73"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90CBA1-1E51-4F60-B8D2-492033F2CEB5}" type="datetimeFigureOut">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2F5A2-8363-4BE7-BAD8-3937E8BB6184}" type="slidenum">
              <a:rPr lang="en-US" smtClean="0"/>
              <a:t>‹#›</a:t>
            </a:fld>
            <a:endParaRPr lang="en-US"/>
          </a:p>
        </p:txBody>
      </p:sp>
    </p:spTree>
    <p:extLst>
      <p:ext uri="{BB962C8B-B14F-4D97-AF65-F5344CB8AC3E}">
        <p14:creationId xmlns:p14="http://schemas.microsoft.com/office/powerpoint/2010/main" val="3528252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90CBA1-1E51-4F60-B8D2-492033F2CEB5}" type="datetimeFigureOut">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2F5A2-8363-4BE7-BAD8-3937E8BB6184}" type="slidenum">
              <a:rPr lang="en-US" smtClean="0"/>
              <a:t>‹#›</a:t>
            </a:fld>
            <a:endParaRPr lang="en-US"/>
          </a:p>
        </p:txBody>
      </p:sp>
    </p:spTree>
    <p:extLst>
      <p:ext uri="{BB962C8B-B14F-4D97-AF65-F5344CB8AC3E}">
        <p14:creationId xmlns:p14="http://schemas.microsoft.com/office/powerpoint/2010/main" val="183114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90CBA1-1E51-4F60-B8D2-492033F2CEB5}" type="datetimeFigureOut">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2F5A2-8363-4BE7-BAD8-3937E8BB6184}" type="slidenum">
              <a:rPr lang="en-US" smtClean="0"/>
              <a:t>‹#›</a:t>
            </a:fld>
            <a:endParaRPr lang="en-US"/>
          </a:p>
        </p:txBody>
      </p:sp>
    </p:spTree>
    <p:extLst>
      <p:ext uri="{BB962C8B-B14F-4D97-AF65-F5344CB8AC3E}">
        <p14:creationId xmlns:p14="http://schemas.microsoft.com/office/powerpoint/2010/main" val="3655519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90CBA1-1E51-4F60-B8D2-492033F2CEB5}" type="datetimeFigureOut">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2F5A2-8363-4BE7-BAD8-3937E8BB6184}" type="slidenum">
              <a:rPr lang="en-US" smtClean="0"/>
              <a:t>‹#›</a:t>
            </a:fld>
            <a:endParaRPr lang="en-US"/>
          </a:p>
        </p:txBody>
      </p:sp>
    </p:spTree>
    <p:extLst>
      <p:ext uri="{BB962C8B-B14F-4D97-AF65-F5344CB8AC3E}">
        <p14:creationId xmlns:p14="http://schemas.microsoft.com/office/powerpoint/2010/main" val="2381200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D90CBA1-1E51-4F60-B8D2-492033F2CEB5}" type="datetimeFigureOut">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2F5A2-8363-4BE7-BAD8-3937E8BB6184}" type="slidenum">
              <a:rPr lang="en-US" smtClean="0"/>
              <a:t>‹#›</a:t>
            </a:fld>
            <a:endParaRPr lang="en-US"/>
          </a:p>
        </p:txBody>
      </p:sp>
    </p:spTree>
    <p:extLst>
      <p:ext uri="{BB962C8B-B14F-4D97-AF65-F5344CB8AC3E}">
        <p14:creationId xmlns:p14="http://schemas.microsoft.com/office/powerpoint/2010/main" val="1370728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90CBA1-1E51-4F60-B8D2-492033F2CEB5}" type="datetimeFigureOut">
              <a:rPr lang="en-US" smtClean="0"/>
              <a:t>12/27/2022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92F5A2-8363-4BE7-BAD8-3937E8BB6184}" type="slidenum">
              <a:rPr lang="en-US" smtClean="0"/>
              <a:t>‹#›</a:t>
            </a:fld>
            <a:endParaRPr lang="en-US"/>
          </a:p>
        </p:txBody>
      </p:sp>
    </p:spTree>
    <p:extLst>
      <p:ext uri="{BB962C8B-B14F-4D97-AF65-F5344CB8AC3E}">
        <p14:creationId xmlns:p14="http://schemas.microsoft.com/office/powerpoint/2010/main" val="63298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90CBA1-1E51-4F60-B8D2-492033F2CEB5}" type="datetimeFigureOut">
              <a:rPr lang="en-US" smtClean="0"/>
              <a:t>12/27/2022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92F5A2-8363-4BE7-BAD8-3937E8BB6184}" type="slidenum">
              <a:rPr lang="en-US" smtClean="0"/>
              <a:t>‹#›</a:t>
            </a:fld>
            <a:endParaRPr lang="en-US"/>
          </a:p>
        </p:txBody>
      </p:sp>
    </p:spTree>
    <p:extLst>
      <p:ext uri="{BB962C8B-B14F-4D97-AF65-F5344CB8AC3E}">
        <p14:creationId xmlns:p14="http://schemas.microsoft.com/office/powerpoint/2010/main" val="979457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90CBA1-1E51-4F60-B8D2-492033F2CEB5}" type="datetimeFigureOut">
              <a:rPr lang="en-US" smtClean="0"/>
              <a:t>12/27/2022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92F5A2-8363-4BE7-BAD8-3937E8BB6184}" type="slidenum">
              <a:rPr lang="en-US" smtClean="0"/>
              <a:t>‹#›</a:t>
            </a:fld>
            <a:endParaRPr lang="en-US"/>
          </a:p>
        </p:txBody>
      </p:sp>
    </p:spTree>
    <p:extLst>
      <p:ext uri="{BB962C8B-B14F-4D97-AF65-F5344CB8AC3E}">
        <p14:creationId xmlns:p14="http://schemas.microsoft.com/office/powerpoint/2010/main" val="3921584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90CBA1-1E51-4F60-B8D2-492033F2CEB5}" type="datetimeFigureOut">
              <a:rPr lang="en-US" smtClean="0"/>
              <a:t>12/27/2022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92F5A2-8363-4BE7-BAD8-3937E8BB6184}" type="slidenum">
              <a:rPr lang="en-US" smtClean="0"/>
              <a:t>‹#›</a:t>
            </a:fld>
            <a:endParaRPr lang="en-US"/>
          </a:p>
        </p:txBody>
      </p:sp>
    </p:spTree>
    <p:extLst>
      <p:ext uri="{BB962C8B-B14F-4D97-AF65-F5344CB8AC3E}">
        <p14:creationId xmlns:p14="http://schemas.microsoft.com/office/powerpoint/2010/main" val="1114281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90CBA1-1E51-4F60-B8D2-492033F2CEB5}" type="datetimeFigureOut">
              <a:rPr lang="en-US" smtClean="0"/>
              <a:t>12/27/2022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92F5A2-8363-4BE7-BAD8-3937E8BB6184}" type="slidenum">
              <a:rPr lang="en-US" smtClean="0"/>
              <a:t>‹#›</a:t>
            </a:fld>
            <a:endParaRPr lang="en-US"/>
          </a:p>
        </p:txBody>
      </p:sp>
    </p:spTree>
    <p:extLst>
      <p:ext uri="{BB962C8B-B14F-4D97-AF65-F5344CB8AC3E}">
        <p14:creationId xmlns:p14="http://schemas.microsoft.com/office/powerpoint/2010/main" val="657672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90CBA1-1E51-4F60-B8D2-492033F2CEB5}" type="datetimeFigureOut">
              <a:rPr lang="en-US" smtClean="0"/>
              <a:t>12/27/2022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92F5A2-8363-4BE7-BAD8-3937E8BB6184}" type="slidenum">
              <a:rPr lang="en-US" smtClean="0"/>
              <a:t>‹#›</a:t>
            </a:fld>
            <a:endParaRPr lang="en-US"/>
          </a:p>
        </p:txBody>
      </p:sp>
    </p:spTree>
    <p:extLst>
      <p:ext uri="{BB962C8B-B14F-4D97-AF65-F5344CB8AC3E}">
        <p14:creationId xmlns:p14="http://schemas.microsoft.com/office/powerpoint/2010/main" val="3326907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90CBA1-1E51-4F60-B8D2-492033F2CEB5}" type="datetimeFigureOut">
              <a:rPr lang="en-US" smtClean="0"/>
              <a:t>12/27/2022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92F5A2-8363-4BE7-BAD8-3937E8BB6184}" type="slidenum">
              <a:rPr lang="en-US" smtClean="0"/>
              <a:t>‹#›</a:t>
            </a:fld>
            <a:endParaRPr lang="en-US"/>
          </a:p>
        </p:txBody>
      </p:sp>
    </p:spTree>
    <p:extLst>
      <p:ext uri="{BB962C8B-B14F-4D97-AF65-F5344CB8AC3E}">
        <p14:creationId xmlns:p14="http://schemas.microsoft.com/office/powerpoint/2010/main" val="1482663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59724" y="20471"/>
            <a:ext cx="9612573" cy="5964071"/>
          </a:xfrm>
        </p:spPr>
        <p:txBody>
          <a:bodyPr/>
          <a:lstStyle/>
          <a:p>
            <a:endParaRPr lang="en-US" dirty="0" smtClean="0"/>
          </a:p>
          <a:p>
            <a:r>
              <a:rPr lang="en-US" b="1" dirty="0"/>
              <a:t>What is an RPA Strategy</a:t>
            </a:r>
            <a:endParaRPr lang="en-US" dirty="0"/>
          </a:p>
          <a:p>
            <a:endParaRPr lang="en-US" dirty="0"/>
          </a:p>
        </p:txBody>
      </p:sp>
      <p:sp>
        <p:nvSpPr>
          <p:cNvPr id="4" name="Rectangle 2"/>
          <p:cNvSpPr>
            <a:spLocks noChangeArrowheads="1"/>
          </p:cNvSpPr>
          <p:nvPr/>
        </p:nvSpPr>
        <p:spPr bwMode="auto">
          <a:xfrm>
            <a:off x="1446662" y="1008226"/>
            <a:ext cx="8662417"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ea typeface="Times New Roman" panose="02020603050405020304" pitchFamily="18" charset="0"/>
                <a:cs typeface="Times New Roman" panose="02020603050405020304" pitchFamily="18" charset="0"/>
              </a:rPr>
              <a:t>An RPA strategy is a comprehensive plan for how an organization will implement RPA into its workflows. Adopting RPA without a well-intentioned plan will result in misaligned expectations, skill shortcomings, and other pitfalls that could take away from the success of </a:t>
            </a:r>
            <a:r>
              <a:rPr lang="en-US" altLang="en-US" sz="1600" dirty="0">
                <a:ea typeface="Times New Roman" panose="02020603050405020304" pitchFamily="18" charset="0"/>
                <a:cs typeface="Times New Roman" panose="02020603050405020304" pitchFamily="18" charset="0"/>
              </a:rPr>
              <a:t>o</a:t>
            </a:r>
            <a:r>
              <a:rPr kumimoji="0" lang="en-US" altLang="en-US" sz="1600" b="0" i="0" u="none" strike="noStrike" cap="none" normalizeH="0" baseline="0" dirty="0" smtClean="0">
                <a:ln>
                  <a:noFill/>
                </a:ln>
                <a:effectLst/>
                <a:ea typeface="Times New Roman" panose="02020603050405020304" pitchFamily="18" charset="0"/>
                <a:cs typeface="Times New Roman" panose="02020603050405020304" pitchFamily="18" charset="0"/>
              </a:rPr>
              <a:t>ur automation. </a:t>
            </a:r>
            <a:r>
              <a:rPr lang="en-US" altLang="en-US" sz="1600" dirty="0" smtClean="0">
                <a:ea typeface="Times New Roman" panose="02020603050405020304" pitchFamily="18" charset="0"/>
                <a:cs typeface="Times New Roman" panose="02020603050405020304" pitchFamily="18" charset="0"/>
              </a:rPr>
              <a:t>O</a:t>
            </a:r>
            <a:r>
              <a:rPr kumimoji="0" lang="en-US" altLang="en-US" sz="1600" b="0" i="0" u="none" strike="noStrike" cap="none" normalizeH="0" baseline="0" dirty="0" smtClean="0">
                <a:ln>
                  <a:noFill/>
                </a:ln>
                <a:effectLst/>
                <a:ea typeface="Times New Roman" panose="02020603050405020304" pitchFamily="18" charset="0"/>
                <a:cs typeface="Times New Roman" panose="02020603050405020304" pitchFamily="18" charset="0"/>
              </a:rPr>
              <a:t>ur RPA strategy should focus on 3 key elements of your business: people, processes, and technology. This will help illuminate </a:t>
            </a:r>
            <a:r>
              <a:rPr lang="en-US" altLang="en-US" sz="1600" dirty="0">
                <a:ea typeface="Times New Roman" panose="02020603050405020304" pitchFamily="18" charset="0"/>
                <a:cs typeface="Times New Roman" panose="02020603050405020304" pitchFamily="18" charset="0"/>
              </a:rPr>
              <a:t>o</a:t>
            </a:r>
            <a:r>
              <a:rPr kumimoji="0" lang="en-US" altLang="en-US" sz="1600" b="0" i="0" u="none" strike="noStrike" cap="none" normalizeH="0" baseline="0" dirty="0" smtClean="0">
                <a:ln>
                  <a:noFill/>
                </a:ln>
                <a:effectLst/>
                <a:ea typeface="Times New Roman" panose="02020603050405020304" pitchFamily="18" charset="0"/>
                <a:cs typeface="Times New Roman" panose="02020603050405020304" pitchFamily="18" charset="0"/>
              </a:rPr>
              <a:t>ur employee skills, </a:t>
            </a:r>
            <a:r>
              <a:rPr lang="en-US" altLang="en-US" sz="1600" dirty="0">
                <a:ea typeface="Times New Roman" panose="02020603050405020304" pitchFamily="18" charset="0"/>
                <a:cs typeface="Times New Roman" panose="02020603050405020304" pitchFamily="18" charset="0"/>
              </a:rPr>
              <a:t>o</a:t>
            </a:r>
            <a:r>
              <a:rPr kumimoji="0" lang="en-US" altLang="en-US" sz="1600" b="0" i="0" u="none" strike="noStrike" cap="none" normalizeH="0" baseline="0" dirty="0" smtClean="0">
                <a:ln>
                  <a:noFill/>
                </a:ln>
                <a:effectLst/>
                <a:ea typeface="Times New Roman" panose="02020603050405020304" pitchFamily="18" charset="0"/>
                <a:cs typeface="Times New Roman" panose="02020603050405020304" pitchFamily="18" charset="0"/>
              </a:rPr>
              <a:t>ur customer needs, </a:t>
            </a:r>
            <a:r>
              <a:rPr lang="en-US" altLang="en-US" sz="1600" dirty="0">
                <a:ea typeface="Times New Roman" panose="02020603050405020304" pitchFamily="18" charset="0"/>
                <a:cs typeface="Times New Roman" panose="02020603050405020304" pitchFamily="18" charset="0"/>
              </a:rPr>
              <a:t>o</a:t>
            </a:r>
            <a:r>
              <a:rPr kumimoji="0" lang="en-US" altLang="en-US" sz="1600" b="0" i="0" u="none" strike="noStrike" cap="none" normalizeH="0" baseline="0" dirty="0" smtClean="0">
                <a:ln>
                  <a:noFill/>
                </a:ln>
                <a:effectLst/>
                <a:ea typeface="Times New Roman" panose="02020603050405020304" pitchFamily="18" charset="0"/>
                <a:cs typeface="Times New Roman" panose="02020603050405020304" pitchFamily="18" charset="0"/>
              </a:rPr>
              <a:t>ur workflows, and </a:t>
            </a:r>
            <a:r>
              <a:rPr lang="en-US" altLang="en-US" sz="1600" dirty="0">
                <a:ea typeface="Times New Roman" panose="02020603050405020304" pitchFamily="18" charset="0"/>
                <a:cs typeface="Times New Roman" panose="02020603050405020304" pitchFamily="18" charset="0"/>
              </a:rPr>
              <a:t>o</a:t>
            </a:r>
            <a:r>
              <a:rPr kumimoji="0" lang="en-US" altLang="en-US" sz="1600" b="0" i="0" u="none" strike="noStrike" cap="none" normalizeH="0" baseline="0" dirty="0" smtClean="0">
                <a:ln>
                  <a:noFill/>
                </a:ln>
                <a:effectLst/>
                <a:ea typeface="Times New Roman" panose="02020603050405020304" pitchFamily="18" charset="0"/>
                <a:cs typeface="Times New Roman" panose="02020603050405020304" pitchFamily="18" charset="0"/>
              </a:rPr>
              <a:t>ur IT capabilities. Combined, these elements drive </a:t>
            </a:r>
            <a:r>
              <a:rPr lang="en-US" altLang="en-US" sz="1600" dirty="0" smtClean="0">
                <a:ea typeface="Times New Roman" panose="02020603050405020304" pitchFamily="18" charset="0"/>
                <a:cs typeface="Times New Roman" panose="02020603050405020304" pitchFamily="18" charset="0"/>
              </a:rPr>
              <a:t>O</a:t>
            </a:r>
            <a:r>
              <a:rPr kumimoji="0" lang="en-US" altLang="en-US" sz="1600" b="0" i="0" u="none" strike="noStrike" cap="none" normalizeH="0" baseline="0" dirty="0" smtClean="0">
                <a:ln>
                  <a:noFill/>
                </a:ln>
                <a:effectLst/>
                <a:ea typeface="Times New Roman" panose="02020603050405020304" pitchFamily="18" charset="0"/>
                <a:cs typeface="Times New Roman" panose="02020603050405020304" pitchFamily="18" charset="0"/>
              </a:rPr>
              <a:t>ur business outcomes.</a:t>
            </a:r>
            <a:endParaRPr kumimoji="0" lang="en-US" altLang="en-US" sz="16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25" name="Picture 2" descr="rpa strate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3550" y="3179928"/>
            <a:ext cx="6010275" cy="35147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764275" y="351472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880800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4651" y="555724"/>
            <a:ext cx="8843169" cy="6463308"/>
          </a:xfrm>
          <a:prstGeom prst="rect">
            <a:avLst/>
          </a:prstGeom>
        </p:spPr>
        <p:txBody>
          <a:bodyPr wrap="square">
            <a:spAutoFit/>
          </a:bodyPr>
          <a:lstStyle/>
          <a:p>
            <a:r>
              <a:rPr lang="en-US" b="1" i="0" dirty="0" smtClean="0">
                <a:solidFill>
                  <a:srgbClr val="303133"/>
                </a:solidFill>
                <a:effectLst/>
              </a:rPr>
              <a:t>4 Essential Elements of an RPA Strategy</a:t>
            </a:r>
          </a:p>
          <a:p>
            <a:endParaRPr lang="en-US" b="1" i="0" dirty="0" smtClean="0">
              <a:solidFill>
                <a:srgbClr val="303133"/>
              </a:solidFill>
              <a:effectLst/>
            </a:endParaRPr>
          </a:p>
          <a:p>
            <a:r>
              <a:rPr lang="en-US" b="1" dirty="0"/>
              <a:t>Vision</a:t>
            </a:r>
          </a:p>
          <a:p>
            <a:r>
              <a:rPr lang="en-US" dirty="0"/>
              <a:t>A clear vision will lay a solid groundwork for </a:t>
            </a:r>
            <a:r>
              <a:rPr lang="en-US" dirty="0" smtClean="0"/>
              <a:t>our </a:t>
            </a:r>
            <a:r>
              <a:rPr lang="en-US" dirty="0"/>
              <a:t>RPA strategy. This will help define </a:t>
            </a:r>
            <a:r>
              <a:rPr lang="en-US" dirty="0" smtClean="0"/>
              <a:t>our </a:t>
            </a:r>
            <a:r>
              <a:rPr lang="en-US" dirty="0"/>
              <a:t>expectations of the robotic process automation and align them with </a:t>
            </a:r>
            <a:r>
              <a:rPr lang="en-US" dirty="0" smtClean="0"/>
              <a:t>our </a:t>
            </a:r>
            <a:r>
              <a:rPr lang="en-US" dirty="0"/>
              <a:t>colleagues. </a:t>
            </a:r>
            <a:r>
              <a:rPr lang="en-US" dirty="0" smtClean="0"/>
              <a:t>“What </a:t>
            </a:r>
            <a:r>
              <a:rPr lang="en-US" dirty="0"/>
              <a:t>are we trying to achieve with RPA</a:t>
            </a:r>
            <a:r>
              <a:rPr lang="en-US" dirty="0" smtClean="0"/>
              <a:t>?” - To be a Leading Intelligent Automation </a:t>
            </a:r>
            <a:r>
              <a:rPr lang="en-US" dirty="0" err="1" smtClean="0"/>
              <a:t>sevice</a:t>
            </a:r>
            <a:r>
              <a:rPr lang="en-US" dirty="0" smtClean="0"/>
              <a:t> provider including RPA implementation and RPA support.</a:t>
            </a:r>
            <a:endParaRPr lang="en-US" dirty="0"/>
          </a:p>
          <a:p>
            <a:r>
              <a:rPr lang="en-US" b="1" dirty="0"/>
              <a:t>Competence</a:t>
            </a:r>
          </a:p>
          <a:p>
            <a:r>
              <a:rPr lang="en-US" dirty="0"/>
              <a:t>Robotic process automation requires a certain number of skills to be successful. That is why organizations need to know the possibilities and limitations of their current competencies. An important question to ask during this phase is, “What skills are required for robotic process automation, and how can we acquire skills that are missing from our team</a:t>
            </a:r>
            <a:r>
              <a:rPr lang="en-US" dirty="0" smtClean="0"/>
              <a:t>?” - Primary Skills - </a:t>
            </a:r>
            <a:r>
              <a:rPr lang="en-US" dirty="0" err="1" smtClean="0"/>
              <a:t>Uipath</a:t>
            </a:r>
            <a:r>
              <a:rPr lang="en-US" dirty="0" smtClean="0"/>
              <a:t>, Power Automate, Automation 360, Python(to be developed).</a:t>
            </a:r>
          </a:p>
          <a:p>
            <a:r>
              <a:rPr lang="en-US" dirty="0" err="1" smtClean="0"/>
              <a:t>Secondory</a:t>
            </a:r>
            <a:r>
              <a:rPr lang="en-US" dirty="0" smtClean="0"/>
              <a:t> Skills - </a:t>
            </a:r>
            <a:r>
              <a:rPr lang="en-US" dirty="0" err="1" smtClean="0"/>
              <a:t>Blueprism</a:t>
            </a:r>
            <a:r>
              <a:rPr lang="en-US" dirty="0" smtClean="0"/>
              <a:t>, SAP IRPA</a:t>
            </a:r>
            <a:endParaRPr lang="en-US" dirty="0"/>
          </a:p>
          <a:p>
            <a:r>
              <a:rPr lang="en-US" b="1" dirty="0" smtClean="0"/>
              <a:t>COE</a:t>
            </a:r>
          </a:p>
          <a:p>
            <a:r>
              <a:rPr lang="en-US" dirty="0" smtClean="0"/>
              <a:t>The </a:t>
            </a:r>
            <a:r>
              <a:rPr lang="en-US" dirty="0"/>
              <a:t>organizational aspect of an RPA strategy requires leadership to delegate management of the automation. Companies can opt to manage their RPA centrally (</a:t>
            </a:r>
            <a:r>
              <a:rPr lang="en-US" b="1" dirty="0"/>
              <a:t>Center of </a:t>
            </a:r>
            <a:r>
              <a:rPr lang="en-US" b="1" dirty="0" smtClean="0"/>
              <a:t>Excellence</a:t>
            </a:r>
            <a:r>
              <a:rPr lang="en-US" dirty="0" smtClean="0"/>
              <a:t>).</a:t>
            </a:r>
          </a:p>
          <a:p>
            <a:r>
              <a:rPr lang="en-US" b="1" dirty="0" smtClean="0"/>
              <a:t>KPIs</a:t>
            </a:r>
            <a:endParaRPr lang="en-US" b="1" dirty="0"/>
          </a:p>
          <a:p>
            <a:r>
              <a:rPr lang="en-US" dirty="0"/>
              <a:t>Before investing in robotic process automation, executives will want to know the ROI for RPA. This is just one of the important metrics you’ll need to measure in order to determine the success of your RPA strategy. Key performance indicators (KPIs) will help answer the question, “How will the success of RPA be measured?”</a:t>
            </a:r>
          </a:p>
          <a:p>
            <a:endParaRPr lang="en-US" dirty="0"/>
          </a:p>
        </p:txBody>
      </p:sp>
    </p:spTree>
    <p:extLst>
      <p:ext uri="{BB962C8B-B14F-4D97-AF65-F5344CB8AC3E}">
        <p14:creationId xmlns:p14="http://schemas.microsoft.com/office/powerpoint/2010/main" val="141276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10184" y="487487"/>
            <a:ext cx="8297840" cy="5632311"/>
          </a:xfrm>
          <a:prstGeom prst="rect">
            <a:avLst/>
          </a:prstGeom>
        </p:spPr>
        <p:txBody>
          <a:bodyPr wrap="square">
            <a:spAutoFit/>
          </a:bodyPr>
          <a:lstStyle/>
          <a:p>
            <a:r>
              <a:rPr lang="en-US" b="1" i="0" dirty="0" smtClean="0">
                <a:solidFill>
                  <a:srgbClr val="303133"/>
                </a:solidFill>
                <a:effectLst/>
                <a:latin typeface="Lato"/>
              </a:rPr>
              <a:t>Long-Term RPA Strategy</a:t>
            </a:r>
          </a:p>
          <a:p>
            <a:endParaRPr lang="en-US" b="1" i="0" dirty="0" smtClean="0">
              <a:solidFill>
                <a:srgbClr val="303133"/>
              </a:solidFill>
              <a:effectLst/>
              <a:latin typeface="Lato"/>
            </a:endParaRPr>
          </a:p>
          <a:p>
            <a:endParaRPr lang="en-US" b="1" dirty="0">
              <a:solidFill>
                <a:srgbClr val="303133"/>
              </a:solidFill>
              <a:latin typeface="Lato"/>
            </a:endParaRPr>
          </a:p>
          <a:p>
            <a:r>
              <a:rPr lang="en-US" dirty="0"/>
              <a:t>Adopting robotic process automation is a big step, but </a:t>
            </a:r>
            <a:r>
              <a:rPr lang="en-US" dirty="0" smtClean="0"/>
              <a:t>our </a:t>
            </a:r>
            <a:r>
              <a:rPr lang="en-US" dirty="0"/>
              <a:t>RPA strategy should take </a:t>
            </a:r>
            <a:r>
              <a:rPr lang="en-US" dirty="0" smtClean="0"/>
              <a:t>us </a:t>
            </a:r>
            <a:r>
              <a:rPr lang="en-US" dirty="0"/>
              <a:t>to higher heights. O</a:t>
            </a:r>
            <a:r>
              <a:rPr lang="en-US" dirty="0" smtClean="0"/>
              <a:t>ur </a:t>
            </a:r>
            <a:r>
              <a:rPr lang="en-US" dirty="0"/>
              <a:t>long-term RPA strategy should incorporate the ideology of digital transformation: a movement to modify existing business processes to meet the needs to today’s digital age. This concept marks the reimagining of the way we do our jobs and engage with customers. While robotic process automation is the first step in achieving digital transformation because it is a simple automation that returns positive results quickly, it is only the beginning</a:t>
            </a:r>
            <a:r>
              <a:rPr lang="en-US" dirty="0" smtClean="0"/>
              <a:t>.</a:t>
            </a:r>
          </a:p>
          <a:p>
            <a:endParaRPr lang="en-US" dirty="0"/>
          </a:p>
          <a:p>
            <a:r>
              <a:rPr lang="en-US" dirty="0"/>
              <a:t>In order to extend the horizons of the automation, more digital transformation technologies need to be incorporated. Intelligent process automation, or intelligent automation, or IA exists to accelerate the technology transformation journey. Intelligent automation is the combination of RPA with advanced technologies such as artificial intelligence (AI), optical character recognition (OCR), cognitive technologies, computer vision, etc. With the help of intelligent automations and use of analytics, we can have solutions with automated decisions providing more flexibility to the end-to-end automation.</a:t>
            </a:r>
          </a:p>
          <a:p>
            <a:endParaRPr lang="en-US" dirty="0"/>
          </a:p>
        </p:txBody>
      </p:sp>
    </p:spTree>
    <p:extLst>
      <p:ext uri="{BB962C8B-B14F-4D97-AF65-F5344CB8AC3E}">
        <p14:creationId xmlns:p14="http://schemas.microsoft.com/office/powerpoint/2010/main" val="447566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2137" y="296417"/>
            <a:ext cx="9362754" cy="6186309"/>
          </a:xfrm>
          <a:prstGeom prst="rect">
            <a:avLst/>
          </a:prstGeom>
        </p:spPr>
        <p:txBody>
          <a:bodyPr wrap="square">
            <a:spAutoFit/>
          </a:bodyPr>
          <a:lstStyle/>
          <a:p>
            <a:r>
              <a:rPr lang="en-US" b="1" i="0" dirty="0" smtClean="0">
                <a:solidFill>
                  <a:srgbClr val="000000"/>
                </a:solidFill>
                <a:effectLst/>
              </a:rPr>
              <a:t>8 parts of a long-term RPA strategy</a:t>
            </a:r>
          </a:p>
          <a:p>
            <a:endParaRPr lang="en-US" b="1" i="0" dirty="0" smtClean="0">
              <a:solidFill>
                <a:srgbClr val="000000"/>
              </a:solidFill>
              <a:effectLst/>
            </a:endParaRPr>
          </a:p>
          <a:p>
            <a:endParaRPr lang="en-US" b="1" i="0" dirty="0" smtClean="0">
              <a:solidFill>
                <a:srgbClr val="000000"/>
              </a:solidFill>
              <a:effectLst/>
            </a:endParaRPr>
          </a:p>
          <a:p>
            <a:r>
              <a:rPr lang="en-US" b="1" dirty="0" smtClean="0"/>
              <a:t>1. Discovery:</a:t>
            </a:r>
            <a:r>
              <a:rPr lang="en-US" dirty="0" smtClean="0"/>
              <a:t> Assess organizational fit, appetite, and readiness for RPA and research available RPA tools and begin to sketch a vision for organizational transformation.</a:t>
            </a:r>
          </a:p>
          <a:p>
            <a:r>
              <a:rPr lang="en-US" b="1" dirty="0" smtClean="0"/>
              <a:t>2. Readiness:</a:t>
            </a:r>
            <a:r>
              <a:rPr lang="en-US" dirty="0" smtClean="0"/>
              <a:t> Choose your RPA sponsor and project lead to champion the rollout and coordinate across diverse teams, identify business processes to first automate, and define success criteria.</a:t>
            </a:r>
          </a:p>
          <a:p>
            <a:r>
              <a:rPr lang="en-US" b="1" dirty="0" smtClean="0"/>
              <a:t>3. RPA vendor engagement:</a:t>
            </a:r>
            <a:r>
              <a:rPr lang="en-US" dirty="0" smtClean="0"/>
              <a:t> Select the right vendor for our needs, based on long-term goals, user experience, security, and scalability.</a:t>
            </a:r>
          </a:p>
          <a:p>
            <a:r>
              <a:rPr lang="en-US" b="1" dirty="0" smtClean="0"/>
              <a:t>4. Proof of concept</a:t>
            </a:r>
            <a:r>
              <a:rPr lang="en-US" dirty="0" smtClean="0"/>
              <a:t>: Put RPA to the test for our unique business context and needs – a </a:t>
            </a:r>
            <a:r>
              <a:rPr lang="en-US" dirty="0" err="1" smtClean="0"/>
              <a:t>PoC</a:t>
            </a:r>
            <a:r>
              <a:rPr lang="en-US" dirty="0" smtClean="0"/>
              <a:t> will put our business-case assumptions to the test and validate our implementation model.</a:t>
            </a:r>
          </a:p>
          <a:p>
            <a:r>
              <a:rPr lang="en-US" b="1" dirty="0" smtClean="0"/>
              <a:t>5. RPA pilot:</a:t>
            </a:r>
            <a:r>
              <a:rPr lang="en-US" dirty="0" smtClean="0"/>
              <a:t> This is where businesses put an automated process into everyday operation and evaluate impact based on the predefined success criteria.</a:t>
            </a:r>
          </a:p>
          <a:p>
            <a:r>
              <a:rPr lang="en-US" b="1" dirty="0" smtClean="0"/>
              <a:t>6. RPA center of excellence</a:t>
            </a:r>
            <a:r>
              <a:rPr lang="en-US" dirty="0" smtClean="0"/>
              <a:t>: Establish a hub for RPA implementation and adoption, concentrating expertise to all business functions along with a fine-tuned development environment, to help scale RPA across our organization.</a:t>
            </a:r>
          </a:p>
          <a:p>
            <a:r>
              <a:rPr lang="en-US" b="1" dirty="0" smtClean="0"/>
              <a:t>7. Expansion:</a:t>
            </a:r>
            <a:r>
              <a:rPr lang="en-US" dirty="0" smtClean="0"/>
              <a:t> The </a:t>
            </a:r>
            <a:r>
              <a:rPr lang="en-US" dirty="0" err="1" smtClean="0"/>
              <a:t>CoE</a:t>
            </a:r>
            <a:r>
              <a:rPr lang="en-US" dirty="0" smtClean="0"/>
              <a:t> will communicate RPA implementation successes and goals, optimize the digital workforce, and identify additional processes for automation. Preconfigured bots and digital workers can help rapid scaling.</a:t>
            </a:r>
          </a:p>
          <a:p>
            <a:r>
              <a:rPr lang="en-US" b="1" dirty="0" smtClean="0"/>
              <a:t>8. Digital transformation:</a:t>
            </a:r>
            <a:r>
              <a:rPr lang="en-US" dirty="0" smtClean="0"/>
              <a:t> RPA becomes part of our organizational DNA, as automating increasingly complex processes changes the nature of work for our people and business.</a:t>
            </a:r>
          </a:p>
          <a:p>
            <a:endParaRPr lang="en-US" b="1" i="0" dirty="0">
              <a:solidFill>
                <a:srgbClr val="000000"/>
              </a:solidFill>
              <a:effectLst/>
              <a:latin typeface="Red Hat Text"/>
            </a:endParaRPr>
          </a:p>
        </p:txBody>
      </p:sp>
    </p:spTree>
    <p:extLst>
      <p:ext uri="{BB962C8B-B14F-4D97-AF65-F5344CB8AC3E}">
        <p14:creationId xmlns:p14="http://schemas.microsoft.com/office/powerpoint/2010/main" val="3836839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14252" y="639467"/>
            <a:ext cx="6096000" cy="2062103"/>
          </a:xfrm>
          <a:prstGeom prst="rect">
            <a:avLst/>
          </a:prstGeom>
        </p:spPr>
        <p:txBody>
          <a:bodyPr>
            <a:spAutoFit/>
          </a:bodyPr>
          <a:lstStyle/>
          <a:p>
            <a:r>
              <a:rPr lang="en-US" sz="2000" b="1" dirty="0" smtClean="0"/>
              <a:t>Area to be focused more</a:t>
            </a:r>
          </a:p>
          <a:p>
            <a:endParaRPr lang="en-US" dirty="0" smtClean="0"/>
          </a:p>
          <a:p>
            <a:r>
              <a:rPr lang="en-US" dirty="0" smtClean="0"/>
              <a:t>1. Upgrade </a:t>
            </a:r>
            <a:r>
              <a:rPr lang="en-US" dirty="0" err="1" smtClean="0"/>
              <a:t>Uipath</a:t>
            </a:r>
            <a:r>
              <a:rPr lang="en-US" dirty="0" smtClean="0"/>
              <a:t> partnership </a:t>
            </a:r>
          </a:p>
          <a:p>
            <a:r>
              <a:rPr lang="en-US" dirty="0" smtClean="0"/>
              <a:t>2. Promoting RPA</a:t>
            </a:r>
          </a:p>
          <a:p>
            <a:r>
              <a:rPr lang="en-US" dirty="0"/>
              <a:t>3</a:t>
            </a:r>
            <a:r>
              <a:rPr lang="en-US" dirty="0" smtClean="0"/>
              <a:t>. Good Skill Set</a:t>
            </a:r>
          </a:p>
          <a:p>
            <a:r>
              <a:rPr lang="en-US" dirty="0" smtClean="0"/>
              <a:t>4. Find Opportunities from Existing and new clients</a:t>
            </a:r>
          </a:p>
          <a:p>
            <a:r>
              <a:rPr lang="en-US" dirty="0" smtClean="0"/>
              <a:t>5. Setup COE</a:t>
            </a:r>
            <a:endParaRPr lang="en-US" dirty="0"/>
          </a:p>
        </p:txBody>
      </p:sp>
    </p:spTree>
    <p:extLst>
      <p:ext uri="{BB962C8B-B14F-4D97-AF65-F5344CB8AC3E}">
        <p14:creationId xmlns:p14="http://schemas.microsoft.com/office/powerpoint/2010/main" val="22835472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1557</TotalTime>
  <Words>837</Words>
  <Application>Microsoft Office PowerPoint</Application>
  <PresentationFormat>Widescreen</PresentationFormat>
  <Paragraphs>38</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Lato</vt:lpstr>
      <vt:lpstr>Red Hat Text</vt:lpstr>
      <vt:lpstr>Times New Roman</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Bharti Dubey</dc:creator>
  <cp:lastModifiedBy>Bharti Dubey</cp:lastModifiedBy>
  <cp:revision>10</cp:revision>
  <dcterms:created xsi:type="dcterms:W3CDTF">2022-12-27T10:29:14Z</dcterms:created>
  <dcterms:modified xsi:type="dcterms:W3CDTF">2022-12-28T12:27:01Z</dcterms:modified>
</cp:coreProperties>
</file>