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notesMasterIdLst>
    <p:notesMasterId r:id="rId30"/>
  </p:notesMasterIdLst>
  <p:sldIdLst>
    <p:sldId id="302" r:id="rId2"/>
    <p:sldId id="325" r:id="rId3"/>
    <p:sldId id="263" r:id="rId4"/>
    <p:sldId id="303" r:id="rId5"/>
    <p:sldId id="294" r:id="rId6"/>
    <p:sldId id="304" r:id="rId7"/>
    <p:sldId id="295" r:id="rId8"/>
    <p:sldId id="293" r:id="rId9"/>
    <p:sldId id="296" r:id="rId10"/>
    <p:sldId id="317" r:id="rId11"/>
    <p:sldId id="318" r:id="rId12"/>
    <p:sldId id="305" r:id="rId13"/>
    <p:sldId id="306" r:id="rId14"/>
    <p:sldId id="297" r:id="rId15"/>
    <p:sldId id="298" r:id="rId16"/>
    <p:sldId id="308" r:id="rId17"/>
    <p:sldId id="319" r:id="rId18"/>
    <p:sldId id="299" r:id="rId19"/>
    <p:sldId id="320" r:id="rId20"/>
    <p:sldId id="321" r:id="rId21"/>
    <p:sldId id="322" r:id="rId22"/>
    <p:sldId id="323" r:id="rId23"/>
    <p:sldId id="300" r:id="rId24"/>
    <p:sldId id="301" r:id="rId25"/>
    <p:sldId id="312" r:id="rId26"/>
    <p:sldId id="311" r:id="rId27"/>
    <p:sldId id="324" r:id="rId28"/>
    <p:sldId id="32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ni pulagala" initials="pp" lastIdx="1" clrIdx="0">
    <p:extLst>
      <p:ext uri="{19B8F6BF-5375-455C-9EA6-DF929625EA0E}">
        <p15:presenceInfo xmlns:p15="http://schemas.microsoft.com/office/powerpoint/2012/main" userId="2810b2ffc596ee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60"/>
  </p:normalViewPr>
  <p:slideViewPr>
    <p:cSldViewPr snapToGrid="0">
      <p:cViewPr varScale="1">
        <p:scale>
          <a:sx n="85" d="100"/>
          <a:sy n="85" d="100"/>
        </p:scale>
        <p:origin x="59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bnr1\Desktop\Gantt%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60361373219162"/>
          <c:y val="0.10605001551718393"/>
          <c:w val="0.76062869530121147"/>
          <c:h val="0.8214248483476041"/>
        </c:manualLayout>
      </c:layout>
      <c:barChart>
        <c:barDir val="bar"/>
        <c:grouping val="stacked"/>
        <c:varyColors val="0"/>
        <c:ser>
          <c:idx val="0"/>
          <c:order val="0"/>
          <c:tx>
            <c:strRef>
              <c:f>Sheet1!$B$2</c:f>
              <c:strCache>
                <c:ptCount val="1"/>
                <c:pt idx="0">
                  <c:v>Day of Start</c:v>
                </c:pt>
              </c:strCache>
            </c:strRef>
          </c:tx>
          <c:spPr>
            <a:noFill/>
            <a:ln>
              <a:noFill/>
            </a:ln>
            <a:effectLst/>
          </c:spPr>
          <c:invertIfNegative val="0"/>
          <c:cat>
            <c:strRef>
              <c:f>Sheet1!$A$3:$A$12</c:f>
              <c:strCache>
                <c:ptCount val="10"/>
                <c:pt idx="0">
                  <c:v>Topic Selection &amp; Dataset Search</c:v>
                </c:pt>
                <c:pt idx="1">
                  <c:v>Literature Review</c:v>
                </c:pt>
                <c:pt idx="2">
                  <c:v>Learning Tensor flow &amp; Deep learning</c:v>
                </c:pt>
                <c:pt idx="3">
                  <c:v>Proposal Writing</c:v>
                </c:pt>
                <c:pt idx="4">
                  <c:v>Design Phase</c:v>
                </c:pt>
                <c:pt idx="5">
                  <c:v>Model Design</c:v>
                </c:pt>
                <c:pt idx="6">
                  <c:v>Model Implementation</c:v>
                </c:pt>
                <c:pt idx="7">
                  <c:v>Buffer week</c:v>
                </c:pt>
                <c:pt idx="8">
                  <c:v>Presentation</c:v>
                </c:pt>
                <c:pt idx="9">
                  <c:v>Report Writing</c:v>
                </c:pt>
              </c:strCache>
            </c:strRef>
          </c:cat>
          <c:val>
            <c:numRef>
              <c:f>Sheet1!$B$3:$B$12</c:f>
              <c:numCache>
                <c:formatCode>d\-mmm\-yy</c:formatCode>
                <c:ptCount val="10"/>
                <c:pt idx="0">
                  <c:v>44578</c:v>
                </c:pt>
                <c:pt idx="1">
                  <c:v>44585</c:v>
                </c:pt>
                <c:pt idx="2">
                  <c:v>44592</c:v>
                </c:pt>
                <c:pt idx="3">
                  <c:v>44599</c:v>
                </c:pt>
                <c:pt idx="4">
                  <c:v>44606</c:v>
                </c:pt>
                <c:pt idx="5">
                  <c:v>44620</c:v>
                </c:pt>
                <c:pt idx="6">
                  <c:v>44634</c:v>
                </c:pt>
                <c:pt idx="7">
                  <c:v>44641</c:v>
                </c:pt>
                <c:pt idx="8">
                  <c:v>44648</c:v>
                </c:pt>
                <c:pt idx="9">
                  <c:v>44621</c:v>
                </c:pt>
              </c:numCache>
            </c:numRef>
          </c:val>
          <c:extLst>
            <c:ext xmlns:c16="http://schemas.microsoft.com/office/drawing/2014/chart" uri="{C3380CC4-5D6E-409C-BE32-E72D297353CC}">
              <c16:uniqueId val="{00000000-18F3-E940-9930-46956195598D}"/>
            </c:ext>
          </c:extLst>
        </c:ser>
        <c:ser>
          <c:idx val="1"/>
          <c:order val="1"/>
          <c:tx>
            <c:strRef>
              <c:f>Sheet1!$C$2</c:f>
              <c:strCache>
                <c:ptCount val="1"/>
                <c:pt idx="0">
                  <c:v>Duration</c:v>
                </c:pt>
              </c:strCache>
            </c:strRef>
          </c:tx>
          <c:spPr>
            <a:solidFill>
              <a:schemeClr val="accent2"/>
            </a:solidFill>
            <a:ln>
              <a:noFill/>
            </a:ln>
            <a:effectLst/>
          </c:spPr>
          <c:invertIfNegative val="0"/>
          <c:cat>
            <c:strRef>
              <c:f>Sheet1!$A$3:$A$12</c:f>
              <c:strCache>
                <c:ptCount val="10"/>
                <c:pt idx="0">
                  <c:v>Topic Selection &amp; Dataset Search</c:v>
                </c:pt>
                <c:pt idx="1">
                  <c:v>Literature Review</c:v>
                </c:pt>
                <c:pt idx="2">
                  <c:v>Learning Tensor flow &amp; Deep learning</c:v>
                </c:pt>
                <c:pt idx="3">
                  <c:v>Proposal Writing</c:v>
                </c:pt>
                <c:pt idx="4">
                  <c:v>Design Phase</c:v>
                </c:pt>
                <c:pt idx="5">
                  <c:v>Model Design</c:v>
                </c:pt>
                <c:pt idx="6">
                  <c:v>Model Implementation</c:v>
                </c:pt>
                <c:pt idx="7">
                  <c:v>Buffer week</c:v>
                </c:pt>
                <c:pt idx="8">
                  <c:v>Presentation</c:v>
                </c:pt>
                <c:pt idx="9">
                  <c:v>Report Writing</c:v>
                </c:pt>
              </c:strCache>
            </c:strRef>
          </c:cat>
          <c:val>
            <c:numRef>
              <c:f>Sheet1!$C$3:$C$12</c:f>
              <c:numCache>
                <c:formatCode>General</c:formatCode>
                <c:ptCount val="10"/>
                <c:pt idx="0">
                  <c:v>7</c:v>
                </c:pt>
                <c:pt idx="1">
                  <c:v>7</c:v>
                </c:pt>
                <c:pt idx="2">
                  <c:v>7</c:v>
                </c:pt>
                <c:pt idx="3">
                  <c:v>7</c:v>
                </c:pt>
                <c:pt idx="4">
                  <c:v>14</c:v>
                </c:pt>
                <c:pt idx="5">
                  <c:v>14</c:v>
                </c:pt>
                <c:pt idx="6">
                  <c:v>7</c:v>
                </c:pt>
                <c:pt idx="7">
                  <c:v>7</c:v>
                </c:pt>
                <c:pt idx="8">
                  <c:v>7</c:v>
                </c:pt>
                <c:pt idx="9">
                  <c:v>42</c:v>
                </c:pt>
              </c:numCache>
            </c:numRef>
          </c:val>
          <c:extLst>
            <c:ext xmlns:c16="http://schemas.microsoft.com/office/drawing/2014/chart" uri="{C3380CC4-5D6E-409C-BE32-E72D297353CC}">
              <c16:uniqueId val="{00000001-18F3-E940-9930-46956195598D}"/>
            </c:ext>
          </c:extLst>
        </c:ser>
        <c:dLbls>
          <c:showLegendKey val="0"/>
          <c:showVal val="0"/>
          <c:showCatName val="0"/>
          <c:showSerName val="0"/>
          <c:showPercent val="0"/>
          <c:showBubbleSize val="0"/>
        </c:dLbls>
        <c:gapWidth val="150"/>
        <c:overlap val="100"/>
        <c:axId val="1953605904"/>
        <c:axId val="1953607568"/>
      </c:barChart>
      <c:catAx>
        <c:axId val="195360590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solidFill>
                    <a:schemeClr val="tx1">
                      <a:alpha val="42000"/>
                    </a:schemeClr>
                  </a:solidFill>
                </a:ln>
                <a:solidFill>
                  <a:schemeClr val="tx1">
                    <a:lumMod val="65000"/>
                    <a:lumOff val="35000"/>
                  </a:schemeClr>
                </a:solidFill>
                <a:latin typeface="+mn-lt"/>
                <a:ea typeface="+mn-ea"/>
                <a:cs typeface="+mn-cs"/>
              </a:defRPr>
            </a:pPr>
            <a:endParaRPr lang="en-US"/>
          </a:p>
        </c:txPr>
        <c:crossAx val="1953607568"/>
        <c:crosses val="autoZero"/>
        <c:auto val="0"/>
        <c:lblAlgn val="ctr"/>
        <c:lblOffset val="100"/>
        <c:noMultiLvlLbl val="0"/>
      </c:catAx>
      <c:valAx>
        <c:axId val="1953607568"/>
        <c:scaling>
          <c:orientation val="minMax"/>
          <c:max val="44662"/>
          <c:min val="44578"/>
        </c:scaling>
        <c:delete val="0"/>
        <c:axPos val="t"/>
        <c:majorGridlines>
          <c:spPr>
            <a:ln w="9525" cap="flat" cmpd="sng" algn="ctr">
              <a:solidFill>
                <a:schemeClr val="tx1">
                  <a:lumMod val="15000"/>
                  <a:lumOff val="85000"/>
                </a:schemeClr>
              </a:solidFill>
              <a:round/>
            </a:ln>
            <a:effectLst/>
          </c:spPr>
        </c:majorGridlines>
        <c:numFmt formatCode="d\-mmm\-yy" sourceLinked="1"/>
        <c:majorTickMark val="none"/>
        <c:minorTickMark val="none"/>
        <c:tickLblPos val="nextTo"/>
        <c:spPr>
          <a:noFill/>
          <a:ln>
            <a:noFill/>
          </a:ln>
          <a:effectLst/>
        </c:spPr>
        <c:txPr>
          <a:bodyPr rot="-186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3605904"/>
        <c:crosses val="autoZero"/>
        <c:crossBetween val="between"/>
        <c:majorUnit val="7"/>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CE78A-EB58-4B3D-A1D9-6A79EF35482B}" type="datetimeFigureOut">
              <a:rPr lang="en-IN" smtClean="0"/>
              <a:t>05-05-2022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DCAE8-7B55-446D-876B-27CE5338C0E4}" type="slidenum">
              <a:rPr lang="en-IN" smtClean="0"/>
              <a:t>‹#›</a:t>
            </a:fld>
            <a:endParaRPr lang="en-IN"/>
          </a:p>
        </p:txBody>
      </p:sp>
    </p:spTree>
    <p:extLst>
      <p:ext uri="{BB962C8B-B14F-4D97-AF65-F5344CB8AC3E}">
        <p14:creationId xmlns:p14="http://schemas.microsoft.com/office/powerpoint/2010/main" val="1995209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3EB48-E411-468A-9C2F-47BFB3CA5FCC}"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0651C-D325-4FFD-921A-033DA2A7FD3A}" type="slidenum">
              <a:rPr lang="en-IN" smtClean="0"/>
              <a:t>‹#›</a:t>
            </a:fld>
            <a:endParaRPr lang="en-IN"/>
          </a:p>
        </p:txBody>
      </p:sp>
    </p:spTree>
    <p:extLst>
      <p:ext uri="{BB962C8B-B14F-4D97-AF65-F5344CB8AC3E}">
        <p14:creationId xmlns:p14="http://schemas.microsoft.com/office/powerpoint/2010/main" val="563208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D3EB48-E411-468A-9C2F-47BFB3CA5FCC}"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60651C-D325-4FFD-921A-033DA2A7FD3A}" type="slidenum">
              <a:rPr lang="en-IN" smtClean="0"/>
              <a:t>‹#›</a:t>
            </a:fld>
            <a:endParaRPr lang="en-IN"/>
          </a:p>
        </p:txBody>
      </p:sp>
    </p:spTree>
    <p:extLst>
      <p:ext uri="{BB962C8B-B14F-4D97-AF65-F5344CB8AC3E}">
        <p14:creationId xmlns:p14="http://schemas.microsoft.com/office/powerpoint/2010/main" val="208316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D3EB48-E411-468A-9C2F-47BFB3CA5FCC}"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0651C-D325-4FFD-921A-033DA2A7FD3A}" type="slidenum">
              <a:rPr lang="en-IN" smtClean="0"/>
              <a:t>‹#›</a:t>
            </a:fld>
            <a:endParaRPr lang="en-IN"/>
          </a:p>
        </p:txBody>
      </p:sp>
    </p:spTree>
    <p:extLst>
      <p:ext uri="{BB962C8B-B14F-4D97-AF65-F5344CB8AC3E}">
        <p14:creationId xmlns:p14="http://schemas.microsoft.com/office/powerpoint/2010/main" val="624829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D3EB48-E411-468A-9C2F-47BFB3CA5FCC}"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0651C-D325-4FFD-921A-033DA2A7FD3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5895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3EB48-E411-468A-9C2F-47BFB3CA5FCC}"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0651C-D325-4FFD-921A-033DA2A7FD3A}" type="slidenum">
              <a:rPr lang="en-IN" smtClean="0"/>
              <a:t>‹#›</a:t>
            </a:fld>
            <a:endParaRPr lang="en-IN"/>
          </a:p>
        </p:txBody>
      </p:sp>
    </p:spTree>
    <p:extLst>
      <p:ext uri="{BB962C8B-B14F-4D97-AF65-F5344CB8AC3E}">
        <p14:creationId xmlns:p14="http://schemas.microsoft.com/office/powerpoint/2010/main" val="790630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D3EB48-E411-468A-9C2F-47BFB3CA5FCC}" type="datetimeFigureOut">
              <a:rPr lang="en-IN" smtClean="0"/>
              <a:t>05-05-2022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0651C-D325-4FFD-921A-033DA2A7FD3A}" type="slidenum">
              <a:rPr lang="en-IN" smtClean="0"/>
              <a:t>‹#›</a:t>
            </a:fld>
            <a:endParaRPr lang="en-IN"/>
          </a:p>
        </p:txBody>
      </p:sp>
    </p:spTree>
    <p:extLst>
      <p:ext uri="{BB962C8B-B14F-4D97-AF65-F5344CB8AC3E}">
        <p14:creationId xmlns:p14="http://schemas.microsoft.com/office/powerpoint/2010/main" val="125228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D3EB48-E411-468A-9C2F-47BFB3CA5FCC}" type="datetimeFigureOut">
              <a:rPr lang="en-IN" smtClean="0"/>
              <a:t>05-05-2022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0651C-D325-4FFD-921A-033DA2A7FD3A}" type="slidenum">
              <a:rPr lang="en-IN" smtClean="0"/>
              <a:t>‹#›</a:t>
            </a:fld>
            <a:endParaRPr lang="en-IN"/>
          </a:p>
        </p:txBody>
      </p:sp>
    </p:spTree>
    <p:extLst>
      <p:ext uri="{BB962C8B-B14F-4D97-AF65-F5344CB8AC3E}">
        <p14:creationId xmlns:p14="http://schemas.microsoft.com/office/powerpoint/2010/main" val="3802113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3EB48-E411-468A-9C2F-47BFB3CA5FCC}"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0651C-D325-4FFD-921A-033DA2A7FD3A}" type="slidenum">
              <a:rPr lang="en-IN" smtClean="0"/>
              <a:t>‹#›</a:t>
            </a:fld>
            <a:endParaRPr lang="en-IN"/>
          </a:p>
        </p:txBody>
      </p:sp>
    </p:spTree>
    <p:extLst>
      <p:ext uri="{BB962C8B-B14F-4D97-AF65-F5344CB8AC3E}">
        <p14:creationId xmlns:p14="http://schemas.microsoft.com/office/powerpoint/2010/main" val="4188748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3EB48-E411-468A-9C2F-47BFB3CA5FCC}"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0651C-D325-4FFD-921A-033DA2A7FD3A}" type="slidenum">
              <a:rPr lang="en-IN" smtClean="0"/>
              <a:t>‹#›</a:t>
            </a:fld>
            <a:endParaRPr lang="en-IN"/>
          </a:p>
        </p:txBody>
      </p:sp>
    </p:spTree>
    <p:extLst>
      <p:ext uri="{BB962C8B-B14F-4D97-AF65-F5344CB8AC3E}">
        <p14:creationId xmlns:p14="http://schemas.microsoft.com/office/powerpoint/2010/main" val="1394308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6D3EB48-E411-468A-9C2F-47BFB3CA5FCC}"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0651C-D325-4FFD-921A-033DA2A7FD3A}" type="slidenum">
              <a:rPr lang="en-IN" smtClean="0"/>
              <a:t>‹#›</a:t>
            </a:fld>
            <a:endParaRPr lang="en-IN"/>
          </a:p>
        </p:txBody>
      </p:sp>
    </p:spTree>
    <p:extLst>
      <p:ext uri="{BB962C8B-B14F-4D97-AF65-F5344CB8AC3E}">
        <p14:creationId xmlns:p14="http://schemas.microsoft.com/office/powerpoint/2010/main" val="99434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3EB48-E411-468A-9C2F-47BFB3CA5FCC}"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0651C-D325-4FFD-921A-033DA2A7FD3A}" type="slidenum">
              <a:rPr lang="en-IN" smtClean="0"/>
              <a:t>‹#›</a:t>
            </a:fld>
            <a:endParaRPr lang="en-IN"/>
          </a:p>
        </p:txBody>
      </p:sp>
    </p:spTree>
    <p:extLst>
      <p:ext uri="{BB962C8B-B14F-4D97-AF65-F5344CB8AC3E}">
        <p14:creationId xmlns:p14="http://schemas.microsoft.com/office/powerpoint/2010/main" val="40399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D3EB48-E411-468A-9C2F-47BFB3CA5FCC}"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60651C-D325-4FFD-921A-033DA2A7FD3A}" type="slidenum">
              <a:rPr lang="en-IN" smtClean="0"/>
              <a:t>‹#›</a:t>
            </a:fld>
            <a:endParaRPr lang="en-IN"/>
          </a:p>
        </p:txBody>
      </p:sp>
    </p:spTree>
    <p:extLst>
      <p:ext uri="{BB962C8B-B14F-4D97-AF65-F5344CB8AC3E}">
        <p14:creationId xmlns:p14="http://schemas.microsoft.com/office/powerpoint/2010/main" val="217363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D3EB48-E411-468A-9C2F-47BFB3CA5FCC}" type="datetimeFigureOut">
              <a:rPr lang="en-IN" smtClean="0"/>
              <a:t>05-05-2022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60651C-D325-4FFD-921A-033DA2A7FD3A}" type="slidenum">
              <a:rPr lang="en-IN" smtClean="0"/>
              <a:t>‹#›</a:t>
            </a:fld>
            <a:endParaRPr lang="en-IN"/>
          </a:p>
        </p:txBody>
      </p:sp>
    </p:spTree>
    <p:extLst>
      <p:ext uri="{BB962C8B-B14F-4D97-AF65-F5344CB8AC3E}">
        <p14:creationId xmlns:p14="http://schemas.microsoft.com/office/powerpoint/2010/main" val="817346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6D3EB48-E411-468A-9C2F-47BFB3CA5FCC}" type="datetimeFigureOut">
              <a:rPr lang="en-IN" smtClean="0"/>
              <a:t>05-05-2022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460651C-D325-4FFD-921A-033DA2A7FD3A}" type="slidenum">
              <a:rPr lang="en-IN" smtClean="0"/>
              <a:t>‹#›</a:t>
            </a:fld>
            <a:endParaRPr lang="en-IN"/>
          </a:p>
        </p:txBody>
      </p:sp>
    </p:spTree>
    <p:extLst>
      <p:ext uri="{BB962C8B-B14F-4D97-AF65-F5344CB8AC3E}">
        <p14:creationId xmlns:p14="http://schemas.microsoft.com/office/powerpoint/2010/main" val="183595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6D3EB48-E411-468A-9C2F-47BFB3CA5FCC}" type="datetimeFigureOut">
              <a:rPr lang="en-IN" smtClean="0"/>
              <a:t>05-05-2022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460651C-D325-4FFD-921A-033DA2A7FD3A}" type="slidenum">
              <a:rPr lang="en-IN" smtClean="0"/>
              <a:t>‹#›</a:t>
            </a:fld>
            <a:endParaRPr lang="en-IN"/>
          </a:p>
        </p:txBody>
      </p:sp>
    </p:spTree>
    <p:extLst>
      <p:ext uri="{BB962C8B-B14F-4D97-AF65-F5344CB8AC3E}">
        <p14:creationId xmlns:p14="http://schemas.microsoft.com/office/powerpoint/2010/main" val="44774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6D3EB48-E411-468A-9C2F-47BFB3CA5FCC}" type="datetimeFigureOut">
              <a:rPr lang="en-IN" smtClean="0"/>
              <a:t>05-05-2022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460651C-D325-4FFD-921A-033DA2A7FD3A}" type="slidenum">
              <a:rPr lang="en-IN" smtClean="0"/>
              <a:t>‹#›</a:t>
            </a:fld>
            <a:endParaRPr lang="en-IN"/>
          </a:p>
        </p:txBody>
      </p:sp>
    </p:spTree>
    <p:extLst>
      <p:ext uri="{BB962C8B-B14F-4D97-AF65-F5344CB8AC3E}">
        <p14:creationId xmlns:p14="http://schemas.microsoft.com/office/powerpoint/2010/main" val="54857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D3EB48-E411-468A-9C2F-47BFB3CA5FCC}"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60651C-D325-4FFD-921A-033DA2A7FD3A}" type="slidenum">
              <a:rPr lang="en-IN" smtClean="0"/>
              <a:t>‹#›</a:t>
            </a:fld>
            <a:endParaRPr lang="en-IN"/>
          </a:p>
        </p:txBody>
      </p:sp>
    </p:spTree>
    <p:extLst>
      <p:ext uri="{BB962C8B-B14F-4D97-AF65-F5344CB8AC3E}">
        <p14:creationId xmlns:p14="http://schemas.microsoft.com/office/powerpoint/2010/main" val="479411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6D3EB48-E411-468A-9C2F-47BFB3CA5FCC}" type="datetimeFigureOut">
              <a:rPr lang="en-IN" smtClean="0"/>
              <a:t>05-05-2022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460651C-D325-4FFD-921A-033DA2A7FD3A}" type="slidenum">
              <a:rPr lang="en-IN" smtClean="0"/>
              <a:t>‹#›</a:t>
            </a:fld>
            <a:endParaRPr lang="en-IN"/>
          </a:p>
        </p:txBody>
      </p:sp>
    </p:spTree>
    <p:extLst>
      <p:ext uri="{BB962C8B-B14F-4D97-AF65-F5344CB8AC3E}">
        <p14:creationId xmlns:p14="http://schemas.microsoft.com/office/powerpoint/2010/main" val="3958154105"/>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6.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FBD1C-5DC4-7A48-814C-3399CBF822D0}"/>
              </a:ext>
            </a:extLst>
          </p:cNvPr>
          <p:cNvSpPr>
            <a:spLocks noGrp="1"/>
          </p:cNvSpPr>
          <p:nvPr>
            <p:ph type="title"/>
          </p:nvPr>
        </p:nvSpPr>
        <p:spPr>
          <a:xfrm>
            <a:off x="1683171" y="3888100"/>
            <a:ext cx="8825657" cy="1915647"/>
          </a:xfrm>
        </p:spPr>
        <p:txBody>
          <a:bodyPr>
            <a:normAutofit fontScale="90000"/>
          </a:bodyPr>
          <a:lstStyle/>
          <a:p>
            <a:pPr algn="ctr"/>
            <a:br>
              <a:rPr lang="en-US" sz="4000" b="1" dirty="0">
                <a:latin typeface="Tw Cen MT" panose="020B0602020104020603" pitchFamily="34" charset="0"/>
              </a:rPr>
            </a:br>
            <a:r>
              <a:rPr lang="en-US" sz="5300" b="1" dirty="0">
                <a:latin typeface="Tw Cen MT" panose="020B0602020104020603" pitchFamily="34" charset="0"/>
              </a:rPr>
              <a:t>Eye For Blind</a:t>
            </a:r>
            <a:r>
              <a:rPr lang="en-US" sz="4000" b="1" dirty="0">
                <a:latin typeface="Tw Cen MT" panose="020B0602020104020603" pitchFamily="34" charset="0"/>
              </a:rPr>
              <a:t> </a:t>
            </a:r>
            <a:br>
              <a:rPr lang="en-US" sz="4000" b="1" dirty="0">
                <a:latin typeface="Tw Cen MT" panose="020B0602020104020603" pitchFamily="34" charset="0"/>
              </a:rPr>
            </a:br>
            <a:r>
              <a:rPr lang="en-US" sz="4000" b="1" dirty="0">
                <a:latin typeface="Tw Cen MT" panose="020B0602020104020603" pitchFamily="34" charset="0"/>
              </a:rPr>
              <a:t>Using Deep Learning Techniques</a:t>
            </a:r>
            <a:br>
              <a:rPr lang="en-US" sz="4800" b="1" dirty="0">
                <a:latin typeface="Tw Cen MT" panose="020B0602020104020603" pitchFamily="34" charset="0"/>
              </a:rPr>
            </a:br>
            <a:br>
              <a:rPr lang="en-US" sz="4800" b="1" dirty="0">
                <a:latin typeface="Tw Cen MT" panose="020B0602020104020603" pitchFamily="34" charset="0"/>
              </a:rPr>
            </a:br>
            <a:br>
              <a:rPr lang="en-US" sz="4800" b="1" dirty="0">
                <a:latin typeface="Tw Cen MT" panose="020B0602020104020603" pitchFamily="34"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608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8F07-45D6-9A48-B184-600ACC9A3CB6}"/>
              </a:ext>
            </a:extLst>
          </p:cNvPr>
          <p:cNvSpPr>
            <a:spLocks noGrp="1"/>
          </p:cNvSpPr>
          <p:nvPr>
            <p:ph type="title"/>
          </p:nvPr>
        </p:nvSpPr>
        <p:spPr>
          <a:xfrm>
            <a:off x="350729" y="365125"/>
            <a:ext cx="11003071" cy="1325563"/>
          </a:xfrm>
        </p:spPr>
        <p:txBody>
          <a:bodyPr/>
          <a:lstStyle/>
          <a:p>
            <a:r>
              <a:rPr lang="en-US" b="1" dirty="0">
                <a:latin typeface="Tw Cen MT" panose="020B0602020104020603" pitchFamily="34" charset="0"/>
              </a:rPr>
              <a:t>Literature Review contd.</a:t>
            </a:r>
          </a:p>
        </p:txBody>
      </p:sp>
      <p:sp>
        <p:nvSpPr>
          <p:cNvPr id="3" name="Content Placeholder 2">
            <a:extLst>
              <a:ext uri="{FF2B5EF4-FFF2-40B4-BE49-F238E27FC236}">
                <a16:creationId xmlns:a16="http://schemas.microsoft.com/office/drawing/2014/main" id="{2EF2BF56-BE71-DE4B-9A39-B76ADDB8B79C}"/>
              </a:ext>
            </a:extLst>
          </p:cNvPr>
          <p:cNvSpPr>
            <a:spLocks noGrp="1"/>
          </p:cNvSpPr>
          <p:nvPr>
            <p:ph idx="1"/>
          </p:nvPr>
        </p:nvSpPr>
        <p:spPr>
          <a:xfrm>
            <a:off x="838200" y="1503124"/>
            <a:ext cx="9859027" cy="4745276"/>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Templated-Based methods</a:t>
            </a:r>
          </a:p>
          <a:p>
            <a:pPr algn="just"/>
            <a:r>
              <a:rPr lang="en-GB" sz="2400" dirty="0">
                <a:latin typeface="Times New Roman" panose="02020603050405020304" pitchFamily="18" charset="0"/>
                <a:cs typeface="Times New Roman" panose="02020603050405020304" pitchFamily="18" charset="0"/>
              </a:rPr>
              <a:t>In Template-based methods, sentences are generated using templates or grammar model. Image descriptions are generally done by exploiting detected objects, adjectives, and spatial relationships. </a:t>
            </a:r>
          </a:p>
          <a:p>
            <a:pPr algn="just"/>
            <a:r>
              <a:rPr lang="en-GB" sz="2400" b="1" dirty="0">
                <a:latin typeface="Times New Roman" panose="02020603050405020304" pitchFamily="18" charset="0"/>
                <a:cs typeface="Times New Roman" panose="02020603050405020304" pitchFamily="18" charset="0"/>
              </a:rPr>
              <a:t>Used by: </a:t>
            </a:r>
            <a:r>
              <a:rPr lang="en-GB" sz="2400" dirty="0">
                <a:latin typeface="Times New Roman" panose="02020603050405020304" pitchFamily="18" charset="0"/>
                <a:cs typeface="Times New Roman" panose="02020603050405020304" pitchFamily="18" charset="0"/>
              </a:rPr>
              <a:t>S. Li et.al.,2011 , Y. </a:t>
            </a:r>
            <a:r>
              <a:rPr lang="en-GB" sz="2400" dirty="0" err="1">
                <a:latin typeface="Times New Roman" panose="02020603050405020304" pitchFamily="18" charset="0"/>
                <a:cs typeface="Times New Roman" panose="02020603050405020304" pitchFamily="18" charset="0"/>
              </a:rPr>
              <a:t>Ushiku</a:t>
            </a:r>
            <a:r>
              <a:rPr lang="en-GB" sz="2400" dirty="0">
                <a:latin typeface="Times New Roman" panose="02020603050405020304" pitchFamily="18" charset="0"/>
                <a:cs typeface="Times New Roman" panose="02020603050405020304" pitchFamily="18" charset="0"/>
              </a:rPr>
              <a:t> et.al.,2015 </a:t>
            </a:r>
          </a:p>
          <a:p>
            <a:pPr algn="just"/>
            <a:r>
              <a:rPr lang="en-US" sz="2400" b="1" dirty="0">
                <a:latin typeface="Times New Roman" panose="02020603050405020304" pitchFamily="18" charset="0"/>
                <a:cs typeface="Times New Roman" panose="02020603050405020304" pitchFamily="18" charset="0"/>
              </a:rPr>
              <a:t>Limitation</a:t>
            </a:r>
            <a:r>
              <a:rPr lang="en-US"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 problem of image captioning was generally solved through template-based methods while dealing with sub-problems. Furthermore, these methods rely on the fixed template, but because of its lack of syntactic variability, the template is not optimal.</a:t>
            </a:r>
            <a:endParaRPr lang="en-US" sz="2400" dirty="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5952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8F07-45D6-9A48-B184-600ACC9A3CB6}"/>
              </a:ext>
            </a:extLst>
          </p:cNvPr>
          <p:cNvSpPr>
            <a:spLocks noGrp="1"/>
          </p:cNvSpPr>
          <p:nvPr>
            <p:ph type="title"/>
          </p:nvPr>
        </p:nvSpPr>
        <p:spPr>
          <a:xfrm>
            <a:off x="363255" y="365125"/>
            <a:ext cx="10990545" cy="1325563"/>
          </a:xfrm>
        </p:spPr>
        <p:txBody>
          <a:bodyPr/>
          <a:lstStyle/>
          <a:p>
            <a:r>
              <a:rPr lang="en-US" sz="4400" b="1" dirty="0">
                <a:latin typeface="Tw Cen MT" panose="020B0602020104020603" pitchFamily="34" charset="0"/>
              </a:rPr>
              <a:t>Literature Review contd.</a:t>
            </a:r>
          </a:p>
        </p:txBody>
      </p:sp>
      <p:sp>
        <p:nvSpPr>
          <p:cNvPr id="3" name="Content Placeholder 2">
            <a:extLst>
              <a:ext uri="{FF2B5EF4-FFF2-40B4-BE49-F238E27FC236}">
                <a16:creationId xmlns:a16="http://schemas.microsoft.com/office/drawing/2014/main" id="{2EF2BF56-BE71-DE4B-9A39-B76ADDB8B79C}"/>
              </a:ext>
            </a:extLst>
          </p:cNvPr>
          <p:cNvSpPr>
            <a:spLocks noGrp="1"/>
          </p:cNvSpPr>
          <p:nvPr>
            <p:ph idx="1"/>
          </p:nvPr>
        </p:nvSpPr>
        <p:spPr>
          <a:xfrm>
            <a:off x="838200" y="1490598"/>
            <a:ext cx="9909132" cy="4757802"/>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Neural Network Based methods</a:t>
            </a:r>
          </a:p>
          <a:p>
            <a:pPr algn="just"/>
            <a:r>
              <a:rPr lang="en-GB" sz="2400" dirty="0">
                <a:latin typeface="Times New Roman" panose="02020603050405020304" pitchFamily="18" charset="0"/>
                <a:cs typeface="Times New Roman" panose="02020603050405020304" pitchFamily="18" charset="0"/>
              </a:rPr>
              <a:t>In these methods, the convolution Neural Networks (CNN) can be used to encode high level visual features and Recurrent Neural Networks (RNN) can be used to decode the CNN representation into a word sequence. </a:t>
            </a:r>
          </a:p>
          <a:p>
            <a:pPr algn="just"/>
            <a:r>
              <a:rPr lang="en-GB" sz="2400" b="1" dirty="0">
                <a:latin typeface="Times New Roman" panose="02020603050405020304" pitchFamily="18" charset="0"/>
                <a:cs typeface="Times New Roman" panose="02020603050405020304" pitchFamily="18" charset="0"/>
              </a:rPr>
              <a:t>Used by: </a:t>
            </a:r>
            <a:r>
              <a:rPr lang="en-GB" sz="2400" dirty="0" err="1">
                <a:latin typeface="Times New Roman" panose="02020603050405020304" pitchFamily="18" charset="0"/>
                <a:cs typeface="Times New Roman" panose="02020603050405020304" pitchFamily="18" charset="0"/>
              </a:rPr>
              <a:t>Vinyals</a:t>
            </a:r>
            <a:r>
              <a:rPr lang="en-GB" sz="2400" dirty="0">
                <a:latin typeface="Times New Roman" panose="02020603050405020304" pitchFamily="18" charset="0"/>
                <a:cs typeface="Times New Roman" panose="02020603050405020304" pitchFamily="18" charset="0"/>
              </a:rPr>
              <a:t> et.al.,2015 , O. </a:t>
            </a:r>
            <a:r>
              <a:rPr lang="en-GB" sz="2400" dirty="0" err="1">
                <a:latin typeface="Times New Roman" panose="02020603050405020304" pitchFamily="18" charset="0"/>
                <a:cs typeface="Times New Roman" panose="02020603050405020304" pitchFamily="18" charset="0"/>
              </a:rPr>
              <a:t>Russakovsky</a:t>
            </a:r>
            <a:r>
              <a:rPr lang="en-GB" sz="2400" dirty="0">
                <a:latin typeface="Times New Roman" panose="02020603050405020304" pitchFamily="18" charset="0"/>
                <a:cs typeface="Times New Roman" panose="02020603050405020304" pitchFamily="18" charset="0"/>
              </a:rPr>
              <a:t> et.al.,2015 , K. Cho et.al.,2014 , Q. You et.al.,2016, P. Anderson et.al.,2018, K. Xu et.al.,2015, Z. Yang et.al.,2016 , Wang et.al.,2019 </a:t>
            </a:r>
          </a:p>
          <a:p>
            <a:pPr algn="just"/>
            <a:r>
              <a:rPr lang="en-US" sz="2400" b="1" dirty="0">
                <a:latin typeface="Times New Roman" panose="02020603050405020304" pitchFamily="18" charset="0"/>
                <a:cs typeface="Times New Roman" panose="02020603050405020304" pitchFamily="18" charset="0"/>
              </a:rPr>
              <a:t>Limitation</a:t>
            </a:r>
            <a:r>
              <a:rPr lang="en-US"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There is one problem with the Recurrent Neural network that these networks suffer from the </a:t>
            </a:r>
            <a:r>
              <a:rPr lang="en-GB" sz="2400" b="1" dirty="0">
                <a:latin typeface="Times New Roman" panose="02020603050405020304" pitchFamily="18" charset="0"/>
                <a:cs typeface="Times New Roman" panose="02020603050405020304" pitchFamily="18" charset="0"/>
              </a:rPr>
              <a:t>vanishing gradient problem </a:t>
            </a:r>
            <a:r>
              <a:rPr lang="en-GB" sz="2400" dirty="0">
                <a:latin typeface="Times New Roman" panose="02020603050405020304" pitchFamily="18" charset="0"/>
                <a:cs typeface="Times New Roman" panose="02020603050405020304" pitchFamily="18" charset="0"/>
              </a:rPr>
              <a:t>which is important for this thesis.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663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09A6-86ED-A347-89AC-C32D6C97C8C9}"/>
              </a:ext>
            </a:extLst>
          </p:cNvPr>
          <p:cNvSpPr>
            <a:spLocks noGrp="1"/>
          </p:cNvSpPr>
          <p:nvPr>
            <p:ph type="title"/>
          </p:nvPr>
        </p:nvSpPr>
        <p:spPr>
          <a:xfrm>
            <a:off x="288099" y="365125"/>
            <a:ext cx="11065701" cy="1325563"/>
          </a:xfrm>
        </p:spPr>
        <p:txBody>
          <a:bodyPr/>
          <a:lstStyle/>
          <a:p>
            <a:r>
              <a:rPr lang="en-US" b="1" dirty="0">
                <a:latin typeface="Tw Cen MT" panose="020B0602020104020603" pitchFamily="34" charset="0"/>
              </a:rPr>
              <a:t>Summary of Literature Review</a:t>
            </a:r>
            <a:endParaRPr lang="en-US" dirty="0">
              <a:latin typeface="Tw Cen MT" panose="020B0602020104020603" pitchFamily="34" charset="0"/>
            </a:endParaRPr>
          </a:p>
        </p:txBody>
      </p:sp>
      <p:sp>
        <p:nvSpPr>
          <p:cNvPr id="3" name="Content Placeholder 2">
            <a:extLst>
              <a:ext uri="{FF2B5EF4-FFF2-40B4-BE49-F238E27FC236}">
                <a16:creationId xmlns:a16="http://schemas.microsoft.com/office/drawing/2014/main" id="{33B9EB87-E230-2344-A2FD-3ED8CCCFA5CA}"/>
              </a:ext>
            </a:extLst>
          </p:cNvPr>
          <p:cNvSpPr>
            <a:spLocks noGrp="1"/>
          </p:cNvSpPr>
          <p:nvPr>
            <p:ph idx="1"/>
          </p:nvPr>
        </p:nvSpPr>
        <p:spPr>
          <a:xfrm>
            <a:off x="701458" y="1427968"/>
            <a:ext cx="9995769" cy="4820432"/>
          </a:xfrm>
        </p:spPr>
        <p:txBody>
          <a:bodyPr>
            <a:normAutofit/>
          </a:bodyPr>
          <a:lstStyle/>
          <a:p>
            <a:pPr algn="just"/>
            <a:r>
              <a:rPr lang="en-GB" sz="2400" dirty="0">
                <a:latin typeface="Times New Roman" panose="02020603050405020304" pitchFamily="18" charset="0"/>
                <a:cs typeface="Times New Roman" panose="02020603050405020304" pitchFamily="18" charset="0"/>
              </a:rPr>
              <a:t>Many of the research made use of the powerful </a:t>
            </a:r>
            <a:r>
              <a:rPr lang="en-GB" sz="2400" b="1" dirty="0">
                <a:latin typeface="Times New Roman" panose="02020603050405020304" pitchFamily="18" charset="0"/>
                <a:cs typeface="Times New Roman" panose="02020603050405020304" pitchFamily="18" charset="0"/>
              </a:rPr>
              <a:t>Convolutional Neural network for extracting features</a:t>
            </a:r>
            <a:r>
              <a:rPr lang="en-GB" sz="2400" dirty="0">
                <a:latin typeface="Times New Roman" panose="02020603050405020304" pitchFamily="18" charset="0"/>
                <a:cs typeface="Times New Roman" panose="02020603050405020304" pitchFamily="18" charset="0"/>
              </a:rPr>
              <a:t> and then used classifiers for various purposes. </a:t>
            </a:r>
          </a:p>
          <a:p>
            <a:pPr algn="just"/>
            <a:endParaRPr lang="en-GB" sz="2400" dirty="0">
              <a:latin typeface="Times New Roman" panose="02020603050405020304" pitchFamily="18" charset="0"/>
              <a:cs typeface="Times New Roman" panose="02020603050405020304" pitchFamily="18" charset="0"/>
            </a:endParaRPr>
          </a:p>
          <a:p>
            <a:pPr algn="just"/>
            <a:r>
              <a:rPr lang="en-GB" sz="2400" b="1" dirty="0">
                <a:latin typeface="Times New Roman" panose="02020603050405020304" pitchFamily="18" charset="0"/>
                <a:cs typeface="Times New Roman" panose="02020603050405020304" pitchFamily="18" charset="0"/>
              </a:rPr>
              <a:t>Recurrent Neural Networks </a:t>
            </a:r>
            <a:r>
              <a:rPr lang="en-GB" sz="2400" dirty="0">
                <a:latin typeface="Times New Roman" panose="02020603050405020304" pitchFamily="18" charset="0"/>
                <a:cs typeface="Times New Roman" panose="02020603050405020304" pitchFamily="18" charset="0"/>
              </a:rPr>
              <a:t>have been utilised in various forms for </a:t>
            </a:r>
            <a:r>
              <a:rPr lang="en-GB" sz="2400" b="1" dirty="0">
                <a:latin typeface="Times New Roman" panose="02020603050405020304" pitchFamily="18" charset="0"/>
                <a:cs typeface="Times New Roman" panose="02020603050405020304" pitchFamily="18" charset="0"/>
              </a:rPr>
              <a:t>generating sentences and captions</a:t>
            </a:r>
            <a:r>
              <a:rPr lang="en-GB" sz="2400" dirty="0">
                <a:latin typeface="Times New Roman" panose="02020603050405020304" pitchFamily="18" charset="0"/>
                <a:cs typeface="Times New Roman" panose="02020603050405020304" pitchFamily="18" charset="0"/>
              </a:rPr>
              <a:t> for images. </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In nutshell, there are several research works and domains in the field of image captioning that uses CNN-RNN framework to generate captions. </a:t>
            </a:r>
          </a:p>
          <a:p>
            <a:pPr algn="just"/>
            <a:endParaRPr lang="en-GB" sz="2400" dirty="0"/>
          </a:p>
          <a:p>
            <a:pPr algn="just"/>
            <a:endParaRPr lang="en-US" sz="2400" dirty="0"/>
          </a:p>
        </p:txBody>
      </p:sp>
    </p:spTree>
    <p:extLst>
      <p:ext uri="{BB962C8B-B14F-4D97-AF65-F5344CB8AC3E}">
        <p14:creationId xmlns:p14="http://schemas.microsoft.com/office/powerpoint/2010/main" val="922045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C0BD-327E-924E-8E82-6BC0E6574FDA}"/>
              </a:ext>
            </a:extLst>
          </p:cNvPr>
          <p:cNvSpPr>
            <a:spLocks noGrp="1"/>
          </p:cNvSpPr>
          <p:nvPr>
            <p:ph type="title"/>
          </p:nvPr>
        </p:nvSpPr>
        <p:spPr>
          <a:xfrm>
            <a:off x="425885" y="365125"/>
            <a:ext cx="10927915" cy="1325563"/>
          </a:xfrm>
        </p:spPr>
        <p:txBody>
          <a:bodyPr/>
          <a:lstStyle/>
          <a:p>
            <a:r>
              <a:rPr lang="en-US" sz="4400" b="1" dirty="0">
                <a:latin typeface="Tw Cen MT" panose="020B0602020104020603" pitchFamily="34" charset="0"/>
              </a:rPr>
              <a:t>Research Gap</a:t>
            </a:r>
            <a:endParaRPr lang="en-US" sz="4400" dirty="0">
              <a:latin typeface="Tw Cen MT" panose="020B0602020104020603" pitchFamily="34" charset="0"/>
            </a:endParaRPr>
          </a:p>
        </p:txBody>
      </p:sp>
      <p:sp>
        <p:nvSpPr>
          <p:cNvPr id="3" name="Content Placeholder 2">
            <a:extLst>
              <a:ext uri="{FF2B5EF4-FFF2-40B4-BE49-F238E27FC236}">
                <a16:creationId xmlns:a16="http://schemas.microsoft.com/office/drawing/2014/main" id="{DC9D40AB-880F-B64E-B1B0-8B305B101F64}"/>
              </a:ext>
            </a:extLst>
          </p:cNvPr>
          <p:cNvSpPr>
            <a:spLocks noGrp="1"/>
          </p:cNvSpPr>
          <p:nvPr>
            <p:ph idx="1"/>
          </p:nvPr>
        </p:nvSpPr>
        <p:spPr>
          <a:xfrm>
            <a:off x="538619" y="1340286"/>
            <a:ext cx="10815181" cy="5060514"/>
          </a:xfrm>
        </p:spPr>
        <p:txBody>
          <a:bodyPr>
            <a:noAutofit/>
          </a:bodyPr>
          <a:lstStyle/>
          <a:p>
            <a:pPr algn="just"/>
            <a:r>
              <a:rPr lang="en-GB" sz="2400" dirty="0">
                <a:latin typeface="Times New Roman" panose="02020603050405020304" pitchFamily="18" charset="0"/>
                <a:cs typeface="Times New Roman" panose="02020603050405020304" pitchFamily="18" charset="0"/>
              </a:rPr>
              <a:t>There is one problem with the Recurrent Neural network that these networks suffer from the </a:t>
            </a:r>
            <a:r>
              <a:rPr lang="en-GB" sz="2400" b="1" dirty="0">
                <a:latin typeface="Times New Roman" panose="02020603050405020304" pitchFamily="18" charset="0"/>
                <a:cs typeface="Times New Roman" panose="02020603050405020304" pitchFamily="18" charset="0"/>
              </a:rPr>
              <a:t>vanishing gradient problem </a:t>
            </a:r>
            <a:r>
              <a:rPr lang="en-GB" sz="2400" dirty="0">
                <a:latin typeface="Times New Roman" panose="02020603050405020304" pitchFamily="18" charset="0"/>
                <a:cs typeface="Times New Roman" panose="02020603050405020304" pitchFamily="18" charset="0"/>
              </a:rPr>
              <a:t>which is important for this thesis. So, to overcome this problem, this study aims to develop the model using </a:t>
            </a:r>
            <a:r>
              <a:rPr lang="en-GB" sz="2400" b="1" dirty="0">
                <a:latin typeface="Times New Roman" panose="02020603050405020304" pitchFamily="18" charset="0"/>
                <a:cs typeface="Times New Roman" panose="02020603050405020304" pitchFamily="18" charset="0"/>
              </a:rPr>
              <a:t>Gated Recurrent Unit (GRU)</a:t>
            </a:r>
            <a:r>
              <a:rPr lang="en-GB" sz="2400" dirty="0">
                <a:latin typeface="Times New Roman" panose="02020603050405020304" pitchFamily="18" charset="0"/>
                <a:cs typeface="Times New Roman" panose="02020603050405020304" pitchFamily="18" charset="0"/>
              </a:rPr>
              <a:t> which is capable to resolve the problem of vanishing gradients due to the presence of logic gates, this architecture can retain information for long duration of time and pass only useful information. </a:t>
            </a:r>
          </a:p>
          <a:p>
            <a:pPr marL="0" indent="0" algn="just">
              <a:buNone/>
            </a:pP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Apart from this, due to the usefulness of attention layer, this model also aims to embed </a:t>
            </a:r>
            <a:r>
              <a:rPr lang="en-GB" sz="2400" b="1" dirty="0">
                <a:latin typeface="Times New Roman" panose="02020603050405020304" pitchFamily="18" charset="0"/>
                <a:cs typeface="Times New Roman" panose="02020603050405020304" pitchFamily="18" charset="0"/>
              </a:rPr>
              <a:t>attention mechanism </a:t>
            </a:r>
            <a:r>
              <a:rPr lang="en-GB" sz="2400" dirty="0">
                <a:latin typeface="Times New Roman" panose="02020603050405020304" pitchFamily="18" charset="0"/>
                <a:cs typeface="Times New Roman" panose="02020603050405020304" pitchFamily="18" charset="0"/>
              </a:rPr>
              <a:t>with GRU. Several other techniques such as </a:t>
            </a:r>
            <a:r>
              <a:rPr lang="en-GB" sz="2400" b="1" dirty="0">
                <a:latin typeface="Times New Roman" panose="02020603050405020304" pitchFamily="18" charset="0"/>
                <a:cs typeface="Times New Roman" panose="02020603050405020304" pitchFamily="18" charset="0"/>
              </a:rPr>
              <a:t>Teacher Forcing, Greedy Search </a:t>
            </a:r>
            <a:r>
              <a:rPr lang="en-GB" sz="2400" dirty="0">
                <a:latin typeface="Times New Roman" panose="02020603050405020304" pitchFamily="18" charset="0"/>
                <a:cs typeface="Times New Roman" panose="02020603050405020304" pitchFamily="18" charset="0"/>
              </a:rPr>
              <a:t>have also been used to make the system robust</a:t>
            </a:r>
            <a:r>
              <a:rPr lang="en-GB" sz="2400" dirty="0"/>
              <a:t>.</a:t>
            </a:r>
            <a:br>
              <a:rPr lang="en-GB" sz="2400" dirty="0"/>
            </a:br>
            <a:endParaRPr lang="en-GB" sz="2400" dirty="0"/>
          </a:p>
          <a:p>
            <a:pPr algn="just"/>
            <a:endParaRPr lang="en-US" sz="2400" dirty="0"/>
          </a:p>
        </p:txBody>
      </p:sp>
    </p:spTree>
    <p:extLst>
      <p:ext uri="{BB962C8B-B14F-4D97-AF65-F5344CB8AC3E}">
        <p14:creationId xmlns:p14="http://schemas.microsoft.com/office/powerpoint/2010/main" val="951031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243B-8CE8-A744-B8F3-C2C2E334877B}"/>
              </a:ext>
            </a:extLst>
          </p:cNvPr>
          <p:cNvSpPr>
            <a:spLocks noGrp="1"/>
          </p:cNvSpPr>
          <p:nvPr>
            <p:ph type="title"/>
          </p:nvPr>
        </p:nvSpPr>
        <p:spPr>
          <a:xfrm>
            <a:off x="438411" y="365125"/>
            <a:ext cx="10915389" cy="1325563"/>
          </a:xfrm>
        </p:spPr>
        <p:txBody>
          <a:bodyPr/>
          <a:lstStyle/>
          <a:p>
            <a:r>
              <a:rPr lang="en-US" b="1" dirty="0">
                <a:latin typeface="Tw Cen MT" panose="020B0602020104020603" pitchFamily="34" charset="0"/>
              </a:rPr>
              <a:t>GANTT CHART</a:t>
            </a:r>
          </a:p>
        </p:txBody>
      </p:sp>
      <p:sp>
        <p:nvSpPr>
          <p:cNvPr id="3" name="Content Placeholder 2">
            <a:extLst>
              <a:ext uri="{FF2B5EF4-FFF2-40B4-BE49-F238E27FC236}">
                <a16:creationId xmlns:a16="http://schemas.microsoft.com/office/drawing/2014/main" id="{ACCB2B25-8A95-1745-9E12-7B5BC60734AA}"/>
              </a:ext>
            </a:extLst>
          </p:cNvPr>
          <p:cNvSpPr>
            <a:spLocks noGrp="1"/>
          </p:cNvSpPr>
          <p:nvPr>
            <p:ph idx="1"/>
          </p:nvPr>
        </p:nvSpPr>
        <p:spPr/>
        <p:txBody>
          <a:bodyPr>
            <a:normAutofit fontScale="85000" lnSpcReduction="20000"/>
          </a:bodyPr>
          <a:lstStyle/>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GB" dirty="0"/>
              <a:t>			</a:t>
            </a:r>
          </a:p>
          <a:p>
            <a:pPr marL="0" indent="0">
              <a:buNone/>
            </a:pPr>
            <a:endParaRPr lang="en-GB" dirty="0"/>
          </a:p>
          <a:p>
            <a:pPr marL="0" indent="0">
              <a:buNone/>
            </a:pPr>
            <a:endParaRPr lang="en-GB" dirty="0"/>
          </a:p>
          <a:p>
            <a:pPr marL="0" indent="0">
              <a:buNone/>
            </a:pPr>
            <a:r>
              <a:rPr lang="en-GB" dirty="0"/>
              <a:t>			             </a:t>
            </a:r>
            <a:r>
              <a:rPr lang="en-GB" dirty="0">
                <a:latin typeface="Times New Roman" panose="02020603050405020304" pitchFamily="18" charset="0"/>
                <a:cs typeface="Times New Roman" panose="02020603050405020304" pitchFamily="18" charset="0"/>
              </a:rPr>
              <a:t>GANTT CHART showing weekly progress</a:t>
            </a:r>
          </a:p>
          <a:p>
            <a:pPr marL="0" indent="0">
              <a:buNone/>
            </a:pPr>
            <a:endParaRPr lang="en-US" dirty="0"/>
          </a:p>
        </p:txBody>
      </p:sp>
      <p:graphicFrame>
        <p:nvGraphicFramePr>
          <p:cNvPr id="14" name="Chart 13">
            <a:extLst>
              <a:ext uri="{FF2B5EF4-FFF2-40B4-BE49-F238E27FC236}">
                <a16:creationId xmlns:a16="http://schemas.microsoft.com/office/drawing/2014/main" id="{25F8C2DA-F57F-458E-ABE2-C116F4FC71C4}"/>
              </a:ext>
            </a:extLst>
          </p:cNvPr>
          <p:cNvGraphicFramePr/>
          <p:nvPr>
            <p:extLst>
              <p:ext uri="{D42A27DB-BD31-4B8C-83A1-F6EECF244321}">
                <p14:modId xmlns:p14="http://schemas.microsoft.com/office/powerpoint/2010/main" val="2819929786"/>
              </p:ext>
            </p:extLst>
          </p:nvPr>
        </p:nvGraphicFramePr>
        <p:xfrm>
          <a:off x="614363" y="1300163"/>
          <a:ext cx="10558853" cy="43991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9962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16205-A46A-6A47-A8FB-711528A21F9D}"/>
              </a:ext>
            </a:extLst>
          </p:cNvPr>
          <p:cNvSpPr>
            <a:spLocks noGrp="1"/>
          </p:cNvSpPr>
          <p:nvPr>
            <p:ph type="title"/>
          </p:nvPr>
        </p:nvSpPr>
        <p:spPr>
          <a:xfrm>
            <a:off x="338203" y="365125"/>
            <a:ext cx="11015597" cy="1325563"/>
          </a:xfrm>
        </p:spPr>
        <p:txBody>
          <a:bodyPr/>
          <a:lstStyle/>
          <a:p>
            <a:r>
              <a:rPr lang="en-US" b="1" dirty="0">
                <a:latin typeface="Tw Cen MT" panose="020B0602020104020603" pitchFamily="34" charset="0"/>
              </a:rPr>
              <a:t>Methodology</a:t>
            </a:r>
          </a:p>
        </p:txBody>
      </p:sp>
      <p:sp>
        <p:nvSpPr>
          <p:cNvPr id="3" name="Content Placeholder 2">
            <a:extLst>
              <a:ext uri="{FF2B5EF4-FFF2-40B4-BE49-F238E27FC236}">
                <a16:creationId xmlns:a16="http://schemas.microsoft.com/office/drawing/2014/main" id="{9A11D856-F745-B641-8B56-5EDEC4B74896}"/>
              </a:ext>
            </a:extLst>
          </p:cNvPr>
          <p:cNvSpPr>
            <a:spLocks noGrp="1"/>
          </p:cNvSpPr>
          <p:nvPr>
            <p:ph idx="1"/>
          </p:nvPr>
        </p:nvSpPr>
        <p:spPr>
          <a:xfrm>
            <a:off x="1103312" y="1690688"/>
            <a:ext cx="10250488" cy="4557711"/>
          </a:xfrm>
        </p:spPr>
        <p:txBody>
          <a:bodyPr>
            <a:normAutofit/>
          </a:bodyPr>
          <a:lstStyle/>
          <a:p>
            <a:pPr algn="just"/>
            <a:r>
              <a:rPr lang="en-GB" sz="2800" dirty="0">
                <a:latin typeface="Times New Roman" panose="02020603050405020304" pitchFamily="18" charset="0"/>
                <a:cs typeface="Times New Roman" panose="02020603050405020304" pitchFamily="18" charset="0"/>
              </a:rPr>
              <a:t>The project is aimed to develop using </a:t>
            </a:r>
            <a:r>
              <a:rPr lang="en-GB" sz="2800" b="1" dirty="0">
                <a:latin typeface="Times New Roman" panose="02020603050405020304" pitchFamily="18" charset="0"/>
                <a:cs typeface="Times New Roman" panose="02020603050405020304" pitchFamily="18" charset="0"/>
              </a:rPr>
              <a:t>Waterfall Model technique </a:t>
            </a:r>
            <a:r>
              <a:rPr lang="en-GB" sz="2800" dirty="0">
                <a:latin typeface="Times New Roman" panose="02020603050405020304" pitchFamily="18" charset="0"/>
                <a:cs typeface="Times New Roman" panose="02020603050405020304" pitchFamily="18" charset="0"/>
              </a:rPr>
              <a:t>in which whole steps of the development can be divided into separate stages such as Gathering Requirements, Design, Implementing the models, Verifying the model, and Maintenance. </a:t>
            </a:r>
          </a:p>
          <a:p>
            <a:pPr marL="0" indent="0" algn="just">
              <a:buNone/>
            </a:pPr>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The output of one stage is passed as an input to the next stage sequentially. Being a sequential approach, the previous stage should be completed before the beginning of the next phase. </a:t>
            </a:r>
          </a:p>
          <a:p>
            <a:pPr marL="0" indent="0">
              <a:buNone/>
            </a:pPr>
            <a:endParaRPr lang="en-US" dirty="0"/>
          </a:p>
        </p:txBody>
      </p:sp>
    </p:spTree>
    <p:extLst>
      <p:ext uri="{BB962C8B-B14F-4D97-AF65-F5344CB8AC3E}">
        <p14:creationId xmlns:p14="http://schemas.microsoft.com/office/powerpoint/2010/main" val="15972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6DFC-B325-504F-B694-80E7FE9276CE}"/>
              </a:ext>
            </a:extLst>
          </p:cNvPr>
          <p:cNvSpPr>
            <a:spLocks noGrp="1"/>
          </p:cNvSpPr>
          <p:nvPr>
            <p:ph type="title"/>
          </p:nvPr>
        </p:nvSpPr>
        <p:spPr>
          <a:xfrm>
            <a:off x="413359" y="365125"/>
            <a:ext cx="10940441" cy="1325563"/>
          </a:xfrm>
        </p:spPr>
        <p:txBody>
          <a:bodyPr/>
          <a:lstStyle/>
          <a:p>
            <a:r>
              <a:rPr lang="en-US" b="1" dirty="0">
                <a:latin typeface="Tw Cen MT" panose="020B0602020104020603" pitchFamily="34" charset="0"/>
              </a:rPr>
              <a:t>Waterfall Approach</a:t>
            </a:r>
          </a:p>
        </p:txBody>
      </p:sp>
      <p:pic>
        <p:nvPicPr>
          <p:cNvPr id="5" name="Content Placeholder 4" descr="Diagram&#10;&#10;Description automatically generated">
            <a:extLst>
              <a:ext uri="{FF2B5EF4-FFF2-40B4-BE49-F238E27FC236}">
                <a16:creationId xmlns:a16="http://schemas.microsoft.com/office/drawing/2014/main" id="{233354A9-57A6-AC43-A8B3-5ED0E50170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2" y="1985964"/>
            <a:ext cx="10250487" cy="3376894"/>
          </a:xfrm>
        </p:spPr>
      </p:pic>
      <p:sp>
        <p:nvSpPr>
          <p:cNvPr id="6" name="TextBox 5">
            <a:extLst>
              <a:ext uri="{FF2B5EF4-FFF2-40B4-BE49-F238E27FC236}">
                <a16:creationId xmlns:a16="http://schemas.microsoft.com/office/drawing/2014/main" id="{F2D9F647-62B2-C749-908A-EDBF3151F5AF}"/>
              </a:ext>
            </a:extLst>
          </p:cNvPr>
          <p:cNvSpPr txBox="1"/>
          <p:nvPr/>
        </p:nvSpPr>
        <p:spPr>
          <a:xfrm>
            <a:off x="2928938" y="5426157"/>
            <a:ext cx="52292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Block diagram of Methodology adopted</a:t>
            </a:r>
          </a:p>
        </p:txBody>
      </p:sp>
    </p:spTree>
    <p:extLst>
      <p:ext uri="{BB962C8B-B14F-4D97-AF65-F5344CB8AC3E}">
        <p14:creationId xmlns:p14="http://schemas.microsoft.com/office/powerpoint/2010/main" val="1108999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A820-31F8-D64B-A7D7-73A2EE605E0E}"/>
              </a:ext>
            </a:extLst>
          </p:cNvPr>
          <p:cNvSpPr>
            <a:spLocks noGrp="1"/>
          </p:cNvSpPr>
          <p:nvPr>
            <p:ph type="title"/>
          </p:nvPr>
        </p:nvSpPr>
        <p:spPr>
          <a:xfrm>
            <a:off x="338203" y="365125"/>
            <a:ext cx="9918701" cy="1632487"/>
          </a:xfrm>
        </p:spPr>
        <p:txBody>
          <a:bodyPr/>
          <a:lstStyle/>
          <a:p>
            <a:r>
              <a:rPr lang="en-US" sz="4400" b="1" dirty="0">
                <a:latin typeface="Tw Cen MT" panose="020B0602020104020603" pitchFamily="34" charset="0"/>
              </a:rPr>
              <a:t>Sample ‘Image-Caption Pair’ in Dataset</a:t>
            </a:r>
          </a:p>
        </p:txBody>
      </p:sp>
      <p:pic>
        <p:nvPicPr>
          <p:cNvPr id="5" name="Content Placeholder 4" descr="Graphical user interface, text, application&#10;&#10;Description automatically generated">
            <a:extLst>
              <a:ext uri="{FF2B5EF4-FFF2-40B4-BE49-F238E27FC236}">
                <a16:creationId xmlns:a16="http://schemas.microsoft.com/office/drawing/2014/main" id="{50503B25-46B9-5247-BEF4-909E012981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828925"/>
            <a:ext cx="9326562" cy="2255361"/>
          </a:xfrm>
        </p:spPr>
      </p:pic>
      <p:sp>
        <p:nvSpPr>
          <p:cNvPr id="6" name="TextBox 5">
            <a:extLst>
              <a:ext uri="{FF2B5EF4-FFF2-40B4-BE49-F238E27FC236}">
                <a16:creationId xmlns:a16="http://schemas.microsoft.com/office/drawing/2014/main" id="{C9452498-FC35-3C4C-B5BB-C400839D2843}"/>
              </a:ext>
            </a:extLst>
          </p:cNvPr>
          <p:cNvSpPr txBox="1"/>
          <p:nvPr/>
        </p:nvSpPr>
        <p:spPr>
          <a:xfrm>
            <a:off x="1379538" y="1902131"/>
            <a:ext cx="99187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Every image has 5 captions associated with it. </a:t>
            </a:r>
          </a:p>
        </p:txBody>
      </p:sp>
      <p:sp>
        <p:nvSpPr>
          <p:cNvPr id="8" name="TextBox 7">
            <a:extLst>
              <a:ext uri="{FF2B5EF4-FFF2-40B4-BE49-F238E27FC236}">
                <a16:creationId xmlns:a16="http://schemas.microsoft.com/office/drawing/2014/main" id="{1E0E9F12-1E44-A041-AAEC-DBEB292FD8F4}"/>
              </a:ext>
            </a:extLst>
          </p:cNvPr>
          <p:cNvSpPr txBox="1"/>
          <p:nvPr/>
        </p:nvSpPr>
        <p:spPr>
          <a:xfrm>
            <a:off x="2200275" y="5426305"/>
            <a:ext cx="6575515"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Sample Image-Caption Pair</a:t>
            </a:r>
          </a:p>
        </p:txBody>
      </p:sp>
    </p:spTree>
    <p:extLst>
      <p:ext uri="{BB962C8B-B14F-4D97-AF65-F5344CB8AC3E}">
        <p14:creationId xmlns:p14="http://schemas.microsoft.com/office/powerpoint/2010/main" val="1306123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1A33-9CD8-F548-BCFC-1EB26AFDC506}"/>
              </a:ext>
            </a:extLst>
          </p:cNvPr>
          <p:cNvSpPr>
            <a:spLocks noGrp="1"/>
          </p:cNvSpPr>
          <p:nvPr>
            <p:ph type="title"/>
          </p:nvPr>
        </p:nvSpPr>
        <p:spPr>
          <a:xfrm>
            <a:off x="573091" y="858130"/>
            <a:ext cx="4224580" cy="580292"/>
          </a:xfrm>
        </p:spPr>
        <p:txBody>
          <a:bodyPr>
            <a:noAutofit/>
          </a:bodyPr>
          <a:lstStyle/>
          <a:p>
            <a:r>
              <a:rPr lang="en-US" sz="4400" b="1" dirty="0">
                <a:latin typeface="Tw Cen MT" panose="020B0602020104020603" pitchFamily="34" charset="0"/>
              </a:rPr>
              <a:t>Design</a:t>
            </a:r>
          </a:p>
        </p:txBody>
      </p:sp>
      <p:sp>
        <p:nvSpPr>
          <p:cNvPr id="3" name="Content Placeholder 2">
            <a:extLst>
              <a:ext uri="{FF2B5EF4-FFF2-40B4-BE49-F238E27FC236}">
                <a16:creationId xmlns:a16="http://schemas.microsoft.com/office/drawing/2014/main" id="{5A864A7E-3D6F-3E45-A6CF-65F6D0F627B7}"/>
              </a:ext>
            </a:extLst>
          </p:cNvPr>
          <p:cNvSpPr>
            <a:spLocks noGrp="1"/>
          </p:cNvSpPr>
          <p:nvPr>
            <p:ph type="body" sz="half" idx="2"/>
          </p:nvPr>
        </p:nvSpPr>
        <p:spPr>
          <a:xfrm>
            <a:off x="839787" y="1561514"/>
            <a:ext cx="4224581" cy="4307474"/>
          </a:xfrm>
        </p:spPr>
        <p:txBody>
          <a:bodyPr/>
          <a:lstStyle/>
          <a:p>
            <a:r>
              <a:rPr lang="en-GB" sz="2000" dirty="0">
                <a:latin typeface="Times New Roman" panose="02020603050405020304" pitchFamily="18" charset="0"/>
                <a:cs typeface="Times New Roman" panose="02020603050405020304" pitchFamily="18" charset="0"/>
              </a:rPr>
              <a:t>The complete architecture of generating captions consists of different sub-models: </a:t>
            </a:r>
          </a:p>
          <a:p>
            <a:r>
              <a:rPr lang="en-GB" sz="2000" dirty="0">
                <a:latin typeface="Times New Roman" panose="02020603050405020304" pitchFamily="18" charset="0"/>
                <a:cs typeface="Times New Roman" panose="02020603050405020304" pitchFamily="18" charset="0"/>
              </a:rPr>
              <a:t>(a) Initialising weights using Inception Net V3 </a:t>
            </a:r>
          </a:p>
          <a:p>
            <a:pPr marL="0" indent="0">
              <a:buNone/>
            </a:pPr>
            <a:r>
              <a:rPr lang="en-GB" sz="2000" dirty="0">
                <a:latin typeface="Times New Roman" panose="02020603050405020304" pitchFamily="18" charset="0"/>
                <a:cs typeface="Times New Roman" panose="02020603050405020304" pitchFamily="18" charset="0"/>
              </a:rPr>
              <a:t>(b) Encoder model using Convolutional Neural Network </a:t>
            </a:r>
          </a:p>
          <a:p>
            <a:pPr marL="0" indent="0">
              <a:buNone/>
            </a:pPr>
            <a:r>
              <a:rPr lang="en-GB" sz="2000" dirty="0">
                <a:latin typeface="Times New Roman" panose="02020603050405020304" pitchFamily="18" charset="0"/>
                <a:cs typeface="Times New Roman" panose="02020603050405020304" pitchFamily="18" charset="0"/>
              </a:rPr>
              <a:t>(c) Attention mechanism </a:t>
            </a:r>
          </a:p>
          <a:p>
            <a:pPr marL="0" indent="0">
              <a:buNone/>
            </a:pPr>
            <a:r>
              <a:rPr lang="en-GB" sz="2000" dirty="0">
                <a:latin typeface="Times New Roman" panose="02020603050405020304" pitchFamily="18" charset="0"/>
                <a:cs typeface="Times New Roman" panose="02020603050405020304" pitchFamily="18" charset="0"/>
              </a:rPr>
              <a:t>(d) Decoder model using Recurrent Neural Network</a:t>
            </a:r>
          </a:p>
          <a:p>
            <a:endParaRPr lang="en-US" dirty="0"/>
          </a:p>
        </p:txBody>
      </p:sp>
      <p:sp>
        <p:nvSpPr>
          <p:cNvPr id="12" name="TextBox 11">
            <a:extLst>
              <a:ext uri="{FF2B5EF4-FFF2-40B4-BE49-F238E27FC236}">
                <a16:creationId xmlns:a16="http://schemas.microsoft.com/office/drawing/2014/main" id="{40BBCB1E-A1ED-804A-AF7F-8C7CA5B24FE4}"/>
              </a:ext>
            </a:extLst>
          </p:cNvPr>
          <p:cNvSpPr txBox="1"/>
          <p:nvPr/>
        </p:nvSpPr>
        <p:spPr>
          <a:xfrm>
            <a:off x="6733495" y="6286007"/>
            <a:ext cx="610035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Block Diagram of Architecture</a:t>
            </a:r>
          </a:p>
        </p:txBody>
      </p:sp>
      <p:pic>
        <p:nvPicPr>
          <p:cNvPr id="11" name="Picture Placeholder 10">
            <a:extLst>
              <a:ext uri="{FF2B5EF4-FFF2-40B4-BE49-F238E27FC236}">
                <a16:creationId xmlns:a16="http://schemas.microsoft.com/office/drawing/2014/main" id="{DF37D241-6126-4C2C-8352-2D9A3AE81A76}"/>
              </a:ext>
            </a:extLst>
          </p:cNvPr>
          <p:cNvPicPr>
            <a:picLocks noGrp="1" noChangeAspect="1"/>
          </p:cNvPicPr>
          <p:nvPr>
            <p:ph type="pic" idx="1"/>
          </p:nvPr>
        </p:nvPicPr>
        <p:blipFill>
          <a:blip r:embed="rId2"/>
          <a:srcRect l="3050" r="3050"/>
          <a:stretch>
            <a:fillRect/>
          </a:stretch>
        </p:blipFill>
        <p:spPr>
          <a:xfrm>
            <a:off x="5772150" y="571500"/>
            <a:ext cx="5580063" cy="5529263"/>
          </a:xfrm>
          <a:prstGeom prst="rect">
            <a:avLst/>
          </a:prstGeom>
        </p:spPr>
      </p:pic>
      <p:pic>
        <p:nvPicPr>
          <p:cNvPr id="14" name="Picture 13" descr="Diagram&#10;&#10;Description automatically generated">
            <a:extLst>
              <a:ext uri="{FF2B5EF4-FFF2-40B4-BE49-F238E27FC236}">
                <a16:creationId xmlns:a16="http://schemas.microsoft.com/office/drawing/2014/main" id="{9F4BE72D-BB4B-40D4-8A5E-E7417BA35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388" y="847592"/>
            <a:ext cx="5789890" cy="5438415"/>
          </a:xfrm>
          <a:prstGeom prst="rect">
            <a:avLst/>
          </a:prstGeom>
        </p:spPr>
      </p:pic>
    </p:spTree>
    <p:extLst>
      <p:ext uri="{BB962C8B-B14F-4D97-AF65-F5344CB8AC3E}">
        <p14:creationId xmlns:p14="http://schemas.microsoft.com/office/powerpoint/2010/main" val="913272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D09E19-113D-6146-A16A-14DF03A57E98}"/>
              </a:ext>
            </a:extLst>
          </p:cNvPr>
          <p:cNvSpPr>
            <a:spLocks noGrp="1"/>
          </p:cNvSpPr>
          <p:nvPr>
            <p:ph type="title"/>
          </p:nvPr>
        </p:nvSpPr>
        <p:spPr>
          <a:xfrm>
            <a:off x="438411" y="365125"/>
            <a:ext cx="10915389" cy="1325563"/>
          </a:xfrm>
        </p:spPr>
        <p:txBody>
          <a:bodyPr/>
          <a:lstStyle/>
          <a:p>
            <a:r>
              <a:rPr lang="en-US" b="1" dirty="0">
                <a:latin typeface="Tw Cen MT" panose="020B0602020104020603" pitchFamily="34" charset="0"/>
              </a:rPr>
              <a:t>Design Contd.</a:t>
            </a:r>
          </a:p>
        </p:txBody>
      </p:sp>
      <p:sp>
        <p:nvSpPr>
          <p:cNvPr id="6" name="Content Placeholder 5">
            <a:extLst>
              <a:ext uri="{FF2B5EF4-FFF2-40B4-BE49-F238E27FC236}">
                <a16:creationId xmlns:a16="http://schemas.microsoft.com/office/drawing/2014/main" id="{41855768-AECD-1043-9CF5-4174F9B09E86}"/>
              </a:ext>
            </a:extLst>
          </p:cNvPr>
          <p:cNvSpPr>
            <a:spLocks noGrp="1"/>
          </p:cNvSpPr>
          <p:nvPr>
            <p:ph idx="1"/>
          </p:nvPr>
        </p:nvSpPr>
        <p:spPr>
          <a:xfrm>
            <a:off x="601250" y="1152395"/>
            <a:ext cx="10208712" cy="5340479"/>
          </a:xfrm>
        </p:spPr>
        <p:txBody>
          <a:bodyPr>
            <a:normAutofit fontScale="92500" lnSpcReduction="10000"/>
          </a:bodyPr>
          <a:lstStyle/>
          <a:p>
            <a:pPr marL="0" indent="0" algn="just">
              <a:buNone/>
            </a:pPr>
            <a:r>
              <a:rPr lang="en-GB" dirty="0">
                <a:latin typeface="Times New Roman" panose="02020603050405020304" pitchFamily="18" charset="0"/>
                <a:cs typeface="Times New Roman" panose="02020603050405020304" pitchFamily="18" charset="0"/>
              </a:rPr>
              <a:t>There are four major components present in the architecture:</a:t>
            </a:r>
          </a:p>
          <a:p>
            <a:pPr marL="0" indent="0" algn="just">
              <a:buNone/>
            </a:pP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Encoder: Image encodings have already been obtained using Inception net v3 model. So, the role of encoders is very simple. The encoder here accepts the image features and apply </a:t>
            </a:r>
            <a:r>
              <a:rPr lang="en-GB" dirty="0" err="1">
                <a:latin typeface="Times New Roman" panose="02020603050405020304" pitchFamily="18" charset="0"/>
                <a:cs typeface="Times New Roman" panose="02020603050405020304" pitchFamily="18" charset="0"/>
              </a:rPr>
              <a:t>relu</a:t>
            </a:r>
            <a:r>
              <a:rPr lang="en-GB" dirty="0">
                <a:latin typeface="Times New Roman" panose="02020603050405020304" pitchFamily="18" charset="0"/>
                <a:cs typeface="Times New Roman" panose="02020603050405020304" pitchFamily="18" charset="0"/>
              </a:rPr>
              <a:t> activation functions and then pass it to the attention model.</a:t>
            </a: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Sequence Decoder: Decoder consists of the recurrent network which is designed using Gated recurrent units. In this, captions are passed after passing through the embedding layer.  </a:t>
            </a: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Attention: The role of the decoder is to generate words for output sequence. The use of attention layer is to help decoder to emphasize on the most relevant part of the image so that word can be generated for that part. </a:t>
            </a:r>
          </a:p>
          <a:p>
            <a:pPr marL="0" indent="0" algn="just">
              <a:buNone/>
            </a:pP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Sentence Generator: This contains several linear layers which accept the output of decoder model as input and produces a probability for each word using the vocabulary created. The probabilities are calculated using Greedy Search.</a:t>
            </a:r>
          </a:p>
          <a:p>
            <a:endParaRPr lang="en-US" dirty="0"/>
          </a:p>
        </p:txBody>
      </p:sp>
    </p:spTree>
    <p:extLst>
      <p:ext uri="{BB962C8B-B14F-4D97-AF65-F5344CB8AC3E}">
        <p14:creationId xmlns:p14="http://schemas.microsoft.com/office/powerpoint/2010/main" val="250144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C051-279A-46C4-B4EB-E413884D88AF}"/>
              </a:ext>
            </a:extLst>
          </p:cNvPr>
          <p:cNvSpPr>
            <a:spLocks noGrp="1"/>
          </p:cNvSpPr>
          <p:nvPr>
            <p:ph type="title"/>
          </p:nvPr>
        </p:nvSpPr>
        <p:spPr>
          <a:xfrm>
            <a:off x="293231" y="284597"/>
            <a:ext cx="10303788" cy="780115"/>
          </a:xfrm>
        </p:spPr>
        <p:txBody>
          <a:bodyPr>
            <a:normAutofit/>
          </a:bodyPr>
          <a:lstStyle/>
          <a:p>
            <a:r>
              <a:rPr lang="en-GB" b="1" dirty="0">
                <a:latin typeface="Tw Cen MT" panose="020B0602020104020603" pitchFamily="34" charset="0"/>
              </a:rPr>
              <a:t>CONTENTS</a:t>
            </a:r>
          </a:p>
        </p:txBody>
      </p:sp>
      <p:sp>
        <p:nvSpPr>
          <p:cNvPr id="3" name="Text Placeholder 2">
            <a:extLst>
              <a:ext uri="{FF2B5EF4-FFF2-40B4-BE49-F238E27FC236}">
                <a16:creationId xmlns:a16="http://schemas.microsoft.com/office/drawing/2014/main" id="{22EDC19B-D0CF-4260-99F3-0EB869A2509D}"/>
              </a:ext>
            </a:extLst>
          </p:cNvPr>
          <p:cNvSpPr>
            <a:spLocks noGrp="1"/>
          </p:cNvSpPr>
          <p:nvPr>
            <p:ph type="body" idx="1"/>
          </p:nvPr>
        </p:nvSpPr>
        <p:spPr>
          <a:xfrm>
            <a:off x="831850" y="1177447"/>
            <a:ext cx="10515600" cy="4912204"/>
          </a:xfrm>
        </p:spPr>
        <p:txBody>
          <a:bodyPr>
            <a:normAutofit fontScale="92500" lnSpcReduction="20000"/>
          </a:bodyPr>
          <a:lstStyle/>
          <a:p>
            <a:pPr marL="342900" indent="-342900">
              <a:buFont typeface="Arial" panose="020B0604020202020204" pitchFamily="34" charset="0"/>
              <a:buChar char="•"/>
            </a:pPr>
            <a:r>
              <a:rPr lang="en-GB" sz="2200" dirty="0">
                <a:solidFill>
                  <a:schemeClr val="bg2">
                    <a:lumMod val="60000"/>
                    <a:lumOff val="40000"/>
                  </a:schemeClr>
                </a:solidFill>
                <a:latin typeface="Tw Cen MT" panose="020B0602020104020603" pitchFamily="34" charset="0"/>
                <a:cs typeface="Times New Roman" panose="02020603050405020304" pitchFamily="18" charset="0"/>
              </a:rPr>
              <a:t>INTRODUCTION</a:t>
            </a:r>
          </a:p>
          <a:p>
            <a:pPr marL="342900" indent="-342900">
              <a:buFont typeface="Arial" panose="020B0604020202020204" pitchFamily="34" charset="0"/>
              <a:buChar char="•"/>
            </a:pPr>
            <a:r>
              <a:rPr lang="en-GB" sz="2200" dirty="0">
                <a:solidFill>
                  <a:schemeClr val="bg2">
                    <a:lumMod val="60000"/>
                    <a:lumOff val="40000"/>
                  </a:schemeClr>
                </a:solidFill>
                <a:latin typeface="Tw Cen MT" panose="020B0602020104020603" pitchFamily="34" charset="0"/>
                <a:cs typeface="Times New Roman" panose="02020603050405020304" pitchFamily="18" charset="0"/>
              </a:rPr>
              <a:t>AIM AND OBJECTIVES</a:t>
            </a:r>
          </a:p>
          <a:p>
            <a:pPr marL="342900" indent="-342900">
              <a:buFont typeface="Arial" panose="020B0604020202020204" pitchFamily="34" charset="0"/>
              <a:buChar char="•"/>
            </a:pPr>
            <a:r>
              <a:rPr lang="en-GB" sz="2200" dirty="0">
                <a:solidFill>
                  <a:schemeClr val="bg2">
                    <a:lumMod val="60000"/>
                    <a:lumOff val="40000"/>
                  </a:schemeClr>
                </a:solidFill>
                <a:latin typeface="Tw Cen MT" panose="020B0602020104020603" pitchFamily="34" charset="0"/>
                <a:cs typeface="Times New Roman" panose="02020603050405020304" pitchFamily="18" charset="0"/>
              </a:rPr>
              <a:t>RESEARCH QUESTION</a:t>
            </a:r>
          </a:p>
          <a:p>
            <a:pPr marL="342900" indent="-342900">
              <a:buFont typeface="Arial" panose="020B0604020202020204" pitchFamily="34" charset="0"/>
              <a:buChar char="•"/>
            </a:pPr>
            <a:r>
              <a:rPr lang="en-GB" sz="2200" dirty="0">
                <a:solidFill>
                  <a:schemeClr val="bg2">
                    <a:lumMod val="60000"/>
                    <a:lumOff val="40000"/>
                  </a:schemeClr>
                </a:solidFill>
                <a:latin typeface="Tw Cen MT" panose="020B0602020104020603" pitchFamily="34" charset="0"/>
                <a:cs typeface="Times New Roman" panose="02020603050405020304" pitchFamily="18" charset="0"/>
              </a:rPr>
              <a:t>LITERATURE REVIEW AND SUMMARY</a:t>
            </a:r>
          </a:p>
          <a:p>
            <a:pPr marL="342900" indent="-342900">
              <a:buFont typeface="Arial" panose="020B0604020202020204" pitchFamily="34" charset="0"/>
              <a:buChar char="•"/>
            </a:pPr>
            <a:r>
              <a:rPr lang="en-GB" sz="2200" dirty="0">
                <a:solidFill>
                  <a:schemeClr val="bg2">
                    <a:lumMod val="60000"/>
                    <a:lumOff val="40000"/>
                  </a:schemeClr>
                </a:solidFill>
                <a:latin typeface="Tw Cen MT" panose="020B0602020104020603" pitchFamily="34" charset="0"/>
                <a:cs typeface="Times New Roman" panose="02020603050405020304" pitchFamily="18" charset="0"/>
              </a:rPr>
              <a:t>RESEARCH GAP</a:t>
            </a:r>
          </a:p>
          <a:p>
            <a:pPr marL="342900" indent="-342900">
              <a:buFont typeface="Arial" panose="020B0604020202020204" pitchFamily="34" charset="0"/>
              <a:buChar char="•"/>
            </a:pPr>
            <a:r>
              <a:rPr lang="en-GB" sz="2200" dirty="0">
                <a:solidFill>
                  <a:schemeClr val="bg2">
                    <a:lumMod val="60000"/>
                    <a:lumOff val="40000"/>
                  </a:schemeClr>
                </a:solidFill>
                <a:latin typeface="Tw Cen MT" panose="020B0602020104020603" pitchFamily="34" charset="0"/>
                <a:cs typeface="Times New Roman" panose="02020603050405020304" pitchFamily="18" charset="0"/>
              </a:rPr>
              <a:t>GANTT CHART</a:t>
            </a:r>
          </a:p>
          <a:p>
            <a:pPr marL="342900" indent="-342900">
              <a:buFont typeface="Arial" panose="020B0604020202020204" pitchFamily="34" charset="0"/>
              <a:buChar char="•"/>
            </a:pPr>
            <a:r>
              <a:rPr lang="en-GB" sz="2200" dirty="0">
                <a:solidFill>
                  <a:schemeClr val="bg2">
                    <a:lumMod val="60000"/>
                    <a:lumOff val="40000"/>
                  </a:schemeClr>
                </a:solidFill>
                <a:latin typeface="Tw Cen MT" panose="020B0602020104020603" pitchFamily="34" charset="0"/>
                <a:cs typeface="Times New Roman" panose="02020603050405020304" pitchFamily="18" charset="0"/>
              </a:rPr>
              <a:t>METHODOLOGY AND WATERFALL APPROACH</a:t>
            </a:r>
          </a:p>
          <a:p>
            <a:pPr marL="342900" indent="-342900">
              <a:buFont typeface="Arial" panose="020B0604020202020204" pitchFamily="34" charset="0"/>
              <a:buChar char="•"/>
            </a:pPr>
            <a:r>
              <a:rPr lang="en-GB" sz="2200" dirty="0">
                <a:solidFill>
                  <a:schemeClr val="bg2">
                    <a:lumMod val="60000"/>
                    <a:lumOff val="40000"/>
                  </a:schemeClr>
                </a:solidFill>
                <a:latin typeface="Tw Cen MT" panose="020B0602020104020603" pitchFamily="34" charset="0"/>
                <a:cs typeface="Times New Roman" panose="02020603050405020304" pitchFamily="18" charset="0"/>
              </a:rPr>
              <a:t>DESIGN</a:t>
            </a:r>
          </a:p>
          <a:p>
            <a:pPr marL="342900" indent="-342900">
              <a:buFont typeface="Arial" panose="020B0604020202020204" pitchFamily="34" charset="0"/>
              <a:buChar char="•"/>
            </a:pPr>
            <a:r>
              <a:rPr lang="en-GB" sz="2200" dirty="0">
                <a:solidFill>
                  <a:schemeClr val="bg2">
                    <a:lumMod val="60000"/>
                    <a:lumOff val="40000"/>
                  </a:schemeClr>
                </a:solidFill>
                <a:latin typeface="Tw Cen MT" panose="020B0602020104020603" pitchFamily="34" charset="0"/>
                <a:cs typeface="Times New Roman" panose="02020603050405020304" pitchFamily="18" charset="0"/>
              </a:rPr>
              <a:t>IMPLEMENTATION</a:t>
            </a:r>
          </a:p>
          <a:p>
            <a:pPr marL="342900" indent="-342900">
              <a:buFont typeface="Arial" panose="020B0604020202020204" pitchFamily="34" charset="0"/>
              <a:buChar char="•"/>
            </a:pPr>
            <a:r>
              <a:rPr lang="en-GB" sz="2200" dirty="0">
                <a:solidFill>
                  <a:schemeClr val="bg2">
                    <a:lumMod val="60000"/>
                    <a:lumOff val="40000"/>
                  </a:schemeClr>
                </a:solidFill>
                <a:latin typeface="Tw Cen MT" panose="020B0602020104020603" pitchFamily="34" charset="0"/>
                <a:cs typeface="Times New Roman" panose="02020603050405020304" pitchFamily="18" charset="0"/>
              </a:rPr>
              <a:t>TESTING AND RESULT</a:t>
            </a:r>
          </a:p>
          <a:p>
            <a:pPr marL="342900" indent="-342900">
              <a:buFont typeface="Arial" panose="020B0604020202020204" pitchFamily="34" charset="0"/>
              <a:buChar char="•"/>
            </a:pPr>
            <a:r>
              <a:rPr lang="en-GB" sz="2200" dirty="0">
                <a:solidFill>
                  <a:schemeClr val="bg2">
                    <a:lumMod val="60000"/>
                    <a:lumOff val="40000"/>
                  </a:schemeClr>
                </a:solidFill>
                <a:latin typeface="Tw Cen MT" panose="020B0602020104020603" pitchFamily="34" charset="0"/>
                <a:cs typeface="Times New Roman" panose="02020603050405020304" pitchFamily="18" charset="0"/>
              </a:rPr>
              <a:t>CONCLUSION</a:t>
            </a:r>
          </a:p>
          <a:p>
            <a:pPr marL="342900" indent="-342900">
              <a:buFont typeface="Arial" panose="020B0604020202020204" pitchFamily="34" charset="0"/>
              <a:buChar char="•"/>
            </a:pPr>
            <a:r>
              <a:rPr lang="en-GB" sz="2200" dirty="0">
                <a:solidFill>
                  <a:schemeClr val="bg2">
                    <a:lumMod val="60000"/>
                    <a:lumOff val="40000"/>
                  </a:schemeClr>
                </a:solidFill>
                <a:latin typeface="Tw Cen MT" panose="020B0602020104020603" pitchFamily="34" charset="0"/>
                <a:cs typeface="Times New Roman" panose="02020603050405020304" pitchFamily="18" charset="0"/>
              </a:rPr>
              <a:t>FUTURE WORK</a:t>
            </a:r>
          </a:p>
          <a:p>
            <a:pPr marL="342900" indent="-342900">
              <a:buFont typeface="Arial" panose="020B0604020202020204" pitchFamily="34" charset="0"/>
              <a:buChar char="•"/>
            </a:pPr>
            <a:r>
              <a:rPr lang="en-GB" sz="2200" dirty="0">
                <a:solidFill>
                  <a:schemeClr val="bg2">
                    <a:lumMod val="60000"/>
                    <a:lumOff val="40000"/>
                  </a:schemeClr>
                </a:solidFill>
                <a:latin typeface="Tw Cen MT" panose="020B0602020104020603" pitchFamily="34" charset="0"/>
                <a:cs typeface="Times New Roman" panose="02020603050405020304" pitchFamily="18" charset="0"/>
              </a:rPr>
              <a:t>REFERENCES</a:t>
            </a:r>
          </a:p>
          <a:p>
            <a:endParaRPr lang="en-GB" sz="2000" dirty="0"/>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3439350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8F2C-33F8-674F-AE63-CB0C6CAEEBB1}"/>
              </a:ext>
            </a:extLst>
          </p:cNvPr>
          <p:cNvSpPr>
            <a:spLocks noGrp="1"/>
          </p:cNvSpPr>
          <p:nvPr>
            <p:ph type="title"/>
          </p:nvPr>
        </p:nvSpPr>
        <p:spPr>
          <a:xfrm>
            <a:off x="370766" y="398220"/>
            <a:ext cx="3932237" cy="720969"/>
          </a:xfrm>
        </p:spPr>
        <p:txBody>
          <a:bodyPr>
            <a:normAutofit fontScale="90000"/>
          </a:bodyPr>
          <a:lstStyle/>
          <a:p>
            <a:r>
              <a:rPr lang="en-US" sz="4400" b="1" dirty="0">
                <a:latin typeface="Tw Cen MT" panose="020B0602020104020603" pitchFamily="34" charset="0"/>
              </a:rPr>
              <a:t>Decoder</a:t>
            </a:r>
          </a:p>
        </p:txBody>
      </p:sp>
      <p:pic>
        <p:nvPicPr>
          <p:cNvPr id="7" name="Picture Placeholder 6" descr="Diagram&#10;&#10;Description automatically generated">
            <a:extLst>
              <a:ext uri="{FF2B5EF4-FFF2-40B4-BE49-F238E27FC236}">
                <a16:creationId xmlns:a16="http://schemas.microsoft.com/office/drawing/2014/main" id="{DC2E36A8-16B8-1F4D-93D0-8236548AA86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2577" r="22577"/>
          <a:stretch>
            <a:fillRect/>
          </a:stretch>
        </p:blipFill>
        <p:spPr>
          <a:xfrm>
            <a:off x="7791189" y="1143000"/>
            <a:ext cx="3523677" cy="4572000"/>
          </a:xfrm>
          <a:prstGeom prst="roundRect">
            <a:avLst>
              <a:gd name="adj" fmla="val 2844"/>
            </a:avLst>
          </a:prstGeom>
        </p:spPr>
      </p:pic>
      <p:sp>
        <p:nvSpPr>
          <p:cNvPr id="5" name="Text Placeholder 4">
            <a:extLst>
              <a:ext uri="{FF2B5EF4-FFF2-40B4-BE49-F238E27FC236}">
                <a16:creationId xmlns:a16="http://schemas.microsoft.com/office/drawing/2014/main" id="{9AEA4465-749D-D040-ADAF-FFD55DD01424}"/>
              </a:ext>
            </a:extLst>
          </p:cNvPr>
          <p:cNvSpPr>
            <a:spLocks noGrp="1"/>
          </p:cNvSpPr>
          <p:nvPr>
            <p:ph type="body" sz="half" idx="2"/>
          </p:nvPr>
        </p:nvSpPr>
        <p:spPr>
          <a:xfrm>
            <a:off x="538619" y="1302707"/>
            <a:ext cx="6705329" cy="5062467"/>
          </a:xfrm>
        </p:spPr>
        <p:txBody>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Decoder is implemented using Gated Recurrent Unit (GRU) which solved vanishing gradients problem.</a:t>
            </a: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Embedding layer accepts the pre-processed input sequence. The role of embedding layer is to transform this input sequence into an embedded vector.</a:t>
            </a:r>
          </a:p>
          <a:p>
            <a:pPr marL="285750" lvl="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The input to GRU is output of attention model, a context vector, which is concatenated with embedded vector obtained from embedding layer. </a:t>
            </a:r>
          </a:p>
          <a:p>
            <a:pPr lvl="0" algn="just"/>
            <a:r>
              <a:rPr lang="en-GB" sz="2000" dirty="0" err="1">
                <a:latin typeface="Times New Roman" panose="02020603050405020304" pitchFamily="18" charset="0"/>
                <a:cs typeface="Times New Roman" panose="02020603050405020304" pitchFamily="18" charset="0"/>
              </a:rPr>
              <a:t>Y</a:t>
            </a:r>
            <a:r>
              <a:rPr lang="en-GB" sz="2000" baseline="-25000" dirty="0" err="1">
                <a:latin typeface="Times New Roman" panose="02020603050405020304" pitchFamily="18" charset="0"/>
                <a:cs typeface="Times New Roman" panose="02020603050405020304" pitchFamily="18" charset="0"/>
              </a:rPr>
              <a:t>t</a:t>
            </a:r>
            <a:r>
              <a:rPr lang="en-GB" sz="2000" dirty="0">
                <a:latin typeface="Times New Roman" panose="02020603050405020304" pitchFamily="18" charset="0"/>
                <a:cs typeface="Times New Roman" panose="02020603050405020304" pitchFamily="18" charset="0"/>
              </a:rPr>
              <a:t> : The input sequence for timestamp t+1 which is actual word during training. During validation and testing, this is output generated by decoder at immediate previous step at timestamp t.</a:t>
            </a:r>
          </a:p>
          <a:p>
            <a:pPr lvl="0" algn="just"/>
            <a:r>
              <a:rPr lang="en-GB" sz="2000" dirty="0">
                <a:latin typeface="Times New Roman" panose="02020603050405020304" pitchFamily="18" charset="0"/>
                <a:cs typeface="Times New Roman" panose="02020603050405020304" pitchFamily="18" charset="0"/>
              </a:rPr>
              <a:t>Y</a:t>
            </a:r>
            <a:r>
              <a:rPr lang="en-GB" sz="2000" baseline="-25000" dirty="0">
                <a:latin typeface="Times New Roman" panose="02020603050405020304" pitchFamily="18" charset="0"/>
                <a:cs typeface="Times New Roman" panose="02020603050405020304" pitchFamily="18" charset="0"/>
              </a:rPr>
              <a:t>t+1</a:t>
            </a:r>
            <a:r>
              <a:rPr lang="en-GB" sz="2000" dirty="0">
                <a:latin typeface="Times New Roman" panose="02020603050405020304" pitchFamily="18" charset="0"/>
                <a:cs typeface="Times New Roman" panose="02020603050405020304" pitchFamily="18" charset="0"/>
              </a:rPr>
              <a:t> : The output sequence at timestamp t+1</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D737F534-EB28-4B4E-99B5-E2D700A13328}"/>
              </a:ext>
            </a:extLst>
          </p:cNvPr>
          <p:cNvSpPr txBox="1"/>
          <p:nvPr/>
        </p:nvSpPr>
        <p:spPr>
          <a:xfrm>
            <a:off x="8242126" y="5691189"/>
            <a:ext cx="288098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Decoder Architecture</a:t>
            </a:r>
          </a:p>
        </p:txBody>
      </p:sp>
    </p:spTree>
    <p:extLst>
      <p:ext uri="{BB962C8B-B14F-4D97-AF65-F5344CB8AC3E}">
        <p14:creationId xmlns:p14="http://schemas.microsoft.com/office/powerpoint/2010/main" val="1054729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EDCBF1-5CD9-674B-BE7D-A315F1E34BD9}"/>
              </a:ext>
            </a:extLst>
          </p:cNvPr>
          <p:cNvSpPr>
            <a:spLocks noGrp="1"/>
          </p:cNvSpPr>
          <p:nvPr>
            <p:ph type="title"/>
          </p:nvPr>
        </p:nvSpPr>
        <p:spPr>
          <a:xfrm>
            <a:off x="350729" y="365125"/>
            <a:ext cx="11003071" cy="1325563"/>
          </a:xfrm>
        </p:spPr>
        <p:txBody>
          <a:bodyPr/>
          <a:lstStyle/>
          <a:p>
            <a:r>
              <a:rPr lang="en-US" b="1" dirty="0">
                <a:latin typeface="Tw Cen MT" panose="020B0602020104020603" pitchFamily="34" charset="0"/>
              </a:rPr>
              <a:t>Implementation</a:t>
            </a:r>
          </a:p>
        </p:txBody>
      </p:sp>
      <p:pic>
        <p:nvPicPr>
          <p:cNvPr id="9" name="Content Placeholder 8" descr="Diagram&#10;&#10;Description automatically generated">
            <a:extLst>
              <a:ext uri="{FF2B5EF4-FFF2-40B4-BE49-F238E27FC236}">
                <a16:creationId xmlns:a16="http://schemas.microsoft.com/office/drawing/2014/main" id="{8A54EA61-41F9-8247-A93B-175FA2B848B8}"/>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519" t="1309" r="3479" b="7694"/>
          <a:stretch/>
        </p:blipFill>
        <p:spPr bwMode="auto">
          <a:xfrm>
            <a:off x="6588000" y="1116000"/>
            <a:ext cx="5400000" cy="3276000"/>
          </a:xfrm>
          <a:prstGeom prst="rect">
            <a:avLst/>
          </a:prstGeom>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6AF0B6B4-4900-2A40-B158-9460F0B08F24}"/>
              </a:ext>
            </a:extLst>
          </p:cNvPr>
          <p:cNvSpPr txBox="1"/>
          <p:nvPr/>
        </p:nvSpPr>
        <p:spPr>
          <a:xfrm>
            <a:off x="350729" y="1116000"/>
            <a:ext cx="6059198" cy="5909310"/>
          </a:xfrm>
          <a:prstGeom prst="rect">
            <a:avLst/>
          </a:prstGeom>
          <a:noFill/>
        </p:spPr>
        <p:txBody>
          <a:bodyPr wrap="square" rtlCol="0">
            <a:spAutoFit/>
          </a:bodyPr>
          <a:lstStyle/>
          <a:p>
            <a:pPr marL="342900" indent="-342900" algn="just">
              <a:buAutoNum type="arabicPeriod"/>
            </a:pPr>
            <a:r>
              <a:rPr lang="en-US" sz="2000" dirty="0">
                <a:latin typeface="Times New Roman" panose="02020603050405020304" pitchFamily="18" charset="0"/>
                <a:cs typeface="Times New Roman" panose="02020603050405020304" pitchFamily="18" charset="0"/>
              </a:rPr>
              <a:t>CNN Encoder is converting the images into encoded features.</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The attention layer is helping RNN to focus on relevant parts of the image rather than the complete image. At timestamp t, the embedded vector of &lt;START&gt; token is passed.</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The output of embedding layer and attention layer concatenates and passed as an input to the RNN model.</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The RNN model then generates the output sequence. </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The output sequence generated at time t=1 is passed to the model at time t=2.</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The hidden states of timestamp t=1 is passed to the attention layer at timestamp t=2.</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The process continues until the model predicts the &lt;END&gt; token or maximum length is achieved.</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marL="342900" indent="-342900">
              <a:buAutoNum type="arabicPeriod"/>
            </a:pPr>
            <a:endParaRPr lang="en-US" dirty="0"/>
          </a:p>
        </p:txBody>
      </p:sp>
      <p:sp>
        <p:nvSpPr>
          <p:cNvPr id="12" name="TextBox 11">
            <a:extLst>
              <a:ext uri="{FF2B5EF4-FFF2-40B4-BE49-F238E27FC236}">
                <a16:creationId xmlns:a16="http://schemas.microsoft.com/office/drawing/2014/main" id="{FA72C6AE-7974-9B43-82E0-25F2FE93B359}"/>
              </a:ext>
            </a:extLst>
          </p:cNvPr>
          <p:cNvSpPr txBox="1"/>
          <p:nvPr/>
        </p:nvSpPr>
        <p:spPr>
          <a:xfrm>
            <a:off x="8451669" y="4650377"/>
            <a:ext cx="265656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Step-wise Implementation</a:t>
            </a:r>
          </a:p>
        </p:txBody>
      </p:sp>
    </p:spTree>
    <p:extLst>
      <p:ext uri="{BB962C8B-B14F-4D97-AF65-F5344CB8AC3E}">
        <p14:creationId xmlns:p14="http://schemas.microsoft.com/office/powerpoint/2010/main" val="3753251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DDE6-B685-3A40-9A20-1C91D275972C}"/>
              </a:ext>
            </a:extLst>
          </p:cNvPr>
          <p:cNvSpPr>
            <a:spLocks noGrp="1"/>
          </p:cNvSpPr>
          <p:nvPr>
            <p:ph type="title"/>
          </p:nvPr>
        </p:nvSpPr>
        <p:spPr>
          <a:xfrm>
            <a:off x="438411" y="365125"/>
            <a:ext cx="10915389" cy="1325563"/>
          </a:xfrm>
        </p:spPr>
        <p:txBody>
          <a:bodyPr/>
          <a:lstStyle/>
          <a:p>
            <a:r>
              <a:rPr lang="en-US" b="1" dirty="0">
                <a:latin typeface="Tw Cen MT" panose="020B0602020104020603" pitchFamily="34" charset="0"/>
              </a:rPr>
              <a:t>Testing</a:t>
            </a:r>
          </a:p>
        </p:txBody>
      </p:sp>
      <p:pic>
        <p:nvPicPr>
          <p:cNvPr id="4" name="Content Placeholder 3" descr="A picture containing dog, grass, outdoor, mammal&#10;&#10;Description automatically generated">
            <a:extLst>
              <a:ext uri="{FF2B5EF4-FFF2-40B4-BE49-F238E27FC236}">
                <a16:creationId xmlns:a16="http://schemas.microsoft.com/office/drawing/2014/main" id="{5EA814EC-D61A-D44A-8B7D-6D9F708E4387}"/>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838199" y="1690688"/>
            <a:ext cx="3929743" cy="2387600"/>
          </a:xfrm>
          <a:prstGeom prst="rect">
            <a:avLst/>
          </a:prstGeom>
        </p:spPr>
      </p:pic>
      <p:pic>
        <p:nvPicPr>
          <p:cNvPr id="5" name="Picture 4" descr="A picture containing text, colorful, different, bunch&#10;&#10;Description automatically generated">
            <a:extLst>
              <a:ext uri="{FF2B5EF4-FFF2-40B4-BE49-F238E27FC236}">
                <a16:creationId xmlns:a16="http://schemas.microsoft.com/office/drawing/2014/main" id="{7F1AA90E-981D-7643-A876-17DC2FB3DF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3600" y="1489166"/>
            <a:ext cx="5629617" cy="2494461"/>
          </a:xfrm>
          <a:prstGeom prst="rect">
            <a:avLst/>
          </a:prstGeom>
        </p:spPr>
      </p:pic>
      <p:pic>
        <p:nvPicPr>
          <p:cNvPr id="6" name="Picture 5">
            <a:extLst>
              <a:ext uri="{FF2B5EF4-FFF2-40B4-BE49-F238E27FC236}">
                <a16:creationId xmlns:a16="http://schemas.microsoft.com/office/drawing/2014/main" id="{0FC0FC23-C1B3-2A49-91F4-4658321213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7207" y="4853085"/>
            <a:ext cx="7531972" cy="912210"/>
          </a:xfrm>
          <a:prstGeom prst="rect">
            <a:avLst/>
          </a:prstGeom>
        </p:spPr>
      </p:pic>
      <p:sp>
        <p:nvSpPr>
          <p:cNvPr id="7" name="TextBox 6">
            <a:extLst>
              <a:ext uri="{FF2B5EF4-FFF2-40B4-BE49-F238E27FC236}">
                <a16:creationId xmlns:a16="http://schemas.microsoft.com/office/drawing/2014/main" id="{BF889DD1-7505-3549-BA81-BF978B495708}"/>
              </a:ext>
            </a:extLst>
          </p:cNvPr>
          <p:cNvSpPr txBox="1"/>
          <p:nvPr/>
        </p:nvSpPr>
        <p:spPr>
          <a:xfrm>
            <a:off x="1645920" y="4245428"/>
            <a:ext cx="1598321" cy="369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Real image</a:t>
            </a:r>
          </a:p>
        </p:txBody>
      </p:sp>
      <p:sp>
        <p:nvSpPr>
          <p:cNvPr id="8" name="TextBox 7">
            <a:extLst>
              <a:ext uri="{FF2B5EF4-FFF2-40B4-BE49-F238E27FC236}">
                <a16:creationId xmlns:a16="http://schemas.microsoft.com/office/drawing/2014/main" id="{82E07F34-7409-BF43-A881-521D9C7593D7}"/>
              </a:ext>
            </a:extLst>
          </p:cNvPr>
          <p:cNvSpPr txBox="1"/>
          <p:nvPr/>
        </p:nvSpPr>
        <p:spPr>
          <a:xfrm>
            <a:off x="7628351" y="4181408"/>
            <a:ext cx="249536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Predicting Captions</a:t>
            </a:r>
          </a:p>
        </p:txBody>
      </p:sp>
      <p:sp>
        <p:nvSpPr>
          <p:cNvPr id="9" name="TextBox 8">
            <a:extLst>
              <a:ext uri="{FF2B5EF4-FFF2-40B4-BE49-F238E27FC236}">
                <a16:creationId xmlns:a16="http://schemas.microsoft.com/office/drawing/2014/main" id="{57337B37-C592-4449-9418-61E6BC1729A2}"/>
              </a:ext>
            </a:extLst>
          </p:cNvPr>
          <p:cNvSpPr txBox="1"/>
          <p:nvPr/>
        </p:nvSpPr>
        <p:spPr>
          <a:xfrm>
            <a:off x="3247819" y="5818955"/>
            <a:ext cx="152012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Evaluation</a:t>
            </a:r>
          </a:p>
        </p:txBody>
      </p:sp>
      <p:pic>
        <p:nvPicPr>
          <p:cNvPr id="10" name="download.mp3" descr="download.mp3">
            <a:hlinkClick r:id="" action="ppaction://media"/>
            <a:extLst>
              <a:ext uri="{FF2B5EF4-FFF2-40B4-BE49-F238E27FC236}">
                <a16:creationId xmlns:a16="http://schemas.microsoft.com/office/drawing/2014/main" id="{D4162D4E-873F-5646-B239-A26F941FAB1C}"/>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9117755" y="4775588"/>
            <a:ext cx="812800" cy="812800"/>
          </a:xfrm>
          <a:prstGeom prst="rect">
            <a:avLst/>
          </a:prstGeom>
        </p:spPr>
      </p:pic>
    </p:spTree>
    <p:extLst>
      <p:ext uri="{BB962C8B-B14F-4D97-AF65-F5344CB8AC3E}">
        <p14:creationId xmlns:p14="http://schemas.microsoft.com/office/powerpoint/2010/main" val="404024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92"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0"/>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AEA4-DEBB-314C-A5B2-453E11DA9EC4}"/>
              </a:ext>
            </a:extLst>
          </p:cNvPr>
          <p:cNvSpPr>
            <a:spLocks noGrp="1"/>
          </p:cNvSpPr>
          <p:nvPr>
            <p:ph type="title"/>
          </p:nvPr>
        </p:nvSpPr>
        <p:spPr>
          <a:xfrm>
            <a:off x="513567" y="365125"/>
            <a:ext cx="10840233" cy="1325563"/>
          </a:xfrm>
        </p:spPr>
        <p:txBody>
          <a:bodyPr/>
          <a:lstStyle/>
          <a:p>
            <a:r>
              <a:rPr lang="en-US" sz="4400" b="1" dirty="0">
                <a:latin typeface="Tw Cen MT" panose="020B0602020104020603" pitchFamily="34" charset="0"/>
              </a:rPr>
              <a:t>Result</a:t>
            </a:r>
          </a:p>
        </p:txBody>
      </p:sp>
      <p:sp>
        <p:nvSpPr>
          <p:cNvPr id="3" name="Content Placeholder 2">
            <a:extLst>
              <a:ext uri="{FF2B5EF4-FFF2-40B4-BE49-F238E27FC236}">
                <a16:creationId xmlns:a16="http://schemas.microsoft.com/office/drawing/2014/main" id="{0F192C82-9F30-4844-8C50-ED10306E0B67}"/>
              </a:ext>
            </a:extLst>
          </p:cNvPr>
          <p:cNvSpPr>
            <a:spLocks noGrp="1"/>
          </p:cNvSpPr>
          <p:nvPr>
            <p:ph idx="1"/>
          </p:nvPr>
        </p:nvSpPr>
        <p:spPr>
          <a:xfrm>
            <a:off x="729208" y="1540471"/>
            <a:ext cx="8946541" cy="419548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model was trained for 30 epochs and</a:t>
            </a:r>
          </a:p>
          <a:p>
            <a:pPr marL="0" indent="0">
              <a:buNone/>
            </a:pPr>
            <a:r>
              <a:rPr lang="en-US" sz="2400" dirty="0">
                <a:latin typeface="Times New Roman" panose="02020603050405020304" pitchFamily="18" charset="0"/>
                <a:cs typeface="Times New Roman" panose="02020603050405020304" pitchFamily="18" charset="0"/>
              </a:rPr>
              <a:t>Testing/ Validation loss reduced to 0.276.</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The captions generated by the sequence </a:t>
            </a:r>
          </a:p>
          <a:p>
            <a:pPr marL="0" indent="0">
              <a:buNone/>
            </a:pPr>
            <a:r>
              <a:rPr lang="en-GB" sz="2400" dirty="0">
                <a:latin typeface="Times New Roman" panose="02020603050405020304" pitchFamily="18" charset="0"/>
                <a:cs typeface="Times New Roman" panose="02020603050405020304" pitchFamily="18" charset="0"/>
              </a:rPr>
              <a:t>generator are also converted to audio format </a:t>
            </a:r>
          </a:p>
          <a:p>
            <a:pPr marL="0" indent="0">
              <a:buNone/>
            </a:pPr>
            <a:r>
              <a:rPr lang="en-GB" sz="2400" dirty="0">
                <a:latin typeface="Times New Roman" panose="02020603050405020304" pitchFamily="18" charset="0"/>
                <a:cs typeface="Times New Roman" panose="02020603050405020304" pitchFamily="18" charset="0"/>
              </a:rPr>
              <a:t>using the Google Text to Speech API (online). </a:t>
            </a:r>
            <a:endParaRPr lang="en-US" sz="2400" dirty="0">
              <a:latin typeface="Times New Roman" panose="02020603050405020304" pitchFamily="18" charset="0"/>
              <a:cs typeface="Times New Roman" panose="02020603050405020304" pitchFamily="18" charset="0"/>
            </a:endParaRPr>
          </a:p>
        </p:txBody>
      </p:sp>
      <p:pic>
        <p:nvPicPr>
          <p:cNvPr id="4" name="Picture 3" descr="Chart, line chart&#10;&#10;Description automatically generated">
            <a:extLst>
              <a:ext uri="{FF2B5EF4-FFF2-40B4-BE49-F238E27FC236}">
                <a16:creationId xmlns:a16="http://schemas.microsoft.com/office/drawing/2014/main" id="{E460B3F1-2C78-BF43-8961-438B9A3E2C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9522" y="1540471"/>
            <a:ext cx="4953899" cy="3394784"/>
          </a:xfrm>
          <a:prstGeom prst="rect">
            <a:avLst/>
          </a:prstGeom>
        </p:spPr>
      </p:pic>
      <p:sp>
        <p:nvSpPr>
          <p:cNvPr id="5" name="TextBox 4">
            <a:extLst>
              <a:ext uri="{FF2B5EF4-FFF2-40B4-BE49-F238E27FC236}">
                <a16:creationId xmlns:a16="http://schemas.microsoft.com/office/drawing/2014/main" id="{44CCF2A2-CAF4-D540-B6B4-05783109C212}"/>
              </a:ext>
            </a:extLst>
          </p:cNvPr>
          <p:cNvSpPr txBox="1"/>
          <p:nvPr/>
        </p:nvSpPr>
        <p:spPr>
          <a:xfrm>
            <a:off x="8464732" y="5089808"/>
            <a:ext cx="2778005" cy="369332"/>
          </a:xfrm>
          <a:prstGeom prst="rect">
            <a:avLst/>
          </a:prstGeom>
          <a:noFill/>
        </p:spPr>
        <p:txBody>
          <a:bodyPr wrap="none" rtlCol="0">
            <a:spAutoFit/>
          </a:bodyPr>
          <a:lstStyle/>
          <a:p>
            <a:r>
              <a:rPr lang="en-US" dirty="0"/>
              <a:t>Training and Validation Loss</a:t>
            </a:r>
          </a:p>
        </p:txBody>
      </p:sp>
    </p:spTree>
    <p:extLst>
      <p:ext uri="{BB962C8B-B14F-4D97-AF65-F5344CB8AC3E}">
        <p14:creationId xmlns:p14="http://schemas.microsoft.com/office/powerpoint/2010/main" val="334771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A4C5-E578-DE43-8ABB-59C26294C558}"/>
              </a:ext>
            </a:extLst>
          </p:cNvPr>
          <p:cNvSpPr>
            <a:spLocks noGrp="1"/>
          </p:cNvSpPr>
          <p:nvPr>
            <p:ph type="title"/>
          </p:nvPr>
        </p:nvSpPr>
        <p:spPr>
          <a:xfrm>
            <a:off x="488515" y="365125"/>
            <a:ext cx="10865285" cy="1325563"/>
          </a:xfrm>
        </p:spPr>
        <p:txBody>
          <a:bodyPr/>
          <a:lstStyle/>
          <a:p>
            <a:r>
              <a:rPr lang="en-US" sz="4000" b="1" dirty="0">
                <a:latin typeface="Tw Cen MT" panose="020B0602020104020603" pitchFamily="34" charset="0"/>
              </a:rPr>
              <a:t>Conclusion</a:t>
            </a:r>
          </a:p>
        </p:txBody>
      </p:sp>
      <p:sp>
        <p:nvSpPr>
          <p:cNvPr id="3" name="Content Placeholder 2">
            <a:extLst>
              <a:ext uri="{FF2B5EF4-FFF2-40B4-BE49-F238E27FC236}">
                <a16:creationId xmlns:a16="http://schemas.microsoft.com/office/drawing/2014/main" id="{BF592F85-FDD0-8648-8598-087E5E1FFBFB}"/>
              </a:ext>
            </a:extLst>
          </p:cNvPr>
          <p:cNvSpPr>
            <a:spLocks noGrp="1"/>
          </p:cNvSpPr>
          <p:nvPr>
            <p:ph idx="1"/>
          </p:nvPr>
        </p:nvSpPr>
        <p:spPr>
          <a:xfrm>
            <a:off x="1013565" y="1312058"/>
            <a:ext cx="10515600" cy="4667250"/>
          </a:xfrm>
        </p:spPr>
        <p:txBody>
          <a:bodyPr>
            <a:noAutofit/>
          </a:bodyPr>
          <a:lstStyle/>
          <a:p>
            <a:pPr algn="just"/>
            <a:r>
              <a:rPr lang="en-GB" sz="2200" dirty="0">
                <a:latin typeface="Times New Roman" panose="02020603050405020304" pitchFamily="18" charset="0"/>
                <a:cs typeface="Times New Roman" panose="02020603050405020304" pitchFamily="18" charset="0"/>
              </a:rPr>
              <a:t>In this study, a model based on deep learning methods for generating image captions has been proposed using the data set Flickr 8K. </a:t>
            </a:r>
          </a:p>
          <a:p>
            <a:pPr algn="just"/>
            <a:r>
              <a:rPr lang="en-GB" sz="2200" dirty="0">
                <a:latin typeface="Times New Roman" panose="02020603050405020304" pitchFamily="18" charset="0"/>
                <a:cs typeface="Times New Roman" panose="02020603050405020304" pitchFamily="18" charset="0"/>
              </a:rPr>
              <a:t>The proposed model used Convolutional neural network as a feature extractor which used Inception net V3 for initialising the weights. The encoded vectorised features were passed an input to the attention layer which calculated the weighted attention score and help decoder implemented using Recurrent Neural network to focus on the relevant parts of the image to generate sentence sequences based on the probabilities calculated by the Greedy Search methodologies. </a:t>
            </a:r>
          </a:p>
          <a:p>
            <a:pPr algn="just"/>
            <a:r>
              <a:rPr lang="en-GB" sz="2200" dirty="0">
                <a:latin typeface="Times New Roman" panose="02020603050405020304" pitchFamily="18" charset="0"/>
                <a:cs typeface="Times New Roman" panose="02020603050405020304" pitchFamily="18" charset="0"/>
              </a:rPr>
              <a:t>Teacher Forcing technique was also used in the system to improve the accuracy of the model. The accuracy of the predictions was evaluated using BLEU score. The generated textual captions are then converted to audio format using Google Text-to-speech API to help visually impaired people.</a:t>
            </a:r>
          </a:p>
          <a:p>
            <a:pPr algn="just"/>
            <a:endParaRPr lang="en-US" sz="2200" dirty="0"/>
          </a:p>
        </p:txBody>
      </p:sp>
    </p:spTree>
    <p:extLst>
      <p:ext uri="{BB962C8B-B14F-4D97-AF65-F5344CB8AC3E}">
        <p14:creationId xmlns:p14="http://schemas.microsoft.com/office/powerpoint/2010/main" val="657672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123A-D6EA-1543-8DA1-92736BBFC2A5}"/>
              </a:ext>
            </a:extLst>
          </p:cNvPr>
          <p:cNvSpPr>
            <a:spLocks noGrp="1"/>
          </p:cNvSpPr>
          <p:nvPr>
            <p:ph type="title"/>
          </p:nvPr>
        </p:nvSpPr>
        <p:spPr/>
        <p:txBody>
          <a:bodyPr/>
          <a:lstStyle/>
          <a:p>
            <a:r>
              <a:rPr lang="en-US" b="1" dirty="0">
                <a:latin typeface="Tw Cen MT" panose="020B0602020104020603" pitchFamily="34" charset="0"/>
              </a:rPr>
              <a:t>Conclusion Contd.</a:t>
            </a:r>
            <a:endParaRPr lang="en-US" dirty="0">
              <a:latin typeface="Tw Cen MT" panose="020B0602020104020603" pitchFamily="34" charset="0"/>
            </a:endParaRPr>
          </a:p>
        </p:txBody>
      </p:sp>
      <p:sp>
        <p:nvSpPr>
          <p:cNvPr id="3" name="Content Placeholder 2">
            <a:extLst>
              <a:ext uri="{FF2B5EF4-FFF2-40B4-BE49-F238E27FC236}">
                <a16:creationId xmlns:a16="http://schemas.microsoft.com/office/drawing/2014/main" id="{BDCE209F-7D24-2941-B95C-70E526AA257A}"/>
              </a:ext>
            </a:extLst>
          </p:cNvPr>
          <p:cNvSpPr>
            <a:spLocks noGrp="1"/>
          </p:cNvSpPr>
          <p:nvPr>
            <p:ph idx="1"/>
          </p:nvPr>
        </p:nvSpPr>
        <p:spPr>
          <a:xfrm>
            <a:off x="746321" y="1545921"/>
            <a:ext cx="9850698" cy="4416468"/>
          </a:xfrm>
        </p:spPr>
        <p:txBody>
          <a:bodyPr>
            <a:normAutofit fontScale="85000" lnSpcReduction="20000"/>
          </a:bodyPr>
          <a:lstStyle/>
          <a:p>
            <a:pPr marL="457200" lvl="1" indent="0">
              <a:buNone/>
            </a:pPr>
            <a:r>
              <a:rPr lang="en-GB" sz="3000" b="1" dirty="0">
                <a:latin typeface="Tw Cen MT" panose="020B0602020104020603" pitchFamily="34" charset="0"/>
              </a:rPr>
              <a:t>Achievements</a:t>
            </a:r>
          </a:p>
          <a:p>
            <a:pPr marL="457200" lvl="1" indent="0">
              <a:buNone/>
            </a:pPr>
            <a:endParaRPr lang="en-GB" b="1" dirty="0"/>
          </a:p>
          <a:p>
            <a:pPr algn="just"/>
            <a:r>
              <a:rPr lang="en-GB" sz="2800" dirty="0">
                <a:latin typeface="Times New Roman" panose="02020603050405020304" pitchFamily="18" charset="0"/>
                <a:cs typeface="Times New Roman" panose="02020603050405020304" pitchFamily="18" charset="0"/>
              </a:rPr>
              <a:t>This model has been implemented and trained on Google </a:t>
            </a:r>
            <a:r>
              <a:rPr lang="en-GB" sz="2800" dirty="0" err="1">
                <a:latin typeface="Times New Roman" panose="02020603050405020304" pitchFamily="18" charset="0"/>
                <a:cs typeface="Times New Roman" panose="02020603050405020304" pitchFamily="18" charset="0"/>
              </a:rPr>
              <a:t>Colab</a:t>
            </a:r>
            <a:r>
              <a:rPr lang="en-GB" sz="2800" dirty="0">
                <a:latin typeface="Times New Roman" panose="02020603050405020304" pitchFamily="18" charset="0"/>
                <a:cs typeface="Times New Roman" panose="02020603050405020304" pitchFamily="18" charset="0"/>
              </a:rPr>
              <a:t> Pro Plus which provides the 1 V100 GPU with 53 GB RAM. </a:t>
            </a:r>
          </a:p>
          <a:p>
            <a:pPr algn="just"/>
            <a:r>
              <a:rPr lang="en-GB" sz="2800" dirty="0">
                <a:latin typeface="Times New Roman" panose="02020603050405020304" pitchFamily="18" charset="0"/>
                <a:cs typeface="Times New Roman" panose="02020603050405020304" pitchFamily="18" charset="0"/>
              </a:rPr>
              <a:t>The model took approximately 30-32 mins to train on 30 epochs. The training time is less due to the usage of GRU as these are simple to use and executes faster.</a:t>
            </a:r>
          </a:p>
          <a:p>
            <a:pPr algn="just"/>
            <a:r>
              <a:rPr lang="en-GB" sz="2800" dirty="0">
                <a:latin typeface="Times New Roman" panose="02020603050405020304" pitchFamily="18" charset="0"/>
                <a:cs typeface="Times New Roman" panose="02020603050405020304" pitchFamily="18" charset="0"/>
              </a:rPr>
              <a:t>The accuracy obtained is satisfactory in most of the cases and as a result, the proposed system can be used by the visually impaired people, for image search purposes and many more devices can be designed by embedding the system with slight modifications. </a:t>
            </a:r>
          </a:p>
          <a:p>
            <a:pPr algn="just"/>
            <a:r>
              <a:rPr lang="en-GB" sz="2800" dirty="0">
                <a:latin typeface="Times New Roman" panose="02020603050405020304" pitchFamily="18" charset="0"/>
                <a:cs typeface="Times New Roman" panose="02020603050405020304" pitchFamily="18" charset="0"/>
              </a:rPr>
              <a:t>The validation loss of the model was reduced to 0.276 which is good.</a:t>
            </a:r>
          </a:p>
          <a:p>
            <a:endParaRPr lang="en-US" dirty="0"/>
          </a:p>
        </p:txBody>
      </p:sp>
    </p:spTree>
    <p:extLst>
      <p:ext uri="{BB962C8B-B14F-4D97-AF65-F5344CB8AC3E}">
        <p14:creationId xmlns:p14="http://schemas.microsoft.com/office/powerpoint/2010/main" val="351919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9CC4-51B0-024C-A756-5CD4F6B46FAD}"/>
              </a:ext>
            </a:extLst>
          </p:cNvPr>
          <p:cNvSpPr>
            <a:spLocks noGrp="1"/>
          </p:cNvSpPr>
          <p:nvPr>
            <p:ph type="title"/>
          </p:nvPr>
        </p:nvSpPr>
        <p:spPr/>
        <p:txBody>
          <a:bodyPr/>
          <a:lstStyle/>
          <a:p>
            <a:r>
              <a:rPr lang="en-US" b="1" dirty="0"/>
              <a:t>Future Work</a:t>
            </a:r>
          </a:p>
        </p:txBody>
      </p:sp>
      <p:sp>
        <p:nvSpPr>
          <p:cNvPr id="3" name="Content Placeholder 2">
            <a:extLst>
              <a:ext uri="{FF2B5EF4-FFF2-40B4-BE49-F238E27FC236}">
                <a16:creationId xmlns:a16="http://schemas.microsoft.com/office/drawing/2014/main" id="{E20AA1D5-C934-D74E-ADE8-103D2A6F59AA}"/>
              </a:ext>
            </a:extLst>
          </p:cNvPr>
          <p:cNvSpPr>
            <a:spLocks noGrp="1"/>
          </p:cNvSpPr>
          <p:nvPr>
            <p:ph idx="1"/>
          </p:nvPr>
        </p:nvSpPr>
        <p:spPr>
          <a:xfrm>
            <a:off x="1391411" y="1331259"/>
            <a:ext cx="8946541" cy="4195481"/>
          </a:xfrm>
        </p:spPr>
        <p:txBody>
          <a:bodyPr>
            <a:noAutofit/>
          </a:bodyPr>
          <a:lstStyle/>
          <a:p>
            <a:pPr algn="just"/>
            <a:r>
              <a:rPr lang="en-GB" dirty="0">
                <a:latin typeface="Times New Roman" panose="02020603050405020304" pitchFamily="18" charset="0"/>
                <a:cs typeface="Times New Roman" panose="02020603050405020304" pitchFamily="18" charset="0"/>
              </a:rPr>
              <a:t>The proposed work can be improved by the use of different transfer learning technique such as </a:t>
            </a:r>
            <a:r>
              <a:rPr lang="en-GB" dirty="0" err="1">
                <a:latin typeface="Times New Roman" panose="02020603050405020304" pitchFamily="18" charset="0"/>
                <a:cs typeface="Times New Roman" panose="02020603050405020304" pitchFamily="18" charset="0"/>
              </a:rPr>
              <a:t>Xception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ResNet</a:t>
            </a:r>
            <a:r>
              <a:rPr lang="en-GB" dirty="0">
                <a:latin typeface="Times New Roman" panose="02020603050405020304" pitchFamily="18" charset="0"/>
                <a:cs typeface="Times New Roman" panose="02020603050405020304" pitchFamily="18" charset="0"/>
              </a:rPr>
              <a:t> for feature extraction. </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performance of the model can be enhanced by training it with a larger benchmark dataset such as Flicker 30k, MSCOCO datasets. </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Instead of GRU, Long short-term memory (LSTM) can also be implemented as a decoder which is slightly complex than GRU, but may give better results. </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performance can also be improved by modifying various hyperparameters such as number of epochs, batch size, learning rate, etc.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077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A41-3D0A-4649-8BAE-7CAC84606ACE}"/>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C01B16B1-C58B-9B4D-A70C-ABEF2CF62A5D}"/>
              </a:ext>
            </a:extLst>
          </p:cNvPr>
          <p:cNvSpPr>
            <a:spLocks noGrp="1"/>
          </p:cNvSpPr>
          <p:nvPr>
            <p:ph idx="1"/>
          </p:nvPr>
        </p:nvSpPr>
        <p:spPr>
          <a:xfrm>
            <a:off x="1090786" y="1655218"/>
            <a:ext cx="9669072" cy="5202782"/>
          </a:xfrm>
        </p:spPr>
        <p:txBody>
          <a:bodyPr>
            <a:normAutofit fontScale="55000" lnSpcReduction="20000"/>
          </a:bodyPr>
          <a:lstStyle/>
          <a:p>
            <a:r>
              <a:rPr lang="en-GB" sz="3200" dirty="0">
                <a:latin typeface="Times New Roman" panose="02020603050405020304" pitchFamily="18" charset="0"/>
                <a:cs typeface="Times New Roman" panose="02020603050405020304" pitchFamily="18" charset="0"/>
              </a:rPr>
              <a:t>A. Farhadi, M. </a:t>
            </a:r>
            <a:r>
              <a:rPr lang="en-GB" sz="3200" dirty="0" err="1">
                <a:latin typeface="Times New Roman" panose="02020603050405020304" pitchFamily="18" charset="0"/>
                <a:cs typeface="Times New Roman" panose="02020603050405020304" pitchFamily="18" charset="0"/>
              </a:rPr>
              <a:t>Hejrati</a:t>
            </a:r>
            <a:r>
              <a:rPr lang="en-GB" sz="3200" dirty="0">
                <a:latin typeface="Times New Roman" panose="02020603050405020304" pitchFamily="18" charset="0"/>
                <a:cs typeface="Times New Roman" panose="02020603050405020304" pitchFamily="18" charset="0"/>
              </a:rPr>
              <a:t>, M. Sadeghi, P. Young, C. </a:t>
            </a:r>
            <a:r>
              <a:rPr lang="en-GB" sz="3200" dirty="0" err="1">
                <a:latin typeface="Times New Roman" panose="02020603050405020304" pitchFamily="18" charset="0"/>
                <a:cs typeface="Times New Roman" panose="02020603050405020304" pitchFamily="18" charset="0"/>
              </a:rPr>
              <a:t>Rashtchian</a:t>
            </a:r>
            <a:r>
              <a:rPr lang="en-GB" sz="3200" dirty="0">
                <a:latin typeface="Times New Roman" panose="02020603050405020304" pitchFamily="18" charset="0"/>
                <a:cs typeface="Times New Roman" panose="02020603050405020304" pitchFamily="18" charset="0"/>
              </a:rPr>
              <a:t>, J. </a:t>
            </a:r>
            <a:r>
              <a:rPr lang="en-GB" sz="3200" dirty="0" err="1">
                <a:latin typeface="Times New Roman" panose="02020603050405020304" pitchFamily="18" charset="0"/>
                <a:cs typeface="Times New Roman" panose="02020603050405020304" pitchFamily="18" charset="0"/>
              </a:rPr>
              <a:t>Hockenmaier</a:t>
            </a:r>
            <a:r>
              <a:rPr lang="en-GB" sz="3200" dirty="0">
                <a:latin typeface="Times New Roman" panose="02020603050405020304" pitchFamily="18" charset="0"/>
                <a:cs typeface="Times New Roman" panose="02020603050405020304" pitchFamily="18" charset="0"/>
              </a:rPr>
              <a:t>, and D. Forsyth, Every picture tells a story: Generating sentences from images, Computer vision–ECCV 2010, (2010), pp. 15–29.</a:t>
            </a:r>
          </a:p>
          <a:p>
            <a:r>
              <a:rPr lang="en-GB" sz="3200" dirty="0">
                <a:latin typeface="Times New Roman" panose="02020603050405020304" pitchFamily="18" charset="0"/>
                <a:cs typeface="Times New Roman" panose="02020603050405020304" pitchFamily="18" charset="0"/>
              </a:rPr>
              <a:t>M. </a:t>
            </a:r>
            <a:r>
              <a:rPr lang="en-GB" sz="3200" dirty="0" err="1">
                <a:latin typeface="Times New Roman" panose="02020603050405020304" pitchFamily="18" charset="0"/>
                <a:cs typeface="Times New Roman" panose="02020603050405020304" pitchFamily="18" charset="0"/>
              </a:rPr>
              <a:t>Hodosh</a:t>
            </a:r>
            <a:r>
              <a:rPr lang="en-GB" sz="3200" dirty="0">
                <a:latin typeface="Times New Roman" panose="02020603050405020304" pitchFamily="18" charset="0"/>
                <a:cs typeface="Times New Roman" panose="02020603050405020304" pitchFamily="18" charset="0"/>
              </a:rPr>
              <a:t>, P. Young, and J. </a:t>
            </a:r>
            <a:r>
              <a:rPr lang="en-GB" sz="3200" dirty="0" err="1">
                <a:latin typeface="Times New Roman" panose="02020603050405020304" pitchFamily="18" charset="0"/>
                <a:cs typeface="Times New Roman" panose="02020603050405020304" pitchFamily="18" charset="0"/>
              </a:rPr>
              <a:t>Hockenmaier</a:t>
            </a:r>
            <a:r>
              <a:rPr lang="en-GB" sz="3200" dirty="0">
                <a:latin typeface="Times New Roman" panose="02020603050405020304" pitchFamily="18" charset="0"/>
                <a:cs typeface="Times New Roman" panose="02020603050405020304" pitchFamily="18" charset="0"/>
              </a:rPr>
              <a:t>, Framing image description as a ranking task: Data, models and evaluation metrics, Journal of Artificial Intelligence Research, 47 (2013), pp. 853–899.</a:t>
            </a:r>
          </a:p>
          <a:p>
            <a:r>
              <a:rPr lang="en-GB" sz="3200" dirty="0">
                <a:latin typeface="Times New Roman" panose="02020603050405020304" pitchFamily="18" charset="0"/>
                <a:cs typeface="Times New Roman" panose="02020603050405020304" pitchFamily="18" charset="0"/>
              </a:rPr>
              <a:t>O. </a:t>
            </a:r>
            <a:r>
              <a:rPr lang="en-GB" sz="3200" dirty="0" err="1">
                <a:latin typeface="Times New Roman" panose="02020603050405020304" pitchFamily="18" charset="0"/>
                <a:cs typeface="Times New Roman" panose="02020603050405020304" pitchFamily="18" charset="0"/>
              </a:rPr>
              <a:t>Vinyals</a:t>
            </a:r>
            <a:r>
              <a:rPr lang="en-GB" sz="3200" dirty="0">
                <a:latin typeface="Times New Roman" panose="02020603050405020304" pitchFamily="18" charset="0"/>
                <a:cs typeface="Times New Roman" panose="02020603050405020304" pitchFamily="18" charset="0"/>
              </a:rPr>
              <a:t>, A. </a:t>
            </a:r>
            <a:r>
              <a:rPr lang="en-GB" sz="3200" dirty="0" err="1">
                <a:latin typeface="Times New Roman" panose="02020603050405020304" pitchFamily="18" charset="0"/>
                <a:cs typeface="Times New Roman" panose="02020603050405020304" pitchFamily="18" charset="0"/>
              </a:rPr>
              <a:t>Toshev</a:t>
            </a:r>
            <a:r>
              <a:rPr lang="en-GB" sz="3200" dirty="0">
                <a:latin typeface="Times New Roman" panose="02020603050405020304" pitchFamily="18" charset="0"/>
                <a:cs typeface="Times New Roman" panose="02020603050405020304" pitchFamily="18" charset="0"/>
              </a:rPr>
              <a:t>, S. </a:t>
            </a:r>
            <a:r>
              <a:rPr lang="en-GB" sz="3200" dirty="0" err="1">
                <a:latin typeface="Times New Roman" panose="02020603050405020304" pitchFamily="18" charset="0"/>
                <a:cs typeface="Times New Roman" panose="02020603050405020304" pitchFamily="18" charset="0"/>
              </a:rPr>
              <a:t>Bengio</a:t>
            </a:r>
            <a:r>
              <a:rPr lang="en-GB" sz="3200" dirty="0">
                <a:latin typeface="Times New Roman" panose="02020603050405020304" pitchFamily="18" charset="0"/>
                <a:cs typeface="Times New Roman" panose="02020603050405020304" pitchFamily="18" charset="0"/>
              </a:rPr>
              <a:t>, and D. Erhan, Show and tell: A neural image caption generator, in Proceedings of the IEEE conference on computer vision and pattern recognition, 2015, pp. 3156–3164.</a:t>
            </a:r>
          </a:p>
          <a:p>
            <a:r>
              <a:rPr lang="en-GB" sz="3200" dirty="0">
                <a:latin typeface="Times New Roman" panose="02020603050405020304" pitchFamily="18" charset="0"/>
                <a:cs typeface="Times New Roman" panose="02020603050405020304" pitchFamily="18" charset="0"/>
              </a:rPr>
              <a:t>O. </a:t>
            </a:r>
            <a:r>
              <a:rPr lang="en-GB" sz="3200" dirty="0" err="1">
                <a:latin typeface="Times New Roman" panose="02020603050405020304" pitchFamily="18" charset="0"/>
                <a:cs typeface="Times New Roman" panose="02020603050405020304" pitchFamily="18" charset="0"/>
              </a:rPr>
              <a:t>Russakovsky</a:t>
            </a:r>
            <a:r>
              <a:rPr lang="en-GB" sz="3200" dirty="0">
                <a:latin typeface="Times New Roman" panose="02020603050405020304" pitchFamily="18" charset="0"/>
                <a:cs typeface="Times New Roman" panose="02020603050405020304" pitchFamily="18" charset="0"/>
              </a:rPr>
              <a:t>, J. Deng, H. </a:t>
            </a:r>
            <a:r>
              <a:rPr lang="en-GB" sz="3200" dirty="0" err="1">
                <a:latin typeface="Times New Roman" panose="02020603050405020304" pitchFamily="18" charset="0"/>
                <a:cs typeface="Times New Roman" panose="02020603050405020304" pitchFamily="18" charset="0"/>
              </a:rPr>
              <a:t>Su</a:t>
            </a:r>
            <a:r>
              <a:rPr lang="en-GB" sz="3200" dirty="0">
                <a:latin typeface="Times New Roman" panose="02020603050405020304" pitchFamily="18" charset="0"/>
                <a:cs typeface="Times New Roman" panose="02020603050405020304" pitchFamily="18" charset="0"/>
              </a:rPr>
              <a:t>, J. Krause, S. Satheesh, S. Ma, Z. Huang, A. </a:t>
            </a:r>
            <a:r>
              <a:rPr lang="en-GB" sz="3200" dirty="0" err="1">
                <a:latin typeface="Times New Roman" panose="02020603050405020304" pitchFamily="18" charset="0"/>
                <a:cs typeface="Times New Roman" panose="02020603050405020304" pitchFamily="18" charset="0"/>
              </a:rPr>
              <a:t>Karpathy</a:t>
            </a:r>
            <a:r>
              <a:rPr lang="en-GB" sz="3200" dirty="0">
                <a:latin typeface="Times New Roman" panose="02020603050405020304" pitchFamily="18" charset="0"/>
                <a:cs typeface="Times New Roman" panose="02020603050405020304" pitchFamily="18" charset="0"/>
              </a:rPr>
              <a:t>, A. Khosla, M. Bernstein, A. C. Berg, and L. Fei-Fei, ImageNet Large Scale Visual Recognition Challenge, International Journal of Computer Vision (IJCV), 115 (2015), pp. 211–252.</a:t>
            </a:r>
          </a:p>
          <a:p>
            <a:r>
              <a:rPr lang="en-GB" sz="3200" dirty="0">
                <a:latin typeface="Times New Roman" panose="02020603050405020304" pitchFamily="18" charset="0"/>
                <a:cs typeface="Times New Roman" panose="02020603050405020304" pitchFamily="18" charset="0"/>
              </a:rPr>
              <a:t>S. Li, G. Kulkarni, G. L. Berg, a. C. Berg, and Y. Choi, Composing simple image descriptions using web-scale n-grams, in Proceedings of the Fifteenth Conference on Computational Natural Language Learning, Association for Computational Linguistics, 2011, pp. 220–228.</a:t>
            </a:r>
          </a:p>
          <a:p>
            <a:r>
              <a:rPr lang="en-GB" sz="3200" dirty="0">
                <a:latin typeface="Times New Roman" panose="02020603050405020304" pitchFamily="18" charset="0"/>
                <a:cs typeface="Times New Roman" panose="02020603050405020304" pitchFamily="18" charset="0"/>
              </a:rPr>
              <a:t>V. Ordonez, G. Kulkarni, and T. L. Berg, Im2text: Describing images using 1 million captioned photographs, in Advances in Neural Information Processing Systems, 2011, pp. 1143–1151</a:t>
            </a:r>
            <a:r>
              <a:rPr lang="en-GB" sz="2900" dirty="0">
                <a:latin typeface="Times New Roman" panose="02020603050405020304" pitchFamily="18" charset="0"/>
                <a:cs typeface="Times New Roman" panose="02020603050405020304" pitchFamily="18" charset="0"/>
              </a:rPr>
              <a:t>.</a:t>
            </a:r>
          </a:p>
          <a:p>
            <a:endParaRPr lang="en-GB" sz="29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56331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B4FD6-99E9-4D8F-BD51-79E985BA809E}"/>
              </a:ext>
            </a:extLst>
          </p:cNvPr>
          <p:cNvSpPr>
            <a:spLocks noGrp="1"/>
          </p:cNvSpPr>
          <p:nvPr>
            <p:ph type="title"/>
          </p:nvPr>
        </p:nvSpPr>
        <p:spPr>
          <a:xfrm>
            <a:off x="3205682" y="2866219"/>
            <a:ext cx="9599897" cy="1125562"/>
          </a:xfrm>
        </p:spPr>
        <p:txBody>
          <a:bodyPr/>
          <a:lstStyle/>
          <a:p>
            <a:r>
              <a:rPr lang="en-GB" sz="6000" b="1" dirty="0">
                <a:latin typeface="Tw Cen MT" panose="020B0602020104020603" pitchFamily="34" charset="0"/>
              </a:rPr>
              <a:t>THANK YOU</a:t>
            </a:r>
          </a:p>
        </p:txBody>
      </p:sp>
    </p:spTree>
    <p:extLst>
      <p:ext uri="{BB962C8B-B14F-4D97-AF65-F5344CB8AC3E}">
        <p14:creationId xmlns:p14="http://schemas.microsoft.com/office/powerpoint/2010/main" val="169223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0530-6403-4FA5-B31F-4CAB9827C203}"/>
              </a:ext>
            </a:extLst>
          </p:cNvPr>
          <p:cNvSpPr>
            <a:spLocks noGrp="1"/>
          </p:cNvSpPr>
          <p:nvPr>
            <p:ph type="title"/>
          </p:nvPr>
        </p:nvSpPr>
        <p:spPr>
          <a:xfrm>
            <a:off x="463463" y="365125"/>
            <a:ext cx="10890337" cy="1388519"/>
          </a:xfrm>
        </p:spPr>
        <p:txBody>
          <a:bodyPr>
            <a:normAutofit/>
          </a:bodyPr>
          <a:lstStyle/>
          <a:p>
            <a:r>
              <a:rPr lang="en-IN" b="1" dirty="0">
                <a:cs typeface="Times New Roman" panose="02020603050405020304" pitchFamily="18" charset="0"/>
              </a:rPr>
              <a:t>Introduction</a:t>
            </a:r>
            <a:br>
              <a:rPr lang="en-IN" b="1" dirty="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B6926A7B-20D0-493B-88C4-7980BB7AF565}"/>
              </a:ext>
            </a:extLst>
          </p:cNvPr>
          <p:cNvSpPr>
            <a:spLocks noGrp="1"/>
          </p:cNvSpPr>
          <p:nvPr>
            <p:ph idx="1"/>
          </p:nvPr>
        </p:nvSpPr>
        <p:spPr>
          <a:xfrm>
            <a:off x="731520" y="1463040"/>
            <a:ext cx="10622280" cy="4713923"/>
          </a:xfrm>
        </p:spPr>
        <p:txBody>
          <a:bodyPr>
            <a:normAutofit/>
          </a:bodyPr>
          <a:lstStyle/>
          <a:p>
            <a:pPr lvl="1" algn="just"/>
            <a:endParaRPr lang="en-IN" dirty="0">
              <a:latin typeface="Times New Roman" panose="02020603050405020304" pitchFamily="18" charset="0"/>
              <a:cs typeface="Times New Roman" panose="02020603050405020304" pitchFamily="18" charset="0"/>
            </a:endParaRPr>
          </a:p>
          <a:p>
            <a:pPr lvl="1" algn="just"/>
            <a:r>
              <a:rPr lang="en-GB" sz="2400" dirty="0">
                <a:latin typeface="Times New Roman" panose="02020603050405020304" pitchFamily="18" charset="0"/>
                <a:cs typeface="Times New Roman" panose="02020603050405020304" pitchFamily="18" charset="0"/>
              </a:rPr>
              <a:t>Image Caption Generator is used to recognize the context of an image and to generate natural sentence description for given image. </a:t>
            </a:r>
          </a:p>
          <a:p>
            <a:pPr marL="457200" lvl="1" indent="0" algn="just">
              <a:buNone/>
            </a:pPr>
            <a:endParaRPr lang="en-GB" sz="2400" dirty="0">
              <a:latin typeface="Times New Roman" panose="02020603050405020304" pitchFamily="18" charset="0"/>
              <a:cs typeface="Times New Roman" panose="02020603050405020304" pitchFamily="18" charset="0"/>
            </a:endParaRPr>
          </a:p>
          <a:p>
            <a:pPr lvl="1" algn="just"/>
            <a:r>
              <a:rPr lang="en-GB" sz="2400" dirty="0">
                <a:latin typeface="Times New Roman" panose="02020603050405020304" pitchFamily="18" charset="0"/>
                <a:cs typeface="Times New Roman" panose="02020603050405020304" pitchFamily="18" charset="0"/>
              </a:rPr>
              <a:t>It involves the Visual Context understanding in Computer Vision and the sentence generation in Natural Language Processing.</a:t>
            </a:r>
          </a:p>
          <a:p>
            <a:pPr marL="457200" lvl="1" indent="0" algn="just">
              <a:buNone/>
            </a:pPr>
            <a:endParaRPr lang="en-GB" sz="2400" dirty="0">
              <a:latin typeface="Times New Roman" panose="02020603050405020304" pitchFamily="18" charset="0"/>
              <a:cs typeface="Times New Roman" panose="02020603050405020304" pitchFamily="18" charset="0"/>
            </a:endParaRPr>
          </a:p>
          <a:p>
            <a:pPr lvl="1" algn="just"/>
            <a:r>
              <a:rPr lang="en-IN" sz="2400" dirty="0">
                <a:latin typeface="Times New Roman" panose="02020603050405020304" pitchFamily="18" charset="0"/>
                <a:cs typeface="Times New Roman" panose="02020603050405020304" pitchFamily="18" charset="0"/>
              </a:rPr>
              <a:t>In this the input to model is an image and the output of the model is caption generated in natural language processing. </a:t>
            </a:r>
          </a:p>
        </p:txBody>
      </p:sp>
    </p:spTree>
    <p:extLst>
      <p:ext uri="{BB962C8B-B14F-4D97-AF65-F5344CB8AC3E}">
        <p14:creationId xmlns:p14="http://schemas.microsoft.com/office/powerpoint/2010/main" val="230077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AF06-C839-284D-AC58-6F26812124A4}"/>
              </a:ext>
            </a:extLst>
          </p:cNvPr>
          <p:cNvSpPr>
            <a:spLocks noGrp="1"/>
          </p:cNvSpPr>
          <p:nvPr>
            <p:ph type="title"/>
          </p:nvPr>
        </p:nvSpPr>
        <p:spPr>
          <a:xfrm>
            <a:off x="443096" y="457200"/>
            <a:ext cx="4328930" cy="792866"/>
          </a:xfrm>
        </p:spPr>
        <p:txBody>
          <a:bodyPr>
            <a:normAutofit/>
          </a:bodyPr>
          <a:lstStyle/>
          <a:p>
            <a:r>
              <a:rPr lang="en-US" sz="4400" b="1" dirty="0">
                <a:latin typeface="Tw Cen MT" panose="020B0602020104020603" pitchFamily="34" charset="0"/>
              </a:rPr>
              <a:t>Example</a:t>
            </a:r>
          </a:p>
        </p:txBody>
      </p:sp>
      <p:pic>
        <p:nvPicPr>
          <p:cNvPr id="15" name="Content Placeholder 4">
            <a:extLst>
              <a:ext uri="{FF2B5EF4-FFF2-40B4-BE49-F238E27FC236}">
                <a16:creationId xmlns:a16="http://schemas.microsoft.com/office/drawing/2014/main" id="{CDA3CBA7-9FCF-CC41-8047-A0BD418AD97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6709" r="26709"/>
          <a:stretch>
            <a:fillRect/>
          </a:stretch>
        </p:blipFill>
        <p:spPr bwMode="auto">
          <a:prstGeom prst="rect">
            <a:avLst/>
          </a:prstGeom>
          <a:noFill/>
          <a:ln>
            <a:noFill/>
          </a:ln>
        </p:spPr>
      </p:pic>
      <p:sp>
        <p:nvSpPr>
          <p:cNvPr id="14" name="Text Placeholder 13">
            <a:extLst>
              <a:ext uri="{FF2B5EF4-FFF2-40B4-BE49-F238E27FC236}">
                <a16:creationId xmlns:a16="http://schemas.microsoft.com/office/drawing/2014/main" id="{07A993EA-E138-D740-8CD6-F0358474FFF4}"/>
              </a:ext>
            </a:extLst>
          </p:cNvPr>
          <p:cNvSpPr>
            <a:spLocks noGrp="1"/>
          </p:cNvSpPr>
          <p:nvPr>
            <p:ph type="body" sz="half" idx="2"/>
          </p:nvPr>
        </p:nvSpPr>
        <p:spPr>
          <a:xfrm>
            <a:off x="740779" y="1518443"/>
            <a:ext cx="4328931" cy="3811588"/>
          </a:xfrm>
        </p:spPr>
        <p:txBody>
          <a:bodyPr>
            <a:normAutofit/>
          </a:bodyPr>
          <a:lstStyle/>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when image is passed as an input to the model, it should be able to generate captions in natural language such as           </a:t>
            </a:r>
            <a:r>
              <a:rPr lang="en-GB" sz="2400" b="1" dirty="0">
                <a:latin typeface="Times New Roman" panose="02020603050405020304" pitchFamily="18" charset="0"/>
                <a:cs typeface="Times New Roman" panose="02020603050405020304" pitchFamily="18" charset="0"/>
              </a:rPr>
              <a:t>“ Kids are running in garden”.</a:t>
            </a:r>
            <a:r>
              <a:rPr lang="en-GB"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EF41E86-7FA2-ED4C-B567-BC5BBD3E35E1}"/>
              </a:ext>
            </a:extLst>
          </p:cNvPr>
          <p:cNvSpPr txBox="1"/>
          <p:nvPr/>
        </p:nvSpPr>
        <p:spPr>
          <a:xfrm>
            <a:off x="7293979" y="1690688"/>
            <a:ext cx="1713054"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99498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8176-40AC-2B4D-8CBC-638FD61D647C}"/>
              </a:ext>
            </a:extLst>
          </p:cNvPr>
          <p:cNvSpPr>
            <a:spLocks noGrp="1"/>
          </p:cNvSpPr>
          <p:nvPr>
            <p:ph type="title"/>
          </p:nvPr>
        </p:nvSpPr>
        <p:spPr>
          <a:xfrm>
            <a:off x="400833" y="365125"/>
            <a:ext cx="10952967" cy="1325563"/>
          </a:xfrm>
        </p:spPr>
        <p:txBody>
          <a:bodyPr/>
          <a:lstStyle/>
          <a:p>
            <a:r>
              <a:rPr lang="en-US" b="1" dirty="0">
                <a:latin typeface="Tw Cen MT" panose="020B0602020104020603" pitchFamily="34" charset="0"/>
              </a:rPr>
              <a:t>Aim and Objectives</a:t>
            </a:r>
          </a:p>
        </p:txBody>
      </p:sp>
      <p:sp>
        <p:nvSpPr>
          <p:cNvPr id="3" name="Content Placeholder 2">
            <a:extLst>
              <a:ext uri="{FF2B5EF4-FFF2-40B4-BE49-F238E27FC236}">
                <a16:creationId xmlns:a16="http://schemas.microsoft.com/office/drawing/2014/main" id="{9D87E3BD-1D70-9D48-A954-CDB917849374}"/>
              </a:ext>
            </a:extLst>
          </p:cNvPr>
          <p:cNvSpPr>
            <a:spLocks noGrp="1"/>
          </p:cNvSpPr>
          <p:nvPr>
            <p:ph idx="1"/>
          </p:nvPr>
        </p:nvSpPr>
        <p:spPr>
          <a:xfrm>
            <a:off x="588724" y="1340286"/>
            <a:ext cx="9461130" cy="4908114"/>
          </a:xfrm>
        </p:spPr>
        <p:txBody>
          <a:bodyPr>
            <a:normAutofit/>
          </a:bodyPr>
          <a:lstStyle/>
          <a:p>
            <a:pPr algn="just"/>
            <a:r>
              <a:rPr lang="en-GB" sz="2400" dirty="0">
                <a:latin typeface="Times New Roman" panose="02020603050405020304" pitchFamily="18" charset="0"/>
                <a:cs typeface="Times New Roman" panose="02020603050405020304" pitchFamily="18" charset="0"/>
              </a:rPr>
              <a:t>The aim of the project is to generate a </a:t>
            </a:r>
            <a:r>
              <a:rPr lang="en-GB" sz="2400" b="1" dirty="0">
                <a:latin typeface="Times New Roman" panose="02020603050405020304" pitchFamily="18" charset="0"/>
                <a:cs typeface="Times New Roman" panose="02020603050405020304" pitchFamily="18" charset="0"/>
              </a:rPr>
              <a:t>textual and audio description </a:t>
            </a:r>
            <a:r>
              <a:rPr lang="en-GB" sz="2400" dirty="0">
                <a:latin typeface="Times New Roman" panose="02020603050405020304" pitchFamily="18" charset="0"/>
                <a:cs typeface="Times New Roman" panose="02020603050405020304" pitchFamily="18" charset="0"/>
              </a:rPr>
              <a:t>when an image is passed as an input to it. The purpose of the study is to detect all the objects and attributes, recognise relationship among them and then generate captions describing all the features present in an image using Deep Learning and Natural Language Processing. </a:t>
            </a:r>
          </a:p>
          <a:p>
            <a:pPr marL="0" indent="0" algn="just">
              <a:buNone/>
            </a:pPr>
            <a:endParaRPr lang="en-GB" sz="2400" dirty="0">
              <a:latin typeface="Times New Roman" panose="02020603050405020304" pitchFamily="18" charset="0"/>
              <a:cs typeface="Times New Roman" panose="02020603050405020304" pitchFamily="18" charset="0"/>
            </a:endParaRPr>
          </a:p>
          <a:p>
            <a:pPr marL="0" indent="0" algn="just">
              <a:buNone/>
            </a:pPr>
            <a:r>
              <a:rPr lang="en-GB" sz="2400" dirty="0">
                <a:latin typeface="Times New Roman" panose="02020603050405020304" pitchFamily="18" charset="0"/>
                <a:cs typeface="Times New Roman" panose="02020603050405020304" pitchFamily="18" charset="0"/>
              </a:rPr>
              <a:t>Following are the </a:t>
            </a:r>
            <a:r>
              <a:rPr lang="en-GB" sz="2400" b="1" dirty="0">
                <a:latin typeface="Times New Roman" panose="02020603050405020304" pitchFamily="18" charset="0"/>
                <a:cs typeface="Times New Roman" panose="02020603050405020304" pitchFamily="18" charset="0"/>
              </a:rPr>
              <a:t>objectives</a:t>
            </a:r>
            <a:r>
              <a:rPr lang="en-GB" sz="2400" dirty="0">
                <a:latin typeface="Times New Roman" panose="02020603050405020304" pitchFamily="18" charset="0"/>
                <a:cs typeface="Times New Roman" panose="02020603050405020304" pitchFamily="18" charset="0"/>
              </a:rPr>
              <a:t> :</a:t>
            </a:r>
          </a:p>
          <a:p>
            <a:pPr algn="just"/>
            <a:r>
              <a:rPr lang="en-GB" sz="2400" dirty="0">
                <a:latin typeface="Times New Roman" panose="02020603050405020304" pitchFamily="18" charset="0"/>
                <a:cs typeface="Times New Roman" panose="02020603050405020304" pitchFamily="18" charset="0"/>
              </a:rPr>
              <a:t>To extract features from Images using Convolutional Neural Network techniques.</a:t>
            </a:r>
          </a:p>
          <a:p>
            <a:pPr algn="just"/>
            <a:r>
              <a:rPr lang="en-GB" sz="2400" dirty="0">
                <a:latin typeface="Times New Roman" panose="02020603050405020304" pitchFamily="18" charset="0"/>
                <a:cs typeface="Times New Roman" panose="02020603050405020304" pitchFamily="18" charset="0"/>
              </a:rPr>
              <a:t>To train the model on the benchmark dataset so that it can detect multiple assets in an image, for example, objects, persons.</a:t>
            </a:r>
          </a:p>
          <a:p>
            <a:pPr marL="0" indent="0" algn="just">
              <a:buNone/>
            </a:pPr>
            <a:endParaRPr lang="en-GB" sz="2400" dirty="0"/>
          </a:p>
          <a:p>
            <a:pPr marL="0" indent="0" algn="just">
              <a:buNone/>
            </a:pPr>
            <a:endParaRPr lang="en-GB" sz="2400" b="1" dirty="0"/>
          </a:p>
          <a:p>
            <a:pPr marL="0" indent="0" algn="just">
              <a:buNone/>
            </a:pPr>
            <a:endParaRPr lang="en-GB" sz="2400" b="1" dirty="0"/>
          </a:p>
        </p:txBody>
      </p:sp>
    </p:spTree>
    <p:extLst>
      <p:ext uri="{BB962C8B-B14F-4D97-AF65-F5344CB8AC3E}">
        <p14:creationId xmlns:p14="http://schemas.microsoft.com/office/powerpoint/2010/main" val="4196782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13C4-AD05-7745-B135-7DD3A9F6AA26}"/>
              </a:ext>
            </a:extLst>
          </p:cNvPr>
          <p:cNvSpPr>
            <a:spLocks noGrp="1"/>
          </p:cNvSpPr>
          <p:nvPr>
            <p:ph type="title"/>
          </p:nvPr>
        </p:nvSpPr>
        <p:spPr/>
        <p:txBody>
          <a:bodyPr/>
          <a:lstStyle/>
          <a:p>
            <a:r>
              <a:rPr lang="en-US" sz="4400" b="1" dirty="0">
                <a:latin typeface="Tw Cen MT" panose="020B0602020104020603" pitchFamily="34" charset="0"/>
              </a:rPr>
              <a:t>Aim and Objectives Contd.</a:t>
            </a:r>
            <a:endParaRPr lang="en-US" sz="4400" dirty="0">
              <a:latin typeface="Tw Cen MT" panose="020B0602020104020603" pitchFamily="34" charset="0"/>
            </a:endParaRPr>
          </a:p>
        </p:txBody>
      </p:sp>
      <p:sp>
        <p:nvSpPr>
          <p:cNvPr id="3" name="Content Placeholder 2">
            <a:extLst>
              <a:ext uri="{FF2B5EF4-FFF2-40B4-BE49-F238E27FC236}">
                <a16:creationId xmlns:a16="http://schemas.microsoft.com/office/drawing/2014/main" id="{5DC7B491-9909-C34B-ACFD-04E2EF62A172}"/>
              </a:ext>
            </a:extLst>
          </p:cNvPr>
          <p:cNvSpPr>
            <a:spLocks noGrp="1"/>
          </p:cNvSpPr>
          <p:nvPr>
            <p:ph idx="1"/>
          </p:nvPr>
        </p:nvSpPr>
        <p:spPr>
          <a:xfrm>
            <a:off x="645130" y="1553228"/>
            <a:ext cx="10014519" cy="4695172"/>
          </a:xfrm>
        </p:spPr>
        <p:txBody>
          <a:bodyPr>
            <a:normAutofit/>
          </a:bodyPr>
          <a:lstStyle/>
          <a:p>
            <a:pPr algn="just"/>
            <a:r>
              <a:rPr lang="en-GB" sz="2800" dirty="0">
                <a:latin typeface="Times New Roman" panose="02020603050405020304" pitchFamily="18" charset="0"/>
                <a:cs typeface="Times New Roman" panose="02020603050405020304" pitchFamily="18" charset="0"/>
              </a:rPr>
              <a:t>To train the model for generating Captions or descriptions for the images at character, word, or sentence-level.</a:t>
            </a:r>
          </a:p>
          <a:p>
            <a:pPr algn="just"/>
            <a:r>
              <a:rPr lang="en-GB" sz="2800" dirty="0">
                <a:latin typeface="Times New Roman" panose="02020603050405020304" pitchFamily="18" charset="0"/>
                <a:cs typeface="Times New Roman" panose="02020603050405020304" pitchFamily="18" charset="0"/>
              </a:rPr>
              <a:t>To construct the model such that it can generate detailed captions on a wide variety of image styles and scenarios.</a:t>
            </a:r>
          </a:p>
          <a:p>
            <a:pPr algn="just"/>
            <a:r>
              <a:rPr lang="en-GB" sz="2800" dirty="0">
                <a:latin typeface="Times New Roman" panose="02020603050405020304" pitchFamily="18" charset="0"/>
                <a:cs typeface="Times New Roman" panose="02020603050405020304" pitchFamily="18" charset="0"/>
              </a:rPr>
              <a:t>To convert the generated textual captions into an audio format.</a:t>
            </a:r>
          </a:p>
          <a:p>
            <a:pPr algn="just"/>
            <a:endParaRPr lang="en-US" sz="2400" dirty="0"/>
          </a:p>
        </p:txBody>
      </p:sp>
    </p:spTree>
    <p:extLst>
      <p:ext uri="{BB962C8B-B14F-4D97-AF65-F5344CB8AC3E}">
        <p14:creationId xmlns:p14="http://schemas.microsoft.com/office/powerpoint/2010/main" val="351562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3EBBB-6299-A348-8513-0B103D376258}"/>
              </a:ext>
            </a:extLst>
          </p:cNvPr>
          <p:cNvSpPr>
            <a:spLocks noGrp="1"/>
          </p:cNvSpPr>
          <p:nvPr>
            <p:ph type="title"/>
          </p:nvPr>
        </p:nvSpPr>
        <p:spPr>
          <a:xfrm>
            <a:off x="325677" y="365125"/>
            <a:ext cx="11028123" cy="1325563"/>
          </a:xfrm>
        </p:spPr>
        <p:txBody>
          <a:bodyPr/>
          <a:lstStyle/>
          <a:p>
            <a:r>
              <a:rPr lang="en-US" sz="4400" b="1" dirty="0">
                <a:latin typeface="Tw Cen MT" panose="020B0602020104020603" pitchFamily="34" charset="0"/>
              </a:rPr>
              <a:t>Research Questions</a:t>
            </a:r>
          </a:p>
        </p:txBody>
      </p:sp>
      <p:sp>
        <p:nvSpPr>
          <p:cNvPr id="3" name="Content Placeholder 2">
            <a:extLst>
              <a:ext uri="{FF2B5EF4-FFF2-40B4-BE49-F238E27FC236}">
                <a16:creationId xmlns:a16="http://schemas.microsoft.com/office/drawing/2014/main" id="{7C0BAC61-7678-7E4D-AFD5-508C6280654A}"/>
              </a:ext>
            </a:extLst>
          </p:cNvPr>
          <p:cNvSpPr>
            <a:spLocks noGrp="1"/>
          </p:cNvSpPr>
          <p:nvPr>
            <p:ph idx="1"/>
          </p:nvPr>
        </p:nvSpPr>
        <p:spPr>
          <a:xfrm>
            <a:off x="838200" y="1415442"/>
            <a:ext cx="10172178" cy="4832958"/>
          </a:xfrm>
        </p:spPr>
        <p:txBody>
          <a:bodyPr>
            <a:normAutofit/>
          </a:bodyPr>
          <a:lstStyle/>
          <a:p>
            <a:pPr marL="0" indent="0" algn="just">
              <a:buNone/>
            </a:pPr>
            <a:r>
              <a:rPr lang="en-GB" sz="2400" dirty="0">
                <a:latin typeface="Times New Roman" panose="02020603050405020304" pitchFamily="18" charset="0"/>
                <a:cs typeface="Times New Roman" panose="02020603050405020304" pitchFamily="18" charset="0"/>
              </a:rPr>
              <a:t>Following are the questions, answers to which will be found through this study.</a:t>
            </a:r>
          </a:p>
          <a:p>
            <a:pPr marL="0" indent="0" algn="just">
              <a:buNone/>
            </a:pP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Can Convolutional Neural Network be applied in generating captions for images correctly?</a:t>
            </a:r>
          </a:p>
          <a:p>
            <a:pPr algn="just"/>
            <a:r>
              <a:rPr lang="en-GB" sz="2400" dirty="0">
                <a:latin typeface="Times New Roman" panose="02020603050405020304" pitchFamily="18" charset="0"/>
                <a:cs typeface="Times New Roman" panose="02020603050405020304" pitchFamily="18" charset="0"/>
              </a:rPr>
              <a:t>Can the use of transfer learning techniques to extract the features ease the process?</a:t>
            </a:r>
          </a:p>
          <a:p>
            <a:pPr algn="just"/>
            <a:r>
              <a:rPr lang="en-GB" sz="2400" dirty="0">
                <a:latin typeface="Times New Roman" panose="02020603050405020304" pitchFamily="18" charset="0"/>
                <a:cs typeface="Times New Roman" panose="02020603050405020304" pitchFamily="18" charset="0"/>
              </a:rPr>
              <a:t>What is the difference of using Recurrent Neural Network, Long Short Term Memory, and Gated Recurrent Units as decoders on output?</a:t>
            </a:r>
          </a:p>
          <a:p>
            <a:pPr algn="just"/>
            <a:r>
              <a:rPr lang="en-GB" sz="2400" dirty="0">
                <a:latin typeface="Times New Roman" panose="02020603050405020304" pitchFamily="18" charset="0"/>
                <a:cs typeface="Times New Roman" panose="02020603050405020304" pitchFamily="18" charset="0"/>
              </a:rPr>
              <a:t>How can the textual captions be helpful for visually impaired people?</a:t>
            </a:r>
          </a:p>
          <a:p>
            <a:pPr algn="just"/>
            <a:endParaRPr lang="en-US" sz="2400" dirty="0"/>
          </a:p>
        </p:txBody>
      </p:sp>
    </p:spTree>
    <p:extLst>
      <p:ext uri="{BB962C8B-B14F-4D97-AF65-F5344CB8AC3E}">
        <p14:creationId xmlns:p14="http://schemas.microsoft.com/office/powerpoint/2010/main" val="403533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A99B-994A-CF47-A8F5-882C5D7DA916}"/>
              </a:ext>
            </a:extLst>
          </p:cNvPr>
          <p:cNvSpPr>
            <a:spLocks noGrp="1"/>
          </p:cNvSpPr>
          <p:nvPr>
            <p:ph type="title"/>
          </p:nvPr>
        </p:nvSpPr>
        <p:spPr>
          <a:xfrm>
            <a:off x="275573" y="365125"/>
            <a:ext cx="11078227" cy="1325563"/>
          </a:xfrm>
        </p:spPr>
        <p:txBody>
          <a:bodyPr>
            <a:normAutofit/>
          </a:bodyPr>
          <a:lstStyle/>
          <a:p>
            <a:r>
              <a:rPr lang="en-US" b="1" dirty="0">
                <a:latin typeface="Tw Cen MT" panose="020B0602020104020603" pitchFamily="34" charset="0"/>
                <a:cs typeface="Times New Roman" panose="02020603050405020304" pitchFamily="18" charset="0"/>
              </a:rPr>
              <a:t>Applications of </a:t>
            </a:r>
            <a:r>
              <a:rPr lang="en-IN" b="1" dirty="0">
                <a:latin typeface="Tw Cen MT" panose="020B0602020104020603" pitchFamily="34" charset="0"/>
                <a:cs typeface="Times New Roman" panose="02020603050405020304" pitchFamily="18" charset="0"/>
              </a:rPr>
              <a:t>Image Caption Generator</a:t>
            </a:r>
            <a:r>
              <a:rPr lang="en-US" b="1" dirty="0">
                <a:latin typeface="Tw Cen MT" panose="020B0602020104020603" pitchFamily="34" charset="0"/>
                <a:cs typeface="Times New Roman" panose="02020603050405020304" pitchFamily="18" charset="0"/>
              </a:rPr>
              <a:t> </a:t>
            </a:r>
            <a:endParaRPr lang="en-US" b="1" dirty="0">
              <a:latin typeface="Tw Cen MT" panose="020B0602020104020603" pitchFamily="34" charset="0"/>
            </a:endParaRPr>
          </a:p>
        </p:txBody>
      </p:sp>
      <p:sp>
        <p:nvSpPr>
          <p:cNvPr id="3" name="Content Placeholder 2">
            <a:extLst>
              <a:ext uri="{FF2B5EF4-FFF2-40B4-BE49-F238E27FC236}">
                <a16:creationId xmlns:a16="http://schemas.microsoft.com/office/drawing/2014/main" id="{6A1DC4EB-5816-F94D-928F-65B67F10619F}"/>
              </a:ext>
            </a:extLst>
          </p:cNvPr>
          <p:cNvSpPr>
            <a:spLocks noGrp="1"/>
          </p:cNvSpPr>
          <p:nvPr>
            <p:ph idx="1"/>
          </p:nvPr>
        </p:nvSpPr>
        <p:spPr>
          <a:xfrm>
            <a:off x="663879" y="1315233"/>
            <a:ext cx="10689921" cy="4850155"/>
          </a:xfrm>
        </p:spPr>
        <p:txBody>
          <a:bodyPr>
            <a:noAutofit/>
          </a:bodyPr>
          <a:lstStyle/>
          <a:p>
            <a:pPr algn="just"/>
            <a:r>
              <a:rPr lang="en-GB" sz="2400" dirty="0">
                <a:latin typeface="Times New Roman" panose="02020603050405020304" pitchFamily="18" charset="0"/>
                <a:cs typeface="Times New Roman" panose="02020603050405020304" pitchFamily="18" charset="0"/>
              </a:rPr>
              <a:t>It can be used to assist the </a:t>
            </a:r>
            <a:r>
              <a:rPr lang="en-GB" sz="2400" b="1" dirty="0">
                <a:latin typeface="Times New Roman" panose="02020603050405020304" pitchFamily="18" charset="0"/>
                <a:cs typeface="Times New Roman" panose="02020603050405020304" pitchFamily="18" charset="0"/>
              </a:rPr>
              <a:t>blind</a:t>
            </a:r>
            <a:r>
              <a:rPr lang="en-GB" sz="2400" dirty="0">
                <a:latin typeface="Times New Roman" panose="02020603050405020304" pitchFamily="18" charset="0"/>
                <a:cs typeface="Times New Roman" panose="02020603050405020304" pitchFamily="18" charset="0"/>
              </a:rPr>
              <a:t> using text-to-speech. </a:t>
            </a:r>
          </a:p>
          <a:p>
            <a:pPr algn="just"/>
            <a:r>
              <a:rPr lang="en-GB" sz="2400" dirty="0">
                <a:latin typeface="Times New Roman" panose="02020603050405020304" pitchFamily="18" charset="0"/>
                <a:cs typeface="Times New Roman" panose="02020603050405020304" pitchFamily="18" charset="0"/>
              </a:rPr>
              <a:t>It can be used to convert captions for images in </a:t>
            </a:r>
            <a:r>
              <a:rPr lang="en-GB" sz="2400" b="1" dirty="0">
                <a:latin typeface="Times New Roman" panose="02020603050405020304" pitchFamily="18" charset="0"/>
                <a:cs typeface="Times New Roman" panose="02020603050405020304" pitchFamily="18" charset="0"/>
              </a:rPr>
              <a:t>social feed</a:t>
            </a:r>
            <a:r>
              <a:rPr lang="en-GB" sz="2400" dirty="0">
                <a:latin typeface="Times New Roman" panose="02020603050405020304" pitchFamily="18" charset="0"/>
                <a:cs typeface="Times New Roman" panose="02020603050405020304" pitchFamily="18" charset="0"/>
              </a:rPr>
              <a:t> as well as messages to speech which will enhance social medial experience of users.</a:t>
            </a:r>
          </a:p>
          <a:p>
            <a:pPr algn="just"/>
            <a:r>
              <a:rPr lang="en-GB" sz="2400" dirty="0">
                <a:latin typeface="Times New Roman" panose="02020603050405020304" pitchFamily="18" charset="0"/>
                <a:cs typeface="Times New Roman" panose="02020603050405020304" pitchFamily="18" charset="0"/>
              </a:rPr>
              <a:t> It can also be used for </a:t>
            </a:r>
            <a:r>
              <a:rPr lang="en-GB" sz="2400" b="1" dirty="0">
                <a:latin typeface="Times New Roman" panose="02020603050405020304" pitchFamily="18" charset="0"/>
                <a:cs typeface="Times New Roman" panose="02020603050405020304" pitchFamily="18" charset="0"/>
              </a:rPr>
              <a:t>educational purposes </a:t>
            </a:r>
            <a:r>
              <a:rPr lang="en-GB" sz="2400" dirty="0">
                <a:latin typeface="Times New Roman" panose="02020603050405020304" pitchFamily="18" charset="0"/>
                <a:cs typeface="Times New Roman" panose="02020603050405020304" pitchFamily="18" charset="0"/>
              </a:rPr>
              <a:t>as young children can be assisted about recognition of objects and learning the English language. </a:t>
            </a:r>
          </a:p>
          <a:p>
            <a:pPr algn="just"/>
            <a:r>
              <a:rPr lang="en-GB" sz="2400" dirty="0">
                <a:latin typeface="Times New Roman" panose="02020603050405020304" pitchFamily="18" charset="0"/>
                <a:cs typeface="Times New Roman" panose="02020603050405020304" pitchFamily="18" charset="0"/>
              </a:rPr>
              <a:t>It is also helpful in field of </a:t>
            </a:r>
            <a:r>
              <a:rPr lang="en-GB" sz="2400" b="1" dirty="0">
                <a:latin typeface="Times New Roman" panose="02020603050405020304" pitchFamily="18" charset="0"/>
                <a:cs typeface="Times New Roman" panose="02020603050405020304" pitchFamily="18" charset="0"/>
              </a:rPr>
              <a:t>robotics</a:t>
            </a:r>
            <a:r>
              <a:rPr lang="en-GB" sz="2400" dirty="0">
                <a:latin typeface="Times New Roman" panose="02020603050405020304" pitchFamily="18" charset="0"/>
                <a:cs typeface="Times New Roman" panose="02020603050405020304" pitchFamily="18" charset="0"/>
              </a:rPr>
              <a:t> as environmental insights can be provided through natural language representation. </a:t>
            </a:r>
          </a:p>
          <a:p>
            <a:pPr algn="just"/>
            <a:r>
              <a:rPr lang="en-GB" sz="2400" dirty="0">
                <a:latin typeface="Times New Roman" panose="02020603050405020304" pitchFamily="18" charset="0"/>
                <a:cs typeface="Times New Roman" panose="02020603050405020304" pitchFamily="18" charset="0"/>
              </a:rPr>
              <a:t>It can also be used for </a:t>
            </a:r>
            <a:r>
              <a:rPr lang="en-GB" sz="2400" b="1" dirty="0">
                <a:latin typeface="Times New Roman" panose="02020603050405020304" pitchFamily="18" charset="0"/>
                <a:cs typeface="Times New Roman" panose="02020603050405020304" pitchFamily="18" charset="0"/>
              </a:rPr>
              <a:t>image searches </a:t>
            </a:r>
            <a:r>
              <a:rPr lang="en-GB" sz="2400" dirty="0">
                <a:latin typeface="Times New Roman" panose="02020603050405020304" pitchFamily="18" charset="0"/>
                <a:cs typeface="Times New Roman" panose="02020603050405020304" pitchFamily="18" charset="0"/>
              </a:rPr>
              <a:t>and indexing purposes on internet if images present on the internet have captions.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28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8F07-45D6-9A48-B184-600ACC9A3CB6}"/>
              </a:ext>
            </a:extLst>
          </p:cNvPr>
          <p:cNvSpPr>
            <a:spLocks noGrp="1"/>
          </p:cNvSpPr>
          <p:nvPr>
            <p:ph type="title"/>
          </p:nvPr>
        </p:nvSpPr>
        <p:spPr>
          <a:xfrm>
            <a:off x="338203" y="365125"/>
            <a:ext cx="11015597" cy="1325563"/>
          </a:xfrm>
        </p:spPr>
        <p:txBody>
          <a:bodyPr/>
          <a:lstStyle/>
          <a:p>
            <a:r>
              <a:rPr lang="en-US" b="1" dirty="0">
                <a:latin typeface="Tw Cen MT" panose="020B0602020104020603" pitchFamily="34" charset="0"/>
              </a:rPr>
              <a:t>Literature Review</a:t>
            </a:r>
          </a:p>
        </p:txBody>
      </p:sp>
      <p:sp>
        <p:nvSpPr>
          <p:cNvPr id="3" name="Content Placeholder 2">
            <a:extLst>
              <a:ext uri="{FF2B5EF4-FFF2-40B4-BE49-F238E27FC236}">
                <a16:creationId xmlns:a16="http://schemas.microsoft.com/office/drawing/2014/main" id="{2EF2BF56-BE71-DE4B-9A39-B76ADDB8B79C}"/>
              </a:ext>
            </a:extLst>
          </p:cNvPr>
          <p:cNvSpPr>
            <a:spLocks noGrp="1"/>
          </p:cNvSpPr>
          <p:nvPr>
            <p:ph idx="1"/>
          </p:nvPr>
        </p:nvSpPr>
        <p:spPr>
          <a:xfrm>
            <a:off x="838200" y="1315234"/>
            <a:ext cx="10222282" cy="4933166"/>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Retrieval-Based methods</a:t>
            </a:r>
          </a:p>
          <a:p>
            <a:pPr algn="just"/>
            <a:r>
              <a:rPr lang="en-GB" sz="2400" dirty="0">
                <a:latin typeface="Times New Roman" panose="02020603050405020304" pitchFamily="18" charset="0"/>
                <a:cs typeface="Times New Roman" panose="02020603050405020304" pitchFamily="18" charset="0"/>
              </a:rPr>
              <a:t>In these methods, images along with text are mapped into a common vector space. A similarity metric score is also defined for ranking purposes. Captions are retrieved using this ranking when an input image is passed to the model. </a:t>
            </a:r>
          </a:p>
          <a:p>
            <a:pPr algn="just"/>
            <a:r>
              <a:rPr lang="en-GB" sz="2400" b="1" dirty="0">
                <a:latin typeface="Times New Roman" panose="02020603050405020304" pitchFamily="18" charset="0"/>
                <a:cs typeface="Times New Roman" panose="02020603050405020304" pitchFamily="18" charset="0"/>
              </a:rPr>
              <a:t>Used by: </a:t>
            </a:r>
            <a:r>
              <a:rPr lang="en-GB" sz="2400" dirty="0">
                <a:latin typeface="Times New Roman" panose="02020603050405020304" pitchFamily="18" charset="0"/>
                <a:cs typeface="Times New Roman" panose="02020603050405020304" pitchFamily="18" charset="0"/>
              </a:rPr>
              <a:t>A. Farhadi et.al.,2010</a:t>
            </a: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M. </a:t>
            </a:r>
            <a:r>
              <a:rPr lang="en-GB" sz="2400" dirty="0" err="1">
                <a:latin typeface="Times New Roman" panose="02020603050405020304" pitchFamily="18" charset="0"/>
                <a:cs typeface="Times New Roman" panose="02020603050405020304" pitchFamily="18" charset="0"/>
              </a:rPr>
              <a:t>Hodosh</a:t>
            </a: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et.al.,2013, V. Ordonez</a:t>
            </a: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et.al.,2011 </a:t>
            </a:r>
          </a:p>
          <a:p>
            <a:pPr algn="just"/>
            <a:r>
              <a:rPr lang="en-US" sz="2400" b="1" dirty="0">
                <a:latin typeface="Times New Roman" panose="02020603050405020304" pitchFamily="18" charset="0"/>
                <a:cs typeface="Times New Roman" panose="02020603050405020304" pitchFamily="18" charset="0"/>
              </a:rPr>
              <a:t>Limitation</a:t>
            </a:r>
            <a:r>
              <a:rPr lang="en-US"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 disadvantage of retrieval-based methods is that they cannot generate captions for images with novel scenes or when new combinations of objects are passed as it could only feed back predefined sentences. In order to overcome this limitation, a large number of generative approaches were introduced.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10169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7878</TotalTime>
  <Words>2372</Words>
  <Application>Microsoft Office PowerPoint</Application>
  <PresentationFormat>Widescreen</PresentationFormat>
  <Paragraphs>171</Paragraphs>
  <Slides>28</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 Gothic</vt:lpstr>
      <vt:lpstr>Times New Roman</vt:lpstr>
      <vt:lpstr>Tw Cen MT</vt:lpstr>
      <vt:lpstr>Wingdings 3</vt:lpstr>
      <vt:lpstr>Ion</vt:lpstr>
      <vt:lpstr> Eye For Blind  Using Deep Learning Techniques   </vt:lpstr>
      <vt:lpstr>CONTENTS</vt:lpstr>
      <vt:lpstr>Introduction </vt:lpstr>
      <vt:lpstr>Example</vt:lpstr>
      <vt:lpstr>Aim and Objectives</vt:lpstr>
      <vt:lpstr>Aim and Objectives Contd.</vt:lpstr>
      <vt:lpstr>Research Questions</vt:lpstr>
      <vt:lpstr>Applications of Image Caption Generator </vt:lpstr>
      <vt:lpstr>Literature Review</vt:lpstr>
      <vt:lpstr>Literature Review contd.</vt:lpstr>
      <vt:lpstr>Literature Review contd.</vt:lpstr>
      <vt:lpstr>Summary of Literature Review</vt:lpstr>
      <vt:lpstr>Research Gap</vt:lpstr>
      <vt:lpstr>GANTT CHART</vt:lpstr>
      <vt:lpstr>Methodology</vt:lpstr>
      <vt:lpstr>Waterfall Approach</vt:lpstr>
      <vt:lpstr>Sample ‘Image-Caption Pair’ in Dataset</vt:lpstr>
      <vt:lpstr>Design</vt:lpstr>
      <vt:lpstr>Design Contd.</vt:lpstr>
      <vt:lpstr>Decoder</vt:lpstr>
      <vt:lpstr>Implementation</vt:lpstr>
      <vt:lpstr>Testing</vt:lpstr>
      <vt:lpstr>Result</vt:lpstr>
      <vt:lpstr>Conclusion</vt:lpstr>
      <vt:lpstr>Conclusion Contd.</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Citation Context Analysis</dc:title>
  <dc:creator>Brahma Seelam</dc:creator>
  <cp:lastModifiedBy>Bharti Tayal</cp:lastModifiedBy>
  <cp:revision>191</cp:revision>
  <dcterms:created xsi:type="dcterms:W3CDTF">2021-11-01T12:07:01Z</dcterms:created>
  <dcterms:modified xsi:type="dcterms:W3CDTF">2022-05-05T21:28:01Z</dcterms:modified>
</cp:coreProperties>
</file>