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1" r:id="rId5"/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853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8BF9B-F102-4F5F-B8CD-FBCBF252EF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E1572-727F-4984-BD18-8E502EEE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Explain the various roles on a Scrum-agile Team</a:t>
            </a:r>
            <a:r>
              <a:rPr lang="en-US" b="0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 by identifying each role and describing its importance.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1572-727F-4984-BD18-8E502EEEF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Explain how the various phases of the SDLC work in an agile approach</a:t>
            </a:r>
            <a:r>
              <a:rPr lang="en-US" b="0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. Be sure to identify each phase and describe its importance.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1572-727F-4984-BD18-8E502EEEF3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Describe how the process would have been different with a waterfall development approach</a:t>
            </a:r>
            <a:r>
              <a:rPr lang="en-US" b="0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 rather than the agile approach you used. For instance, you might discuss how a particular problem in development would have proceeded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1572-727F-4984-BD18-8E502EEEF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Explain what factors you would consider when choosing a waterfall approach or an agile approach</a:t>
            </a:r>
            <a:r>
              <a:rPr lang="en-US" b="0" i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, using your course experience to back up your explanation.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E1572-727F-4984-BD18-8E502EEEF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5F1B-770D-4FEE-82C5-DB65F92D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8216-1C77-4D44-9F94-C2BFF5B8B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6ABEB-AA2A-45EF-9CE6-F91AB7D2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A4911-1342-489D-A9B9-6EDA6FBC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B8E3-9209-4B67-BF61-FEC71A62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832B-5C18-4B10-A3BD-A22C93D6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C92DE-607A-4848-A465-68B34F59F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09F42-937A-4694-BF87-4E03ADA5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D60D-0850-4C18-BF2C-4BA6DE79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1349-E94B-4B27-8CC1-F4C5115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A3558-C1C6-45AB-912D-4C1A563A8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98644-D54E-401C-B2B2-0D0EF63B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ED9B-A743-4185-8722-9987173E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116B-B9E1-4E46-BC5C-7E082174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6333-A2BD-4CF5-BA8C-DF40DF1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B24E-E221-4350-9BE4-081D6CBE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D8AF-1069-4B23-8BCD-E568D4DD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1066-F40B-40A5-8DB8-6A1D29C9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D97-F5A5-4CC7-8946-7859D03E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824B-A1C7-4278-B56F-56100439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E941-4154-4B07-9418-904ADF18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EE0-AB9D-4F5E-975A-348E489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CDB3-FD86-41A6-8B28-6FC124DA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D1B4-1B80-4E54-BCA1-BF137631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19EA-C92C-4B37-B5B6-6DBB8F1B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2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2C08-6E37-4643-9748-9365075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214F-F488-4371-AF72-378F31641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F0FA9-4022-48B0-935D-D1913372E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D65B-9D00-4E42-A10B-3E3B64CB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DDCA4-8651-4573-A5C3-C472CA40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32FD9-FC00-4030-980C-511F1C77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70AE-0C4E-4DAD-B3FD-E9C31496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32D5-9EC6-42E8-B492-AC24267D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B867A-F4ED-4849-869A-EA6C4AC0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B592D-1536-416D-8FAD-412FB98AD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2F231-30A4-49B2-8AA2-77929B700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1763-6E3B-4168-85DB-6693C1E0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907A7-0120-4937-8AD1-5194069B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73C36-FF9E-4DAF-9590-C722F538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D648-539D-4AC8-8924-28C8DA5A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749B-3308-42FD-AB62-3100CDA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7EC35-F848-4496-B6E8-F7C3B4E0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E4A4E-3BF7-4ADD-BE74-06E45E54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321D5-533C-417E-BD36-CC686820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C04AE-1B48-4C7A-9DDB-CBF411E7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96635-673F-4E91-909A-83A2406C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D4FD-A8B3-4E0A-94F3-6C940C2A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6597-BD8C-409D-8A10-5597FFBA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2ED1E-009F-47AE-B1EC-9C61CE0DC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51825-71FB-40D7-9DB9-5FD8A63B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BC27-D8F7-4B9B-8E1C-FA5F03D3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AB3F7-E65B-4F95-B223-EC53053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958E-92A2-4807-A8AE-C1DF7FE7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33E5A-C639-482C-847D-585D5375D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47248-2C4C-4051-B6EE-AA6A6BFD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317C6-6DB3-4AAF-898E-CDC1431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460B7-FF81-4726-8B15-E425B49B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C9113-8BCC-4C0C-BC9D-3560E5B4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98D1F-D1BE-4829-AAEB-0F4F60D8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421DC-DAD2-4C6C-8A0B-F88323B7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21C9-E362-446D-90FA-965D7EFAA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5EAE-659C-4716-82CB-7A3E6139842C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56B7-3F6A-4A65-83E3-F1E75AD44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4D17-D80D-4CE8-A49A-9143B311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02BB-21AF-46DB-B78A-28B7AD5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s.infoq.com/articles/who-is-on-the-team/en/headerimage/who-is-on-the-team-header-1612952290708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831386-E330-4B75-80D2-65034F9B4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7-1 Final Project: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Scrum-Agile Presentation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DCAA06-6AEC-4296-A36A-C7C3DA5FB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0680" y="4114453"/>
            <a:ext cx="4732195" cy="1324441"/>
          </a:xfrm>
          <a:noFill/>
        </p:spPr>
        <p:txBody>
          <a:bodyPr>
            <a:normAutofit fontScale="85000" lnSpcReduction="20000"/>
          </a:bodyPr>
          <a:lstStyle/>
          <a:p>
            <a:pPr marL="0" marR="0" algn="ctr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Brian Hartong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Southern New Hampshire University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CS-250-T4477: Software Development Lifecycle 22EW4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 Morrison</a:t>
            </a:r>
          </a:p>
          <a:p>
            <a:pPr marL="0" marR="0" algn="ctr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April 17, 2022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holding flags&#10;&#10;Description automatically generated with low confidence">
            <a:extLst>
              <a:ext uri="{FF2B5EF4-FFF2-40B4-BE49-F238E27FC236}">
                <a16:creationId xmlns:a16="http://schemas.microsoft.com/office/drawing/2014/main" id="{F88EBED6-01A1-499B-BAED-E301FBBCA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99" y="1479202"/>
            <a:ext cx="7427801" cy="3899596"/>
          </a:xfrm>
          <a:prstGeom prst="rect">
            <a:avLst/>
          </a:prstGeom>
          <a:ln>
            <a:noFill/>
          </a:ln>
        </p:spPr>
      </p:pic>
      <p:sp>
        <p:nvSpPr>
          <p:cNvPr id="9" name="Callout: Double Bent Line 8">
            <a:extLst>
              <a:ext uri="{FF2B5EF4-FFF2-40B4-BE49-F238E27FC236}">
                <a16:creationId xmlns:a16="http://schemas.microsoft.com/office/drawing/2014/main" id="{53D1E733-23A2-4A39-82CA-A4EFB16C960A}"/>
              </a:ext>
            </a:extLst>
          </p:cNvPr>
          <p:cNvSpPr/>
          <p:nvPr/>
        </p:nvSpPr>
        <p:spPr>
          <a:xfrm>
            <a:off x="1097712" y="5060132"/>
            <a:ext cx="3358541" cy="1190197"/>
          </a:xfrm>
          <a:prstGeom prst="borderCallout3">
            <a:avLst>
              <a:gd name="adj1" fmla="val 89402"/>
              <a:gd name="adj2" fmla="val -9402"/>
              <a:gd name="adj3" fmla="val 89402"/>
              <a:gd name="adj4" fmla="val -15954"/>
              <a:gd name="adj5" fmla="val -130434"/>
              <a:gd name="adj6" fmla="val -15954"/>
              <a:gd name="adj7" fmla="val -226168"/>
              <a:gd name="adj8" fmla="val 551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Product Owner</a:t>
            </a:r>
          </a:p>
          <a:p>
            <a:pPr marL="342900" indent="-34290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Scrum backlog management</a:t>
            </a:r>
          </a:p>
          <a:p>
            <a:pPr marL="342900" indent="-34290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Release management</a:t>
            </a:r>
          </a:p>
          <a:p>
            <a:pPr marL="342900" indent="-34290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Stakeholder management (Raza, 2019)</a:t>
            </a:r>
          </a:p>
        </p:txBody>
      </p:sp>
      <p:sp>
        <p:nvSpPr>
          <p:cNvPr id="31" name="Callout: Double Bent Line 30">
            <a:extLst>
              <a:ext uri="{FF2B5EF4-FFF2-40B4-BE49-F238E27FC236}">
                <a16:creationId xmlns:a16="http://schemas.microsoft.com/office/drawing/2014/main" id="{517D69F6-8437-46D3-9DD8-DAEC01392310}"/>
              </a:ext>
            </a:extLst>
          </p:cNvPr>
          <p:cNvSpPr/>
          <p:nvPr/>
        </p:nvSpPr>
        <p:spPr>
          <a:xfrm flipH="1">
            <a:off x="3129646" y="334527"/>
            <a:ext cx="4768020" cy="1392126"/>
          </a:xfrm>
          <a:prstGeom prst="borderCallout3">
            <a:avLst>
              <a:gd name="adj1" fmla="val 8241"/>
              <a:gd name="adj2" fmla="val 103934"/>
              <a:gd name="adj3" fmla="val 7410"/>
              <a:gd name="adj4" fmla="val 109810"/>
              <a:gd name="adj5" fmla="val 97468"/>
              <a:gd name="adj6" fmla="val 109810"/>
              <a:gd name="adj7" fmla="val 154834"/>
              <a:gd name="adj8" fmla="val 692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Scrum Master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Facilitate the daily Scrum and Sprint initiatives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Communicate between team members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Coach team members (Raza, 2019)</a:t>
            </a:r>
          </a:p>
        </p:txBody>
      </p:sp>
      <p:sp>
        <p:nvSpPr>
          <p:cNvPr id="40" name="Callout: Double Bent Line 39">
            <a:extLst>
              <a:ext uri="{FF2B5EF4-FFF2-40B4-BE49-F238E27FC236}">
                <a16:creationId xmlns:a16="http://schemas.microsoft.com/office/drawing/2014/main" id="{BDE0A694-DFEA-4CD2-9E6E-62B584D6BAEB}"/>
              </a:ext>
            </a:extLst>
          </p:cNvPr>
          <p:cNvSpPr/>
          <p:nvPr/>
        </p:nvSpPr>
        <p:spPr>
          <a:xfrm>
            <a:off x="5628960" y="5060132"/>
            <a:ext cx="5729275" cy="1190197"/>
          </a:xfrm>
          <a:prstGeom prst="borderCallout3">
            <a:avLst>
              <a:gd name="adj1" fmla="val 89402"/>
              <a:gd name="adj2" fmla="val -3745"/>
              <a:gd name="adj3" fmla="val 89402"/>
              <a:gd name="adj4" fmla="val -8681"/>
              <a:gd name="adj5" fmla="val -5434"/>
              <a:gd name="adj6" fmla="val -8930"/>
              <a:gd name="adj7" fmla="val -34863"/>
              <a:gd name="adj8" fmla="val 44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Development Team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Comprised of individuals with responsibilities to product development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Perform work sprints as per the requirements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US" sz="1400" dirty="0">
                <a:solidFill>
                  <a:schemeClr val="tx1"/>
                </a:solidFill>
              </a:rPr>
              <a:t>Incorporate the changes as necessary in future sprints based on feedback from the Product Owner (Raza, 2019)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06B54-C325-49F2-94EA-00C3EC9B8713}"/>
              </a:ext>
            </a:extLst>
          </p:cNvPr>
          <p:cNvSpPr txBox="1"/>
          <p:nvPr/>
        </p:nvSpPr>
        <p:spPr>
          <a:xfrm>
            <a:off x="823309" y="6342927"/>
            <a:ext cx="303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Who Is On The Team (</a:t>
            </a:r>
            <a:r>
              <a:rPr lang="en-US" sz="1200" i="1" dirty="0">
                <a:hlinkClick r:id="rId4"/>
              </a:rPr>
              <a:t>InfoQ, n.d.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336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3F438A-9E02-412B-A01B-B7B49A7C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351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Development Lifecycle: Phases and Importance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421FD9A-B529-4F5E-96B3-8AB8AF3995A8}"/>
              </a:ext>
            </a:extLst>
          </p:cNvPr>
          <p:cNvSpPr txBox="1"/>
          <p:nvPr/>
        </p:nvSpPr>
        <p:spPr>
          <a:xfrm>
            <a:off x="643467" y="856860"/>
            <a:ext cx="10178862" cy="600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Phase 1: Planning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where the overall scope of the project is created and where the required resources are gathered.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/>
              <a:t>“The rest of the project will not make sense if the overall scope is not properly identified” </a:t>
            </a:r>
            <a:r>
              <a:rPr lang="en-US" sz="1400" dirty="0"/>
              <a:t>(</a:t>
            </a:r>
            <a:r>
              <a:rPr lang="en-US" sz="1400" i="1" dirty="0"/>
              <a:t>The Importance of Each Phase of the System Development Life Cycle</a:t>
            </a:r>
            <a:r>
              <a:rPr lang="en-US" sz="1400" dirty="0"/>
              <a:t>, n.d.).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Phase 2: Analysis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Determines if the project is viable.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/>
              <a:t>“The analysis phase will help a company figure out whether the projected success of the end product is worth pursuing or not” </a:t>
            </a:r>
            <a:r>
              <a:rPr lang="en-US" sz="1400" dirty="0"/>
              <a:t>(</a:t>
            </a:r>
            <a:r>
              <a:rPr lang="en-US" sz="1400" i="1" dirty="0"/>
              <a:t>The Importance of Each Phase of the System Development Life Cycle</a:t>
            </a:r>
            <a:r>
              <a:rPr lang="en-US" sz="1400" dirty="0"/>
              <a:t>, n.d.).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Phase 3: Design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where the look of the project will be determined.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/>
              <a:t>“By the end of this phase, the team will know what features it will have, and how its inner workings will be built” </a:t>
            </a:r>
            <a:r>
              <a:rPr lang="en-US" sz="1400" dirty="0"/>
              <a:t>(</a:t>
            </a:r>
            <a:r>
              <a:rPr lang="en-US" sz="1400" i="1" dirty="0"/>
              <a:t>The Importance of Each Phase of the System Development Life Cycle</a:t>
            </a:r>
            <a:r>
              <a:rPr lang="en-US" sz="1400" dirty="0"/>
              <a:t>, n.d.).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Phase 4: Development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where the product is built.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/>
              <a:t>“In the development phase, the company is all-in on the project, and the information system is built to specification” </a:t>
            </a:r>
            <a:r>
              <a:rPr lang="en-US" sz="1400" dirty="0"/>
              <a:t>(</a:t>
            </a:r>
            <a:r>
              <a:rPr lang="en-US" sz="1400" i="1" dirty="0"/>
              <a:t>The Importance of Each Phase of the System Development Life Cycle</a:t>
            </a:r>
            <a:r>
              <a:rPr lang="en-US" sz="1400" dirty="0"/>
              <a:t>, n.d.).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Phase 5: Testing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where the issues in the product and found and fixed.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/>
              <a:t>“It involves bug fixes, as well as the specific improvements based on the feedback of the QA team” </a:t>
            </a:r>
            <a:r>
              <a:rPr lang="en-US" sz="1400" dirty="0"/>
              <a:t>(</a:t>
            </a:r>
            <a:r>
              <a:rPr lang="en-US" sz="1400" i="1" dirty="0"/>
              <a:t>The Importance of Each Phase of the System Development Life Cycle</a:t>
            </a:r>
            <a:r>
              <a:rPr lang="en-US" sz="1400" dirty="0"/>
              <a:t>, n.d.).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Phase 6: Implementation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where the end users will start to see the product.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/>
              <a:t>“While there are still a few more steps, the implementation phase is where end-users already start using the product” </a:t>
            </a:r>
            <a:r>
              <a:rPr lang="en-US" sz="1400" dirty="0"/>
              <a:t>(</a:t>
            </a:r>
            <a:r>
              <a:rPr lang="en-US" sz="1400" i="1" dirty="0"/>
              <a:t>The Importance of Each Phase of the System Development Life Cycle</a:t>
            </a:r>
            <a:r>
              <a:rPr lang="en-US" sz="1400" dirty="0"/>
              <a:t>, n.d.).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Phase 7: Maintenance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where improvements are made to the product.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/>
              <a:t>“As the last phase of the system development life cycle, it involves making use of feedback from end-users to make changes” </a:t>
            </a:r>
            <a:r>
              <a:rPr lang="en-US" sz="1400" dirty="0"/>
              <a:t>(</a:t>
            </a:r>
            <a:r>
              <a:rPr lang="en-US" sz="1400" i="1" dirty="0"/>
              <a:t>The Importance of Each Phase of the System Development Life Cycle</a:t>
            </a:r>
            <a:r>
              <a:rPr lang="en-US" sz="1400" dirty="0"/>
              <a:t>, n.d.).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9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ECF586-F4EE-447A-820E-CA2A3F43BBC2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Waterfall Development vs Agile Development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41B173-3041-46B5-BE20-17A7D6BBC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56879"/>
              </p:ext>
            </p:extLst>
          </p:nvPr>
        </p:nvGraphicFramePr>
        <p:xfrm>
          <a:off x="838200" y="2240970"/>
          <a:ext cx="10515600" cy="3686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233">
                  <a:extLst>
                    <a:ext uri="{9D8B030D-6E8A-4147-A177-3AD203B41FA5}">
                      <a16:colId xmlns:a16="http://schemas.microsoft.com/office/drawing/2014/main" val="915514643"/>
                    </a:ext>
                  </a:extLst>
                </a:gridCol>
                <a:gridCol w="3743761">
                  <a:extLst>
                    <a:ext uri="{9D8B030D-6E8A-4147-A177-3AD203B41FA5}">
                      <a16:colId xmlns:a16="http://schemas.microsoft.com/office/drawing/2014/main" val="4208445196"/>
                    </a:ext>
                  </a:extLst>
                </a:gridCol>
                <a:gridCol w="4005606">
                  <a:extLst>
                    <a:ext uri="{9D8B030D-6E8A-4147-A177-3AD203B41FA5}">
                      <a16:colId xmlns:a16="http://schemas.microsoft.com/office/drawing/2014/main" val="1725234324"/>
                    </a:ext>
                  </a:extLst>
                </a:gridCol>
              </a:tblGrid>
              <a:tr h="436027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097" marR="99097" marT="49548" marB="4954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Waterfall</a:t>
                      </a:r>
                    </a:p>
                  </a:txBody>
                  <a:tcPr marL="99097" marR="99097" marT="49548" marB="4954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Agile</a:t>
                      </a:r>
                    </a:p>
                  </a:txBody>
                  <a:tcPr marL="99097" marR="99097" marT="49548" marB="49548"/>
                </a:tc>
                <a:extLst>
                  <a:ext uri="{0D108BD9-81ED-4DB2-BD59-A6C34878D82A}">
                    <a16:rowId xmlns:a16="http://schemas.microsoft.com/office/drawing/2014/main" val="2015001442"/>
                  </a:ext>
                </a:extLst>
              </a:tr>
              <a:tr h="1625191">
                <a:tc>
                  <a:txBody>
                    <a:bodyPr/>
                    <a:lstStyle/>
                    <a:p>
                      <a:r>
                        <a:rPr lang="en-US" sz="2000"/>
                        <a:t>Changes</a:t>
                      </a:r>
                    </a:p>
                  </a:txBody>
                  <a:tcPr marL="99097" marR="99097" marT="49548" marB="49548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/>
                        <a:t>Unable to make changes once development has started</a:t>
                      </a:r>
                    </a:p>
                    <a:p>
                      <a:endParaRPr lang="en-US" sz="2000"/>
                    </a:p>
                  </a:txBody>
                  <a:tcPr marL="99097" marR="99097" marT="49548" marB="49548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Changes are easily handled by reprioritizing tasks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Short sprints allow adaptability to project (Lees, 2021)</a:t>
                      </a:r>
                    </a:p>
                    <a:p>
                      <a:endParaRPr lang="en-US" sz="2000"/>
                    </a:p>
                  </a:txBody>
                  <a:tcPr marL="99097" marR="99097" marT="49548" marB="49548"/>
                </a:tc>
                <a:extLst>
                  <a:ext uri="{0D108BD9-81ED-4DB2-BD59-A6C34878D82A}">
                    <a16:rowId xmlns:a16="http://schemas.microsoft.com/office/drawing/2014/main" val="905078201"/>
                  </a:ext>
                </a:extLst>
              </a:tr>
              <a:tr h="1625191">
                <a:tc>
                  <a:txBody>
                    <a:bodyPr/>
                    <a:lstStyle/>
                    <a:p>
                      <a:r>
                        <a:rPr lang="en-US" sz="2000"/>
                        <a:t>Testing</a:t>
                      </a:r>
                    </a:p>
                  </a:txBody>
                  <a:tcPr marL="99097" marR="99097" marT="49548" marB="49548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Happens at end of project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Rushed to fulfill deadline leading to usually buggy code</a:t>
                      </a:r>
                    </a:p>
                    <a:p>
                      <a:endParaRPr lang="en-US" sz="2000"/>
                    </a:p>
                  </a:txBody>
                  <a:tcPr marL="99097" marR="99097" marT="49548" marB="49548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Happens during each sprint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Time is allowed for testing allow more bug to be found and fixed (Lees, 2021) </a:t>
                      </a:r>
                    </a:p>
                    <a:p>
                      <a:endParaRPr lang="en-US" sz="2000"/>
                    </a:p>
                  </a:txBody>
                  <a:tcPr marL="99097" marR="99097" marT="49548" marB="49548"/>
                </a:tc>
                <a:extLst>
                  <a:ext uri="{0D108BD9-81ED-4DB2-BD59-A6C34878D82A}">
                    <a16:rowId xmlns:a16="http://schemas.microsoft.com/office/drawing/2014/main" val="353034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3ACB7-728B-4F97-88D0-43A08EAFF9B0}"/>
              </a:ext>
            </a:extLst>
          </p:cNvPr>
          <p:cNvSpPr txBox="1"/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to consider when choosing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 approach to a project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3B2AB-39B7-41DC-BB97-D7F92D75F891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2859D-5169-4EAD-A47B-D71B5F6FCF35}"/>
              </a:ext>
            </a:extLst>
          </p:cNvPr>
          <p:cNvSpPr txBox="1"/>
          <p:nvPr/>
        </p:nvSpPr>
        <p:spPr>
          <a:xfrm>
            <a:off x="467361" y="1675938"/>
            <a:ext cx="59293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 project that has few initial project requirements will lead you towards using an Agile development approach (Denison-Grimes, 2019). The SNHU Travel project had a small number of initial requirements which lead to new ideas for the project as it progressed due to the client’s understanding of their requirements developing over time.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Agile is the appropriate choice if the project needs to be delivered in a short amount of time (Denison-Grimms, 2019). A short timeline of 5 weeks was given for the completion of the SNHU Travel project.</a:t>
            </a:r>
          </a:p>
          <a:p>
            <a:pPr marL="285750" indent="-285750">
              <a:buFontTx/>
              <a:buChar char="-"/>
            </a:pPr>
            <a:r>
              <a:rPr lang="en-US" dirty="0"/>
              <a:t>A project that is trying to build something new is served well by an Agile development approach (Denison-Grimes, 2019). The main goal for the SNHU Travel project was to expand their customer base by getting into trendy, niche vacation packages. Since this was creating a website </a:t>
            </a:r>
            <a:r>
              <a:rPr lang="en-US"/>
              <a:t>from scratch, </a:t>
            </a:r>
            <a:r>
              <a:rPr lang="en-US" dirty="0"/>
              <a:t>the project trended towards using Agile.</a:t>
            </a:r>
          </a:p>
        </p:txBody>
      </p:sp>
    </p:spTree>
    <p:extLst>
      <p:ext uri="{BB962C8B-B14F-4D97-AF65-F5344CB8AC3E}">
        <p14:creationId xmlns:p14="http://schemas.microsoft.com/office/powerpoint/2010/main" val="253623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B356E-CA32-46B4-A27F-120FDC8C8093}"/>
              </a:ext>
            </a:extLst>
          </p:cNvPr>
          <p:cNvSpPr txBox="1"/>
          <p:nvPr/>
        </p:nvSpPr>
        <p:spPr>
          <a:xfrm>
            <a:off x="838200" y="1145894"/>
            <a:ext cx="10515600" cy="4845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References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Denison-Grimes, K. (2019, May 17). </a:t>
            </a:r>
            <a:r>
              <a:rPr lang="en-US" i="1" dirty="0">
                <a:effectLst/>
              </a:rPr>
              <a:t>When to Use Waterfall vs. Agile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Macadamian</a:t>
            </a:r>
            <a:r>
              <a:rPr lang="en-US" dirty="0">
                <a:effectLst/>
              </a:rPr>
              <a:t>. Retrieved April 16, 	2022, from https://www.macadamian.com/learn/when-to-use-waterfall-vs-agile/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Lees, H. (2021, September 30). </a:t>
            </a:r>
            <a:r>
              <a:rPr lang="en-US" i="1" dirty="0">
                <a:effectLst/>
              </a:rPr>
              <a:t>Agile vs Waterfall: What is the Difference? Which is Best for You?</a:t>
            </a:r>
            <a:r>
              <a:rPr lang="en-US" dirty="0">
                <a:effectLst/>
              </a:rPr>
              <a:t> 	</a:t>
            </a:r>
            <a:r>
              <a:rPr lang="en-US" dirty="0" err="1">
                <a:effectLst/>
              </a:rPr>
              <a:t>TrustRadius</a:t>
            </a:r>
            <a:r>
              <a:rPr lang="en-US" dirty="0">
                <a:effectLst/>
              </a:rPr>
              <a:t>. Retrieved April 16, 2022, from https://www.trustradius.com/buyer-blog/difference-	between-agile-vs-waterfall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The Importance of Each Phase of the System Development Life Cycle</a:t>
            </a:r>
            <a:r>
              <a:rPr lang="en-US" dirty="0">
                <a:effectLst/>
              </a:rPr>
              <a:t>. (n.d.). </a:t>
            </a:r>
            <a:r>
              <a:rPr lang="en-US" dirty="0" err="1">
                <a:effectLst/>
              </a:rPr>
              <a:t>Bydrec</a:t>
            </a:r>
            <a:r>
              <a:rPr lang="en-US" dirty="0">
                <a:effectLst/>
              </a:rPr>
              <a:t>. Retrieved April 16, 	2022, from https://blog.bydrec.com/the-importance-of-each-phase-of-the-system-development-life-	cycle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Raza, M. (2019, May 13). </a:t>
            </a:r>
            <a:r>
              <a:rPr lang="en-US" i="1" dirty="0">
                <a:effectLst/>
              </a:rPr>
              <a:t>Agile Roles &amp; Responsibilities</a:t>
            </a:r>
            <a:r>
              <a:rPr lang="en-US" dirty="0">
                <a:effectLst/>
              </a:rPr>
              <a:t>. BMC Blogs. Retrieved April 16, 2022, from 	https://www.bmc.com/blogs/agile-roles-responsibilities/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Who Is On The Team</a:t>
            </a:r>
            <a:r>
              <a:rPr lang="en-US" dirty="0">
                <a:effectLst/>
              </a:rPr>
              <a:t>. (n.d.). [Illustration]. https://res.infoq.com/articles/who-is-on-the-	team/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headerimage</a:t>
            </a:r>
            <a:r>
              <a:rPr lang="en-US" dirty="0">
                <a:effectLst/>
              </a:rPr>
              <a:t>/who-is-on-the-team-header-1612952290708.jpg</a:t>
            </a:r>
          </a:p>
        </p:txBody>
      </p:sp>
    </p:spTree>
    <p:extLst>
      <p:ext uri="{BB962C8B-B14F-4D97-AF65-F5344CB8AC3E}">
        <p14:creationId xmlns:p14="http://schemas.microsoft.com/office/powerpoint/2010/main" val="24164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1838A044068439581E74BC74A3B78" ma:contentTypeVersion="12" ma:contentTypeDescription="Create a new document." ma:contentTypeScope="" ma:versionID="ba6a0ea0dfa4907854bd64ab0812f9bf">
  <xsd:schema xmlns:xsd="http://www.w3.org/2001/XMLSchema" xmlns:xs="http://www.w3.org/2001/XMLSchema" xmlns:p="http://schemas.microsoft.com/office/2006/metadata/properties" xmlns:ns3="1490696e-086b-49ab-bdbb-12c82f3ccc63" xmlns:ns4="98709769-bada-45ed-95ca-89c02a0506d5" targetNamespace="http://schemas.microsoft.com/office/2006/metadata/properties" ma:root="true" ma:fieldsID="74c95d936749a3440236c5ef76a1810f" ns3:_="" ns4:_="">
    <xsd:import namespace="1490696e-086b-49ab-bdbb-12c82f3ccc63"/>
    <xsd:import namespace="98709769-bada-45ed-95ca-89c02a0506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0696e-086b-49ab-bdbb-12c82f3ccc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09769-bada-45ed-95ca-89c02a050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39040E-04E1-40FD-8FC4-24FC47577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E5A91F-E420-49B3-8E06-6DD0BBE232A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98709769-bada-45ed-95ca-89c02a0506d5"/>
    <ds:schemaRef ds:uri="1490696e-086b-49ab-bdbb-12c82f3ccc6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583B8CC-8CE4-4634-B08C-5A921772FA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90696e-086b-49ab-bdbb-12c82f3ccc63"/>
    <ds:schemaRef ds:uri="98709769-bada-45ed-95ca-89c02a0506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1056</Words>
  <Application>Microsoft Office PowerPoint</Application>
  <PresentationFormat>Widescreen</PresentationFormat>
  <Paragraphs>72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Times New Roman</vt:lpstr>
      <vt:lpstr>Office Theme</vt:lpstr>
      <vt:lpstr>7-1 Final Project: Scrum-Agile Presentation</vt:lpstr>
      <vt:lpstr>PowerPoint Presentation</vt:lpstr>
      <vt:lpstr>Software Development Lifecycle: Phases and Importance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Hartong</dc:creator>
  <cp:lastModifiedBy>Brian Hartong</cp:lastModifiedBy>
  <cp:revision>35</cp:revision>
  <dcterms:created xsi:type="dcterms:W3CDTF">2022-04-04T14:24:23Z</dcterms:created>
  <dcterms:modified xsi:type="dcterms:W3CDTF">2022-04-25T01:07:47Z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0x010100CF81838A044068439581E74BC74A3B78</vt:lpwstr>
  </property>
</Properties>
</file>