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7" r:id="rId3"/>
    <p:sldId id="257" r:id="rId4"/>
    <p:sldId id="271" r:id="rId5"/>
    <p:sldId id="260" r:id="rId6"/>
    <p:sldId id="261" r:id="rId7"/>
    <p:sldId id="280" r:id="rId8"/>
    <p:sldId id="281" r:id="rId9"/>
    <p:sldId id="282" r:id="rId10"/>
    <p:sldId id="258" r:id="rId11"/>
    <p:sldId id="259" r:id="rId12"/>
    <p:sldId id="272" r:id="rId13"/>
    <p:sldId id="267" r:id="rId14"/>
    <p:sldId id="268" r:id="rId15"/>
    <p:sldId id="269" r:id="rId16"/>
    <p:sldId id="270" r:id="rId17"/>
    <p:sldId id="262" r:id="rId18"/>
    <p:sldId id="273" r:id="rId19"/>
    <p:sldId id="274" r:id="rId20"/>
    <p:sldId id="275" r:id="rId21"/>
    <p:sldId id="276" r:id="rId22"/>
    <p:sldId id="278" r:id="rId23"/>
    <p:sldId id="279"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106"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74BC-FCBD-36E7-5D9C-345C0063E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4D6DCE-A27F-E862-A8EE-06F653AD4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296D67-E559-EC50-64F4-15EEE810786B}"/>
              </a:ext>
            </a:extLst>
          </p:cNvPr>
          <p:cNvSpPr>
            <a:spLocks noGrp="1"/>
          </p:cNvSpPr>
          <p:nvPr>
            <p:ph type="dt" sz="half" idx="10"/>
          </p:nvPr>
        </p:nvSpPr>
        <p:spPr/>
        <p:txBody>
          <a:bodyPr/>
          <a:lstStyle/>
          <a:p>
            <a:fld id="{9AB3A824-1A51-4B26-AD58-A6D8E14F6C04}" type="datetimeFigureOut">
              <a:rPr lang="en-US" smtClean="0"/>
              <a:t>11/6/2024</a:t>
            </a:fld>
            <a:endParaRPr lang="en-US" dirty="0"/>
          </a:p>
        </p:txBody>
      </p:sp>
      <p:sp>
        <p:nvSpPr>
          <p:cNvPr id="5" name="Footer Placeholder 4">
            <a:extLst>
              <a:ext uri="{FF2B5EF4-FFF2-40B4-BE49-F238E27FC236}">
                <a16:creationId xmlns:a16="http://schemas.microsoft.com/office/drawing/2014/main" id="{00A835FC-81B4-E7A0-CD78-C37E3CCB5E3D}"/>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418C47D-64AC-2A2F-EB06-E8EABAD47EB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627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C629-2BBB-6D03-2DE1-25ABB948C2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D11234-A101-5142-23B8-EA49A246E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7DD2D-4377-54E1-6016-606C13FDCECD}"/>
              </a:ext>
            </a:extLst>
          </p:cNvPr>
          <p:cNvSpPr>
            <a:spLocks noGrp="1"/>
          </p:cNvSpPr>
          <p:nvPr>
            <p:ph type="dt" sz="half" idx="10"/>
          </p:nvPr>
        </p:nvSpPr>
        <p:spPr/>
        <p:txBody>
          <a:bodyPr/>
          <a:lstStyle/>
          <a:p>
            <a:fld id="{D857E33E-8B18-4087-B112-809917729534}" type="datetimeFigureOut">
              <a:rPr lang="en-US" smtClean="0"/>
              <a:t>11/6/2024</a:t>
            </a:fld>
            <a:endParaRPr lang="en-US" dirty="0"/>
          </a:p>
        </p:txBody>
      </p:sp>
      <p:sp>
        <p:nvSpPr>
          <p:cNvPr id="5" name="Footer Placeholder 4">
            <a:extLst>
              <a:ext uri="{FF2B5EF4-FFF2-40B4-BE49-F238E27FC236}">
                <a16:creationId xmlns:a16="http://schemas.microsoft.com/office/drawing/2014/main" id="{5F339825-1120-83F2-513A-875F20B23FA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F989BF9-21FF-EB1E-8C72-000A092CC4D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213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E2710-C361-A5AB-B0C3-9429AD7DE3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DD89E-FE05-DA57-FB22-F23CEF576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D9272-3CA4-954D-704E-AD84943366ED}"/>
              </a:ext>
            </a:extLst>
          </p:cNvPr>
          <p:cNvSpPr>
            <a:spLocks noGrp="1"/>
          </p:cNvSpPr>
          <p:nvPr>
            <p:ph type="dt" sz="half" idx="10"/>
          </p:nvPr>
        </p:nvSpPr>
        <p:spPr/>
        <p:txBody>
          <a:bodyPr/>
          <a:lstStyle/>
          <a:p>
            <a:fld id="{D3FFE419-2371-464F-8239-3959401C3561}" type="datetimeFigureOut">
              <a:rPr lang="en-US" smtClean="0"/>
              <a:t>11/6/2024</a:t>
            </a:fld>
            <a:endParaRPr lang="en-US" dirty="0"/>
          </a:p>
        </p:txBody>
      </p:sp>
      <p:sp>
        <p:nvSpPr>
          <p:cNvPr id="5" name="Footer Placeholder 4">
            <a:extLst>
              <a:ext uri="{FF2B5EF4-FFF2-40B4-BE49-F238E27FC236}">
                <a16:creationId xmlns:a16="http://schemas.microsoft.com/office/drawing/2014/main" id="{7793D65E-3064-8940-2E13-1774B28A653D}"/>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2382445-8819-A632-69F4-7E4549F086F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663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3AB-05BD-9BCA-D858-537A32D6C9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BF110C-9957-E923-81E0-0558D1DDF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352AC6-0892-F24A-200D-2BCF67853609}"/>
              </a:ext>
            </a:extLst>
          </p:cNvPr>
          <p:cNvSpPr>
            <a:spLocks noGrp="1"/>
          </p:cNvSpPr>
          <p:nvPr>
            <p:ph type="dt" sz="half" idx="10"/>
          </p:nvPr>
        </p:nvSpPr>
        <p:spPr/>
        <p:txBody>
          <a:bodyPr/>
          <a:lstStyle/>
          <a:p>
            <a:fld id="{97D162C4-EDD9-4389-A98B-B87ECEA2A816}" type="datetimeFigureOut">
              <a:rPr lang="en-US" smtClean="0"/>
              <a:t>11/6/2024</a:t>
            </a:fld>
            <a:endParaRPr lang="en-US" dirty="0"/>
          </a:p>
        </p:txBody>
      </p:sp>
      <p:sp>
        <p:nvSpPr>
          <p:cNvPr id="5" name="Footer Placeholder 4">
            <a:extLst>
              <a:ext uri="{FF2B5EF4-FFF2-40B4-BE49-F238E27FC236}">
                <a16:creationId xmlns:a16="http://schemas.microsoft.com/office/drawing/2014/main" id="{14BEFB96-F7FF-8302-FA0B-361677371E7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3224F389-CF7B-66EF-B5C3-49CA6440743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358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5B7D-62D3-AD10-8B05-3D770E468F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1712B5-39B5-C65C-4B55-14E429123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CC18C-1C79-57B5-6BE6-6F2DCA716998}"/>
              </a:ext>
            </a:extLst>
          </p:cNvPr>
          <p:cNvSpPr>
            <a:spLocks noGrp="1"/>
          </p:cNvSpPr>
          <p:nvPr>
            <p:ph type="dt" sz="half" idx="10"/>
          </p:nvPr>
        </p:nvSpPr>
        <p:spPr/>
        <p:txBody>
          <a:bodyPr/>
          <a:lstStyle/>
          <a:p>
            <a:fld id="{3E5059C3-6A89-4494-99FF-5A4D6FFD50EB}" type="datetimeFigureOut">
              <a:rPr lang="en-US" smtClean="0"/>
              <a:t>11/6/2024</a:t>
            </a:fld>
            <a:endParaRPr lang="en-US" dirty="0"/>
          </a:p>
        </p:txBody>
      </p:sp>
      <p:sp>
        <p:nvSpPr>
          <p:cNvPr id="5" name="Footer Placeholder 4">
            <a:extLst>
              <a:ext uri="{FF2B5EF4-FFF2-40B4-BE49-F238E27FC236}">
                <a16:creationId xmlns:a16="http://schemas.microsoft.com/office/drawing/2014/main" id="{5E791214-1BF2-8FB0-8ECA-D138FD261AE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1484213-C13B-FBED-E3E9-2340DE6AD78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96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24C7-FF67-1222-178D-84F174EA71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E0A959-18A4-D147-F3BF-F81FCF61B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CC3F33-9DA1-A864-AFE3-68283DCE2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2A0C07-DFFF-DCF9-7121-267FE5F7565A}"/>
              </a:ext>
            </a:extLst>
          </p:cNvPr>
          <p:cNvSpPr>
            <a:spLocks noGrp="1"/>
          </p:cNvSpPr>
          <p:nvPr>
            <p:ph type="dt" sz="half" idx="10"/>
          </p:nvPr>
        </p:nvSpPr>
        <p:spPr/>
        <p:txBody>
          <a:bodyPr/>
          <a:lstStyle/>
          <a:p>
            <a:fld id="{CA954B2F-12DE-47F5-8894-472B206D2E1E}" type="datetimeFigureOut">
              <a:rPr lang="en-US" smtClean="0"/>
              <a:t>11/6/2024</a:t>
            </a:fld>
            <a:endParaRPr lang="en-US" dirty="0"/>
          </a:p>
        </p:txBody>
      </p:sp>
      <p:sp>
        <p:nvSpPr>
          <p:cNvPr id="6" name="Footer Placeholder 5">
            <a:extLst>
              <a:ext uri="{FF2B5EF4-FFF2-40B4-BE49-F238E27FC236}">
                <a16:creationId xmlns:a16="http://schemas.microsoft.com/office/drawing/2014/main" id="{745DB11A-E0AC-74C2-4E35-2CC7B68BB203}"/>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C6195F90-6400-40F4-F1B6-E6389242A9D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923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5E37-E4CE-95E4-FE33-C626FDAB09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3DD69F-3C99-000B-FF84-90D69474A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710181-2063-40F7-EBE7-0F5485B4E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FB011F-5142-0B92-1AD6-41B8633D9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8137C-3B20-3B6C-9B00-C269B6F35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24DF54-8080-1370-A037-E32405820865}"/>
              </a:ext>
            </a:extLst>
          </p:cNvPr>
          <p:cNvSpPr>
            <a:spLocks noGrp="1"/>
          </p:cNvSpPr>
          <p:nvPr>
            <p:ph type="dt" sz="half" idx="10"/>
          </p:nvPr>
        </p:nvSpPr>
        <p:spPr/>
        <p:txBody>
          <a:bodyPr/>
          <a:lstStyle/>
          <a:p>
            <a:fld id="{3F30E46F-7819-4ACF-B48B-48222C2ACC88}" type="datetimeFigureOut">
              <a:rPr lang="en-US" smtClean="0"/>
              <a:t>11/6/2024</a:t>
            </a:fld>
            <a:endParaRPr lang="en-US" dirty="0"/>
          </a:p>
        </p:txBody>
      </p:sp>
      <p:sp>
        <p:nvSpPr>
          <p:cNvPr id="8" name="Footer Placeholder 7">
            <a:extLst>
              <a:ext uri="{FF2B5EF4-FFF2-40B4-BE49-F238E27FC236}">
                <a16:creationId xmlns:a16="http://schemas.microsoft.com/office/drawing/2014/main" id="{7FDC97C0-B237-6DD5-1108-6EBF7878006E}"/>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0B1CF18F-D5E8-DBF6-B967-9323E9C7C53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364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A62B-75A5-AF46-919D-2C611BCD97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2B85DB-D0DC-FCCB-43BD-110FB5A5FB69}"/>
              </a:ext>
            </a:extLst>
          </p:cNvPr>
          <p:cNvSpPr>
            <a:spLocks noGrp="1"/>
          </p:cNvSpPr>
          <p:nvPr>
            <p:ph type="dt" sz="half" idx="10"/>
          </p:nvPr>
        </p:nvSpPr>
        <p:spPr/>
        <p:txBody>
          <a:bodyPr/>
          <a:lstStyle/>
          <a:p>
            <a:fld id="{1FAF3416-4057-4DAA-829D-4CA07428D088}" type="datetimeFigureOut">
              <a:rPr lang="en-US" smtClean="0"/>
              <a:t>11/6/2024</a:t>
            </a:fld>
            <a:endParaRPr lang="en-US" dirty="0"/>
          </a:p>
        </p:txBody>
      </p:sp>
      <p:sp>
        <p:nvSpPr>
          <p:cNvPr id="4" name="Footer Placeholder 3">
            <a:extLst>
              <a:ext uri="{FF2B5EF4-FFF2-40B4-BE49-F238E27FC236}">
                <a16:creationId xmlns:a16="http://schemas.microsoft.com/office/drawing/2014/main" id="{D023B062-FA0A-BE3F-66D2-5B23727739B0}"/>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2FBA6111-CE92-F6B7-7055-414F6F3038B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862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96DCF6-1AE7-76B3-9F5E-D682F96986A0}"/>
              </a:ext>
            </a:extLst>
          </p:cNvPr>
          <p:cNvSpPr>
            <a:spLocks noGrp="1"/>
          </p:cNvSpPr>
          <p:nvPr>
            <p:ph type="dt" sz="half" idx="10"/>
          </p:nvPr>
        </p:nvSpPr>
        <p:spPr/>
        <p:txBody>
          <a:bodyPr/>
          <a:lstStyle/>
          <a:p>
            <a:fld id="{921D9284-D300-4297-87F7-E791DCC15DB1}" type="datetimeFigureOut">
              <a:rPr lang="en-US" smtClean="0"/>
              <a:t>11/6/2024</a:t>
            </a:fld>
            <a:endParaRPr lang="en-US" dirty="0"/>
          </a:p>
        </p:txBody>
      </p:sp>
      <p:sp>
        <p:nvSpPr>
          <p:cNvPr id="3" name="Footer Placeholder 2">
            <a:extLst>
              <a:ext uri="{FF2B5EF4-FFF2-40B4-BE49-F238E27FC236}">
                <a16:creationId xmlns:a16="http://schemas.microsoft.com/office/drawing/2014/main" id="{E97EA4E8-D3A3-CD43-47A5-380B72DDBE38}"/>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834BF79-7F9C-EFB8-ACF0-E6647E02EFD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66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98AC-DB40-7BDC-B0F9-8568BECB9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D70E38-3A5C-0217-9B1E-6B3FDCC96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477BB8-9252-A488-8249-A9D0FF61F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BEE5-100C-597D-FD18-16C452A3749F}"/>
              </a:ext>
            </a:extLst>
          </p:cNvPr>
          <p:cNvSpPr>
            <a:spLocks noGrp="1"/>
          </p:cNvSpPr>
          <p:nvPr>
            <p:ph type="dt" sz="half" idx="10"/>
          </p:nvPr>
        </p:nvSpPr>
        <p:spPr/>
        <p:txBody>
          <a:bodyPr/>
          <a:lstStyle/>
          <a:p>
            <a:fld id="{37D525BB-DA17-4BA0-B3C8-3AC3ABC827E6}" type="datetimeFigureOut">
              <a:rPr lang="en-US" smtClean="0"/>
              <a:t>11/6/2024</a:t>
            </a:fld>
            <a:endParaRPr lang="en-US" dirty="0"/>
          </a:p>
        </p:txBody>
      </p:sp>
      <p:sp>
        <p:nvSpPr>
          <p:cNvPr id="6" name="Footer Placeholder 5">
            <a:extLst>
              <a:ext uri="{FF2B5EF4-FFF2-40B4-BE49-F238E27FC236}">
                <a16:creationId xmlns:a16="http://schemas.microsoft.com/office/drawing/2014/main" id="{65ED8383-FC7B-C7F5-0813-B757457F27FD}"/>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25589EEF-7492-0AB9-DAF3-620F64FA02B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614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9712-C17E-99AA-D880-08230215C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893059-53FD-E5D4-4581-A63284D0C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4A54EB-B9ED-2C98-EF66-D4E7975A9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76069-EF49-86EE-7DC1-BA82F42AB7C5}"/>
              </a:ext>
            </a:extLst>
          </p:cNvPr>
          <p:cNvSpPr>
            <a:spLocks noGrp="1"/>
          </p:cNvSpPr>
          <p:nvPr>
            <p:ph type="dt" sz="half" idx="10"/>
          </p:nvPr>
        </p:nvSpPr>
        <p:spPr/>
        <p:txBody>
          <a:bodyPr/>
          <a:lstStyle/>
          <a:p>
            <a:fld id="{B16C4C9A-3960-41CF-A4E9-2A8FB932454B}" type="datetimeFigureOut">
              <a:rPr lang="en-US" smtClean="0"/>
              <a:t>11/6/2024</a:t>
            </a:fld>
            <a:endParaRPr lang="en-US" dirty="0"/>
          </a:p>
        </p:txBody>
      </p:sp>
      <p:sp>
        <p:nvSpPr>
          <p:cNvPr id="6" name="Footer Placeholder 5">
            <a:extLst>
              <a:ext uri="{FF2B5EF4-FFF2-40B4-BE49-F238E27FC236}">
                <a16:creationId xmlns:a16="http://schemas.microsoft.com/office/drawing/2014/main" id="{EBB6DD07-2F76-AB29-7CBD-39EB7B50719E}"/>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6C0FEAD-28E6-61A9-F610-B631467E931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714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4E62EA-BFE8-0728-ACA0-FC0E8EEC8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DF81B0-ACC9-BF51-371B-B77B7C292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C9C08-CA0C-7F55-5D8C-B83032F77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11/6/2024</a:t>
            </a:fld>
            <a:endParaRPr lang="en-US" dirty="0"/>
          </a:p>
        </p:txBody>
      </p:sp>
      <p:sp>
        <p:nvSpPr>
          <p:cNvPr id="5" name="Footer Placeholder 4">
            <a:extLst>
              <a:ext uri="{FF2B5EF4-FFF2-40B4-BE49-F238E27FC236}">
                <a16:creationId xmlns:a16="http://schemas.microsoft.com/office/drawing/2014/main" id="{CDDE23CE-83FB-2BDD-F252-B499A02FF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6A6DBCB5-5CCB-096B-337A-119EA6444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4850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9E1E-83C5-0EAC-F7F7-078E5F138D44}"/>
              </a:ext>
            </a:extLst>
          </p:cNvPr>
          <p:cNvSpPr>
            <a:spLocks noGrp="1"/>
          </p:cNvSpPr>
          <p:nvPr>
            <p:ph type="ctrTitle"/>
          </p:nvPr>
        </p:nvSpPr>
        <p:spPr/>
        <p:txBody>
          <a:bodyPr/>
          <a:lstStyle/>
          <a:p>
            <a:r>
              <a:rPr lang="en-IN" dirty="0"/>
              <a:t>DRIVERLESS CARS</a:t>
            </a:r>
          </a:p>
        </p:txBody>
      </p:sp>
    </p:spTree>
    <p:extLst>
      <p:ext uri="{BB962C8B-B14F-4D97-AF65-F5344CB8AC3E}">
        <p14:creationId xmlns:p14="http://schemas.microsoft.com/office/powerpoint/2010/main" val="3325216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E581-82C1-C532-C6FC-CF6AB889D585}"/>
              </a:ext>
            </a:extLst>
          </p:cNvPr>
          <p:cNvSpPr>
            <a:spLocks noGrp="1"/>
          </p:cNvSpPr>
          <p:nvPr>
            <p:ph type="title"/>
          </p:nvPr>
        </p:nvSpPr>
        <p:spPr/>
        <p:txBody>
          <a:bodyPr/>
          <a:lstStyle/>
          <a:p>
            <a:r>
              <a:rPr lang="en-IN" dirty="0"/>
              <a:t> DRIVING MECHANISM</a:t>
            </a:r>
          </a:p>
        </p:txBody>
      </p:sp>
      <p:sp>
        <p:nvSpPr>
          <p:cNvPr id="3" name="Content Placeholder 2">
            <a:extLst>
              <a:ext uri="{FF2B5EF4-FFF2-40B4-BE49-F238E27FC236}">
                <a16:creationId xmlns:a16="http://schemas.microsoft.com/office/drawing/2014/main" id="{23253C7F-4FC9-BDDA-94AB-6CF08AE2B372}"/>
              </a:ext>
            </a:extLst>
          </p:cNvPr>
          <p:cNvSpPr>
            <a:spLocks noGrp="1"/>
          </p:cNvSpPr>
          <p:nvPr>
            <p:ph idx="1"/>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Driverless cars utilize a sophisticated network of interconnected systems: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 Perception:  A suite of sensors, including lidar (Light Detection and Ranging), radar, ultrasonic sensors, and cameras, capture data about the vehicle's surroundings. Lidar provides precise 3D point cloud data, while radar excels in adverse weather conditions. Sensor fusion algorithms combine this data to create a comprehensive environmental model.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Localization:  GNSS (Global Navigation Satellite Systems) receivers, coupled with inertial measurement units (IMUs), provide accurate positioning information. This is further refined through simultaneous localization and mapping (SLAM) techniques, which utilize sensor data to build and update a map of the environment.</a:t>
            </a:r>
          </a:p>
          <a:p>
            <a:endParaRPr lang="en-IN" dirty="0"/>
          </a:p>
        </p:txBody>
      </p:sp>
    </p:spTree>
    <p:extLst>
      <p:ext uri="{BB962C8B-B14F-4D97-AF65-F5344CB8AC3E}">
        <p14:creationId xmlns:p14="http://schemas.microsoft.com/office/powerpoint/2010/main" val="84245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F12F-A93C-6D69-F771-F06CAFE34DBC}"/>
              </a:ext>
            </a:extLst>
          </p:cNvPr>
          <p:cNvSpPr>
            <a:spLocks noGrp="1"/>
          </p:cNvSpPr>
          <p:nvPr>
            <p:ph type="title"/>
          </p:nvPr>
        </p:nvSpPr>
        <p:spPr/>
        <p:txBody>
          <a:bodyPr/>
          <a:lstStyle/>
          <a:p>
            <a:r>
              <a:rPr lang="en-IN" dirty="0"/>
              <a:t>DRIVING MECHANISM</a:t>
            </a:r>
          </a:p>
        </p:txBody>
      </p:sp>
      <p:sp>
        <p:nvSpPr>
          <p:cNvPr id="3" name="Content Placeholder 2">
            <a:extLst>
              <a:ext uri="{FF2B5EF4-FFF2-40B4-BE49-F238E27FC236}">
                <a16:creationId xmlns:a16="http://schemas.microsoft.com/office/drawing/2014/main" id="{4677CCC3-4C05-D9FB-4A03-52A6B7C2E67D}"/>
              </a:ext>
            </a:extLst>
          </p:cNvPr>
          <p:cNvSpPr>
            <a:spLocks noGrp="1"/>
          </p:cNvSpPr>
          <p:nvPr>
            <p:ph idx="1"/>
          </p:nvPr>
        </p:nvSpPr>
        <p:spPr/>
        <p:txBody>
          <a:bodyPr>
            <a:norm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Shruti" panose="020B0502040204020203" pitchFamily="34" charset="0"/>
              </a:rPr>
              <a:t>Path Planning:  Algorithms such as A* search and Dijkstra's algorithm are used to generate optimal trajectories, taking into account obstacle avoidance, traffic flow, and road regulations.  Motion planning techniques, including cubic splines and </a:t>
            </a:r>
            <a:r>
              <a:rPr lang="en-IN" sz="2000" kern="100" dirty="0" err="1">
                <a:effectLst/>
                <a:latin typeface="Calibri" panose="020F0502020204030204" pitchFamily="34" charset="0"/>
                <a:ea typeface="Calibri" panose="020F0502020204030204" pitchFamily="34" charset="0"/>
                <a:cs typeface="Shruti" panose="020B0502040204020203" pitchFamily="34" charset="0"/>
              </a:rPr>
              <a:t>Bézier</a:t>
            </a:r>
            <a:r>
              <a:rPr lang="en-IN" sz="2000" kern="100" dirty="0">
                <a:effectLst/>
                <a:latin typeface="Calibri" panose="020F0502020204030204" pitchFamily="34" charset="0"/>
                <a:ea typeface="Calibri" panose="020F0502020204030204" pitchFamily="34" charset="0"/>
                <a:cs typeface="Shruti" panose="020B0502040204020203" pitchFamily="34" charset="0"/>
              </a:rPr>
              <a:t> curves, ensure smooth and efficient vehicle movement.</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Shruti" panose="020B0502040204020203" pitchFamily="34" charset="0"/>
              </a:rPr>
              <a:t>Decision Making:  Artificial intelligence, particularly deep neural networks, play a crucial role in interpreting sensor data, predicting the </a:t>
            </a:r>
            <a:r>
              <a:rPr lang="en-IN" sz="2000" kern="100" dirty="0" err="1">
                <a:effectLst/>
                <a:latin typeface="Calibri" panose="020F0502020204030204" pitchFamily="34" charset="0"/>
                <a:ea typeface="Calibri" panose="020F0502020204030204" pitchFamily="34" charset="0"/>
                <a:cs typeface="Shruti" panose="020B0502040204020203" pitchFamily="34" charset="0"/>
              </a:rPr>
              <a:t>behavior</a:t>
            </a:r>
            <a:r>
              <a:rPr lang="en-IN" sz="2000" kern="100" dirty="0">
                <a:effectLst/>
                <a:latin typeface="Calibri" panose="020F0502020204030204" pitchFamily="34" charset="0"/>
                <a:ea typeface="Calibri" panose="020F0502020204030204" pitchFamily="34" charset="0"/>
                <a:cs typeface="Shruti" panose="020B0502040204020203" pitchFamily="34" charset="0"/>
              </a:rPr>
              <a:t> of other road users, and making driving decisions in real-time.  Reinforcement learning techniques are employed to optimize decision-making policies.</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Shruti" panose="020B0502040204020203" pitchFamily="34" charset="0"/>
              </a:rPr>
              <a:t>Control:  Actuators, including steering, braking, and acceleration systems, are precisely controlled by electronic control units (ECUs) to execute the planned trajectory and maintain vehicle stability.</a:t>
            </a:r>
          </a:p>
          <a:p>
            <a:endParaRPr lang="en-IN" dirty="0"/>
          </a:p>
        </p:txBody>
      </p:sp>
    </p:spTree>
    <p:extLst>
      <p:ext uri="{BB962C8B-B14F-4D97-AF65-F5344CB8AC3E}">
        <p14:creationId xmlns:p14="http://schemas.microsoft.com/office/powerpoint/2010/main" val="43975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D984-FC0E-88F4-F862-51FA5C7E25AB}"/>
              </a:ext>
            </a:extLst>
          </p:cNvPr>
          <p:cNvSpPr>
            <a:spLocks noGrp="1"/>
          </p:cNvSpPr>
          <p:nvPr>
            <p:ph type="title"/>
          </p:nvPr>
        </p:nvSpPr>
        <p:spPr/>
        <p:txBody>
          <a:bodyPr/>
          <a:lstStyle/>
          <a:p>
            <a:r>
              <a:rPr lang="en-IN" dirty="0"/>
              <a:t>SUCCESS</a:t>
            </a:r>
          </a:p>
        </p:txBody>
      </p:sp>
      <p:sp>
        <p:nvSpPr>
          <p:cNvPr id="4" name="Rectangle 1">
            <a:extLst>
              <a:ext uri="{FF2B5EF4-FFF2-40B4-BE49-F238E27FC236}">
                <a16:creationId xmlns:a16="http://schemas.microsoft.com/office/drawing/2014/main" id="{40763243-B576-9E18-2AA5-F4DD71F09A03}"/>
              </a:ext>
            </a:extLst>
          </p:cNvPr>
          <p:cNvSpPr>
            <a:spLocks noGrp="1" noChangeArrowheads="1"/>
          </p:cNvSpPr>
          <p:nvPr>
            <p:ph idx="1"/>
          </p:nvPr>
        </p:nvSpPr>
        <p:spPr bwMode="auto">
          <a:xfrm>
            <a:off x="2862551" y="1705469"/>
            <a:ext cx="770758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Technological Advancements:</a:t>
            </a:r>
            <a:r>
              <a:rPr kumimoji="0" lang="en-US" altLang="en-US" sz="1800" b="0" i="0" u="none" strike="noStrike" cap="none" normalizeH="0" baseline="0" dirty="0">
                <a:ln>
                  <a:noFill/>
                </a:ln>
                <a:solidFill>
                  <a:schemeClr val="tx1"/>
                </a:solidFill>
                <a:effectLst/>
                <a:latin typeface="Arial" panose="020B0604020202020204" pitchFamily="34" charset="0"/>
              </a:rPr>
              <a:t> Significant progress has been made in sensor technology, AI, and machine learning, enabling vehicles to perceive the environment accurately and make intelligent decisions.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Reduced Accidents:</a:t>
            </a:r>
            <a:r>
              <a:rPr kumimoji="0" lang="en-US" altLang="en-US" sz="1800" b="0" i="0" u="none" strike="noStrike" cap="none" normalizeH="0" baseline="0" dirty="0">
                <a:ln>
                  <a:noFill/>
                </a:ln>
                <a:solidFill>
                  <a:schemeClr val="tx1"/>
                </a:solidFill>
                <a:effectLst/>
                <a:latin typeface="Arial" panose="020B0604020202020204" pitchFamily="34" charset="0"/>
              </a:rPr>
              <a:t> Autonomous vehicles have the potential to significantly reduce accidents caused by human error, such as distracted driving or impaired driving.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Increased Efficiency:</a:t>
            </a:r>
            <a:r>
              <a:rPr kumimoji="0" lang="en-US" altLang="en-US" sz="1800" b="0" i="0" u="none" strike="noStrike" cap="none" normalizeH="0" baseline="0" dirty="0">
                <a:ln>
                  <a:noFill/>
                </a:ln>
                <a:solidFill>
                  <a:schemeClr val="tx1"/>
                </a:solidFill>
                <a:effectLst/>
                <a:latin typeface="Arial" panose="020B0604020202020204" pitchFamily="34" charset="0"/>
              </a:rPr>
              <a:t> Autonomous vehicles can optimize traffic flow, reduce congestion, and improve fuel efficiency. </a:t>
            </a:r>
          </a:p>
        </p:txBody>
      </p:sp>
    </p:spTree>
    <p:extLst>
      <p:ext uri="{BB962C8B-B14F-4D97-AF65-F5344CB8AC3E}">
        <p14:creationId xmlns:p14="http://schemas.microsoft.com/office/powerpoint/2010/main" val="197466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748A-FE6B-D382-27D9-E3B849FABE2D}"/>
              </a:ext>
            </a:extLst>
          </p:cNvPr>
          <p:cNvSpPr>
            <a:spLocks noGrp="1"/>
          </p:cNvSpPr>
          <p:nvPr>
            <p:ph type="title"/>
          </p:nvPr>
        </p:nvSpPr>
        <p:spPr/>
        <p:txBody>
          <a:bodyPr/>
          <a:lstStyle/>
          <a:p>
            <a:r>
              <a:rPr lang="en-IN" dirty="0"/>
              <a:t>FAILURES AND REASONS</a:t>
            </a:r>
          </a:p>
        </p:txBody>
      </p:sp>
      <p:sp>
        <p:nvSpPr>
          <p:cNvPr id="3" name="Content Placeholder 2">
            <a:extLst>
              <a:ext uri="{FF2B5EF4-FFF2-40B4-BE49-F238E27FC236}">
                <a16:creationId xmlns:a16="http://schemas.microsoft.com/office/drawing/2014/main" id="{ADA1FF01-A4DB-FE36-41A0-C08C89F74F1D}"/>
              </a:ext>
            </a:extLst>
          </p:cNvPr>
          <p:cNvSpPr>
            <a:spLocks noGrp="1"/>
          </p:cNvSpPr>
          <p:nvPr>
            <p:ph idx="1"/>
          </p:nvPr>
        </p:nvSpPr>
        <p:spPr/>
        <p:txBody>
          <a:bodyPr>
            <a:normAutofit/>
          </a:bodyPr>
          <a:lstStyle/>
          <a:p>
            <a:pPr marL="0" indent="0">
              <a:buNone/>
            </a:pPr>
            <a:r>
              <a:rPr lang="en-US" b="1" dirty="0"/>
              <a:t>1. Technological Limitations:</a:t>
            </a:r>
            <a:endParaRPr lang="en-US" dirty="0"/>
          </a:p>
          <a:p>
            <a:pPr>
              <a:buFont typeface="Arial" panose="020B0604020202020204" pitchFamily="34" charset="0"/>
              <a:buChar char="•"/>
            </a:pPr>
            <a:r>
              <a:rPr lang="en-US" b="1" dirty="0"/>
              <a:t>Sensor Limitations:</a:t>
            </a:r>
            <a:r>
              <a:rPr lang="en-US" dirty="0"/>
              <a:t> Sensors like LiDAR, radar, and cameras can be affected by adverse weather conditions, lighting, and other environmental factors, leading to inaccurate perception of the surroundings.</a:t>
            </a:r>
          </a:p>
          <a:p>
            <a:pPr>
              <a:buFont typeface="Arial" panose="020B0604020202020204" pitchFamily="34" charset="0"/>
              <a:buChar char="•"/>
            </a:pPr>
            <a:r>
              <a:rPr lang="en-US" b="1" dirty="0"/>
              <a:t>AI and Machine Learning Challenges:</a:t>
            </a:r>
            <a:r>
              <a:rPr lang="en-US" dirty="0"/>
              <a:t> AI algorithms can struggle to accurately interpret complex and unpredictable traffic situations, especially in edge cases.</a:t>
            </a:r>
          </a:p>
          <a:p>
            <a:pPr>
              <a:buFont typeface="Arial" panose="020B0604020202020204" pitchFamily="34" charset="0"/>
              <a:buChar char="•"/>
            </a:pPr>
            <a:r>
              <a:rPr lang="en-US" b="1" dirty="0"/>
              <a:t>Cybersecurity Risks:</a:t>
            </a:r>
            <a:r>
              <a:rPr lang="en-US" dirty="0"/>
              <a:t> Autonomous vehicles are vulnerable to cyberattacks, which could compromise their safety and security.</a:t>
            </a:r>
          </a:p>
          <a:p>
            <a:endParaRPr lang="en-IN" dirty="0"/>
          </a:p>
        </p:txBody>
      </p:sp>
    </p:spTree>
    <p:extLst>
      <p:ext uri="{BB962C8B-B14F-4D97-AF65-F5344CB8AC3E}">
        <p14:creationId xmlns:p14="http://schemas.microsoft.com/office/powerpoint/2010/main" val="22759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43BF-1A84-B276-ED7D-CF1AF509E5CC}"/>
              </a:ext>
            </a:extLst>
          </p:cNvPr>
          <p:cNvSpPr>
            <a:spLocks noGrp="1"/>
          </p:cNvSpPr>
          <p:nvPr>
            <p:ph type="title"/>
          </p:nvPr>
        </p:nvSpPr>
        <p:spPr/>
        <p:txBody>
          <a:bodyPr/>
          <a:lstStyle/>
          <a:p>
            <a:r>
              <a:rPr lang="en-IN" dirty="0"/>
              <a:t>FAILURES AND REASONS</a:t>
            </a:r>
          </a:p>
        </p:txBody>
      </p:sp>
      <p:sp>
        <p:nvSpPr>
          <p:cNvPr id="3" name="Content Placeholder 2">
            <a:extLst>
              <a:ext uri="{FF2B5EF4-FFF2-40B4-BE49-F238E27FC236}">
                <a16:creationId xmlns:a16="http://schemas.microsoft.com/office/drawing/2014/main" id="{E555308A-D4B0-500E-F4E0-0C5F3540900B}"/>
              </a:ext>
            </a:extLst>
          </p:cNvPr>
          <p:cNvSpPr>
            <a:spLocks noGrp="1"/>
          </p:cNvSpPr>
          <p:nvPr>
            <p:ph idx="1"/>
          </p:nvPr>
        </p:nvSpPr>
        <p:spPr/>
        <p:txBody>
          <a:bodyPr/>
          <a:lstStyle/>
          <a:p>
            <a:pPr marL="0" indent="0">
              <a:buNone/>
            </a:pPr>
            <a:r>
              <a:rPr lang="en-US" b="1" dirty="0"/>
              <a:t>2. Infrastructure Challenges:</a:t>
            </a:r>
            <a:endParaRPr lang="en-US" dirty="0"/>
          </a:p>
          <a:p>
            <a:pPr>
              <a:buFont typeface="Arial" panose="020B0604020202020204" pitchFamily="34" charset="0"/>
              <a:buChar char="•"/>
            </a:pPr>
            <a:r>
              <a:rPr lang="en-US" b="1" dirty="0"/>
              <a:t>Road Infrastructure:</a:t>
            </a:r>
            <a:r>
              <a:rPr lang="en-US" dirty="0"/>
              <a:t> Many roads are not designed for autonomous vehicles, lacking proper markings, signs, and sensors.</a:t>
            </a:r>
          </a:p>
          <a:p>
            <a:pPr>
              <a:buFont typeface="Arial" panose="020B0604020202020204" pitchFamily="34" charset="0"/>
              <a:buChar char="•"/>
            </a:pPr>
            <a:r>
              <a:rPr lang="en-US" b="1" dirty="0"/>
              <a:t>Traffic Management:</a:t>
            </a:r>
            <a:r>
              <a:rPr lang="en-US" dirty="0"/>
              <a:t> Integrating autonomous vehicles into existing traffic systems can be complex and requires careful coordination.</a:t>
            </a:r>
          </a:p>
          <a:p>
            <a:endParaRPr lang="en-IN" dirty="0"/>
          </a:p>
        </p:txBody>
      </p:sp>
    </p:spTree>
    <p:extLst>
      <p:ext uri="{BB962C8B-B14F-4D97-AF65-F5344CB8AC3E}">
        <p14:creationId xmlns:p14="http://schemas.microsoft.com/office/powerpoint/2010/main" val="409177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0D9C-5663-08F8-70EF-92E70DF53B8F}"/>
              </a:ext>
            </a:extLst>
          </p:cNvPr>
          <p:cNvSpPr>
            <a:spLocks noGrp="1"/>
          </p:cNvSpPr>
          <p:nvPr>
            <p:ph type="title"/>
          </p:nvPr>
        </p:nvSpPr>
        <p:spPr/>
        <p:txBody>
          <a:bodyPr/>
          <a:lstStyle/>
          <a:p>
            <a:r>
              <a:rPr lang="en-IN" dirty="0"/>
              <a:t>FAILURES AND REASONS</a:t>
            </a:r>
          </a:p>
        </p:txBody>
      </p:sp>
      <p:sp>
        <p:nvSpPr>
          <p:cNvPr id="3" name="Content Placeholder 2">
            <a:extLst>
              <a:ext uri="{FF2B5EF4-FFF2-40B4-BE49-F238E27FC236}">
                <a16:creationId xmlns:a16="http://schemas.microsoft.com/office/drawing/2014/main" id="{DED52537-5671-3E24-CDD3-DB6DDC616A71}"/>
              </a:ext>
            </a:extLst>
          </p:cNvPr>
          <p:cNvSpPr>
            <a:spLocks noGrp="1"/>
          </p:cNvSpPr>
          <p:nvPr>
            <p:ph idx="1"/>
          </p:nvPr>
        </p:nvSpPr>
        <p:spPr/>
        <p:txBody>
          <a:bodyPr/>
          <a:lstStyle/>
          <a:p>
            <a:pPr marL="0" indent="0">
              <a:buNone/>
            </a:pPr>
            <a:r>
              <a:rPr lang="en-US" b="1" dirty="0"/>
              <a:t>3. Public Perception and Acceptance:</a:t>
            </a:r>
            <a:endParaRPr lang="en-US" dirty="0"/>
          </a:p>
          <a:p>
            <a:pPr>
              <a:buFont typeface="Arial" panose="020B0604020202020204" pitchFamily="34" charset="0"/>
              <a:buChar char="•"/>
            </a:pPr>
            <a:r>
              <a:rPr lang="en-US" b="1" dirty="0"/>
              <a:t>Fear and Uncertainty:</a:t>
            </a:r>
            <a:r>
              <a:rPr lang="en-US" dirty="0"/>
              <a:t> Some people are hesitant to trust autonomous vehicles due to concerns about safety and reliability.</a:t>
            </a:r>
          </a:p>
          <a:p>
            <a:pPr>
              <a:buFont typeface="Arial" panose="020B0604020202020204" pitchFamily="34" charset="0"/>
              <a:buChar char="•"/>
            </a:pPr>
            <a:r>
              <a:rPr lang="en-US" b="1" dirty="0"/>
              <a:t>Job Displacement:</a:t>
            </a:r>
            <a:r>
              <a:rPr lang="en-US" dirty="0"/>
              <a:t> The potential loss of jobs in the transportation industry can lead to social and economic challenges.</a:t>
            </a:r>
          </a:p>
          <a:p>
            <a:endParaRPr lang="en-IN" dirty="0"/>
          </a:p>
        </p:txBody>
      </p:sp>
    </p:spTree>
    <p:extLst>
      <p:ext uri="{BB962C8B-B14F-4D97-AF65-F5344CB8AC3E}">
        <p14:creationId xmlns:p14="http://schemas.microsoft.com/office/powerpoint/2010/main" val="118807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638C-DF13-4FDC-0089-F0B53DC06C5C}"/>
              </a:ext>
            </a:extLst>
          </p:cNvPr>
          <p:cNvSpPr>
            <a:spLocks noGrp="1"/>
          </p:cNvSpPr>
          <p:nvPr>
            <p:ph type="title"/>
          </p:nvPr>
        </p:nvSpPr>
        <p:spPr/>
        <p:txBody>
          <a:bodyPr/>
          <a:lstStyle/>
          <a:p>
            <a:r>
              <a:rPr lang="en-IN" dirty="0"/>
              <a:t>FAILURES AND REASONS</a:t>
            </a:r>
          </a:p>
        </p:txBody>
      </p:sp>
      <p:sp>
        <p:nvSpPr>
          <p:cNvPr id="3" name="Content Placeholder 2">
            <a:extLst>
              <a:ext uri="{FF2B5EF4-FFF2-40B4-BE49-F238E27FC236}">
                <a16:creationId xmlns:a16="http://schemas.microsoft.com/office/drawing/2014/main" id="{0D17EEA5-09B7-416D-2452-F3D169E9582D}"/>
              </a:ext>
            </a:extLst>
          </p:cNvPr>
          <p:cNvSpPr>
            <a:spLocks noGrp="1"/>
          </p:cNvSpPr>
          <p:nvPr>
            <p:ph idx="1"/>
          </p:nvPr>
        </p:nvSpPr>
        <p:spPr/>
        <p:txBody>
          <a:bodyPr>
            <a:normAutofit lnSpcReduction="10000"/>
          </a:bodyPr>
          <a:lstStyle/>
          <a:p>
            <a:pPr marL="0" indent="0">
              <a:buNone/>
            </a:pPr>
            <a:r>
              <a:rPr lang="en-US" b="1" dirty="0"/>
              <a:t>4. Ethical Dilemmas:</a:t>
            </a:r>
            <a:endParaRPr lang="en-US" dirty="0"/>
          </a:p>
          <a:p>
            <a:pPr>
              <a:buFont typeface="Arial" panose="020B0604020202020204" pitchFamily="34" charset="0"/>
              <a:buChar char="•"/>
            </a:pPr>
            <a:r>
              <a:rPr lang="en-US" b="1" dirty="0"/>
              <a:t>Decision-Making in Complex Scenarios:</a:t>
            </a:r>
            <a:r>
              <a:rPr lang="en-US" dirty="0"/>
              <a:t> Autonomous vehicles may face ethical dilemmas in situations where they must make life-or-death decisions.</a:t>
            </a:r>
          </a:p>
          <a:p>
            <a:pPr marL="0" indent="0">
              <a:buNone/>
            </a:pPr>
            <a:r>
              <a:rPr lang="en-US" b="1" dirty="0"/>
              <a:t>5. Regulatory Hurdles:</a:t>
            </a:r>
            <a:endParaRPr lang="en-US" dirty="0"/>
          </a:p>
          <a:p>
            <a:pPr>
              <a:buFont typeface="Arial" panose="020B0604020202020204" pitchFamily="34" charset="0"/>
              <a:buChar char="•"/>
            </a:pPr>
            <a:r>
              <a:rPr lang="en-US" b="1" dirty="0"/>
              <a:t>Complex Regulations:</a:t>
            </a:r>
            <a:r>
              <a:rPr lang="en-US" dirty="0"/>
              <a:t> The regulatory landscape for autonomous vehicles is complex and varies by region. Obtaining necessary permits and approvals can be a lengthy and challenging process.</a:t>
            </a:r>
          </a:p>
          <a:p>
            <a:pPr>
              <a:buFont typeface="Arial" panose="020B0604020202020204" pitchFamily="34" charset="0"/>
              <a:buChar char="•"/>
            </a:pPr>
            <a:r>
              <a:rPr lang="en-US" b="1" dirty="0"/>
              <a:t>Liability Issues:</a:t>
            </a:r>
            <a:r>
              <a:rPr lang="en-US" dirty="0"/>
              <a:t> Determining liability in accidents involving autonomous vehicles can be complex and contentious.</a:t>
            </a:r>
          </a:p>
          <a:p>
            <a:endParaRPr lang="en-IN" dirty="0"/>
          </a:p>
        </p:txBody>
      </p:sp>
    </p:spTree>
    <p:extLst>
      <p:ext uri="{BB962C8B-B14F-4D97-AF65-F5344CB8AC3E}">
        <p14:creationId xmlns:p14="http://schemas.microsoft.com/office/powerpoint/2010/main" val="1782741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5407-E92A-43A9-15DB-31F28992A578}"/>
              </a:ext>
            </a:extLst>
          </p:cNvPr>
          <p:cNvSpPr>
            <a:spLocks noGrp="1"/>
          </p:cNvSpPr>
          <p:nvPr>
            <p:ph type="title"/>
          </p:nvPr>
        </p:nvSpPr>
        <p:spPr/>
        <p:txBody>
          <a:bodyPr/>
          <a:lstStyle/>
          <a:p>
            <a:r>
              <a:rPr lang="en-IN" dirty="0"/>
              <a:t>SPECIFIC FAILURES AND INCIDENTS</a:t>
            </a:r>
          </a:p>
        </p:txBody>
      </p:sp>
      <p:sp>
        <p:nvSpPr>
          <p:cNvPr id="3" name="Content Placeholder 2">
            <a:extLst>
              <a:ext uri="{FF2B5EF4-FFF2-40B4-BE49-F238E27FC236}">
                <a16:creationId xmlns:a16="http://schemas.microsoft.com/office/drawing/2014/main" id="{F2FF5A65-1AB7-6A9E-DD09-17999751E553}"/>
              </a:ext>
            </a:extLst>
          </p:cNvPr>
          <p:cNvSpPr>
            <a:spLocks noGrp="1"/>
          </p:cNvSpPr>
          <p:nvPr>
            <p:ph idx="1"/>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Uber's 2018 Fatality:  The failure of the autonomous system to correctly identify a pedestrian, coupled with inadequate safety driver oversight, resulted in a tragic accident, highlighting the need for robust sensor fusion and fail-safe mechanisms.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Tesla Autopilot Accidents:  Overreliance on Level 2 autonomy features, coupled with driver inattention and system limitations in handling complex scenarios, have contributed to accidents, emphasizing the importance of clear communication regarding system capabilities and driver responsibilities.</a:t>
            </a:r>
          </a:p>
          <a:p>
            <a:pPr>
              <a:lnSpc>
                <a:spcPct val="107000"/>
              </a:lnSpc>
              <a:spcAft>
                <a:spcPts val="800"/>
              </a:spcAft>
            </a:pPr>
            <a:r>
              <a:rPr lang="en-US" sz="1600" b="1" dirty="0"/>
              <a:t>Waymo Incidents:</a:t>
            </a:r>
            <a:r>
              <a:rPr lang="en-US" sz="1600" dirty="0"/>
              <a:t> Waymo's self-driving cars have been involved in accidents, highlighting the challenges of navigating complex traffic situations.</a:t>
            </a:r>
            <a:endParaRPr lang="en-IN" sz="1800" kern="1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US" sz="1600" b="1" dirty="0"/>
              <a:t>Tesla Autopilot Accidents:</a:t>
            </a:r>
            <a:r>
              <a:rPr lang="en-US" sz="1600" dirty="0"/>
              <a:t> Several accidents involving Tesla vehicles using Autopilot have raised concerns about the safety and reliability of autonomous driving systems.</a:t>
            </a:r>
            <a:endParaRPr lang="en-IN" sz="18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538447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4A39-F0FE-E9C0-138D-3EE2E9B28968}"/>
              </a:ext>
            </a:extLst>
          </p:cNvPr>
          <p:cNvSpPr>
            <a:spLocks noGrp="1"/>
          </p:cNvSpPr>
          <p:nvPr>
            <p:ph type="title"/>
          </p:nvPr>
        </p:nvSpPr>
        <p:spPr/>
        <p:txBody>
          <a:bodyPr/>
          <a:lstStyle/>
          <a:p>
            <a:r>
              <a:rPr lang="en-IN" dirty="0"/>
              <a:t>WHY NOT IN INDIA</a:t>
            </a:r>
          </a:p>
        </p:txBody>
      </p:sp>
      <p:sp>
        <p:nvSpPr>
          <p:cNvPr id="3" name="Content Placeholder 2">
            <a:extLst>
              <a:ext uri="{FF2B5EF4-FFF2-40B4-BE49-F238E27FC236}">
                <a16:creationId xmlns:a16="http://schemas.microsoft.com/office/drawing/2014/main" id="{F77C8AE4-A4FC-9CC1-CE4E-D1A8E5900A43}"/>
              </a:ext>
            </a:extLst>
          </p:cNvPr>
          <p:cNvSpPr>
            <a:spLocks noGrp="1"/>
          </p:cNvSpPr>
          <p:nvPr>
            <p:ph idx="1"/>
          </p:nvPr>
        </p:nvSpPr>
        <p:spPr/>
        <p:txBody>
          <a:bodyPr>
            <a:normAutofit fontScale="92500" lnSpcReduction="10000"/>
          </a:bodyPr>
          <a:lstStyle/>
          <a:p>
            <a:pPr marL="0" indent="0">
              <a:buNone/>
            </a:pPr>
            <a:r>
              <a:rPr lang="en-US" b="1" dirty="0"/>
              <a:t>1. Infrastructure and Road Conditions:</a:t>
            </a:r>
            <a:endParaRPr lang="en-US" dirty="0"/>
          </a:p>
          <a:p>
            <a:pPr>
              <a:buFont typeface="Arial" panose="020B0604020202020204" pitchFamily="34" charset="0"/>
              <a:buChar char="•"/>
            </a:pPr>
            <a:r>
              <a:rPr lang="en-US" b="1" dirty="0"/>
              <a:t>Poor Road Quality:</a:t>
            </a:r>
            <a:r>
              <a:rPr lang="en-US" dirty="0"/>
              <a:t> India's road infrastructure, especially in rural areas, is often in poor condition, with potholes, uneven surfaces, and inadequate markings. This can pose significant challenges for autonomous vehicles, which rely on precise sensor data to navigate.</a:t>
            </a:r>
          </a:p>
          <a:p>
            <a:pPr>
              <a:buFont typeface="Arial" panose="020B0604020202020204" pitchFamily="34" charset="0"/>
              <a:buChar char="•"/>
            </a:pPr>
            <a:r>
              <a:rPr lang="en-US" b="1" dirty="0"/>
              <a:t>Traffic Congestion:</a:t>
            </a:r>
            <a:r>
              <a:rPr lang="en-US" dirty="0"/>
              <a:t> Indian cities are notorious for their heavy traffic, with frequent traffic jams and unpredictable traffic patterns. This can make it difficult for autonomous vehicles to navigate safely and efficiently.</a:t>
            </a:r>
          </a:p>
          <a:p>
            <a:pPr>
              <a:buFont typeface="Arial" panose="020B0604020202020204" pitchFamily="34" charset="0"/>
              <a:buChar char="•"/>
            </a:pPr>
            <a:r>
              <a:rPr lang="en-US" b="1" dirty="0"/>
              <a:t>Lack of Standardized Road Signs and Markings:</a:t>
            </a:r>
            <a:r>
              <a:rPr lang="en-US" dirty="0"/>
              <a:t> Inconsistent and often non-existent road signs and markings can further complicate the task of autonomous vehicle navigation.</a:t>
            </a:r>
          </a:p>
          <a:p>
            <a:endParaRPr lang="en-IN" dirty="0"/>
          </a:p>
        </p:txBody>
      </p:sp>
    </p:spTree>
    <p:extLst>
      <p:ext uri="{BB962C8B-B14F-4D97-AF65-F5344CB8AC3E}">
        <p14:creationId xmlns:p14="http://schemas.microsoft.com/office/powerpoint/2010/main" val="22524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FBAE-67EA-5DC8-2F2F-79A3FB4F494B}"/>
              </a:ext>
            </a:extLst>
          </p:cNvPr>
          <p:cNvSpPr>
            <a:spLocks noGrp="1"/>
          </p:cNvSpPr>
          <p:nvPr>
            <p:ph type="title"/>
          </p:nvPr>
        </p:nvSpPr>
        <p:spPr/>
        <p:txBody>
          <a:bodyPr/>
          <a:lstStyle/>
          <a:p>
            <a:r>
              <a:rPr lang="en-IN" dirty="0"/>
              <a:t>WHY NOT IN INDIA</a:t>
            </a:r>
          </a:p>
        </p:txBody>
      </p:sp>
      <p:sp>
        <p:nvSpPr>
          <p:cNvPr id="3" name="Content Placeholder 2">
            <a:extLst>
              <a:ext uri="{FF2B5EF4-FFF2-40B4-BE49-F238E27FC236}">
                <a16:creationId xmlns:a16="http://schemas.microsoft.com/office/drawing/2014/main" id="{6B444BF3-79E5-2CAD-FFD9-9AAFF309C7AD}"/>
              </a:ext>
            </a:extLst>
          </p:cNvPr>
          <p:cNvSpPr>
            <a:spLocks noGrp="1"/>
          </p:cNvSpPr>
          <p:nvPr>
            <p:ph idx="1"/>
          </p:nvPr>
        </p:nvSpPr>
        <p:spPr/>
        <p:txBody>
          <a:bodyPr/>
          <a:lstStyle/>
          <a:p>
            <a:pPr marL="0" indent="0">
              <a:buNone/>
            </a:pPr>
            <a:r>
              <a:rPr lang="en-US" b="1" dirty="0"/>
              <a:t>2. Regulatory Hurdles:</a:t>
            </a:r>
            <a:endParaRPr lang="en-US" dirty="0"/>
          </a:p>
          <a:p>
            <a:pPr>
              <a:buFont typeface="Arial" panose="020B0604020202020204" pitchFamily="34" charset="0"/>
              <a:buChar char="•"/>
            </a:pPr>
            <a:r>
              <a:rPr lang="en-US" b="1" dirty="0"/>
              <a:t>Complex Regulatory Environment:</a:t>
            </a:r>
            <a:r>
              <a:rPr lang="en-US" dirty="0"/>
              <a:t> India's regulatory framework for autonomous vehicles is still evolving, and there are concerns about potential legal liabilities and insurance issues.</a:t>
            </a:r>
          </a:p>
          <a:p>
            <a:pPr>
              <a:buFont typeface="Arial" panose="020B0604020202020204" pitchFamily="34" charset="0"/>
              <a:buChar char="•"/>
            </a:pPr>
            <a:r>
              <a:rPr lang="en-US" b="1" dirty="0"/>
              <a:t>Data Privacy and Security:</a:t>
            </a:r>
            <a:r>
              <a:rPr lang="en-US" dirty="0"/>
              <a:t> The collection and processing of vast amounts of data by autonomous vehicles raise concerns about data privacy and cybersecurity.</a:t>
            </a:r>
          </a:p>
          <a:p>
            <a:endParaRPr lang="en-IN" dirty="0"/>
          </a:p>
        </p:txBody>
      </p:sp>
    </p:spTree>
    <p:extLst>
      <p:ext uri="{BB962C8B-B14F-4D97-AF65-F5344CB8AC3E}">
        <p14:creationId xmlns:p14="http://schemas.microsoft.com/office/powerpoint/2010/main" val="28412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E4B6-AD17-489A-1E2F-F1DAF8B425E2}"/>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BF0EE221-6F43-3AC5-37D5-B4C3C1CE4649}"/>
              </a:ext>
            </a:extLst>
          </p:cNvPr>
          <p:cNvSpPr>
            <a:spLocks noGrp="1"/>
          </p:cNvSpPr>
          <p:nvPr>
            <p:ph idx="1"/>
          </p:nvPr>
        </p:nvSpPr>
        <p:spPr/>
        <p:txBody>
          <a:bodyPr/>
          <a:lstStyle/>
          <a:p>
            <a:r>
              <a:rPr lang="en-US" b="1" dirty="0"/>
              <a:t>Early Beginnings</a:t>
            </a:r>
            <a:endParaRPr lang="en-US" dirty="0"/>
          </a:p>
          <a:p>
            <a:r>
              <a:rPr lang="en-US" dirty="0"/>
              <a:t>The seeds of autonomous vehicle technology were sown in the mid-20th century. In the 1950s, researchers at General Motors began experimenting with automated highway systems, envisioning a future where cars could navigate highways without human intervention.</a:t>
            </a:r>
          </a:p>
          <a:p>
            <a:endParaRPr lang="en-IN" dirty="0"/>
          </a:p>
        </p:txBody>
      </p:sp>
    </p:spTree>
    <p:extLst>
      <p:ext uri="{BB962C8B-B14F-4D97-AF65-F5344CB8AC3E}">
        <p14:creationId xmlns:p14="http://schemas.microsoft.com/office/powerpoint/2010/main" val="113493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9583-7F48-BCA8-0F97-D645EFBD9141}"/>
              </a:ext>
            </a:extLst>
          </p:cNvPr>
          <p:cNvSpPr>
            <a:spLocks noGrp="1"/>
          </p:cNvSpPr>
          <p:nvPr>
            <p:ph type="title"/>
          </p:nvPr>
        </p:nvSpPr>
        <p:spPr/>
        <p:txBody>
          <a:bodyPr/>
          <a:lstStyle/>
          <a:p>
            <a:r>
              <a:rPr lang="en-IN" dirty="0"/>
              <a:t>WHY NOT IN INDIA</a:t>
            </a:r>
          </a:p>
        </p:txBody>
      </p:sp>
      <p:sp>
        <p:nvSpPr>
          <p:cNvPr id="3" name="Content Placeholder 2">
            <a:extLst>
              <a:ext uri="{FF2B5EF4-FFF2-40B4-BE49-F238E27FC236}">
                <a16:creationId xmlns:a16="http://schemas.microsoft.com/office/drawing/2014/main" id="{E24275A7-8957-8BDB-63F3-0D104A2C8029}"/>
              </a:ext>
            </a:extLst>
          </p:cNvPr>
          <p:cNvSpPr>
            <a:spLocks noGrp="1"/>
          </p:cNvSpPr>
          <p:nvPr>
            <p:ph idx="1"/>
          </p:nvPr>
        </p:nvSpPr>
        <p:spPr/>
        <p:txBody>
          <a:bodyPr/>
          <a:lstStyle/>
          <a:p>
            <a:pPr marL="0" indent="0">
              <a:buNone/>
            </a:pPr>
            <a:r>
              <a:rPr lang="en-US" b="1" dirty="0"/>
              <a:t>3. Public Perception and Acceptance:</a:t>
            </a:r>
            <a:endParaRPr lang="en-US" dirty="0"/>
          </a:p>
          <a:p>
            <a:pPr>
              <a:buFont typeface="Arial" panose="020B0604020202020204" pitchFamily="34" charset="0"/>
              <a:buChar char="•"/>
            </a:pPr>
            <a:r>
              <a:rPr lang="en-US" b="1" dirty="0"/>
              <a:t>Cultural and Social Factors:</a:t>
            </a:r>
            <a:r>
              <a:rPr lang="en-US" dirty="0"/>
              <a:t> Indian culture often prioritizes human interaction and trust in human drivers. This can lead to skepticism and resistance towards autonomous vehicles.</a:t>
            </a:r>
          </a:p>
          <a:p>
            <a:pPr>
              <a:buFont typeface="Arial" panose="020B0604020202020204" pitchFamily="34" charset="0"/>
              <a:buChar char="•"/>
            </a:pPr>
            <a:r>
              <a:rPr lang="en-US" b="1" dirty="0"/>
              <a:t>Job Security Concerns:</a:t>
            </a:r>
            <a:r>
              <a:rPr lang="en-US" dirty="0"/>
              <a:t> The potential job losses for drivers, especially in the transportation sector, could lead to social and economic challenges.</a:t>
            </a:r>
          </a:p>
          <a:p>
            <a:endParaRPr lang="en-IN" dirty="0"/>
          </a:p>
        </p:txBody>
      </p:sp>
    </p:spTree>
    <p:extLst>
      <p:ext uri="{BB962C8B-B14F-4D97-AF65-F5344CB8AC3E}">
        <p14:creationId xmlns:p14="http://schemas.microsoft.com/office/powerpoint/2010/main" val="4055119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6BA5-1F1B-BC1D-8F6D-73AB0F4C5930}"/>
              </a:ext>
            </a:extLst>
          </p:cNvPr>
          <p:cNvSpPr>
            <a:spLocks noGrp="1"/>
          </p:cNvSpPr>
          <p:nvPr>
            <p:ph type="title"/>
          </p:nvPr>
        </p:nvSpPr>
        <p:spPr/>
        <p:txBody>
          <a:bodyPr/>
          <a:lstStyle/>
          <a:p>
            <a:r>
              <a:rPr lang="en-IN" dirty="0"/>
              <a:t>WHY NOT IN INDIA</a:t>
            </a:r>
          </a:p>
        </p:txBody>
      </p:sp>
      <p:sp>
        <p:nvSpPr>
          <p:cNvPr id="3" name="Content Placeholder 2">
            <a:extLst>
              <a:ext uri="{FF2B5EF4-FFF2-40B4-BE49-F238E27FC236}">
                <a16:creationId xmlns:a16="http://schemas.microsoft.com/office/drawing/2014/main" id="{AF16A6F2-D583-C597-4DA6-F0CDB677503A}"/>
              </a:ext>
            </a:extLst>
          </p:cNvPr>
          <p:cNvSpPr>
            <a:spLocks noGrp="1"/>
          </p:cNvSpPr>
          <p:nvPr>
            <p:ph idx="1"/>
          </p:nvPr>
        </p:nvSpPr>
        <p:spPr/>
        <p:txBody>
          <a:bodyPr>
            <a:normAutofit fontScale="92500"/>
          </a:bodyPr>
          <a:lstStyle/>
          <a:p>
            <a:pPr marL="0" indent="0">
              <a:buNone/>
            </a:pPr>
            <a:r>
              <a:rPr lang="en-US" b="1" dirty="0"/>
              <a:t>4. Technological Limitations:</a:t>
            </a:r>
            <a:endParaRPr lang="en-US" dirty="0"/>
          </a:p>
          <a:p>
            <a:pPr>
              <a:buFont typeface="Arial" panose="020B0604020202020204" pitchFamily="34" charset="0"/>
              <a:buChar char="•"/>
            </a:pPr>
            <a:r>
              <a:rPr lang="en-US" b="1" dirty="0"/>
              <a:t>Sensor Limitations:</a:t>
            </a:r>
            <a:r>
              <a:rPr lang="en-US" dirty="0"/>
              <a:t> While sensor technology has advanced significantly, it may still struggle to accurately perceive and interpret complex Indian traffic scenarios, especially in low-visibility conditions or adverse weather.</a:t>
            </a:r>
          </a:p>
          <a:p>
            <a:pPr>
              <a:buFont typeface="Arial" panose="020B0604020202020204" pitchFamily="34" charset="0"/>
              <a:buChar char="•"/>
            </a:pPr>
            <a:r>
              <a:rPr lang="en-US" b="1" dirty="0"/>
              <a:t>AI and Machine Learning Challenges:</a:t>
            </a:r>
            <a:r>
              <a:rPr lang="en-US" dirty="0"/>
              <a:t> Training AI algorithms to handle the diverse and unpredictable nature of Indian traffic can be a complex task.</a:t>
            </a:r>
          </a:p>
          <a:p>
            <a:pPr marL="0" indent="0">
              <a:buNone/>
            </a:pPr>
            <a:r>
              <a:rPr lang="en-US" b="1" dirty="0"/>
              <a:t>5. Government Stance:</a:t>
            </a:r>
            <a:endParaRPr lang="en-US" dirty="0"/>
          </a:p>
          <a:p>
            <a:pPr>
              <a:buFont typeface="Arial" panose="020B0604020202020204" pitchFamily="34" charset="0"/>
              <a:buChar char="•"/>
            </a:pPr>
            <a:r>
              <a:rPr lang="en-US" b="1" dirty="0"/>
              <a:t>Job Protection:</a:t>
            </a:r>
            <a:r>
              <a:rPr lang="en-US" dirty="0"/>
              <a:t> The Indian government has expressed concerns about the potential job losses associated with driverless cars and has indicated a cautious approach to their adoption.</a:t>
            </a:r>
          </a:p>
          <a:p>
            <a:endParaRPr lang="en-IN" dirty="0"/>
          </a:p>
        </p:txBody>
      </p:sp>
    </p:spTree>
    <p:extLst>
      <p:ext uri="{BB962C8B-B14F-4D97-AF65-F5344CB8AC3E}">
        <p14:creationId xmlns:p14="http://schemas.microsoft.com/office/powerpoint/2010/main" val="265173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A247-9AFD-E95C-34C8-784441F611F7}"/>
              </a:ext>
            </a:extLst>
          </p:cNvPr>
          <p:cNvSpPr>
            <a:spLocks noGrp="1"/>
          </p:cNvSpPr>
          <p:nvPr>
            <p:ph type="title"/>
          </p:nvPr>
        </p:nvSpPr>
        <p:spPr/>
        <p:txBody>
          <a:bodyPr/>
          <a:lstStyle/>
          <a:p>
            <a:r>
              <a:rPr lang="en-IN" dirty="0"/>
              <a:t>LATEST INNOVATIONS AND TRENDS</a:t>
            </a:r>
          </a:p>
        </p:txBody>
      </p:sp>
      <p:sp>
        <p:nvSpPr>
          <p:cNvPr id="4" name="Rectangle 1">
            <a:extLst>
              <a:ext uri="{FF2B5EF4-FFF2-40B4-BE49-F238E27FC236}">
                <a16:creationId xmlns:a16="http://schemas.microsoft.com/office/drawing/2014/main" id="{6DD8350B-0BA8-ACD6-3AFC-18A02ECA992B}"/>
              </a:ext>
            </a:extLst>
          </p:cNvPr>
          <p:cNvSpPr>
            <a:spLocks noGrp="1" noChangeArrowheads="1"/>
          </p:cNvSpPr>
          <p:nvPr>
            <p:ph idx="1"/>
          </p:nvPr>
        </p:nvSpPr>
        <p:spPr bwMode="auto">
          <a:xfrm>
            <a:off x="2773599" y="1511875"/>
            <a:ext cx="822869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Sensor Fusion:</a:t>
            </a:r>
            <a:r>
              <a:rPr kumimoji="0" lang="en-US" altLang="en-US" sz="1800" b="0" i="0" u="none" strike="noStrike" cap="none" normalizeH="0" baseline="0" dirty="0">
                <a:ln>
                  <a:noFill/>
                </a:ln>
                <a:solidFill>
                  <a:schemeClr val="tx1"/>
                </a:solidFill>
                <a:effectLst/>
                <a:latin typeface="Arial" panose="020B0604020202020204" pitchFamily="34" charset="0"/>
              </a:rPr>
              <a:t> Combining data from multiple sensors, such as LiDAR, radar, and cameras, to create a more accurate and comprehensive understanding of the driving environment.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 and Machine Learning:</a:t>
            </a:r>
            <a:r>
              <a:rPr kumimoji="0" lang="en-US" altLang="en-US" sz="1800" b="0" i="0" u="none" strike="noStrike" cap="none" normalizeH="0" baseline="0" dirty="0">
                <a:ln>
                  <a:noFill/>
                </a:ln>
                <a:solidFill>
                  <a:schemeClr val="tx1"/>
                </a:solidFill>
                <a:effectLst/>
                <a:latin typeface="Arial" panose="020B0604020202020204" pitchFamily="34" charset="0"/>
              </a:rPr>
              <a:t> Leveraging AI and ML to improve the decision-making capabilities of autonomous vehicles, enabling them to adapt to complex and unpredictable situations.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Edge Computing:</a:t>
            </a:r>
            <a:r>
              <a:rPr kumimoji="0" lang="en-US" altLang="en-US" sz="1800" b="0" i="0" u="none" strike="noStrike" cap="none" normalizeH="0" baseline="0" dirty="0">
                <a:ln>
                  <a:noFill/>
                </a:ln>
                <a:solidFill>
                  <a:schemeClr val="tx1"/>
                </a:solidFill>
                <a:effectLst/>
                <a:latin typeface="Arial" panose="020B0604020202020204" pitchFamily="34" charset="0"/>
              </a:rPr>
              <a:t> Processing data locally within the vehicle to reduce latency and improve real-time response times.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High-Definition Maps:</a:t>
            </a:r>
            <a:r>
              <a:rPr kumimoji="0" lang="en-US" altLang="en-US" sz="1800" b="0" i="0" u="none" strike="noStrike" cap="none" normalizeH="0" baseline="0" dirty="0">
                <a:ln>
                  <a:noFill/>
                </a:ln>
                <a:solidFill>
                  <a:schemeClr val="tx1"/>
                </a:solidFill>
                <a:effectLst/>
                <a:latin typeface="Arial" panose="020B0604020202020204" pitchFamily="34" charset="0"/>
              </a:rPr>
              <a:t> Using detailed maps with precise lane-level information to guide autonomous vehicles with greater accuracy.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Vehicle-to-Vehicle (V2V) and Vehicle-to-Infrastructure (V2I) Communication:</a:t>
            </a:r>
            <a:r>
              <a:rPr kumimoji="0" lang="en-US" altLang="en-US" sz="1800" b="0" i="0" u="none" strike="noStrike" cap="none" normalizeH="0" baseline="0" dirty="0">
                <a:ln>
                  <a:noFill/>
                </a:ln>
                <a:solidFill>
                  <a:schemeClr val="tx1"/>
                </a:solidFill>
                <a:effectLst/>
                <a:latin typeface="Arial" panose="020B0604020202020204" pitchFamily="34" charset="0"/>
              </a:rPr>
              <a:t> Enabling vehicles to communicate with each other and with infrastructure, such as traffic lights and road signs, to enhance safety and efficiency. </a:t>
            </a:r>
          </a:p>
        </p:txBody>
      </p:sp>
    </p:spTree>
    <p:extLst>
      <p:ext uri="{BB962C8B-B14F-4D97-AF65-F5344CB8AC3E}">
        <p14:creationId xmlns:p14="http://schemas.microsoft.com/office/powerpoint/2010/main" val="2739368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DC51-B7C8-8B5D-54DC-B12F506B2659}"/>
              </a:ext>
            </a:extLst>
          </p:cNvPr>
          <p:cNvSpPr>
            <a:spLocks noGrp="1"/>
          </p:cNvSpPr>
          <p:nvPr>
            <p:ph type="title"/>
          </p:nvPr>
        </p:nvSpPr>
        <p:spPr/>
        <p:txBody>
          <a:bodyPr/>
          <a:lstStyle/>
          <a:p>
            <a:r>
              <a:rPr lang="en-IN" dirty="0"/>
              <a:t>CHALLENGES AND FUTURE OUTLOOKS</a:t>
            </a:r>
          </a:p>
        </p:txBody>
      </p:sp>
      <p:sp>
        <p:nvSpPr>
          <p:cNvPr id="3" name="Content Placeholder 2">
            <a:extLst>
              <a:ext uri="{FF2B5EF4-FFF2-40B4-BE49-F238E27FC236}">
                <a16:creationId xmlns:a16="http://schemas.microsoft.com/office/drawing/2014/main" id="{27652E1B-97F0-DBA2-F1E3-6EBBE1146106}"/>
              </a:ext>
            </a:extLst>
          </p:cNvPr>
          <p:cNvSpPr>
            <a:spLocks noGrp="1"/>
          </p:cNvSpPr>
          <p:nvPr>
            <p:ph idx="1"/>
          </p:nvPr>
        </p:nvSpPr>
        <p:spPr/>
        <p:txBody>
          <a:bodyPr>
            <a:normAutofit fontScale="92500" lnSpcReduction="10000"/>
          </a:bodyPr>
          <a:lstStyle/>
          <a:p>
            <a:pPr marL="0" indent="0">
              <a:buNone/>
            </a:pPr>
            <a:r>
              <a:rPr lang="en-US" dirty="0"/>
              <a:t>Despite significant advancements, several challenges remain:</a:t>
            </a:r>
          </a:p>
          <a:p>
            <a:pPr>
              <a:buFont typeface="Arial" panose="020B0604020202020204" pitchFamily="34" charset="0"/>
              <a:buChar char="•"/>
            </a:pPr>
            <a:r>
              <a:rPr lang="en-US" b="1" dirty="0"/>
              <a:t>Ethical Considerations:</a:t>
            </a:r>
            <a:r>
              <a:rPr lang="en-US" dirty="0"/>
              <a:t> Developing ethical frameworks for autonomous vehicles to make complex decisions in challenging scenarios.</a:t>
            </a:r>
          </a:p>
          <a:p>
            <a:pPr>
              <a:buFont typeface="Arial" panose="020B0604020202020204" pitchFamily="34" charset="0"/>
              <a:buChar char="•"/>
            </a:pPr>
            <a:r>
              <a:rPr lang="en-US" b="1" dirty="0"/>
              <a:t>Regulatory Hurdles:</a:t>
            </a:r>
            <a:r>
              <a:rPr lang="en-US" dirty="0"/>
              <a:t> Navigating complex regulatory landscapes to ensure the safe deployment of autonomous vehicles.</a:t>
            </a:r>
          </a:p>
          <a:p>
            <a:pPr>
              <a:buFont typeface="Arial" panose="020B0604020202020204" pitchFamily="34" charset="0"/>
              <a:buChar char="•"/>
            </a:pPr>
            <a:r>
              <a:rPr lang="en-US" b="1" dirty="0"/>
              <a:t>Public Perception:</a:t>
            </a:r>
            <a:r>
              <a:rPr lang="en-US" dirty="0"/>
              <a:t> Addressing public concerns and building trust in autonomous vehicle technology.</a:t>
            </a:r>
          </a:p>
          <a:p>
            <a:pPr marL="0" indent="0">
              <a:buNone/>
            </a:pPr>
            <a:r>
              <a:rPr lang="en-US" dirty="0"/>
              <a:t>The future of driverless cars holds immense potential to transform transportation, reduce accidents, and improve mobility for everyone. As technology continues to advance, we can expect to see increasingly sophisticated and reliable autonomous vehicles on our roads.</a:t>
            </a:r>
          </a:p>
          <a:p>
            <a:endParaRPr lang="en-IN" dirty="0"/>
          </a:p>
        </p:txBody>
      </p:sp>
    </p:spTree>
    <p:extLst>
      <p:ext uri="{BB962C8B-B14F-4D97-AF65-F5344CB8AC3E}">
        <p14:creationId xmlns:p14="http://schemas.microsoft.com/office/powerpoint/2010/main" val="3374739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E600-BE4B-6FAF-E62F-E56829DB24E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55D1F2F-D2BB-ED3F-781C-C42061E47EA9}"/>
              </a:ext>
            </a:extLst>
          </p:cNvPr>
          <p:cNvSpPr>
            <a:spLocks noGrp="1"/>
          </p:cNvSpPr>
          <p:nvPr>
            <p:ph idx="1"/>
          </p:nvPr>
        </p:nvSpPr>
        <p:spPr/>
        <p:txBody>
          <a:bodyPr/>
          <a:lstStyle/>
          <a:p>
            <a:r>
              <a:rPr lang="en-IN" sz="1800" kern="100" dirty="0">
                <a:effectLst/>
                <a:latin typeface="Calibri" panose="020F0502020204030204" pitchFamily="34" charset="0"/>
                <a:ea typeface="Calibri" panose="020F0502020204030204" pitchFamily="34" charset="0"/>
                <a:cs typeface="Shruti" panose="020B0502040204020203" pitchFamily="34" charset="0"/>
              </a:rPr>
              <a:t>Autonomous vehicles hold immense potential to transform transportation, offering significant benefits in safety, efficiency, and accessibility.  However, addressing the technical, ethical, and societal challenges is crucial to ensure the responsible and successful integration of this technology into our world.</a:t>
            </a:r>
          </a:p>
          <a:p>
            <a:endParaRPr lang="en-IN" dirty="0"/>
          </a:p>
        </p:txBody>
      </p:sp>
    </p:spTree>
    <p:extLst>
      <p:ext uri="{BB962C8B-B14F-4D97-AF65-F5344CB8AC3E}">
        <p14:creationId xmlns:p14="http://schemas.microsoft.com/office/powerpoint/2010/main" val="19155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3694-357E-F3C1-4DAC-D16A1C732A5E}"/>
              </a:ext>
            </a:extLst>
          </p:cNvPr>
          <p:cNvSpPr>
            <a:spLocks noGrp="1"/>
          </p:cNvSpPr>
          <p:nvPr>
            <p:ph type="title"/>
          </p:nvPr>
        </p:nvSpPr>
        <p:spPr>
          <a:xfrm>
            <a:off x="2116834" y="2890385"/>
            <a:ext cx="7958331" cy="1077229"/>
          </a:xfrm>
        </p:spPr>
        <p:txBody>
          <a:bodyPr/>
          <a:lstStyle/>
          <a:p>
            <a:r>
              <a:rPr lang="en-IN" dirty="0"/>
              <a:t>THANK YOU!</a:t>
            </a:r>
          </a:p>
        </p:txBody>
      </p:sp>
    </p:spTree>
    <p:extLst>
      <p:ext uri="{BB962C8B-B14F-4D97-AF65-F5344CB8AC3E}">
        <p14:creationId xmlns:p14="http://schemas.microsoft.com/office/powerpoint/2010/main" val="218747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3764-FAE2-2989-1AA3-CE15DE089A33}"/>
              </a:ext>
            </a:extLst>
          </p:cNvPr>
          <p:cNvSpPr>
            <a:spLocks noGrp="1"/>
          </p:cNvSpPr>
          <p:nvPr>
            <p:ph type="title"/>
          </p:nvPr>
        </p:nvSpPr>
        <p:spPr/>
        <p:txBody>
          <a:bodyPr/>
          <a:lstStyle/>
          <a:p>
            <a:r>
              <a:rPr lang="en-IN" dirty="0"/>
              <a:t>HISTORY</a:t>
            </a:r>
          </a:p>
        </p:txBody>
      </p:sp>
      <p:sp>
        <p:nvSpPr>
          <p:cNvPr id="3" name="Content Placeholder 2">
            <a:extLst>
              <a:ext uri="{FF2B5EF4-FFF2-40B4-BE49-F238E27FC236}">
                <a16:creationId xmlns:a16="http://schemas.microsoft.com/office/drawing/2014/main" id="{7F95AF2B-B3B8-9504-49CD-700C992C9891}"/>
              </a:ext>
            </a:extLst>
          </p:cNvPr>
          <p:cNvSpPr>
            <a:spLocks noGrp="1"/>
          </p:cNvSpPr>
          <p:nvPr>
            <p:ph idx="1"/>
          </p:nvPr>
        </p:nvSpPr>
        <p:spPr/>
        <p:txBody>
          <a:bodyPr>
            <a:normAutofit/>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Shruti" panose="020B0502040204020203" pitchFamily="34" charset="0"/>
              </a:rPr>
              <a:t>The pursuit of vehicular autonomy began in the early 20th century, with the first substantial advancements occurring in the 1980s.  Notable milestones include:</a:t>
            </a:r>
          </a:p>
          <a:p>
            <a:pPr marL="736600" lvl="1" indent="-285750">
              <a:lnSpc>
                <a:spcPct val="107000"/>
              </a:lnSpc>
              <a:spcAft>
                <a:spcPts val="800"/>
              </a:spcAft>
            </a:pPr>
            <a:r>
              <a:rPr lang="en-IN" sz="1600" kern="100" dirty="0">
                <a:effectLst/>
                <a:latin typeface="Calibri" panose="020F0502020204030204" pitchFamily="34" charset="0"/>
                <a:ea typeface="Calibri" panose="020F0502020204030204" pitchFamily="34" charset="0"/>
                <a:cs typeface="Shruti" panose="020B0502040204020203" pitchFamily="34" charset="0"/>
              </a:rPr>
              <a:t>1989: The </a:t>
            </a:r>
            <a:r>
              <a:rPr lang="en-IN" sz="1600" kern="100" dirty="0" err="1">
                <a:effectLst/>
                <a:latin typeface="Calibri" panose="020F0502020204030204" pitchFamily="34" charset="0"/>
                <a:ea typeface="Calibri" panose="020F0502020204030204" pitchFamily="34" charset="0"/>
                <a:cs typeface="Shruti" panose="020B0502040204020203" pitchFamily="34" charset="0"/>
              </a:rPr>
              <a:t>VaMoRs</a:t>
            </a:r>
            <a:r>
              <a:rPr lang="en-IN" sz="1600" kern="100" dirty="0">
                <a:effectLst/>
                <a:latin typeface="Calibri" panose="020F0502020204030204" pitchFamily="34" charset="0"/>
                <a:ea typeface="Calibri" panose="020F0502020204030204" pitchFamily="34" charset="0"/>
                <a:cs typeface="Shruti" panose="020B0502040204020203" pitchFamily="34" charset="0"/>
              </a:rPr>
              <a:t> project by Ernst </a:t>
            </a:r>
            <a:r>
              <a:rPr lang="en-IN" sz="1600" kern="100" dirty="0" err="1">
                <a:effectLst/>
                <a:latin typeface="Calibri" panose="020F0502020204030204" pitchFamily="34" charset="0"/>
                <a:ea typeface="Calibri" panose="020F0502020204030204" pitchFamily="34" charset="0"/>
                <a:cs typeface="Shruti" panose="020B0502040204020203" pitchFamily="34" charset="0"/>
              </a:rPr>
              <a:t>Dickmanns</a:t>
            </a:r>
            <a:r>
              <a:rPr lang="en-IN" sz="1600" kern="100" dirty="0">
                <a:effectLst/>
                <a:latin typeface="Calibri" panose="020F0502020204030204" pitchFamily="34" charset="0"/>
                <a:ea typeface="Calibri" panose="020F0502020204030204" pitchFamily="34" charset="0"/>
                <a:cs typeface="Shruti" panose="020B0502040204020203" pitchFamily="34" charset="0"/>
              </a:rPr>
              <a:t> et al. demonstrated real-time computer vision and autonomous navigation on public roads, utilizing transputers for parallel processing.</a:t>
            </a:r>
          </a:p>
          <a:p>
            <a:pPr lvl="1">
              <a:lnSpc>
                <a:spcPct val="107000"/>
              </a:lnSpc>
              <a:spcAft>
                <a:spcPts val="800"/>
              </a:spcAft>
            </a:pPr>
            <a:r>
              <a:rPr lang="en-IN" sz="1600" kern="100" dirty="0">
                <a:effectLst/>
                <a:latin typeface="Calibri" panose="020F0502020204030204" pitchFamily="34" charset="0"/>
                <a:ea typeface="Calibri" panose="020F0502020204030204" pitchFamily="34" charset="0"/>
                <a:cs typeface="Shruti" panose="020B0502040204020203" pitchFamily="34" charset="0"/>
              </a:rPr>
              <a:t>2004: The DARPA Grand Challenge spurred the development of autonomous navigation systems, showcasing the potential of sensor fusion, path planning algorithms, and probabilistic robotics.</a:t>
            </a:r>
          </a:p>
          <a:p>
            <a:pPr lvl="1">
              <a:lnSpc>
                <a:spcPct val="107000"/>
              </a:lnSpc>
              <a:spcAft>
                <a:spcPts val="800"/>
              </a:spcAft>
            </a:pPr>
            <a:r>
              <a:rPr lang="en-IN" sz="1600" kern="100" dirty="0">
                <a:effectLst/>
                <a:latin typeface="Calibri" panose="020F0502020204030204" pitchFamily="34" charset="0"/>
                <a:ea typeface="Calibri" panose="020F0502020204030204" pitchFamily="34" charset="0"/>
                <a:cs typeface="Shruti" panose="020B0502040204020203" pitchFamily="34" charset="0"/>
              </a:rPr>
              <a:t>2009:  Google's foray into autonomous driving leveraged advancements in machine learning, particularly deep learning, for object recognition and scene understanding.</a:t>
            </a:r>
          </a:p>
          <a:p>
            <a:pPr lvl="1">
              <a:lnSpc>
                <a:spcPct val="107000"/>
              </a:lnSpc>
              <a:spcAft>
                <a:spcPts val="800"/>
              </a:spcAft>
            </a:pPr>
            <a:r>
              <a:rPr lang="en-IN" sz="1600" kern="100" dirty="0">
                <a:effectLst/>
                <a:latin typeface="Calibri" panose="020F0502020204030204" pitchFamily="34" charset="0"/>
                <a:ea typeface="Calibri" panose="020F0502020204030204" pitchFamily="34" charset="0"/>
                <a:cs typeface="Shruti" panose="020B0502040204020203" pitchFamily="34" charset="0"/>
              </a:rPr>
              <a:t>2018: Waymo's launch of a commercial robotaxi service marked a significant step towards Level 4 autonomy, utilizing high-definition mapping and redundant sensor suites.</a:t>
            </a:r>
          </a:p>
          <a:p>
            <a:endParaRPr lang="en-IN" dirty="0"/>
          </a:p>
        </p:txBody>
      </p:sp>
    </p:spTree>
    <p:extLst>
      <p:ext uri="{BB962C8B-B14F-4D97-AF65-F5344CB8AC3E}">
        <p14:creationId xmlns:p14="http://schemas.microsoft.com/office/powerpoint/2010/main" val="4310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152E-AC92-E5E6-53DD-09239EA8BF1E}"/>
              </a:ext>
            </a:extLst>
          </p:cNvPr>
          <p:cNvSpPr>
            <a:spLocks noGrp="1"/>
          </p:cNvSpPr>
          <p:nvPr>
            <p:ph type="title"/>
          </p:nvPr>
        </p:nvSpPr>
        <p:spPr/>
        <p:txBody>
          <a:bodyPr/>
          <a:lstStyle/>
          <a:p>
            <a:r>
              <a:rPr lang="en-IN" dirty="0"/>
              <a:t>COMPANIES</a:t>
            </a:r>
          </a:p>
        </p:txBody>
      </p:sp>
      <p:sp>
        <p:nvSpPr>
          <p:cNvPr id="4" name="Rectangle 1">
            <a:extLst>
              <a:ext uri="{FF2B5EF4-FFF2-40B4-BE49-F238E27FC236}">
                <a16:creationId xmlns:a16="http://schemas.microsoft.com/office/drawing/2014/main" id="{7A5869F6-3347-6957-847D-56791AF5A968}"/>
              </a:ext>
            </a:extLst>
          </p:cNvPr>
          <p:cNvSpPr>
            <a:spLocks noGrp="1" noChangeArrowheads="1"/>
          </p:cNvSpPr>
          <p:nvPr>
            <p:ph idx="1"/>
          </p:nvPr>
        </p:nvSpPr>
        <p:spPr bwMode="auto">
          <a:xfrm>
            <a:off x="2192594" y="1650375"/>
            <a:ext cx="876054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Waymo:</a:t>
            </a:r>
            <a:r>
              <a:rPr kumimoji="0" lang="en-US" altLang="en-US" sz="1800" b="0" i="0" u="none" strike="noStrike" cap="none" normalizeH="0" baseline="0" dirty="0">
                <a:ln>
                  <a:noFill/>
                </a:ln>
                <a:solidFill>
                  <a:schemeClr val="tx1"/>
                </a:solidFill>
                <a:effectLst/>
                <a:latin typeface="Arial" panose="020B0604020202020204" pitchFamily="34" charset="0"/>
              </a:rPr>
              <a:t> A subsidiary of Alphabet (Google), Waymo is considered a pioneer in the field. They have been operating self-driving taxis in select cities, logging millions of autonomous miles.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Tesla:</a:t>
            </a:r>
            <a:r>
              <a:rPr kumimoji="0" lang="en-US" altLang="en-US" sz="1800" b="0" i="0" u="none" strike="noStrike" cap="none" normalizeH="0" baseline="0" dirty="0">
                <a:ln>
                  <a:noFill/>
                </a:ln>
                <a:solidFill>
                  <a:schemeClr val="tx1"/>
                </a:solidFill>
                <a:effectLst/>
                <a:latin typeface="Arial" panose="020B0604020202020204" pitchFamily="34" charset="0"/>
              </a:rPr>
              <a:t> Known for its electric vehicles, Tesla has integrated advanced driver-assistance systems (ADAS) like Autopilot and Full Self-Driving (FSD) into its cars. While not fully autonomous, these systems offer significant levels of automation.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Cruise:</a:t>
            </a:r>
            <a:r>
              <a:rPr kumimoji="0" lang="en-US" altLang="en-US" sz="1800" b="0" i="0" u="none" strike="noStrike" cap="none" normalizeH="0" baseline="0" dirty="0">
                <a:ln>
                  <a:noFill/>
                </a:ln>
                <a:solidFill>
                  <a:schemeClr val="tx1"/>
                </a:solidFill>
                <a:effectLst/>
                <a:latin typeface="Arial" panose="020B0604020202020204" pitchFamily="34" charset="0"/>
              </a:rPr>
              <a:t> Backed by General Motors, Cruise has been testing self-driving cars in San Francisco. They have received regulatory approval to operate a driverless ride-hailing service.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Ford and Argo AI:</a:t>
            </a:r>
            <a:r>
              <a:rPr kumimoji="0" lang="en-US" altLang="en-US" sz="1800" b="0" i="0" u="none" strike="noStrike" cap="none" normalizeH="0" baseline="0" dirty="0">
                <a:ln>
                  <a:noFill/>
                </a:ln>
                <a:solidFill>
                  <a:schemeClr val="tx1"/>
                </a:solidFill>
                <a:effectLst/>
                <a:latin typeface="Arial" panose="020B0604020202020204" pitchFamily="34" charset="0"/>
              </a:rPr>
              <a:t> Ford has partnered with Argo AI to develop self-driving technology. They have been testing self-driving vehicles in various cities.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Baidu:</a:t>
            </a:r>
            <a:r>
              <a:rPr kumimoji="0" lang="en-US" altLang="en-US" sz="1800" b="0" i="0" u="none" strike="noStrike" cap="none" normalizeH="0" baseline="0" dirty="0">
                <a:ln>
                  <a:noFill/>
                </a:ln>
                <a:solidFill>
                  <a:schemeClr val="tx1"/>
                </a:solidFill>
                <a:effectLst/>
                <a:latin typeface="Arial" panose="020B0604020202020204" pitchFamily="34" charset="0"/>
              </a:rPr>
              <a:t> A Chinese tech giant, Baidu has been developing autonomous driving technology and has launched robotaxi services in some Chinese cities. </a:t>
            </a:r>
          </a:p>
        </p:txBody>
      </p:sp>
    </p:spTree>
    <p:extLst>
      <p:ext uri="{BB962C8B-B14F-4D97-AF65-F5344CB8AC3E}">
        <p14:creationId xmlns:p14="http://schemas.microsoft.com/office/powerpoint/2010/main" val="1208286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754E-C1B9-F918-8698-951634B72CA4}"/>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ED413CBB-BFE3-8D5F-7DE0-B1347D3B613A}"/>
              </a:ext>
            </a:extLst>
          </p:cNvPr>
          <p:cNvSpPr>
            <a:spLocks noGrp="1"/>
          </p:cNvSpPr>
          <p:nvPr>
            <p:ph idx="1"/>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Enhanced Safety: By eliminating human error, a major factor in road accidents, autonomous vehicles have the potential to significantly improve road safety.  Advanced driver-assistance systems (ADAS) features, such as lane keeping assist and adaptive cruise control, already demonstrate this potential.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Optimized Traffic Flow:  Vehicle-to-vehicle (V2V) and vehicle-to-infrastructure (V2I) communication technologies enable cooperative driving strategies, reducing congestion and improving traffic flow efficiency.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Increased Accessibility:  Autonomous vehicles can provide mobility solutions for individuals who are unable to drive, including the elderly and people with disabilities, promoting inclusivity and independence.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Environmental Benefits:  Optimized driving </a:t>
            </a:r>
            <a:r>
              <a:rPr lang="en-IN" sz="1800" kern="100" dirty="0" err="1">
                <a:effectLst/>
                <a:latin typeface="Calibri" panose="020F0502020204030204" pitchFamily="34" charset="0"/>
                <a:ea typeface="Calibri" panose="020F0502020204030204" pitchFamily="34" charset="0"/>
                <a:cs typeface="Shruti" panose="020B0502040204020203" pitchFamily="34" charset="0"/>
              </a:rPr>
              <a:t>behavior</a:t>
            </a:r>
            <a:r>
              <a:rPr lang="en-IN" sz="1800" kern="100" dirty="0">
                <a:effectLst/>
                <a:latin typeface="Calibri" panose="020F0502020204030204" pitchFamily="34" charset="0"/>
                <a:ea typeface="Calibri" panose="020F0502020204030204" pitchFamily="34" charset="0"/>
                <a:cs typeface="Shruti" panose="020B0502040204020203" pitchFamily="34" charset="0"/>
              </a:rPr>
              <a:t> and reduced congestion can lead to lower fuel consumption and reduced greenhouse gas emissions, contributing to a more sustainable transportation system.</a:t>
            </a:r>
          </a:p>
          <a:p>
            <a:endParaRPr lang="en-IN" dirty="0"/>
          </a:p>
        </p:txBody>
      </p:sp>
    </p:spTree>
    <p:extLst>
      <p:ext uri="{BB962C8B-B14F-4D97-AF65-F5344CB8AC3E}">
        <p14:creationId xmlns:p14="http://schemas.microsoft.com/office/powerpoint/2010/main" val="23446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97B68-03EA-3E6E-BC7F-AE19B2E2E17F}"/>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31B32B87-4FC7-767E-BE8B-0306E5C5E60C}"/>
              </a:ext>
            </a:extLst>
          </p:cNvPr>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Job Displacement:  The automation of driving tasks may lead to job losses in the transportation sector, particularly for professional drivers, necessitating workforce retraining and adaptation.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Ethical Considerations:  Programming moral decision-making into autonomous vehicles raises complex ethical dilemmas, particularly in unavoidable accident scenarios, requiring careful consideration and societal consensus.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Shruti" panose="020B0502040204020203" pitchFamily="34" charset="0"/>
              </a:rPr>
              <a:t>Cybersecurity Vulnerabilities:  The reliance on software and connectivity exposes autonomous vehicles to cybersecurity threats, including hacking and data breaches, which could have serious safety and privacy implications.</a:t>
            </a:r>
          </a:p>
          <a:p>
            <a:endParaRPr lang="en-IN" dirty="0"/>
          </a:p>
        </p:txBody>
      </p:sp>
    </p:spTree>
    <p:extLst>
      <p:ext uri="{BB962C8B-B14F-4D97-AF65-F5344CB8AC3E}">
        <p14:creationId xmlns:p14="http://schemas.microsoft.com/office/powerpoint/2010/main" val="1543491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D589-F0B8-00AF-0851-3E167768F342}"/>
              </a:ext>
            </a:extLst>
          </p:cNvPr>
          <p:cNvSpPr>
            <a:spLocks noGrp="1"/>
          </p:cNvSpPr>
          <p:nvPr>
            <p:ph type="title"/>
          </p:nvPr>
        </p:nvSpPr>
        <p:spPr>
          <a:xfrm>
            <a:off x="0" y="0"/>
            <a:ext cx="10515600" cy="1325563"/>
          </a:xfrm>
        </p:spPr>
        <p:txBody>
          <a:bodyPr/>
          <a:lstStyle/>
          <a:p>
            <a:r>
              <a:rPr lang="en-IN" dirty="0"/>
              <a:t>CORE COMPONENTS</a:t>
            </a:r>
          </a:p>
        </p:txBody>
      </p:sp>
      <p:sp>
        <p:nvSpPr>
          <p:cNvPr id="3" name="Content Placeholder 2">
            <a:extLst>
              <a:ext uri="{FF2B5EF4-FFF2-40B4-BE49-F238E27FC236}">
                <a16:creationId xmlns:a16="http://schemas.microsoft.com/office/drawing/2014/main" id="{D7778176-98AB-8790-530B-7F798F232FF6}"/>
              </a:ext>
            </a:extLst>
          </p:cNvPr>
          <p:cNvSpPr>
            <a:spLocks noGrp="1"/>
          </p:cNvSpPr>
          <p:nvPr>
            <p:ph idx="1"/>
          </p:nvPr>
        </p:nvSpPr>
        <p:spPr>
          <a:xfrm>
            <a:off x="5958350" y="1607501"/>
            <a:ext cx="6096000" cy="5250499"/>
          </a:xfrm>
        </p:spPr>
        <p:txBody>
          <a:bodyPr>
            <a:normAutofit/>
          </a:bodyPr>
          <a:lstStyle/>
          <a:p>
            <a:pPr marL="0" indent="0">
              <a:buNone/>
            </a:pPr>
            <a:r>
              <a:rPr lang="en-US" sz="1800" b="1" dirty="0"/>
              <a:t>1)Sensors:</a:t>
            </a:r>
            <a:endParaRPr lang="en-US" sz="1800" dirty="0"/>
          </a:p>
          <a:p>
            <a:pPr>
              <a:buFont typeface="Arial" panose="020B0604020202020204" pitchFamily="34" charset="0"/>
              <a:buChar char="•"/>
            </a:pPr>
            <a:r>
              <a:rPr lang="en-US" sz="1800" b="1" dirty="0"/>
              <a:t>LiDAR (Light Detection and Ranging):</a:t>
            </a:r>
            <a:r>
              <a:rPr lang="en-US" sz="1800" dirty="0"/>
              <a:t> This technology emits laser beams to create a detailed 3D map of the surrounding environment, measuring distances to objects with incredible precision. It can detect obstacles like pedestrians, cyclists, and other vehicles, even in low-light conditions.</a:t>
            </a:r>
          </a:p>
          <a:p>
            <a:pPr>
              <a:buFont typeface="Arial" panose="020B0604020202020204" pitchFamily="34" charset="0"/>
              <a:buChar char="•"/>
            </a:pPr>
            <a:r>
              <a:rPr lang="en-US" sz="1800" b="1" dirty="0"/>
              <a:t>Radar (Radio Detection and Ranging):</a:t>
            </a:r>
            <a:r>
              <a:rPr lang="en-US" sz="1800" dirty="0"/>
              <a:t> Using radio waves, radar can detect objects, estimate their speed and direction, and penetrate fog, rain, and other adverse weather conditions.</a:t>
            </a:r>
          </a:p>
          <a:p>
            <a:pPr>
              <a:buFont typeface="Arial" panose="020B0604020202020204" pitchFamily="34" charset="0"/>
              <a:buChar char="•"/>
            </a:pPr>
            <a:r>
              <a:rPr lang="en-US" sz="1800" b="1" dirty="0"/>
              <a:t>Cameras:</a:t>
            </a:r>
            <a:r>
              <a:rPr lang="en-US" sz="1800" dirty="0"/>
              <a:t> These capture visual information of the road, traffic signs, pedestrians, and other vehicles. Advanced computer vision algorithms analyze these images to identify objects and understand traffic situations.</a:t>
            </a:r>
          </a:p>
          <a:p>
            <a:pPr>
              <a:buFont typeface="Arial" panose="020B0604020202020204" pitchFamily="34" charset="0"/>
              <a:buChar char="•"/>
            </a:pPr>
            <a:r>
              <a:rPr lang="en-US" sz="1800" b="1" dirty="0"/>
              <a:t>Ultrasonic Sensors:</a:t>
            </a:r>
            <a:r>
              <a:rPr lang="en-US" sz="1800" dirty="0"/>
              <a:t> These short-range sensors, often found in the bumpers, detect obstacles very close to the vehicle, such as parking barriers or other cars in a parking lot.</a:t>
            </a:r>
          </a:p>
          <a:p>
            <a:endParaRPr lang="en-IN" sz="1800" dirty="0"/>
          </a:p>
        </p:txBody>
      </p:sp>
      <p:pic>
        <p:nvPicPr>
          <p:cNvPr id="4" name="Picture 3">
            <a:extLst>
              <a:ext uri="{FF2B5EF4-FFF2-40B4-BE49-F238E27FC236}">
                <a16:creationId xmlns:a16="http://schemas.microsoft.com/office/drawing/2014/main" id="{6393B49F-ADD3-D0A4-51D6-8CC6C051F2F0}"/>
              </a:ext>
            </a:extLst>
          </p:cNvPr>
          <p:cNvPicPr>
            <a:picLocks noChangeAspect="1"/>
          </p:cNvPicPr>
          <p:nvPr/>
        </p:nvPicPr>
        <p:blipFill>
          <a:blip r:embed="rId2"/>
          <a:srcRect t="5161" b="5090"/>
          <a:stretch/>
        </p:blipFill>
        <p:spPr>
          <a:xfrm>
            <a:off x="0" y="1607502"/>
            <a:ext cx="5850194" cy="5250497"/>
          </a:xfrm>
          <a:prstGeom prst="rect">
            <a:avLst/>
          </a:prstGeom>
        </p:spPr>
      </p:pic>
    </p:spTree>
    <p:extLst>
      <p:ext uri="{BB962C8B-B14F-4D97-AF65-F5344CB8AC3E}">
        <p14:creationId xmlns:p14="http://schemas.microsoft.com/office/powerpoint/2010/main" val="33093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66E7-D63A-385F-F857-596BB1FB8349}"/>
              </a:ext>
            </a:extLst>
          </p:cNvPr>
          <p:cNvSpPr>
            <a:spLocks noGrp="1"/>
          </p:cNvSpPr>
          <p:nvPr>
            <p:ph type="title"/>
          </p:nvPr>
        </p:nvSpPr>
        <p:spPr/>
        <p:txBody>
          <a:bodyPr/>
          <a:lstStyle/>
          <a:p>
            <a:r>
              <a:rPr lang="en-IN" dirty="0"/>
              <a:t>CORE COMPONENTS</a:t>
            </a:r>
          </a:p>
        </p:txBody>
      </p:sp>
      <p:sp>
        <p:nvSpPr>
          <p:cNvPr id="3" name="Content Placeholder 2">
            <a:extLst>
              <a:ext uri="{FF2B5EF4-FFF2-40B4-BE49-F238E27FC236}">
                <a16:creationId xmlns:a16="http://schemas.microsoft.com/office/drawing/2014/main" id="{6584F518-431E-70FF-84C3-F839ED31B594}"/>
              </a:ext>
            </a:extLst>
          </p:cNvPr>
          <p:cNvSpPr>
            <a:spLocks noGrp="1"/>
          </p:cNvSpPr>
          <p:nvPr>
            <p:ph idx="1"/>
          </p:nvPr>
        </p:nvSpPr>
        <p:spPr/>
        <p:txBody>
          <a:bodyPr>
            <a:normAutofit fontScale="92500" lnSpcReduction="10000"/>
          </a:bodyPr>
          <a:lstStyle/>
          <a:p>
            <a:pPr marL="0" indent="0">
              <a:buNone/>
            </a:pPr>
            <a:r>
              <a:rPr lang="en-US" b="1" dirty="0"/>
              <a:t>2) Artificial Intelligence (AI):</a:t>
            </a:r>
            <a:endParaRPr lang="en-US" dirty="0"/>
          </a:p>
          <a:p>
            <a:pPr>
              <a:buFont typeface="Arial" panose="020B0604020202020204" pitchFamily="34" charset="0"/>
              <a:buChar char="•"/>
            </a:pPr>
            <a:r>
              <a:rPr lang="en-US" b="1" dirty="0"/>
              <a:t>Machine Learning:</a:t>
            </a:r>
            <a:r>
              <a:rPr lang="en-US" dirty="0"/>
              <a:t> This enables the vehicle to learn from vast amounts of data, improving its decision-making capabilities over time. It can recognize patterns in traffic, weather conditions, and road signs, allowing it to adapt to different driving scenarios.</a:t>
            </a:r>
          </a:p>
          <a:p>
            <a:pPr>
              <a:buFont typeface="Arial" panose="020B0604020202020204" pitchFamily="34" charset="0"/>
              <a:buChar char="•"/>
            </a:pPr>
            <a:r>
              <a:rPr lang="en-US" b="1" dirty="0"/>
              <a:t>Computer Vision:</a:t>
            </a:r>
            <a:r>
              <a:rPr lang="en-US" dirty="0"/>
              <a:t> This technology allows the vehicle to interpret visual information from cameras, recognizing objects, traffic signs, and lane markings. It can also detect pedestrians, cyclists, and other road users.</a:t>
            </a:r>
          </a:p>
          <a:p>
            <a:pPr>
              <a:buFont typeface="Arial" panose="020B0604020202020204" pitchFamily="34" charset="0"/>
              <a:buChar char="•"/>
            </a:pPr>
            <a:r>
              <a:rPr lang="en-US" b="1" dirty="0"/>
              <a:t>Deep Learning:</a:t>
            </a:r>
            <a:r>
              <a:rPr lang="en-US" dirty="0"/>
              <a:t> A subset of machine learning, deep learning uses artificial neural networks to process complex data, such as recognizing pedestrians and cyclists in challenging lighting conditions or obscured by other objects.</a:t>
            </a:r>
          </a:p>
          <a:p>
            <a:endParaRPr lang="en-IN" dirty="0"/>
          </a:p>
        </p:txBody>
      </p:sp>
    </p:spTree>
    <p:extLst>
      <p:ext uri="{BB962C8B-B14F-4D97-AF65-F5344CB8AC3E}">
        <p14:creationId xmlns:p14="http://schemas.microsoft.com/office/powerpoint/2010/main" val="305572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1A2E-5198-1D1E-6F80-5DD2F15275DF}"/>
              </a:ext>
            </a:extLst>
          </p:cNvPr>
          <p:cNvSpPr>
            <a:spLocks noGrp="1"/>
          </p:cNvSpPr>
          <p:nvPr>
            <p:ph type="title"/>
          </p:nvPr>
        </p:nvSpPr>
        <p:spPr>
          <a:xfrm>
            <a:off x="0" y="0"/>
            <a:ext cx="10515600" cy="1325563"/>
          </a:xfrm>
        </p:spPr>
        <p:txBody>
          <a:bodyPr/>
          <a:lstStyle/>
          <a:p>
            <a:r>
              <a:rPr lang="en-IN" dirty="0"/>
              <a:t>CORE COMPONENTS</a:t>
            </a:r>
          </a:p>
        </p:txBody>
      </p:sp>
      <p:sp>
        <p:nvSpPr>
          <p:cNvPr id="4" name="Rectangle 1">
            <a:extLst>
              <a:ext uri="{FF2B5EF4-FFF2-40B4-BE49-F238E27FC236}">
                <a16:creationId xmlns:a16="http://schemas.microsoft.com/office/drawing/2014/main" id="{244B9D98-898C-8948-63BA-1F0ACFC814BE}"/>
              </a:ext>
            </a:extLst>
          </p:cNvPr>
          <p:cNvSpPr>
            <a:spLocks noGrp="1" noChangeArrowheads="1"/>
          </p:cNvSpPr>
          <p:nvPr>
            <p:ph idx="1"/>
          </p:nvPr>
        </p:nvSpPr>
        <p:spPr bwMode="auto">
          <a:xfrm>
            <a:off x="6410632" y="1779687"/>
            <a:ext cx="55257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Central Processing Unit (CPU):</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powerful processor processes the data collected by the sensors and makes real-time decisions about steering, acceleration, and braking. It integrates information from multiple sensors to create a comprehensive understanding of the driving environment.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4)Actuators: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Steering Wheel:</a:t>
            </a:r>
            <a:r>
              <a:rPr kumimoji="0" lang="en-US" altLang="en-US" sz="1800" b="0" i="0" u="none" strike="noStrike" cap="none" normalizeH="0" baseline="0" dirty="0">
                <a:ln>
                  <a:noFill/>
                </a:ln>
                <a:solidFill>
                  <a:schemeClr val="tx1"/>
                </a:solidFill>
                <a:effectLst/>
                <a:latin typeface="Arial" panose="020B0604020202020204" pitchFamily="34" charset="0"/>
              </a:rPr>
              <a:t> Controlled by the CPU to steer the vehicle precisely.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Accelerator and Brake Pedals:</a:t>
            </a:r>
            <a:r>
              <a:rPr kumimoji="0" lang="en-US" altLang="en-US" sz="1800" b="0" i="0" u="none" strike="noStrike" cap="none" normalizeH="0" baseline="0" dirty="0">
                <a:ln>
                  <a:noFill/>
                </a:ln>
                <a:solidFill>
                  <a:schemeClr val="tx1"/>
                </a:solidFill>
                <a:effectLst/>
                <a:latin typeface="Arial" panose="020B0604020202020204" pitchFamily="34" charset="0"/>
              </a:rPr>
              <a:t> Controlled by the CPU to accelerate and decelerate the vehicle smoothly and safely.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EB3FDA8-207A-56B4-4750-683401F94D81}"/>
              </a:ext>
            </a:extLst>
          </p:cNvPr>
          <p:cNvPicPr>
            <a:picLocks noChangeAspect="1"/>
          </p:cNvPicPr>
          <p:nvPr/>
        </p:nvPicPr>
        <p:blipFill>
          <a:blip r:embed="rId2"/>
          <a:stretch>
            <a:fillRect/>
          </a:stretch>
        </p:blipFill>
        <p:spPr>
          <a:xfrm>
            <a:off x="0" y="1499419"/>
            <a:ext cx="5663381" cy="5358581"/>
          </a:xfrm>
          <a:prstGeom prst="rect">
            <a:avLst/>
          </a:prstGeom>
        </p:spPr>
      </p:pic>
    </p:spTree>
    <p:extLst>
      <p:ext uri="{BB962C8B-B14F-4D97-AF65-F5344CB8AC3E}">
        <p14:creationId xmlns:p14="http://schemas.microsoft.com/office/powerpoint/2010/main" val="1508583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TotalTime>
  <Words>2279</Words>
  <Application>Microsoft Office PowerPoint</Application>
  <PresentationFormat>Widescreen</PresentationFormat>
  <Paragraphs>126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DRIVERLESS CARS</vt:lpstr>
      <vt:lpstr>HISTORY</vt:lpstr>
      <vt:lpstr>HISTORY</vt:lpstr>
      <vt:lpstr>COMPANIES</vt:lpstr>
      <vt:lpstr>ADVANTAGES</vt:lpstr>
      <vt:lpstr>DISADVANTAGES</vt:lpstr>
      <vt:lpstr>CORE COMPONENTS</vt:lpstr>
      <vt:lpstr>CORE COMPONENTS</vt:lpstr>
      <vt:lpstr>CORE COMPONENTS</vt:lpstr>
      <vt:lpstr> DRIVING MECHANISM</vt:lpstr>
      <vt:lpstr>DRIVING MECHANISM</vt:lpstr>
      <vt:lpstr>SUCCESS</vt:lpstr>
      <vt:lpstr>FAILURES AND REASONS</vt:lpstr>
      <vt:lpstr>FAILURES AND REASONS</vt:lpstr>
      <vt:lpstr>FAILURES AND REASONS</vt:lpstr>
      <vt:lpstr>FAILURES AND REASONS</vt:lpstr>
      <vt:lpstr>SPECIFIC FAILURES AND INCIDENTS</vt:lpstr>
      <vt:lpstr>WHY NOT IN INDIA</vt:lpstr>
      <vt:lpstr>WHY NOT IN INDIA</vt:lpstr>
      <vt:lpstr>WHY NOT IN INDIA</vt:lpstr>
      <vt:lpstr>WHY NOT IN INDIA</vt:lpstr>
      <vt:lpstr>LATEST INNOVATIONS AND TRENDS</vt:lpstr>
      <vt:lpstr>CHALLENGES AND FUTURE OUTLOOKS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Patel Bharvi</dc:creator>
  <cp:lastModifiedBy>Patel Bharvi</cp:lastModifiedBy>
  <cp:revision>3</cp:revision>
  <dcterms:created xsi:type="dcterms:W3CDTF">2024-11-04T06:50:40Z</dcterms:created>
  <dcterms:modified xsi:type="dcterms:W3CDTF">2024-11-06T14:06:51Z</dcterms:modified>
</cp:coreProperties>
</file>