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6" r:id="rId11"/>
    <p:sldId id="265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A58-3367-4B31-8779-3F746BAB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0A1FA-F84A-432C-A59D-41A391D3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4A1E-ED3E-485C-A721-0B7D7E53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14B7-77D4-4A15-B554-4CEF2FA5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3A14-FA28-46EA-90B7-5B190DF9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E952-2EBA-4E13-BF54-66AFD928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C1AE-5725-45B1-8DF2-C51F37EE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FC0A-ED84-47B4-B276-D476E97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D6CC-6AFD-4F9B-BB04-23AB712E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B347-37C3-442F-B28F-95E2B285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6C75A-00E4-4AA2-9036-413F87EB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9CB7-620A-49F4-9B1D-52130E80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8956-298C-49CE-8B56-71D3089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1A33-DB7E-43AF-97C9-23A1D2A1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A02A-CC15-4670-B11E-DD9F317A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D9CC-574C-41BC-91A9-7116312C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01AB-DA42-4FDC-8F51-40468F2B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CB2C-BEDA-43F4-B441-868BD92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4F81-462B-49BB-918A-AF951B9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8294-2501-4D5F-BA6A-A27B32FF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DC0C-5693-45AB-A984-B966BB74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1BE8-E8A6-45C1-9AF0-6EFF92C2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1D84-855D-4DF4-9201-CA3406F6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2CC2-CFDF-45F3-8B80-43155E8C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26F0-F642-4A42-8F3F-8605E533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C84E-551E-4146-B8AE-11FB4D10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4079-B078-4030-AEEB-7E760A7B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4A2D-54FD-4577-AEB6-72845995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F75E9-FBD2-41AC-BEE3-8A89AFCB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E240-50E4-4EAE-8ADF-D1FC5066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C790-0A6A-4EB8-A2C7-FE0DC9E5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E857-3C6A-4067-A6EF-A40B624A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0AC4-A9CB-49B9-99D0-37B4E907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F262-AC9F-4A37-A362-DB8ADB3C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7EF54-0900-4E56-943E-0CAA1DA2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D3981-2A1B-4E65-8714-105A8B3F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057D-7D32-490E-B203-8EB67524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EBCE7-83BE-43EF-9132-1727B36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B8E4C-B946-4A9F-8702-ECF9632D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BFFF-A716-4F23-8BCD-CDDAC70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43A3-F85A-49EF-9B41-101C7606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D43F4-01BF-47E4-8F79-86A2D2A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5FA40-18DB-4604-AD74-FA2551D2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1E94-0849-43E8-8730-3073B281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40883-AED3-471D-9FE2-46F63303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AED0-07F9-445C-B523-DF6AD31F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7BA3-34A2-43A7-BC9C-87FEB308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0E2E-B514-496D-8301-CC4AB150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45908-4686-494E-8C59-59D3BBFB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78C0D-052A-4981-ACBB-F6CC32A1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6E2E4-92F1-46AB-BE58-F6694830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9046-51F4-40F6-8B22-6AEFA2D0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C9D6-4D5A-458B-AD47-2E360D6C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CEB20-E6D0-48FD-80FF-6F6695CED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E2A7-75D9-43E3-A545-488748B0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4E21A-3CE0-4C7C-A942-8FDBDCF4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9FEB-2BEA-4291-ADF4-4A6D2012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D7BB0-6EBC-42E8-ABAD-101B081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bg1"/>
            </a:gs>
            <a:gs pos="100000">
              <a:schemeClr val="tx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0515-8FCF-4EEF-963E-29483978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D6B8-7CCC-4E69-BC4B-46623A58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EA7F-1862-42C3-B9A9-F426F1CDC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C4C2-D26A-4963-82EF-B76277BE714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67EC-81BD-4012-B7A7-18AB33AE4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B0FA-AC11-4B41-822B-0E1108AF6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FC7D-8FEF-471E-A843-F35FE114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08905-4931-4AA8-8B08-0F506097A2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919C9-B0C2-45C8-92CA-B1EE93530F16}"/>
              </a:ext>
            </a:extLst>
          </p:cNvPr>
          <p:cNvSpPr txBox="1"/>
          <p:nvPr/>
        </p:nvSpPr>
        <p:spPr>
          <a:xfrm>
            <a:off x="3596640" y="975360"/>
            <a:ext cx="463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orgia" panose="02040502050405020303" pitchFamily="18" charset="0"/>
              </a:rPr>
              <a:t>Witty Title Here</a:t>
            </a:r>
          </a:p>
        </p:txBody>
      </p:sp>
    </p:spTree>
    <p:extLst>
      <p:ext uri="{BB962C8B-B14F-4D97-AF65-F5344CB8AC3E}">
        <p14:creationId xmlns:p14="http://schemas.microsoft.com/office/powerpoint/2010/main" val="323717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853803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2776493"/>
            <a:ext cx="28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1720E-85AA-4883-906C-3D3C1DA78D01}"/>
              </a:ext>
            </a:extLst>
          </p:cNvPr>
          <p:cNvSpPr txBox="1"/>
          <p:nvPr/>
        </p:nvSpPr>
        <p:spPr>
          <a:xfrm>
            <a:off x="5485621" y="1594883"/>
            <a:ext cx="6005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Ben Harwood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B.S. Mathematics, Northern Kentucky University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Inventory Manager Mercedes-Benz of Fort Mitchell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BB852-C9B8-4577-99CB-4A427AB75353}"/>
              </a:ext>
            </a:extLst>
          </p:cNvPr>
          <p:cNvSpPr txBox="1"/>
          <p:nvPr/>
        </p:nvSpPr>
        <p:spPr>
          <a:xfrm>
            <a:off x="5638800" y="3924300"/>
            <a:ext cx="435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IST 652, IST 659, IST 664, IST 687, </a:t>
            </a:r>
          </a:p>
          <a:p>
            <a:r>
              <a:rPr lang="en-US" b="1" dirty="0">
                <a:latin typeface="Georgia" panose="02040502050405020303" pitchFamily="18" charset="0"/>
              </a:rPr>
              <a:t>IST 707, </a:t>
            </a:r>
            <a:r>
              <a:rPr lang="en-US" dirty="0">
                <a:latin typeface="Georgia" panose="02040502050405020303" pitchFamily="18" charset="0"/>
              </a:rPr>
              <a:t>IST 718</a:t>
            </a:r>
            <a:r>
              <a:rPr lang="en-US" b="1" dirty="0">
                <a:latin typeface="Georgia" panose="02040502050405020303" pitchFamily="18" charset="0"/>
              </a:rPr>
              <a:t>, IST 719, </a:t>
            </a:r>
            <a:r>
              <a:rPr lang="en-US" dirty="0">
                <a:latin typeface="Georgia" panose="02040502050405020303" pitchFamily="18" charset="0"/>
              </a:rPr>
              <a:t>IST 722</a:t>
            </a:r>
            <a:r>
              <a:rPr lang="en-US" b="1" dirty="0">
                <a:latin typeface="Georgia" panose="02040502050405020303" pitchFamily="18" charset="0"/>
              </a:rPr>
              <a:t>, </a:t>
            </a:r>
          </a:p>
          <a:p>
            <a:r>
              <a:rPr lang="en-US" b="1" dirty="0">
                <a:latin typeface="Georgia" panose="02040502050405020303" pitchFamily="18" charset="0"/>
              </a:rPr>
              <a:t>IST 736, </a:t>
            </a:r>
            <a:r>
              <a:rPr lang="en-US" dirty="0">
                <a:latin typeface="Georgia" panose="02040502050405020303" pitchFamily="18" charset="0"/>
              </a:rPr>
              <a:t>IST 769</a:t>
            </a:r>
            <a:r>
              <a:rPr lang="en-US" b="1" dirty="0">
                <a:latin typeface="Georgia" panose="02040502050405020303" pitchFamily="18" charset="0"/>
              </a:rPr>
              <a:t>, IST 772, </a:t>
            </a:r>
            <a:r>
              <a:rPr lang="en-US" dirty="0">
                <a:latin typeface="Georgia" panose="02040502050405020303" pitchFamily="18" charset="0"/>
              </a:rPr>
              <a:t>FIN 654</a:t>
            </a:r>
            <a:r>
              <a:rPr lang="en-US" b="1" dirty="0">
                <a:latin typeface="Georgia" panose="02040502050405020303" pitchFamily="18" charset="0"/>
              </a:rPr>
              <a:t>,</a:t>
            </a:r>
          </a:p>
          <a:p>
            <a:r>
              <a:rPr lang="en-US" b="1" dirty="0">
                <a:latin typeface="Georgia" panose="02040502050405020303" pitchFamily="18" charset="0"/>
              </a:rPr>
              <a:t>MBC 638, </a:t>
            </a:r>
            <a:r>
              <a:rPr lang="en-US" dirty="0">
                <a:latin typeface="Georgia" panose="02040502050405020303" pitchFamily="18" charset="0"/>
              </a:rPr>
              <a:t>SCM 651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5FC65-93F9-46B6-8C0A-13EC8BE346BD}"/>
              </a:ext>
            </a:extLst>
          </p:cNvPr>
          <p:cNvSpPr txBox="1"/>
          <p:nvPr/>
        </p:nvSpPr>
        <p:spPr>
          <a:xfrm>
            <a:off x="3619138" y="361383"/>
            <a:ext cx="332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190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C8874F-53CC-41FD-AADF-8233DF831DEF}"/>
              </a:ext>
            </a:extLst>
          </p:cNvPr>
          <p:cNvGrpSpPr/>
          <p:nvPr/>
        </p:nvGrpSpPr>
        <p:grpSpPr>
          <a:xfrm rot="2774267">
            <a:off x="-323167" y="1548817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CA79991-D968-499D-962F-FA92FCEE6A75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C40B21E-A976-4F31-99FF-6ED4E5A430FE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3570723" y="362363"/>
            <a:ext cx="394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11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15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21C99-6959-4874-B653-77F75F2E4815}"/>
              </a:ext>
            </a:extLst>
          </p:cNvPr>
          <p:cNvSpPr txBox="1"/>
          <p:nvPr/>
        </p:nvSpPr>
        <p:spPr>
          <a:xfrm>
            <a:off x="5543551" y="1588536"/>
            <a:ext cx="5543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Describe a broad overview of the major practice areas in data science.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Collect and organize data.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>
                <a:noFill/>
                <a:latin typeface="Georgia" panose="02040502050405020303" pitchFamily="18" charset="0"/>
              </a:rPr>
              <a:t>IST652, IST664,</a:t>
            </a:r>
            <a:r>
              <a:rPr lang="en-US" dirty="0">
                <a:noFill/>
                <a:latin typeface="Georgia" panose="02040502050405020303" pitchFamily="18" charset="0"/>
              </a:rPr>
              <a:t> </a:t>
            </a:r>
            <a:r>
              <a:rPr lang="en-US" b="1" dirty="0">
                <a:noFill/>
                <a:latin typeface="Georgia" panose="02040502050405020303" pitchFamily="18" charset="0"/>
              </a:rPr>
              <a:t>IST687, IST707, IST736, MBC638</a:t>
            </a:r>
            <a:endParaRPr lang="en-US" dirty="0">
              <a:noFill/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Identify patterns in data visualization, statistical analysis, and data mining.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>
                <a:noFill/>
                <a:latin typeface="Georgia" panose="02040502050405020303" pitchFamily="18" charset="0"/>
              </a:rPr>
              <a:t>IST687, IST719</a:t>
            </a:r>
            <a:endParaRPr lang="en-US" dirty="0">
              <a:noFill/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Develop alternative strategies based on the data. </a:t>
            </a:r>
            <a:r>
              <a:rPr lang="en-US" b="1" dirty="0">
                <a:noFill/>
                <a:latin typeface="Georgia" panose="02040502050405020303" pitchFamily="18" charset="0"/>
              </a:rPr>
              <a:t>IST 687, IST652, IST736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Develop a plan of action to implement the business decisions derived from the analyses. </a:t>
            </a:r>
            <a:r>
              <a:rPr lang="en-US" b="1" dirty="0">
                <a:noFill/>
                <a:latin typeface="Georgia" panose="02040502050405020303" pitchFamily="18" charset="0"/>
              </a:rPr>
              <a:t>IST 687, IST772 (IST722, not included)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Synthesize the ethical dimensions of data science practice (e.g. privacy) </a:t>
            </a:r>
            <a:r>
              <a:rPr lang="en-US" b="1" dirty="0">
                <a:noFill/>
                <a:latin typeface="Georgia" panose="02040502050405020303" pitchFamily="18" charset="0"/>
              </a:rPr>
              <a:t>IST659, IST664, IST772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Demonstrate communication skills regarding data and its analysis </a:t>
            </a:r>
            <a:r>
              <a:rPr lang="en-US" b="1" dirty="0">
                <a:noFill/>
                <a:latin typeface="Georgia" panose="02040502050405020303" pitchFamily="18" charset="0"/>
              </a:rPr>
              <a:t>IST687, IST707, IST772</a:t>
            </a:r>
            <a:endParaRPr lang="en-US" dirty="0">
              <a:noFill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6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C8874F-53CC-41FD-AADF-8233DF831DEF}"/>
              </a:ext>
            </a:extLst>
          </p:cNvPr>
          <p:cNvGrpSpPr/>
          <p:nvPr/>
        </p:nvGrpSpPr>
        <p:grpSpPr>
          <a:xfrm rot="2774267">
            <a:off x="-323167" y="1548817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CA79991-D968-499D-962F-FA92FCEE6A75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C40B21E-A976-4F31-99FF-6ED4E5A430FE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11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15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21C99-6959-4874-B653-77F75F2E4815}"/>
              </a:ext>
            </a:extLst>
          </p:cNvPr>
          <p:cNvSpPr txBox="1"/>
          <p:nvPr/>
        </p:nvSpPr>
        <p:spPr>
          <a:xfrm>
            <a:off x="5543551" y="1611298"/>
            <a:ext cx="5543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Describe a broad overview of the major practice areas in data science. </a:t>
            </a: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Collect and organize data. </a:t>
            </a:r>
            <a:r>
              <a:rPr lang="en-US" b="1" dirty="0">
                <a:latin typeface="Georgia" panose="02040502050405020303" pitchFamily="18" charset="0"/>
              </a:rPr>
              <a:t>IST652, IST664,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IST687, IST707, IST736, MBC638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Identify patterns in data visualization, statistical analysis, and data mining. </a:t>
            </a:r>
            <a:r>
              <a:rPr lang="en-US" b="1" dirty="0">
                <a:latin typeface="Georgia" panose="02040502050405020303" pitchFamily="18" charset="0"/>
              </a:rPr>
              <a:t>IST687, IST719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Develop alternative strategies based on the data. </a:t>
            </a:r>
            <a:r>
              <a:rPr lang="en-US" b="1" dirty="0">
                <a:latin typeface="Georgia" panose="02040502050405020303" pitchFamily="18" charset="0"/>
              </a:rPr>
              <a:t>IST 687, IST652, IST736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Develop a plan of action to implement the business decisions derived from the analyses. </a:t>
            </a:r>
            <a:r>
              <a:rPr lang="en-US" b="1" dirty="0">
                <a:latin typeface="Georgia" panose="02040502050405020303" pitchFamily="18" charset="0"/>
              </a:rPr>
              <a:t>IST 687, IST772 (IST722, not included)</a:t>
            </a: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Synthesize the ethical dimensions of data science practice (e.g. privacy) </a:t>
            </a:r>
            <a:r>
              <a:rPr lang="en-US" b="1" dirty="0">
                <a:latin typeface="Georgia" panose="02040502050405020303" pitchFamily="18" charset="0"/>
              </a:rPr>
              <a:t>IST659, IST664, IST772</a:t>
            </a: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Demonstrate communication skills regarding data and its analysis </a:t>
            </a:r>
            <a:r>
              <a:rPr lang="en-US" b="1" dirty="0">
                <a:latin typeface="Georgia" panose="02040502050405020303" pitchFamily="18" charset="0"/>
              </a:rPr>
              <a:t>IST687, IST707, IST772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001A5-7E01-4C55-B9B3-839D55FABAC6}"/>
              </a:ext>
            </a:extLst>
          </p:cNvPr>
          <p:cNvSpPr txBox="1"/>
          <p:nvPr/>
        </p:nvSpPr>
        <p:spPr>
          <a:xfrm>
            <a:off x="3570723" y="362363"/>
            <a:ext cx="394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373079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9787E5E-9088-49B9-A2A8-495F8FCFD31D}"/>
              </a:ext>
            </a:extLst>
          </p:cNvPr>
          <p:cNvGrpSpPr/>
          <p:nvPr/>
        </p:nvGrpSpPr>
        <p:grpSpPr>
          <a:xfrm rot="455024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A21B6-BCAC-4A6E-BF44-E9C5B192787A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03CAC39-EE16-4E76-AFEF-339F6D5A3E3A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6" y="360904"/>
            <a:ext cx="355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30706-5DA6-4C61-97F8-462C858999CD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IST659, IST687, MBC638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9DF9F1-5CC3-4C4A-9EB5-FAA4E6745E7E}"/>
              </a:ext>
            </a:extLst>
          </p:cNvPr>
          <p:cNvSpPr txBox="1"/>
          <p:nvPr/>
        </p:nvSpPr>
        <p:spPr>
          <a:xfrm>
            <a:off x="12496801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Admin Concepts &amp;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51539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9787E5E-9088-49B9-A2A8-495F8FCFD31D}"/>
              </a:ext>
            </a:extLst>
          </p:cNvPr>
          <p:cNvGrpSpPr/>
          <p:nvPr/>
        </p:nvGrpSpPr>
        <p:grpSpPr>
          <a:xfrm rot="455024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A21B6-BCAC-4A6E-BF44-E9C5B192787A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03CAC39-EE16-4E76-AFEF-339F6D5A3E3A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6" y="360904"/>
            <a:ext cx="355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30706-5DA6-4C61-97F8-462C858999CD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IST687, MBC638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33D03-425C-4595-A642-4F70EB45FD1C}"/>
              </a:ext>
            </a:extLst>
          </p:cNvPr>
          <p:cNvSpPr/>
          <p:nvPr/>
        </p:nvSpPr>
        <p:spPr>
          <a:xfrm>
            <a:off x="5077955" y="1911732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IST659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38265-1A72-4047-8F52-B92F30242396}"/>
              </a:ext>
            </a:extLst>
          </p:cNvPr>
          <p:cNvSpPr txBox="1"/>
          <p:nvPr/>
        </p:nvSpPr>
        <p:spPr>
          <a:xfrm>
            <a:off x="6343651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Admin Concepts &amp; Database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BBFA7-B6E9-40B3-AC87-8DF9F43148D4}"/>
              </a:ext>
            </a:extLst>
          </p:cNvPr>
          <p:cNvSpPr/>
          <p:nvPr/>
        </p:nvSpPr>
        <p:spPr>
          <a:xfrm>
            <a:off x="5077955" y="303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Design and implement a database to solve a data management problem of your choice.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B4620-CDAC-4EA2-9E79-A76F8F5212FA}"/>
              </a:ext>
            </a:extLst>
          </p:cNvPr>
          <p:cNvSpPr/>
          <p:nvPr/>
        </p:nvSpPr>
        <p:spPr>
          <a:xfrm>
            <a:off x="5077955" y="37536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An inventory management system for an automotive dealership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73FF96-6769-4BF4-BB42-24492ED8B18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4940" y="4417836"/>
            <a:ext cx="2452370" cy="223393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454F3BA-F99B-4D2E-BCCA-26B1A0F79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13" y="4214343"/>
            <a:ext cx="2857688" cy="2309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2BF829-E07A-4B23-BDC6-3536BA7FB4B8}"/>
              </a:ext>
            </a:extLst>
          </p:cNvPr>
          <p:cNvSpPr txBox="1"/>
          <p:nvPr/>
        </p:nvSpPr>
        <p:spPr>
          <a:xfrm>
            <a:off x="12325351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Analysis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5131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9787E5E-9088-49B9-A2A8-495F8FCFD31D}"/>
              </a:ext>
            </a:extLst>
          </p:cNvPr>
          <p:cNvGrpSpPr/>
          <p:nvPr/>
        </p:nvGrpSpPr>
        <p:grpSpPr>
          <a:xfrm rot="455024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A21B6-BCAC-4A6E-BF44-E9C5B192787A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03CAC39-EE16-4E76-AFEF-339F6D5A3E3A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6" y="360904"/>
            <a:ext cx="355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30706-5DA6-4C61-97F8-462C858999CD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IST659, IST687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33D03-425C-4595-A642-4F70EB45FD1C}"/>
              </a:ext>
            </a:extLst>
          </p:cNvPr>
          <p:cNvSpPr/>
          <p:nvPr/>
        </p:nvSpPr>
        <p:spPr>
          <a:xfrm>
            <a:off x="5077955" y="1911732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MBC638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326F9-B780-44BA-BAA4-F4C1FF04C1CC}"/>
              </a:ext>
            </a:extLst>
          </p:cNvPr>
          <p:cNvSpPr txBox="1"/>
          <p:nvPr/>
        </p:nvSpPr>
        <p:spPr>
          <a:xfrm>
            <a:off x="6343651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Analysis and Decision Making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523FB0-F8BD-47A8-ADC3-B80E0628C200}"/>
              </a:ext>
            </a:extLst>
          </p:cNvPr>
          <p:cNvSpPr/>
          <p:nvPr/>
        </p:nvSpPr>
        <p:spPr>
          <a:xfrm>
            <a:off x="5077955" y="303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Identify and improve upon a process using Lean Six Sigma methodology.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EB0D4-29FD-422B-AF36-90856D4980ED}"/>
              </a:ext>
            </a:extLst>
          </p:cNvPr>
          <p:cNvSpPr/>
          <p:nvPr/>
        </p:nvSpPr>
        <p:spPr>
          <a:xfrm>
            <a:off x="5077955" y="3639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Reduce the time new cars sit stagnant on a dealership lot.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CC6D6-E032-4370-8595-EBC14C57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82" y="4203393"/>
            <a:ext cx="3680160" cy="20398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8656DD-78E0-4699-B8C2-BB6AF8B060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068" y="4285664"/>
            <a:ext cx="2869677" cy="2350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A11F57-E990-45E8-962D-C9C50E15584F}"/>
              </a:ext>
            </a:extLst>
          </p:cNvPr>
          <p:cNvSpPr txBox="1"/>
          <p:nvPr/>
        </p:nvSpPr>
        <p:spPr>
          <a:xfrm>
            <a:off x="12496801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944615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9787E5E-9088-49B9-A2A8-495F8FCFD31D}"/>
              </a:ext>
            </a:extLst>
          </p:cNvPr>
          <p:cNvGrpSpPr/>
          <p:nvPr/>
        </p:nvGrpSpPr>
        <p:grpSpPr>
          <a:xfrm rot="455024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A21B6-BCAC-4A6E-BF44-E9C5B192787A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03CAC39-EE16-4E76-AFEF-339F6D5A3E3A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6" y="360904"/>
            <a:ext cx="355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30706-5DA6-4C61-97F8-462C858999CD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IST659, MBC638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33D03-425C-4595-A642-4F70EB45FD1C}"/>
              </a:ext>
            </a:extLst>
          </p:cNvPr>
          <p:cNvSpPr/>
          <p:nvPr/>
        </p:nvSpPr>
        <p:spPr>
          <a:xfrm>
            <a:off x="5077955" y="1911732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IST687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326F9-B780-44BA-BAA4-F4C1FF04C1CC}"/>
              </a:ext>
            </a:extLst>
          </p:cNvPr>
          <p:cNvSpPr txBox="1"/>
          <p:nvPr/>
        </p:nvSpPr>
        <p:spPr>
          <a:xfrm>
            <a:off x="6343651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Applied Data Science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523FB0-F8BD-47A8-ADC3-B80E0628C200}"/>
              </a:ext>
            </a:extLst>
          </p:cNvPr>
          <p:cNvSpPr/>
          <p:nvPr/>
        </p:nvSpPr>
        <p:spPr>
          <a:xfrm>
            <a:off x="5077955" y="30328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Pick and analyze a dataset.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EB0D4-29FD-422B-AF36-90856D4980ED}"/>
              </a:ext>
            </a:extLst>
          </p:cNvPr>
          <p:cNvSpPr/>
          <p:nvPr/>
        </p:nvSpPr>
        <p:spPr>
          <a:xfrm>
            <a:off x="5077955" y="35917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My group and I studied data from Major League Baseball to determine the effectiveness of</a:t>
            </a:r>
          </a:p>
          <a:p>
            <a:r>
              <a:rPr lang="en-US" dirty="0">
                <a:latin typeface="Georgia" panose="02040502050405020303" pitchFamily="18" charset="0"/>
              </a:rPr>
              <a:t>the Designated Hitter and whether it should be adopted by the National League.</a:t>
            </a:r>
          </a:p>
        </p:txBody>
      </p:sp>
    </p:spTree>
    <p:extLst>
      <p:ext uri="{BB962C8B-B14F-4D97-AF65-F5344CB8AC3E}">
        <p14:creationId xmlns:p14="http://schemas.microsoft.com/office/powerpoint/2010/main" val="403930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27457-9668-40A6-B655-90178B4CF314}"/>
              </a:ext>
            </a:extLst>
          </p:cNvPr>
          <p:cNvGrpSpPr/>
          <p:nvPr/>
        </p:nvGrpSpPr>
        <p:grpSpPr>
          <a:xfrm rot="628066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64810B0-2624-437E-A69D-392D993490AD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E39C244-A664-4F80-86E5-0C1701C1749D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5" y="360904"/>
            <a:ext cx="406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CFFCEE-4BB5-4A3C-9EC8-DD459960DD56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IST707, IST719, IST772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12411076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4507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27457-9668-40A6-B655-90178B4CF314}"/>
              </a:ext>
            </a:extLst>
          </p:cNvPr>
          <p:cNvGrpSpPr/>
          <p:nvPr/>
        </p:nvGrpSpPr>
        <p:grpSpPr>
          <a:xfrm rot="628066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64810B0-2624-437E-A69D-392D993490AD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E39C244-A664-4F80-86E5-0C1701C1749D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5" y="360904"/>
            <a:ext cx="406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CFFCEE-4BB5-4A3C-9EC8-DD459960DD56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IST719, IST772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6315076" y="1933434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Data Analytics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E8781-B0E3-4F1A-815A-9A22B21492FB}"/>
              </a:ext>
            </a:extLst>
          </p:cNvPr>
          <p:cNvSpPr/>
          <p:nvPr/>
        </p:nvSpPr>
        <p:spPr>
          <a:xfrm>
            <a:off x="5077955" y="1911732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IST707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7A4F0C-F548-4F04-9F46-247F965C5F42}"/>
              </a:ext>
            </a:extLst>
          </p:cNvPr>
          <p:cNvSpPr/>
          <p:nvPr/>
        </p:nvSpPr>
        <p:spPr>
          <a:xfrm>
            <a:off x="5077955" y="2528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Solve a data mining problem.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CA035-2B40-4ABE-BA9B-AC72DD40869C}"/>
              </a:ext>
            </a:extLst>
          </p:cNvPr>
          <p:cNvSpPr/>
          <p:nvPr/>
        </p:nvSpPr>
        <p:spPr>
          <a:xfrm>
            <a:off x="5077955" y="30011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Can we predict where the United Way places its locations?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BD3571-AA93-4329-BE09-5A6B356A4CF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69" y="3696886"/>
            <a:ext cx="2787309" cy="3047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6E032-85C2-4869-AB77-D50E5D28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751293"/>
            <a:ext cx="5339263" cy="262093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E96E64B-2500-4AC9-9596-CB7802C95F76}"/>
              </a:ext>
            </a:extLst>
          </p:cNvPr>
          <p:cNvSpPr txBox="1"/>
          <p:nvPr/>
        </p:nvSpPr>
        <p:spPr>
          <a:xfrm>
            <a:off x="12230101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Information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0056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27457-9668-40A6-B655-90178B4CF314}"/>
              </a:ext>
            </a:extLst>
          </p:cNvPr>
          <p:cNvGrpSpPr/>
          <p:nvPr/>
        </p:nvGrpSpPr>
        <p:grpSpPr>
          <a:xfrm rot="628066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64810B0-2624-437E-A69D-392D993490AD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E39C244-A664-4F80-86E5-0C1701C1749D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5" y="360904"/>
            <a:ext cx="406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CFFCEE-4BB5-4A3C-9EC8-DD459960DD56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IST707, IST772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6315076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Information Visualization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E8781-B0E3-4F1A-815A-9A22B21492FB}"/>
              </a:ext>
            </a:extLst>
          </p:cNvPr>
          <p:cNvSpPr/>
          <p:nvPr/>
        </p:nvSpPr>
        <p:spPr>
          <a:xfrm>
            <a:off x="5077955" y="1911732"/>
            <a:ext cx="113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IST719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7A4F0C-F548-4F04-9F46-247F965C5F42}"/>
              </a:ext>
            </a:extLst>
          </p:cNvPr>
          <p:cNvSpPr/>
          <p:nvPr/>
        </p:nvSpPr>
        <p:spPr>
          <a:xfrm>
            <a:off x="5077955" y="2528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Create and present a poster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CA035-2B40-4ABE-BA9B-AC72DD40869C}"/>
              </a:ext>
            </a:extLst>
          </p:cNvPr>
          <p:cNvSpPr/>
          <p:nvPr/>
        </p:nvSpPr>
        <p:spPr>
          <a:xfrm>
            <a:off x="5077955" y="2982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Class distribution in World of Warcraft Mythic+ Dungeons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91A69D-8B05-4D14-958A-ADEEC21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9" y="3651490"/>
            <a:ext cx="3480785" cy="3045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9BB37-A0B0-4660-9E77-0EBDA6C4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12" y="3650944"/>
            <a:ext cx="3265288" cy="3046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BBF35D-FC9A-4E38-943A-D156E0741290}"/>
              </a:ext>
            </a:extLst>
          </p:cNvPr>
          <p:cNvSpPr txBox="1"/>
          <p:nvPr/>
        </p:nvSpPr>
        <p:spPr>
          <a:xfrm>
            <a:off x="12277726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Quantitative Reasoning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2667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08905-4931-4AA8-8B08-0F506097A2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03D5E5-E0FD-4A83-977E-D75431BD361F}"/>
              </a:ext>
            </a:extLst>
          </p:cNvPr>
          <p:cNvSpPr/>
          <p:nvPr/>
        </p:nvSpPr>
        <p:spPr>
          <a:xfrm>
            <a:off x="-889000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27457-9668-40A6-B655-90178B4CF314}"/>
              </a:ext>
            </a:extLst>
          </p:cNvPr>
          <p:cNvGrpSpPr/>
          <p:nvPr/>
        </p:nvGrpSpPr>
        <p:grpSpPr>
          <a:xfrm rot="628066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64810B0-2624-437E-A69D-392D993490AD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E39C244-A664-4F80-86E5-0C1701C1749D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3661115" y="360904"/>
            <a:ext cx="406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CFFCEE-4BB5-4A3C-9EC8-DD459960DD56}"/>
              </a:ext>
            </a:extLst>
          </p:cNvPr>
          <p:cNvSpPr/>
          <p:nvPr/>
        </p:nvSpPr>
        <p:spPr>
          <a:xfrm>
            <a:off x="7886700" y="10860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IST707, IST719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6315076" y="1911732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Quantitative Reasoning in Data Science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E8781-B0E3-4F1A-815A-9A22B21492FB}"/>
              </a:ext>
            </a:extLst>
          </p:cNvPr>
          <p:cNvSpPr/>
          <p:nvPr/>
        </p:nvSpPr>
        <p:spPr>
          <a:xfrm>
            <a:off x="5077955" y="1911732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IST772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7A4F0C-F548-4F04-9F46-247F965C5F42}"/>
              </a:ext>
            </a:extLst>
          </p:cNvPr>
          <p:cNvSpPr/>
          <p:nvPr/>
        </p:nvSpPr>
        <p:spPr>
          <a:xfrm>
            <a:off x="5097005" y="27280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Perform a comprehensive statistical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CA035-2B40-4ABE-BA9B-AC72DD40869C}"/>
              </a:ext>
            </a:extLst>
          </p:cNvPr>
          <p:cNvSpPr/>
          <p:nvPr/>
        </p:nvSpPr>
        <p:spPr>
          <a:xfrm>
            <a:off x="5097005" y="33345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Analyze multiple datasets pertaining to vaccinations to make recommendations to a scientifically inclined member of a state legislator’s office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C18F38A-7435-4B78-A296-039036D7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4310861"/>
            <a:ext cx="2034267" cy="218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FB39CA-D571-4523-BFA7-A3A63C04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86" y="4446571"/>
            <a:ext cx="6331279" cy="15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5C63A-354A-4AC3-B2E1-B5BFECF7C4F2}"/>
              </a:ext>
            </a:extLst>
          </p:cNvPr>
          <p:cNvGrpSpPr/>
          <p:nvPr/>
        </p:nvGrpSpPr>
        <p:grpSpPr>
          <a:xfrm rot="8022828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7EAD67B-BA4E-4F40-8B49-00153247B840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F92869-87CF-4C53-BDEB-A28CF42403A8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4194682" y="174491"/>
            <a:ext cx="19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2251-FCB2-4C48-A03F-6511AFC1662B}"/>
              </a:ext>
            </a:extLst>
          </p:cNvPr>
          <p:cNvSpPr txBox="1"/>
          <p:nvPr/>
        </p:nvSpPr>
        <p:spPr>
          <a:xfrm>
            <a:off x="7866999" y="132015"/>
            <a:ext cx="27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IST652, IST664, IST736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92820-666C-4E52-B6F9-CDCBCDF52123}"/>
              </a:ext>
            </a:extLst>
          </p:cNvPr>
          <p:cNvSpPr txBox="1"/>
          <p:nvPr/>
        </p:nvSpPr>
        <p:spPr>
          <a:xfrm>
            <a:off x="12306301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Scripting for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163506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5C63A-354A-4AC3-B2E1-B5BFECF7C4F2}"/>
              </a:ext>
            </a:extLst>
          </p:cNvPr>
          <p:cNvGrpSpPr/>
          <p:nvPr/>
        </p:nvGrpSpPr>
        <p:grpSpPr>
          <a:xfrm rot="8022828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7EAD67B-BA4E-4F40-8B49-00153247B840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F92869-87CF-4C53-BDEB-A28CF42403A8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4194682" y="174491"/>
            <a:ext cx="19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12991648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Natural Language Processing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1C692A-8007-41AD-BF30-BD35742C72EE}"/>
              </a:ext>
            </a:extLst>
          </p:cNvPr>
          <p:cNvSpPr/>
          <p:nvPr/>
        </p:nvSpPr>
        <p:spPr>
          <a:xfrm>
            <a:off x="7886700" y="16575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IST664, IST736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1AEACF-4FB8-44E7-8B25-BC69BAE30CF9}"/>
              </a:ext>
            </a:extLst>
          </p:cNvPr>
          <p:cNvSpPr/>
          <p:nvPr/>
        </p:nvSpPr>
        <p:spPr>
          <a:xfrm>
            <a:off x="5187679" y="209639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IST652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11C2A6-1180-418C-A904-C9A835F74EF6}"/>
              </a:ext>
            </a:extLst>
          </p:cNvPr>
          <p:cNvSpPr/>
          <p:nvPr/>
        </p:nvSpPr>
        <p:spPr>
          <a:xfrm>
            <a:off x="6496050" y="2101878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Scripting for Data Analysis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BC616-A4F0-43B7-B1D3-18BB93CCA2B6}"/>
              </a:ext>
            </a:extLst>
          </p:cNvPr>
          <p:cNvSpPr/>
          <p:nvPr/>
        </p:nvSpPr>
        <p:spPr>
          <a:xfrm>
            <a:off x="5187679" y="27288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Write a Python program to access and collect data from multiple sources and types (both structured and unstructured), and process and study the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0BD6F7-0A9C-41CF-A948-81BAA9B4F806}"/>
              </a:ext>
            </a:extLst>
          </p:cNvPr>
          <p:cNvSpPr/>
          <p:nvPr/>
        </p:nvSpPr>
        <p:spPr>
          <a:xfrm>
            <a:off x="5187679" y="36352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Determine how much influence a governor can have on how their state votes in presidential</a:t>
            </a:r>
          </a:p>
          <a:p>
            <a:r>
              <a:rPr lang="en-US" dirty="0">
                <a:latin typeface="Georgia" panose="02040502050405020303" pitchFamily="18" charset="0"/>
              </a:rPr>
              <a:t>elections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6ABDD7-5148-490C-910C-8C42BDDB574B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46" y="4800214"/>
            <a:ext cx="2902515" cy="19396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942E583-BA35-4585-AF99-2E837EFE197E}"/>
              </a:ext>
            </a:extLst>
          </p:cNvPr>
          <p:cNvSpPr/>
          <p:nvPr/>
        </p:nvSpPr>
        <p:spPr>
          <a:xfrm>
            <a:off x="3667696" y="4848964"/>
            <a:ext cx="44654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was performed to predict </a:t>
            </a:r>
            <a:r>
              <a:rPr lang="en-US" sz="16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DemJumpers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Sentiment. Regression yields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(1, 35) = 13.47,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0.0007,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0.257. </a:t>
            </a:r>
          </a:p>
          <a:p>
            <a:endParaRPr lang="en-US" sz="16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</a:t>
            </a:r>
            <a:r>
              <a:rPr lang="en-US" sz="16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RepJumpers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regression yields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(1, 35) = 4.629,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0.0384, </a:t>
            </a:r>
            <a:r>
              <a:rPr lang="en-US" sz="16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6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0.092. </a:t>
            </a:r>
            <a:endParaRPr lang="en-US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17F69B-40B0-4503-9864-57C600FB3706}"/>
              </a:ext>
            </a:extLst>
          </p:cNvPr>
          <p:cNvSpPr/>
          <p:nvPr/>
        </p:nvSpPr>
        <p:spPr>
          <a:xfrm>
            <a:off x="3564142" y="4565711"/>
            <a:ext cx="4569013" cy="2262591"/>
          </a:xfrm>
          <a:custGeom>
            <a:avLst/>
            <a:gdLst>
              <a:gd name="connsiteX0" fmla="*/ 159657 w 6096000"/>
              <a:gd name="connsiteY0" fmla="*/ 156260 h 1365793"/>
              <a:gd name="connsiteX1" fmla="*/ 159657 w 6096000"/>
              <a:gd name="connsiteY1" fmla="*/ 1203784 h 1365793"/>
              <a:gd name="connsiteX2" fmla="*/ 5921828 w 6096000"/>
              <a:gd name="connsiteY2" fmla="*/ 1203784 h 1365793"/>
              <a:gd name="connsiteX3" fmla="*/ 5921828 w 6096000"/>
              <a:gd name="connsiteY3" fmla="*/ 156260 h 1365793"/>
              <a:gd name="connsiteX4" fmla="*/ 0 w 6096000"/>
              <a:gd name="connsiteY4" fmla="*/ 0 h 1365793"/>
              <a:gd name="connsiteX5" fmla="*/ 6096000 w 6096000"/>
              <a:gd name="connsiteY5" fmla="*/ 0 h 1365793"/>
              <a:gd name="connsiteX6" fmla="*/ 6096000 w 6096000"/>
              <a:gd name="connsiteY6" fmla="*/ 1365793 h 1365793"/>
              <a:gd name="connsiteX7" fmla="*/ 0 w 6096000"/>
              <a:gd name="connsiteY7" fmla="*/ 1365793 h 136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365793">
                <a:moveTo>
                  <a:pt x="159657" y="156260"/>
                </a:moveTo>
                <a:lnTo>
                  <a:pt x="159657" y="1203784"/>
                </a:lnTo>
                <a:lnTo>
                  <a:pt x="5921828" y="1203784"/>
                </a:lnTo>
                <a:lnTo>
                  <a:pt x="5921828" y="156260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365793"/>
                </a:lnTo>
                <a:lnTo>
                  <a:pt x="0" y="1365793"/>
                </a:lnTo>
                <a:close/>
              </a:path>
            </a:pathLst>
          </a:cu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6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 uiExpand="1" build="p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5C63A-354A-4AC3-B2E1-B5BFECF7C4F2}"/>
              </a:ext>
            </a:extLst>
          </p:cNvPr>
          <p:cNvGrpSpPr/>
          <p:nvPr/>
        </p:nvGrpSpPr>
        <p:grpSpPr>
          <a:xfrm rot="8022828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7EAD67B-BA4E-4F40-8B49-00153247B840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F92869-87CF-4C53-BDEB-A28CF42403A8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4194682" y="174491"/>
            <a:ext cx="19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651EF-7EAE-4E80-B082-EA409D92A0EC}"/>
              </a:ext>
            </a:extLst>
          </p:cNvPr>
          <p:cNvSpPr txBox="1"/>
          <p:nvPr/>
        </p:nvSpPr>
        <p:spPr>
          <a:xfrm>
            <a:off x="12991648" y="1911732"/>
            <a:ext cx="432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Text Mining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1C692A-8007-41AD-BF30-BD35742C72EE}"/>
              </a:ext>
            </a:extLst>
          </p:cNvPr>
          <p:cNvSpPr/>
          <p:nvPr/>
        </p:nvSpPr>
        <p:spPr>
          <a:xfrm>
            <a:off x="7886700" y="16575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IST652, IST736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1AEACF-4FB8-44E7-8B25-BC69BAE30CF9}"/>
              </a:ext>
            </a:extLst>
          </p:cNvPr>
          <p:cNvSpPr/>
          <p:nvPr/>
        </p:nvSpPr>
        <p:spPr>
          <a:xfrm>
            <a:off x="5187679" y="2096398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IST664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11C2A6-1180-418C-A904-C9A835F74EF6}"/>
              </a:ext>
            </a:extLst>
          </p:cNvPr>
          <p:cNvSpPr/>
          <p:nvPr/>
        </p:nvSpPr>
        <p:spPr>
          <a:xfrm>
            <a:off x="6496050" y="2101878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Natural Language Processing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BC616-A4F0-43B7-B1D3-18BB93CCA2B6}"/>
              </a:ext>
            </a:extLst>
          </p:cNvPr>
          <p:cNvSpPr/>
          <p:nvPr/>
        </p:nvSpPr>
        <p:spPr>
          <a:xfrm>
            <a:off x="5187679" y="27288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Classification of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0BD6F7-0A9C-41CF-A948-81BAA9B4F806}"/>
              </a:ext>
            </a:extLst>
          </p:cNvPr>
          <p:cNvSpPr/>
          <p:nvPr/>
        </p:nvSpPr>
        <p:spPr>
          <a:xfrm>
            <a:off x="5187679" y="31971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Gubernatorial inaugural speeches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73231-560F-49D2-BF35-B49774E4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3813632"/>
            <a:ext cx="3192382" cy="2566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35322F-9AAE-43A6-9A3E-135359BD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448" y="3731666"/>
            <a:ext cx="2266702" cy="27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5C63A-354A-4AC3-B2E1-B5BFECF7C4F2}"/>
              </a:ext>
            </a:extLst>
          </p:cNvPr>
          <p:cNvGrpSpPr/>
          <p:nvPr/>
        </p:nvGrpSpPr>
        <p:grpSpPr>
          <a:xfrm rot="8022828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7EAD67B-BA4E-4F40-8B49-00153247B840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F92869-87CF-4C53-BDEB-A28CF42403A8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4194682" y="174491"/>
            <a:ext cx="19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1C692A-8007-41AD-BF30-BD35742C72EE}"/>
              </a:ext>
            </a:extLst>
          </p:cNvPr>
          <p:cNvSpPr/>
          <p:nvPr/>
        </p:nvSpPr>
        <p:spPr>
          <a:xfrm>
            <a:off x="7886700" y="165754"/>
            <a:ext cx="320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IST652, IST664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1AEACF-4FB8-44E7-8B25-BC69BAE30CF9}"/>
              </a:ext>
            </a:extLst>
          </p:cNvPr>
          <p:cNvSpPr/>
          <p:nvPr/>
        </p:nvSpPr>
        <p:spPr>
          <a:xfrm>
            <a:off x="5187679" y="2096398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IST736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11C2A6-1180-418C-A904-C9A835F74EF6}"/>
              </a:ext>
            </a:extLst>
          </p:cNvPr>
          <p:cNvSpPr/>
          <p:nvPr/>
        </p:nvSpPr>
        <p:spPr>
          <a:xfrm>
            <a:off x="6496050" y="2101878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Text Mining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BC616-A4F0-43B7-B1D3-18BB93CCA2B6}"/>
              </a:ext>
            </a:extLst>
          </p:cNvPr>
          <p:cNvSpPr/>
          <p:nvPr/>
        </p:nvSpPr>
        <p:spPr>
          <a:xfrm>
            <a:off x="5187679" y="27288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  <a:r>
              <a:rPr lang="en-US" dirty="0">
                <a:latin typeface="Georgia" panose="02040502050405020303" pitchFamily="18" charset="0"/>
              </a:rPr>
              <a:t>: Solve a real-world text mining problem.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0BD6F7-0A9C-41CF-A948-81BAA9B4F806}"/>
              </a:ext>
            </a:extLst>
          </p:cNvPr>
          <p:cNvSpPr/>
          <p:nvPr/>
        </p:nvSpPr>
        <p:spPr>
          <a:xfrm>
            <a:off x="5187679" y="31971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Problem</a:t>
            </a:r>
            <a:r>
              <a:rPr lang="en-US" dirty="0">
                <a:latin typeface="Georgia" panose="02040502050405020303" pitchFamily="18" charset="0"/>
              </a:rPr>
              <a:t>: Can a Tweet predict political affiliation?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C6570-66B9-4B70-8493-260AAA688146}"/>
              </a:ext>
            </a:extLst>
          </p:cNvPr>
          <p:cNvSpPr txBox="1"/>
          <p:nvPr/>
        </p:nvSpPr>
        <p:spPr>
          <a:xfrm>
            <a:off x="3308004" y="4661837"/>
            <a:ext cx="3407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“The Georgia Senate races are indescribably important. The entire country hinges upon the outcome of these runoffs.”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3502B-4BA3-49AB-BAA0-E7B193E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23" y="3662969"/>
            <a:ext cx="365578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8E38E1-9E65-4AC7-8208-840B2047A4AD}"/>
              </a:ext>
            </a:extLst>
          </p:cNvPr>
          <p:cNvGrpSpPr/>
          <p:nvPr/>
        </p:nvGrpSpPr>
        <p:grpSpPr>
          <a:xfrm rot="9913999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3034913-27ED-43F9-886B-9319F36DE551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FB78BAD-2EBD-4AAF-AC89-D9102A66455B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1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4438651" y="164500"/>
            <a:ext cx="348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3502B-4BA3-49AB-BAA0-E7B193E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473" y="7053869"/>
            <a:ext cx="365578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3094A5-C4A8-493D-813F-E917F22CDA90}"/>
              </a:ext>
            </a:extLst>
          </p:cNvPr>
          <p:cNvSpPr txBox="1"/>
          <p:nvPr/>
        </p:nvSpPr>
        <p:spPr>
          <a:xfrm>
            <a:off x="1827534" y="4682365"/>
            <a:ext cx="11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AFC5D-DF31-4B62-8625-B2BB4202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1" y="609206"/>
            <a:ext cx="3302449" cy="3561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EF3110-B501-4638-8A30-3FA9FAD20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75" y="937150"/>
            <a:ext cx="1846008" cy="2775045"/>
          </a:xfrm>
          <a:prstGeom prst="rect">
            <a:avLst/>
          </a:prstGeom>
        </p:spPr>
      </p:pic>
      <p:pic>
        <p:nvPicPr>
          <p:cNvPr id="24" name="Picture 23" descr="A picture containing text, indoor, table, worktable&#10;&#10;Description automatically generated">
            <a:extLst>
              <a:ext uri="{FF2B5EF4-FFF2-40B4-BE49-F238E27FC236}">
                <a16:creationId xmlns:a16="http://schemas.microsoft.com/office/drawing/2014/main" id="{3710A80F-61F6-415C-AA7F-F93B8FF71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70" y="4263257"/>
            <a:ext cx="4585884" cy="24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4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8E38E1-9E65-4AC7-8208-840B2047A4AD}"/>
              </a:ext>
            </a:extLst>
          </p:cNvPr>
          <p:cNvGrpSpPr/>
          <p:nvPr/>
        </p:nvGrpSpPr>
        <p:grpSpPr>
          <a:xfrm rot="9913999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3034913-27ED-43F9-886B-9319F36DE551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FB78BAD-2EBD-4AAF-AC89-D9102A66455B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1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4438651" y="164500"/>
            <a:ext cx="348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094A5-C4A8-493D-813F-E917F22CDA90}"/>
              </a:ext>
            </a:extLst>
          </p:cNvPr>
          <p:cNvSpPr txBox="1"/>
          <p:nvPr/>
        </p:nvSpPr>
        <p:spPr>
          <a:xfrm>
            <a:off x="1827534" y="4682365"/>
            <a:ext cx="11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B27649-F3D5-4A50-A348-29568B3B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75" y="2222022"/>
            <a:ext cx="5800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8E38E1-9E65-4AC7-8208-840B2047A4AD}"/>
              </a:ext>
            </a:extLst>
          </p:cNvPr>
          <p:cNvGrpSpPr/>
          <p:nvPr/>
        </p:nvGrpSpPr>
        <p:grpSpPr>
          <a:xfrm rot="9913999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3034913-27ED-43F9-886B-9319F36DE551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FB78BAD-2EBD-4AAF-AC89-D9102A66455B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1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19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3731666"/>
            <a:ext cx="21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F9080-7424-4DB6-8198-45667F61477F}"/>
              </a:ext>
            </a:extLst>
          </p:cNvPr>
          <p:cNvSpPr txBox="1"/>
          <p:nvPr/>
        </p:nvSpPr>
        <p:spPr>
          <a:xfrm>
            <a:off x="2327616" y="2776493"/>
            <a:ext cx="27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3094A5-C4A8-493D-813F-E917F22CDA90}"/>
              </a:ext>
            </a:extLst>
          </p:cNvPr>
          <p:cNvSpPr txBox="1"/>
          <p:nvPr/>
        </p:nvSpPr>
        <p:spPr>
          <a:xfrm>
            <a:off x="1827534" y="4682365"/>
            <a:ext cx="11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6AA90-35B2-46AF-AF66-3621C3CC92DB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52211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957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0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984725">
            <a:off x="-325731" y="1548818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0794DF-AED4-457A-AC60-3004A269B3FE}"/>
              </a:ext>
            </a:extLst>
          </p:cNvPr>
          <p:cNvSpPr/>
          <p:nvPr/>
        </p:nvSpPr>
        <p:spPr>
          <a:xfrm>
            <a:off x="-12700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C3E9B9-4590-4331-8C10-61FF666C8FCA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85BCB-EB7E-437D-8413-0F3CCFDE41EE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1922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5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54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1880474" y="321914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-4071823" y="-1409700"/>
            <a:ext cx="20335645" cy="99015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F55AB-ABE9-41F7-A173-EECD061ABE65}"/>
              </a:ext>
            </a:extLst>
          </p:cNvPr>
          <p:cNvSpPr txBox="1"/>
          <p:nvPr/>
        </p:nvSpPr>
        <p:spPr>
          <a:xfrm>
            <a:off x="3035300" y="673100"/>
            <a:ext cx="490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4514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2774267">
            <a:off x="-323167" y="1548817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FAE95B-0FA1-4EDA-AB0C-BCA1E2B80BE7}"/>
              </a:ext>
            </a:extLst>
          </p:cNvPr>
          <p:cNvSpPr/>
          <p:nvPr/>
        </p:nvSpPr>
        <p:spPr>
          <a:xfrm>
            <a:off x="-12700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2A449E-9980-47DD-A109-7F404FF12A62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A977A-F1B0-4BAC-8D19-CFF3644C32BE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7B11CF-977D-4999-A7C6-8576CD6BC71E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84850-84C9-4AF1-A645-370F60D711F1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8035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455024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681B1D-725D-4AAC-A5C0-94DAB462437D}"/>
              </a:ext>
            </a:extLst>
          </p:cNvPr>
          <p:cNvSpPr/>
          <p:nvPr/>
        </p:nvSpPr>
        <p:spPr>
          <a:xfrm>
            <a:off x="-14926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A1572-433E-442E-A591-1A949D8F6791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FB669-98FA-49EC-AAED-D8CCA3D49812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DCF3F2-2DD5-4491-83D8-C0A47A0C8774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1E435F-6BC4-47B2-A51B-FE3A3C12EE5F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BC14A-FD56-4797-9188-652CC4E01516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9C2D1-9135-4E1F-9880-CEBFD8198B76}"/>
              </a:ext>
            </a:extLst>
          </p:cNvPr>
          <p:cNvSpPr txBox="1"/>
          <p:nvPr/>
        </p:nvSpPr>
        <p:spPr>
          <a:xfrm>
            <a:off x="2327616" y="2776493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374270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6280667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78B8E6-A282-4493-8FFD-662D415099C0}"/>
              </a:ext>
            </a:extLst>
          </p:cNvPr>
          <p:cNvSpPr/>
          <p:nvPr/>
        </p:nvSpPr>
        <p:spPr>
          <a:xfrm>
            <a:off x="-181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6E7CD5-F38F-4D4B-89EA-A88ED089E9E9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63440-163A-4B84-81B0-3E43ACA882A5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C51707-BD63-413A-83D2-B0C7BC05BC6D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1DFAE-5DAF-44E3-A5B1-F7C459A3E5AE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64D9C7-47B3-4881-A583-131F7C357CE4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10E8B-CCFB-4F10-80DE-F6D7F83A5E15}"/>
              </a:ext>
            </a:extLst>
          </p:cNvPr>
          <p:cNvSpPr txBox="1"/>
          <p:nvPr/>
        </p:nvSpPr>
        <p:spPr>
          <a:xfrm>
            <a:off x="2327616" y="3759820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F3ED15-7326-4572-8077-5E5BFC7C129B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FA15F-CE3B-407A-83E9-95C748D0B270}"/>
              </a:ext>
            </a:extLst>
          </p:cNvPr>
          <p:cNvSpPr txBox="1"/>
          <p:nvPr/>
        </p:nvSpPr>
        <p:spPr>
          <a:xfrm>
            <a:off x="2327616" y="2776493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34392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8022828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548755-8D0C-4606-BCC3-EE9A80B06BC6}"/>
              </a:ext>
            </a:extLst>
          </p:cNvPr>
          <p:cNvSpPr/>
          <p:nvPr/>
        </p:nvSpPr>
        <p:spPr>
          <a:xfrm>
            <a:off x="-181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C17832-D3DB-43A1-9859-4D26F4F6F772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B1E52-608F-4C49-B635-3CB66B32AB05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B6ED33-0752-4A67-8F3E-A598221A7D6E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F7FAD-766A-419D-AB77-1B2756A19F8C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96F0E3-5165-4B99-AF31-9893EF48A3FA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635E0-7A4D-456B-BD44-48FA4B37CFE0}"/>
              </a:ext>
            </a:extLst>
          </p:cNvPr>
          <p:cNvSpPr txBox="1"/>
          <p:nvPr/>
        </p:nvSpPr>
        <p:spPr>
          <a:xfrm>
            <a:off x="2327616" y="3759820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54D92-70CD-4398-934D-7EB169237166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6F730-94BE-48C9-B04B-AF1FA2E093BC}"/>
              </a:ext>
            </a:extLst>
          </p:cNvPr>
          <p:cNvSpPr txBox="1"/>
          <p:nvPr/>
        </p:nvSpPr>
        <p:spPr>
          <a:xfrm>
            <a:off x="2327616" y="2776493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6F3945-4ECA-4DCE-98C5-61BCE9DA3219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1504D6-CA60-4F33-BBCE-495503B55C91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245790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9913999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181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791717" y="1223918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2776493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58768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20C965-2836-4EC3-9D17-19869C89A782}"/>
              </a:ext>
            </a:extLst>
          </p:cNvPr>
          <p:cNvGrpSpPr/>
          <p:nvPr/>
        </p:nvGrpSpPr>
        <p:grpSpPr>
          <a:xfrm rot="853803">
            <a:off x="-311030" y="1547349"/>
            <a:ext cx="651460" cy="3760364"/>
            <a:chOff x="1567543" y="696686"/>
            <a:chExt cx="365760" cy="5464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7D3E50A-EF20-4732-B579-74F2A2CE0C19}"/>
                </a:ext>
              </a:extLst>
            </p:cNvPr>
            <p:cNvSpPr/>
            <p:nvPr/>
          </p:nvSpPr>
          <p:spPr>
            <a:xfrm>
              <a:off x="1567543" y="696686"/>
              <a:ext cx="365760" cy="2732314"/>
            </a:xfrm>
            <a:prstGeom prst="triangl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BB1F592-9C8D-4350-90EC-661B08669F61}"/>
                </a:ext>
              </a:extLst>
            </p:cNvPr>
            <p:cNvSpPr/>
            <p:nvPr/>
          </p:nvSpPr>
          <p:spPr>
            <a:xfrm flipV="1">
              <a:off x="1567543" y="3429000"/>
              <a:ext cx="365760" cy="2732314"/>
            </a:xfrm>
            <a:prstGeom prst="triangl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DAA5A2-B35B-4DCA-88BA-ED4F5291B68B}"/>
              </a:ext>
            </a:extLst>
          </p:cNvPr>
          <p:cNvSpPr/>
          <p:nvPr/>
        </p:nvSpPr>
        <p:spPr>
          <a:xfrm>
            <a:off x="-18101" y="2687683"/>
            <a:ext cx="741317" cy="1482634"/>
          </a:xfrm>
          <a:custGeom>
            <a:avLst/>
            <a:gdLst>
              <a:gd name="connsiteX0" fmla="*/ 0 w 914400"/>
              <a:gd name="connsiteY0" fmla="*/ 0 h 1828800"/>
              <a:gd name="connsiteX1" fmla="*/ 914400 w 914400"/>
              <a:gd name="connsiteY1" fmla="*/ 914400 h 1828800"/>
              <a:gd name="connsiteX2" fmla="*/ 0 w 914400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828800">
                <a:moveTo>
                  <a:pt x="0" y="0"/>
                </a:moveTo>
                <a:cubicBezTo>
                  <a:pt x="505009" y="0"/>
                  <a:pt x="914400" y="409391"/>
                  <a:pt x="914400" y="914400"/>
                </a:cubicBezTo>
                <a:cubicBezTo>
                  <a:pt x="914400" y="1419409"/>
                  <a:pt x="505009" y="1828800"/>
                  <a:pt x="0" y="1828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91B0F4-E23D-4056-9E17-F4886DED5AC7}"/>
              </a:ext>
            </a:extLst>
          </p:cNvPr>
          <p:cNvSpPr/>
          <p:nvPr/>
        </p:nvSpPr>
        <p:spPr>
          <a:xfrm>
            <a:off x="344575" y="1176293"/>
            <a:ext cx="435005" cy="4350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60FBA-8703-409C-82A9-C61936914221}"/>
              </a:ext>
            </a:extLst>
          </p:cNvPr>
          <p:cNvSpPr txBox="1"/>
          <p:nvPr/>
        </p:nvSpPr>
        <p:spPr>
          <a:xfrm>
            <a:off x="3619138" y="361383"/>
            <a:ext cx="332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D64725-574A-4740-9690-A6AE329D9736}"/>
              </a:ext>
            </a:extLst>
          </p:cNvPr>
          <p:cNvSpPr/>
          <p:nvPr/>
        </p:nvSpPr>
        <p:spPr>
          <a:xfrm>
            <a:off x="1380392" y="1808474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4B703-1D4F-4F27-B218-D5FE9EBB8416}"/>
              </a:ext>
            </a:extLst>
          </p:cNvPr>
          <p:cNvSpPr txBox="1"/>
          <p:nvPr/>
        </p:nvSpPr>
        <p:spPr>
          <a:xfrm>
            <a:off x="1827534" y="1856099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Learning Goals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CA5FDF-61DA-4BD4-8695-14EE461D9162}"/>
              </a:ext>
            </a:extLst>
          </p:cNvPr>
          <p:cNvSpPr/>
          <p:nvPr/>
        </p:nvSpPr>
        <p:spPr>
          <a:xfrm>
            <a:off x="1880474" y="3712195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E42F-FAC3-44CB-A8D3-1A36DA0AF2DD}"/>
              </a:ext>
            </a:extLst>
          </p:cNvPr>
          <p:cNvSpPr txBox="1"/>
          <p:nvPr/>
        </p:nvSpPr>
        <p:spPr>
          <a:xfrm>
            <a:off x="2327616" y="3759820"/>
            <a:ext cx="21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Getting My Legs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6A135-8DEB-4D19-AC52-1D655094A9C8}"/>
              </a:ext>
            </a:extLst>
          </p:cNvPr>
          <p:cNvSpPr/>
          <p:nvPr/>
        </p:nvSpPr>
        <p:spPr>
          <a:xfrm>
            <a:off x="1380392" y="4634740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5C0F-E921-4956-ABD1-31F96FEE427B}"/>
              </a:ext>
            </a:extLst>
          </p:cNvPr>
          <p:cNvSpPr txBox="1"/>
          <p:nvPr/>
        </p:nvSpPr>
        <p:spPr>
          <a:xfrm>
            <a:off x="1827534" y="4682365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Politics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525CBD-58AE-48F0-BDAD-C8AAF80EC361}"/>
              </a:ext>
            </a:extLst>
          </p:cNvPr>
          <p:cNvSpPr/>
          <p:nvPr/>
        </p:nvSpPr>
        <p:spPr>
          <a:xfrm>
            <a:off x="344575" y="5262002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CD559-1A04-4FE9-94A5-BD1865659A7D}"/>
              </a:ext>
            </a:extLst>
          </p:cNvPr>
          <p:cNvSpPr txBox="1"/>
          <p:nvPr/>
        </p:nvSpPr>
        <p:spPr>
          <a:xfrm>
            <a:off x="791717" y="5309627"/>
            <a:ext cx="34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The Future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F5366-4B1B-4407-BBD5-D0418650B7FD}"/>
              </a:ext>
            </a:extLst>
          </p:cNvPr>
          <p:cNvSpPr/>
          <p:nvPr/>
        </p:nvSpPr>
        <p:spPr>
          <a:xfrm>
            <a:off x="1880474" y="2728868"/>
            <a:ext cx="435005" cy="435005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chemeClr val="tx1"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1"/>
          <a:lstStyle/>
          <a:p>
            <a:pPr algn="ctr"/>
            <a:r>
              <a:rPr lang="en-US" sz="2800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0CF5A-2FCA-4061-ADCE-233296498470}"/>
              </a:ext>
            </a:extLst>
          </p:cNvPr>
          <p:cNvSpPr txBox="1"/>
          <p:nvPr/>
        </p:nvSpPr>
        <p:spPr>
          <a:xfrm>
            <a:off x="2327616" y="2776493"/>
            <a:ext cx="28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alpha val="25000"/>
                  </a:schemeClr>
                </a:solidFill>
                <a:latin typeface="Georgia" panose="02040502050405020303" pitchFamily="18" charset="0"/>
              </a:rPr>
              <a:t>What is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1720E-85AA-4883-906C-3D3C1DA78D01}"/>
              </a:ext>
            </a:extLst>
          </p:cNvPr>
          <p:cNvSpPr txBox="1"/>
          <p:nvPr/>
        </p:nvSpPr>
        <p:spPr>
          <a:xfrm>
            <a:off x="5485621" y="1594883"/>
            <a:ext cx="6005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Ben Harwood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B.S. Mathematics, Northern Kentucky University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Inventory Manager Mercedes-Benz of Fort Mitchell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BB852-C9B8-4577-99CB-4A427AB75353}"/>
              </a:ext>
            </a:extLst>
          </p:cNvPr>
          <p:cNvSpPr txBox="1"/>
          <p:nvPr/>
        </p:nvSpPr>
        <p:spPr>
          <a:xfrm>
            <a:off x="5638800" y="3924300"/>
            <a:ext cx="3866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IST 652, IST 659, IST 664, IST 687, </a:t>
            </a:r>
          </a:p>
          <a:p>
            <a:r>
              <a:rPr lang="en-US" dirty="0">
                <a:latin typeface="Georgia" panose="02040502050405020303" pitchFamily="18" charset="0"/>
              </a:rPr>
              <a:t>IST 707, IST 718, IST 719, IST 722, </a:t>
            </a:r>
          </a:p>
          <a:p>
            <a:r>
              <a:rPr lang="en-US" dirty="0">
                <a:latin typeface="Georgia" panose="02040502050405020303" pitchFamily="18" charset="0"/>
              </a:rPr>
              <a:t>IST 736, IST 769, IST 772, FIN 654,</a:t>
            </a:r>
          </a:p>
          <a:p>
            <a:r>
              <a:rPr lang="en-US" dirty="0">
                <a:latin typeface="Georgia" panose="02040502050405020303" pitchFamily="18" charset="0"/>
              </a:rPr>
              <a:t>MBC 638, SCM 651</a:t>
            </a:r>
          </a:p>
        </p:txBody>
      </p:sp>
    </p:spTree>
    <p:extLst>
      <p:ext uri="{BB962C8B-B14F-4D97-AF65-F5344CB8AC3E}">
        <p14:creationId xmlns:p14="http://schemas.microsoft.com/office/powerpoint/2010/main" val="364863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1233</Words>
  <Application>Microsoft Office PowerPoint</Application>
  <PresentationFormat>Widescreen</PresentationFormat>
  <Paragraphs>371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Harwood</dc:creator>
  <cp:lastModifiedBy>Ben Harwood</cp:lastModifiedBy>
  <cp:revision>42</cp:revision>
  <dcterms:created xsi:type="dcterms:W3CDTF">2021-03-06T21:14:09Z</dcterms:created>
  <dcterms:modified xsi:type="dcterms:W3CDTF">2021-03-08T00:37:35Z</dcterms:modified>
</cp:coreProperties>
</file>