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5.png" ContentType="image/png"/>
  <Override PartName="/ppt/presProps.xml" ContentType="application/vnd.openxmlformats-officedocument.presentationml.presPro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5BAAE-E416-41E6-A9C5-DA05264B09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0B69E-7F2F-49CF-8483-7484A234F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4A7BAD-C7D4-46F5-A16E-C628E8967D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E653B-6E8F-477F-9CF7-ABE0773243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0B4C4-8110-4803-AA52-E9FAFF74C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10205-1D6D-4042-8699-E1FD2A6BB7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0A0A86-604E-4603-A0FB-17E94E4789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4C0C2-06A4-4AAF-ABFB-413F91E8D8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84634-3C4F-448C-B0D2-180E309151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4515C3-7416-4B36-8493-669BA5004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A1CED-04AB-4CD5-9890-9C6A96894C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D25DC-F4CC-47A3-8D67-BC009275D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  <a:ea typeface="DejaVu Sans"/>
            </a:endParaRPr>
          </a:p>
        </p:txBody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038480" y="632448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6104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94038E-C68C-42C2-BCE2-8DF157684065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838080" y="6324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8080" y="3200400"/>
            <a:ext cx="4632840" cy="291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12624"/>
                </a:solidFill>
                <a:latin typeface="Avenir Next LT Pro"/>
              </a:rPr>
              <a:t>How did 45 stores did in 2010, 2011, 2012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412624"/>
                </a:solidFill>
                <a:latin typeface="Avenir Next LT Pro"/>
              </a:rPr>
              <a:t>Factors affecting sales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8080" y="559800"/>
            <a:ext cx="4633200" cy="23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412624"/>
                </a:solidFill>
                <a:latin typeface="Avenir Next LT Pro"/>
              </a:rPr>
              <a:t>Walmart Retail Data 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48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  <a:ea typeface="DejaVu Sans"/>
            </a:endParaRPr>
          </a:p>
        </p:txBody>
      </p:sp>
      <p:sp>
        <p:nvSpPr>
          <p:cNvPr id="47" name="Content Placeholder 4"/>
          <p:cNvSpPr/>
          <p:nvPr/>
        </p:nvSpPr>
        <p:spPr>
          <a:xfrm>
            <a:off x="6508800" y="862920"/>
            <a:ext cx="5131800" cy="5131800"/>
          </a:xfrm>
          <a:custGeom>
            <a:avLst/>
            <a:gdLst>
              <a:gd name="textAreaLeft" fmla="*/ 0 w 5131800"/>
              <a:gd name="textAreaRight" fmla="*/ 5132520 w 5131800"/>
              <a:gd name="textAreaTop" fmla="*/ 0 h 5131800"/>
              <a:gd name="textAreaBottom" fmla="*/ 5132520 h 5131800"/>
            </a:gdLst>
            <a:ahLst/>
            <a:rect l="textAreaLeft" t="textAreaTop" r="textAreaRight" b="textAreaBottom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/>
          <p:cNvSpPr/>
          <p:nvPr/>
        </p:nvSpPr>
        <p:spPr>
          <a:xfrm>
            <a:off x="8515440" y="2872800"/>
            <a:ext cx="34567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Hypothesis Test: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Null  – No significant difference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Alternate -  Opposite is true    </a:t>
            </a:r>
            <a:r>
              <a:rPr b="1" lang="en-US" sz="1800" spc="-1" strike="noStrike">
                <a:solidFill>
                  <a:schemeClr val="accent1"/>
                </a:solidFill>
                <a:latin typeface="Avenir Next LT Pro"/>
                <a:ea typeface="DejaVu Sans"/>
              </a:rPr>
              <a:t>WINNER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Content Placeholder 6" descr=""/>
          <p:cNvPicPr/>
          <p:nvPr/>
        </p:nvPicPr>
        <p:blipFill>
          <a:blip r:embed="rId1"/>
          <a:stretch/>
        </p:blipFill>
        <p:spPr>
          <a:xfrm>
            <a:off x="444600" y="1652040"/>
            <a:ext cx="7941240" cy="41950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Total sales by store for 3 years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3" descr=""/>
          <p:cNvPicPr/>
          <p:nvPr/>
        </p:nvPicPr>
        <p:blipFill>
          <a:blip r:embed="rId1"/>
          <a:stretch/>
        </p:blipFill>
        <p:spPr>
          <a:xfrm>
            <a:off x="1512000" y="1949400"/>
            <a:ext cx="9167400" cy="41950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Sales variation by Store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 descr=""/>
          <p:cNvPicPr/>
          <p:nvPr/>
        </p:nvPicPr>
        <p:blipFill>
          <a:blip r:embed="rId1"/>
          <a:stretch/>
        </p:blipFill>
        <p:spPr>
          <a:xfrm>
            <a:off x="10147320" y="5384880"/>
            <a:ext cx="2044080" cy="1472400"/>
          </a:xfrm>
          <a:prstGeom prst="rect">
            <a:avLst/>
          </a:prstGeom>
          <a:ln w="0">
            <a:noFill/>
          </a:ln>
        </p:spPr>
      </p:pic>
      <p:pic>
        <p:nvPicPr>
          <p:cNvPr id="54" name="Content Placeholder 3" descr=""/>
          <p:cNvPicPr/>
          <p:nvPr/>
        </p:nvPicPr>
        <p:blipFill>
          <a:blip r:embed="rId2"/>
          <a:stretch/>
        </p:blipFill>
        <p:spPr>
          <a:xfrm>
            <a:off x="838080" y="1657440"/>
            <a:ext cx="9219600" cy="35427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Which year did better, for all stores combined 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"/>
          <p:cNvPicPr/>
          <p:nvPr/>
        </p:nvPicPr>
        <p:blipFill>
          <a:blip r:embed="rId1"/>
          <a:stretch/>
        </p:blipFill>
        <p:spPr>
          <a:xfrm>
            <a:off x="3017520" y="3772080"/>
            <a:ext cx="6156360" cy="304236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4" descr=""/>
          <p:cNvPicPr/>
          <p:nvPr/>
        </p:nvPicPr>
        <p:blipFill>
          <a:blip r:embed="rId2"/>
          <a:stretch/>
        </p:blipFill>
        <p:spPr>
          <a:xfrm>
            <a:off x="6267600" y="756000"/>
            <a:ext cx="5390280" cy="2886480"/>
          </a:xfrm>
          <a:prstGeom prst="rect">
            <a:avLst/>
          </a:prstGeom>
          <a:ln w="0">
            <a:noFill/>
          </a:ln>
        </p:spPr>
      </p:pic>
      <p:pic>
        <p:nvPicPr>
          <p:cNvPr id="58" name="Content Placeholder 3" descr=""/>
          <p:cNvPicPr/>
          <p:nvPr/>
        </p:nvPicPr>
        <p:blipFill>
          <a:blip r:embed="rId3"/>
          <a:stretch/>
        </p:blipFill>
        <p:spPr>
          <a:xfrm>
            <a:off x="533520" y="756000"/>
            <a:ext cx="5390280" cy="288648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Which months did better over years 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ontent Placeholder 3" descr=""/>
          <p:cNvPicPr/>
          <p:nvPr/>
        </p:nvPicPr>
        <p:blipFill>
          <a:blip r:embed="rId1"/>
          <a:stretch/>
        </p:blipFill>
        <p:spPr>
          <a:xfrm>
            <a:off x="1422000" y="1949400"/>
            <a:ext cx="9347040" cy="41950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Most recent quarter (Q3,2012) growth rate of stores – IT’S A </a:t>
            </a:r>
            <a:r>
              <a:rPr b="1" lang="en-US" sz="4400" spc="-1" strike="noStrike">
                <a:solidFill>
                  <a:srgbClr val="ff0000"/>
                </a:solidFill>
                <a:latin typeface="Avenir Next LT Pro"/>
              </a:rPr>
              <a:t>LOSS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"/>
          <p:cNvSpPr/>
          <p:nvPr/>
        </p:nvSpPr>
        <p:spPr>
          <a:xfrm>
            <a:off x="6386400" y="4484520"/>
            <a:ext cx="2971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Flag 1 – Holidays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Flag 0 – Non-Holidays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5"/>
          <p:cNvSpPr/>
          <p:nvPr/>
        </p:nvSpPr>
        <p:spPr>
          <a:xfrm>
            <a:off x="6386400" y="2152440"/>
            <a:ext cx="5271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Hypothesis Test: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Null  – Same sales on Holidays vs Non-holidays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Alternate -  Opposite is true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accent1"/>
                </a:solidFill>
                <a:latin typeface="Avenir Next LT Pro"/>
                <a:ea typeface="DejaVu Sans"/>
              </a:rPr>
              <a:t>WINNER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Content Placeholder 3" descr=""/>
          <p:cNvPicPr/>
          <p:nvPr/>
        </p:nvPicPr>
        <p:blipFill>
          <a:blip r:embed="rId1"/>
          <a:stretch/>
        </p:blipFill>
        <p:spPr>
          <a:xfrm>
            <a:off x="838080" y="1851840"/>
            <a:ext cx="5396760" cy="355536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Holidays impact on sales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7"/>
          <p:cNvSpPr/>
          <p:nvPr/>
        </p:nvSpPr>
        <p:spPr>
          <a:xfrm>
            <a:off x="8715240" y="4672080"/>
            <a:ext cx="29710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chemeClr val="accent1"/>
                </a:solidFill>
                <a:latin typeface="Avenir Next LT Pro"/>
                <a:ea typeface="DejaVu Sans"/>
              </a:rPr>
              <a:t>Not really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Content Placeholder 6" descr=""/>
          <p:cNvPicPr/>
          <p:nvPr/>
        </p:nvPicPr>
        <p:blipFill>
          <a:blip r:embed="rId1"/>
          <a:stretch/>
        </p:blipFill>
        <p:spPr>
          <a:xfrm>
            <a:off x="991440" y="1892160"/>
            <a:ext cx="6007680" cy="419508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External variables impact on sales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Benefits of Analysis: Use outcomes to meet business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Make better decisions in planning, such as: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Inventory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Promotions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Network/Capacity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Replenishment/Distribution/Transportation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So, what’s the point?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6123</TotalTime>
  <Application>LibreOffice/7.4.3.2$MacOSX_X86_64 LibreOffice_project/1048a8393ae2eeec98dff31b5c133c5f1d08b890</Application>
  <AppVersion>15.0000</AppVersion>
  <Words>148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2021-07-16T19:04:12Z</dcterms:created>
  <dc:creator>Microsoft Office User</dc:creator>
  <dc:description/>
  <dc:language>en-US</dc:language>
  <cp:lastModifiedBy/>
  <dcterms:modified xsi:type="dcterms:W3CDTF">2023-01-11T19:42:06Z</dcterms:modified>
  <cp:revision>34</cp:revision>
  <dc:subject/>
  <dc:title>Walmart Data-Retail Analysis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