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57" r:id="rId6"/>
    <p:sldId id="271" r:id="rId7"/>
    <p:sldId id="261" r:id="rId8"/>
    <p:sldId id="262" r:id="rId9"/>
    <p:sldId id="26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3384" initials="6" lastIdx="1" clrIdx="0">
    <p:extLst>
      <p:ext uri="{19B8F6BF-5375-455C-9EA6-DF929625EA0E}">
        <p15:presenceInfo xmlns:p15="http://schemas.microsoft.com/office/powerpoint/2012/main" userId="S::t63384@365info.site::4a4185b1-8a57-4172-8c08-919b241c3e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/>
    <p:restoredTop sz="94522"/>
  </p:normalViewPr>
  <p:slideViewPr>
    <p:cSldViewPr snapToGrid="0" snapToObjects="1">
      <p:cViewPr varScale="1">
        <p:scale>
          <a:sx n="99" d="100"/>
          <a:sy n="99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updatesAfterGraderReview_0328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haskarpatil/Documents/Data%20Analytics%20course-Thinkful/Capstone1/CaseStudy1_Model_review-selfupdatesAf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2018 Gross Revenue, Total Cost and 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Model!$I$4</c:f>
              <c:strCache>
                <c:ptCount val="1"/>
                <c:pt idx="0">
                  <c:v>Total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Model!$H$5:$H$15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Model!$I$5:$I$15</c:f>
              <c:numCache>
                <c:formatCode>_("$"* #,##0_);_("$"* \(#,##0\);_("$"* "-"??_);_(@_)</c:formatCode>
                <c:ptCount val="11"/>
                <c:pt idx="0">
                  <c:v>2756390.7200000081</c:v>
                </c:pt>
                <c:pt idx="1">
                  <c:v>2756390.7200000081</c:v>
                </c:pt>
                <c:pt idx="2">
                  <c:v>2756390.7200000081</c:v>
                </c:pt>
                <c:pt idx="3">
                  <c:v>2756390.7200000081</c:v>
                </c:pt>
                <c:pt idx="4">
                  <c:v>2756390.7200000081</c:v>
                </c:pt>
                <c:pt idx="5">
                  <c:v>2756390.7200000081</c:v>
                </c:pt>
                <c:pt idx="6">
                  <c:v>2756390.7200000081</c:v>
                </c:pt>
                <c:pt idx="7">
                  <c:v>2756390.7200000081</c:v>
                </c:pt>
                <c:pt idx="8">
                  <c:v>2756390.7200000081</c:v>
                </c:pt>
                <c:pt idx="9">
                  <c:v>2756390.7200000081</c:v>
                </c:pt>
                <c:pt idx="10">
                  <c:v>2756390.7200000081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9-AD48-831E-3F11AB8FA65A}"/>
            </c:ext>
          </c:extLst>
        </c:ser>
        <c:ser>
          <c:idx val="1"/>
          <c:order val="1"/>
          <c:tx>
            <c:strRef>
              <c:f>Model!$J$4</c:f>
              <c:strCache>
                <c:ptCount val="1"/>
                <c:pt idx="0">
                  <c:v>Gross 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Model!$H$5:$H$15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Model!$J$5:$J$15</c:f>
              <c:numCache>
                <c:formatCode>_("$"* #,##0_);_("$"* \(#,##0\);_("$"* "-"??_);_(@_)</c:formatCode>
                <c:ptCount val="11"/>
                <c:pt idx="0">
                  <c:v>5312703</c:v>
                </c:pt>
                <c:pt idx="1">
                  <c:v>4706084</c:v>
                </c:pt>
                <c:pt idx="2">
                  <c:v>5010622</c:v>
                </c:pt>
                <c:pt idx="3">
                  <c:v>5075757</c:v>
                </c:pt>
                <c:pt idx="4">
                  <c:v>5226601</c:v>
                </c:pt>
                <c:pt idx="5">
                  <c:v>5076538</c:v>
                </c:pt>
                <c:pt idx="6">
                  <c:v>5174916</c:v>
                </c:pt>
                <c:pt idx="7">
                  <c:v>5156241</c:v>
                </c:pt>
                <c:pt idx="8">
                  <c:v>5099407</c:v>
                </c:pt>
                <c:pt idx="9">
                  <c:v>5177626</c:v>
                </c:pt>
                <c:pt idx="10">
                  <c:v>1813712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9-AD48-831E-3F11AB8FA65A}"/>
            </c:ext>
          </c:extLst>
        </c:ser>
        <c:ser>
          <c:idx val="2"/>
          <c:order val="2"/>
          <c:tx>
            <c:strRef>
              <c:f>Model!$K$4</c:f>
              <c:strCache>
                <c:ptCount val="1"/>
                <c:pt idx="0">
                  <c:v>Net Revenue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Model!$H$5:$H$15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Model!$K$5:$K$15</c:f>
              <c:numCache>
                <c:formatCode>_(* #,##0_);_(* \(#,##0\);_(* "-"??_);_(@_)</c:formatCode>
                <c:ptCount val="11"/>
                <c:pt idx="0">
                  <c:v>2556312.2799999919</c:v>
                </c:pt>
                <c:pt idx="1">
                  <c:v>1949693.2799999919</c:v>
                </c:pt>
                <c:pt idx="2">
                  <c:v>2254231.2799999919</c:v>
                </c:pt>
                <c:pt idx="3">
                  <c:v>2319366.2799999919</c:v>
                </c:pt>
                <c:pt idx="4">
                  <c:v>2470210.2799999919</c:v>
                </c:pt>
                <c:pt idx="5">
                  <c:v>2320147.2799999919</c:v>
                </c:pt>
                <c:pt idx="6">
                  <c:v>2418525.2799999919</c:v>
                </c:pt>
                <c:pt idx="7">
                  <c:v>2399850.2799999919</c:v>
                </c:pt>
                <c:pt idx="8">
                  <c:v>2343016.2799999919</c:v>
                </c:pt>
                <c:pt idx="9">
                  <c:v>2421235.2799999919</c:v>
                </c:pt>
                <c:pt idx="10">
                  <c:v>-942678.72000000812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F9-AD48-831E-3F11AB8FA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6410911"/>
        <c:axId val="1486738479"/>
      </c:barChart>
      <c:catAx>
        <c:axId val="148641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738479"/>
        <c:crosses val="autoZero"/>
        <c:auto val="1"/>
        <c:lblAlgn val="ctr"/>
        <c:lblOffset val="100"/>
        <c:noMultiLvlLbl val="0"/>
      </c:catAx>
      <c:valAx>
        <c:axId val="148673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41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7030A0"/>
                </a:solidFill>
              </a:rPr>
              <a:t>2019 Net Revenue</a:t>
            </a:r>
            <a:r>
              <a:rPr lang="en-US" sz="1800" b="1" baseline="0">
                <a:solidFill>
                  <a:srgbClr val="7030A0"/>
                </a:solidFill>
              </a:rPr>
              <a:t> Growth in %</a:t>
            </a:r>
            <a:endParaRPr lang="en-US" sz="1800" b="1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4-D84F-B3D8-CFB33435CF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4-D84F-B3D8-CFB33435CF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F4-D84F-B3D8-CFB33435CF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F4-D84F-B3D8-CFB33435CF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Model!$C$37:$F$37</c:f>
              <c:numCache>
                <c:formatCode>0%</c:formatCode>
                <c:ptCount val="4"/>
                <c:pt idx="0">
                  <c:v>0.1877580466886547</c:v>
                </c:pt>
                <c:pt idx="1">
                  <c:v>0.23469755836081804</c:v>
                </c:pt>
                <c:pt idx="2">
                  <c:v>0.12000000000000875</c:v>
                </c:pt>
                <c:pt idx="3">
                  <c:v>0.5424556050494812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F4-D84F-B3D8-CFB33435C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rgbClr val="7030A0"/>
                </a:solidFill>
              </a:rPr>
              <a:t>2019 Gross Revenue Growth in %</a:t>
            </a:r>
          </a:p>
        </c:rich>
      </c:tx>
      <c:layout>
        <c:manualLayout>
          <c:xMode val="edge"/>
          <c:yMode val="edge"/>
          <c:x val="9.9659279432489159E-2"/>
          <c:y val="5.58845803002014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F-E148-B1FE-94F9BEFEF4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EF-E148-B1FE-94F9BEFEF4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EF-E148-B1FE-94F9BEFEF4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EF-E148-B1FE-94F9BEFEF4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Model!$C$35:$F$35</c:f>
              <c:numCache>
                <c:formatCode>0%</c:formatCode>
                <c:ptCount val="4"/>
                <c:pt idx="0">
                  <c:v>8.0000000000000043E-2</c:v>
                </c:pt>
                <c:pt idx="1">
                  <c:v>9.9999999999999922E-2</c:v>
                </c:pt>
                <c:pt idx="2">
                  <c:v>0.12000000000000006</c:v>
                </c:pt>
                <c:pt idx="3">
                  <c:v>0.29999999999999988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EF-E148-B1FE-94F9BEFEF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rgbClr val="FF0000"/>
                </a:solidFill>
              </a:rPr>
              <a:t>2019 Net Revenue</a:t>
            </a:r>
            <a:r>
              <a:rPr lang="en-US" sz="2000" b="1" baseline="0">
                <a:solidFill>
                  <a:srgbClr val="FF0000"/>
                </a:solidFill>
              </a:rPr>
              <a:t> Growth</a:t>
            </a:r>
            <a:endParaRPr lang="en-US" sz="2000" b="1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Model!$C$35:$F$35</c:f>
              <c:numCache>
                <c:formatCode>_("$"* #,##0_);_("$"* \(#,##0\);_("$"* "-"??_);_(@_)</c:formatCode>
                <c:ptCount val="4"/>
                <c:pt idx="0">
                  <c:v>4226416.5600000024</c:v>
                </c:pt>
                <c:pt idx="1">
                  <c:v>5283020.6999999955</c:v>
                </c:pt>
                <c:pt idx="2">
                  <c:v>2701189.0896001905</c:v>
                </c:pt>
                <c:pt idx="3">
                  <c:v>12210626.349600181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B5-AF41-87A9-1263043FD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5673567"/>
        <c:axId val="2030148511"/>
      </c:barChart>
      <c:catAx>
        <c:axId val="196567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148511"/>
        <c:crosses val="autoZero"/>
        <c:auto val="1"/>
        <c:lblAlgn val="ctr"/>
        <c:lblOffset val="100"/>
        <c:noMultiLvlLbl val="0"/>
      </c:catAx>
      <c:valAx>
        <c:axId val="203014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67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rgbClr val="FF0000"/>
                </a:solidFill>
              </a:rPr>
              <a:t>2019 Gross Revenue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Model!$C$34:$F$34</c:f>
              <c:numCache>
                <c:formatCode>_("$"* #,##0_);_("$"* \(#,##0\);_("$"* "-"??_);_(@_)</c:formatCode>
                <c:ptCount val="4"/>
                <c:pt idx="0">
                  <c:v>4226416.5600000024</c:v>
                </c:pt>
                <c:pt idx="1">
                  <c:v>5283020.6999999955</c:v>
                </c:pt>
                <c:pt idx="2">
                  <c:v>6339624.8400000036</c:v>
                </c:pt>
                <c:pt idx="3">
                  <c:v>15849062.099999994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CD-5345-8A4B-FC9F679CC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991519"/>
        <c:axId val="2035222879"/>
      </c:barChart>
      <c:catAx>
        <c:axId val="204599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222879"/>
        <c:crosses val="autoZero"/>
        <c:auto val="1"/>
        <c:lblAlgn val="ctr"/>
        <c:lblOffset val="100"/>
        <c:noMultiLvlLbl val="0"/>
      </c:catAx>
      <c:valAx>
        <c:axId val="203522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99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[CaseStudy1_Model_review-selfupdatesAfter.xlsx]Dashboard!PivotTable8</c:name>
    <c:fmtId val="4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Dashboard!$V$8</c:f>
              <c:strCache>
                <c:ptCount val="1"/>
                <c:pt idx="0">
                  <c:v>Gross Revenue 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Dashboard!$U$9:$U$19</c:f>
              <c:strCache>
                <c:ptCount val="10"/>
                <c:pt idx="0">
                  <c:v>Ford-F-Series</c:v>
                </c:pt>
                <c:pt idx="1">
                  <c:v>Ford-Mustang</c:v>
                </c:pt>
                <c:pt idx="2">
                  <c:v>Mercury-Sable</c:v>
                </c:pt>
                <c:pt idx="3">
                  <c:v>Chevrolet-Corvette</c:v>
                </c:pt>
                <c:pt idx="4">
                  <c:v>Honda-Accord</c:v>
                </c:pt>
                <c:pt idx="5">
                  <c:v>Lincoln-Town Car</c:v>
                </c:pt>
                <c:pt idx="6">
                  <c:v>Chevrolet-Express 3500</c:v>
                </c:pt>
                <c:pt idx="7">
                  <c:v>Ford-Ranger</c:v>
                </c:pt>
                <c:pt idx="8">
                  <c:v>Mercury-Grand Marquis</c:v>
                </c:pt>
                <c:pt idx="9">
                  <c:v>Pontiac-Grand Prix</c:v>
                </c:pt>
              </c:strCache>
            </c:strRef>
          </c:cat>
          <c:val>
            <c:numRef>
              <c:f>Dashboard!$V$9:$V$19</c:f>
              <c:numCache>
                <c:formatCode>"$"#,##0</c:formatCode>
                <c:ptCount val="10"/>
                <c:pt idx="0">
                  <c:v>255821</c:v>
                </c:pt>
                <c:pt idx="1">
                  <c:v>256429</c:v>
                </c:pt>
                <c:pt idx="2">
                  <c:v>258363</c:v>
                </c:pt>
                <c:pt idx="3">
                  <c:v>268733</c:v>
                </c:pt>
                <c:pt idx="4">
                  <c:v>272190</c:v>
                </c:pt>
                <c:pt idx="5">
                  <c:v>272552</c:v>
                </c:pt>
                <c:pt idx="6">
                  <c:v>272950</c:v>
                </c:pt>
                <c:pt idx="7">
                  <c:v>305946</c:v>
                </c:pt>
                <c:pt idx="8">
                  <c:v>307571</c:v>
                </c:pt>
                <c:pt idx="9">
                  <c:v>307612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7-A440-9E89-4E4153560050}"/>
            </c:ext>
          </c:extLst>
        </c:ser>
        <c:ser>
          <c:idx val="1"/>
          <c:order val="1"/>
          <c:tx>
            <c:strRef>
              <c:f>Dashboard!$W$8</c:f>
              <c:strCache>
                <c:ptCount val="1"/>
                <c:pt idx="0">
                  <c:v>Net Revenue 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Dashboard!$U$9:$U$19</c:f>
              <c:strCache>
                <c:ptCount val="10"/>
                <c:pt idx="0">
                  <c:v>Ford-F-Series</c:v>
                </c:pt>
                <c:pt idx="1">
                  <c:v>Ford-Mustang</c:v>
                </c:pt>
                <c:pt idx="2">
                  <c:v>Mercury-Sable</c:v>
                </c:pt>
                <c:pt idx="3">
                  <c:v>Chevrolet-Corvette</c:v>
                </c:pt>
                <c:pt idx="4">
                  <c:v>Honda-Accord</c:v>
                </c:pt>
                <c:pt idx="5">
                  <c:v>Lincoln-Town Car</c:v>
                </c:pt>
                <c:pt idx="6">
                  <c:v>Chevrolet-Express 3500</c:v>
                </c:pt>
                <c:pt idx="7">
                  <c:v>Ford-Ranger</c:v>
                </c:pt>
                <c:pt idx="8">
                  <c:v>Mercury-Grand Marquis</c:v>
                </c:pt>
                <c:pt idx="9">
                  <c:v>Pontiac-Grand Prix</c:v>
                </c:pt>
              </c:strCache>
            </c:strRef>
          </c:cat>
          <c:val>
            <c:numRef>
              <c:f>Dashboard!$W$9:$W$19</c:f>
              <c:numCache>
                <c:formatCode>"$"#,##0</c:formatCode>
                <c:ptCount val="10"/>
                <c:pt idx="0">
                  <c:v>120694.14000000001</c:v>
                </c:pt>
                <c:pt idx="1">
                  <c:v>118802.82999999997</c:v>
                </c:pt>
                <c:pt idx="2">
                  <c:v>121539.72</c:v>
                </c:pt>
                <c:pt idx="3">
                  <c:v>101212.46000000002</c:v>
                </c:pt>
                <c:pt idx="4">
                  <c:v>110499.57</c:v>
                </c:pt>
                <c:pt idx="5">
                  <c:v>122154.39000000001</c:v>
                </c:pt>
                <c:pt idx="6">
                  <c:v>111218.86999999998</c:v>
                </c:pt>
                <c:pt idx="7">
                  <c:v>130994.19000000002</c:v>
                </c:pt>
                <c:pt idx="8">
                  <c:v>129391.68000000001</c:v>
                </c:pt>
                <c:pt idx="9">
                  <c:v>138748.36000000002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7-A440-9E89-4E4153560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66134559"/>
        <c:axId val="1958001695"/>
      </c:barChart>
      <c:catAx>
        <c:axId val="1966134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001695"/>
        <c:crosses val="autoZero"/>
        <c:auto val="1"/>
        <c:lblAlgn val="ctr"/>
        <c:lblOffset val="100"/>
        <c:noMultiLvlLbl val="0"/>
      </c:catAx>
      <c:valAx>
        <c:axId val="1958001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134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[CaseStudy1_Model_review-selfupdatesAfter.xlsx]Dashboard!PivotTable5</c:name>
    <c:fmtId val="6"/>
  </c:pivotSource>
  <c:chart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Dashboard!$M$8</c:f>
              <c:strCache>
                <c:ptCount val="1"/>
                <c:pt idx="0">
                  <c:v>Gross Revenue 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Dashboard!$L$9:$L$19</c:f>
              <c:strCache>
                <c:ptCount val="10"/>
                <c:pt idx="0">
                  <c:v>Mercedes-Benz</c:v>
                </c:pt>
                <c:pt idx="1">
                  <c:v>BMW</c:v>
                </c:pt>
                <c:pt idx="2">
                  <c:v>Volkswagen</c:v>
                </c:pt>
                <c:pt idx="3">
                  <c:v>Pontiac</c:v>
                </c:pt>
                <c:pt idx="4">
                  <c:v>Mitsubishi</c:v>
                </c:pt>
                <c:pt idx="5">
                  <c:v>GMC</c:v>
                </c:pt>
                <c:pt idx="6">
                  <c:v>Toyota</c:v>
                </c:pt>
                <c:pt idx="7">
                  <c:v>Dodge</c:v>
                </c:pt>
                <c:pt idx="8">
                  <c:v>Chevrolet</c:v>
                </c:pt>
                <c:pt idx="9">
                  <c:v>Ford</c:v>
                </c:pt>
              </c:strCache>
            </c:strRef>
          </c:cat>
          <c:val>
            <c:numRef>
              <c:f>Dashboard!$M$9:$M$19</c:f>
              <c:numCache>
                <c:formatCode>"$"#,##0</c:formatCode>
                <c:ptCount val="10"/>
                <c:pt idx="0">
                  <c:v>1802278</c:v>
                </c:pt>
                <c:pt idx="1">
                  <c:v>1821743</c:v>
                </c:pt>
                <c:pt idx="2">
                  <c:v>1899897</c:v>
                </c:pt>
                <c:pt idx="3">
                  <c:v>1978435</c:v>
                </c:pt>
                <c:pt idx="4">
                  <c:v>2100166</c:v>
                </c:pt>
                <c:pt idx="5">
                  <c:v>2160458</c:v>
                </c:pt>
                <c:pt idx="6">
                  <c:v>2445091</c:v>
                </c:pt>
                <c:pt idx="7">
                  <c:v>2997136</c:v>
                </c:pt>
                <c:pt idx="8">
                  <c:v>4208349</c:v>
                </c:pt>
                <c:pt idx="9">
                  <c:v>4611491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6-1F41-9A41-DFED6DA93C9C}"/>
            </c:ext>
          </c:extLst>
        </c:ser>
        <c:ser>
          <c:idx val="1"/>
          <c:order val="1"/>
          <c:tx>
            <c:strRef>
              <c:f>Dashboard!$N$8</c:f>
              <c:strCache>
                <c:ptCount val="1"/>
                <c:pt idx="0">
                  <c:v>Net Revenue 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Dashboard!$L$9:$L$19</c:f>
              <c:strCache>
                <c:ptCount val="10"/>
                <c:pt idx="0">
                  <c:v>Mercedes-Benz</c:v>
                </c:pt>
                <c:pt idx="1">
                  <c:v>BMW</c:v>
                </c:pt>
                <c:pt idx="2">
                  <c:v>Volkswagen</c:v>
                </c:pt>
                <c:pt idx="3">
                  <c:v>Pontiac</c:v>
                </c:pt>
                <c:pt idx="4">
                  <c:v>Mitsubishi</c:v>
                </c:pt>
                <c:pt idx="5">
                  <c:v>GMC</c:v>
                </c:pt>
                <c:pt idx="6">
                  <c:v>Toyota</c:v>
                </c:pt>
                <c:pt idx="7">
                  <c:v>Dodge</c:v>
                </c:pt>
                <c:pt idx="8">
                  <c:v>Chevrolet</c:v>
                </c:pt>
                <c:pt idx="9">
                  <c:v>Ford</c:v>
                </c:pt>
              </c:strCache>
            </c:strRef>
          </c:cat>
          <c:val>
            <c:numRef>
              <c:f>Dashboard!$N$9:$N$19</c:f>
              <c:numCache>
                <c:formatCode>"$"#,##0</c:formatCode>
                <c:ptCount val="10"/>
                <c:pt idx="0">
                  <c:v>759793.92000000016</c:v>
                </c:pt>
                <c:pt idx="1">
                  <c:v>771850.19999999972</c:v>
                </c:pt>
                <c:pt idx="2">
                  <c:v>804148.38999999966</c:v>
                </c:pt>
                <c:pt idx="3">
                  <c:v>827339.23</c:v>
                </c:pt>
                <c:pt idx="4">
                  <c:v>892883.43999999983</c:v>
                </c:pt>
                <c:pt idx="5">
                  <c:v>917224.90999999992</c:v>
                </c:pt>
                <c:pt idx="6">
                  <c:v>1063522.1299999994</c:v>
                </c:pt>
                <c:pt idx="7">
                  <c:v>1308559.4399999992</c:v>
                </c:pt>
                <c:pt idx="8">
                  <c:v>1809563.6000000003</c:v>
                </c:pt>
                <c:pt idx="9">
                  <c:v>2016498.1600000011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A6-1F41-9A41-DFED6DA93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88112"/>
        <c:axId val="102297056"/>
      </c:barChart>
      <c:catAx>
        <c:axId val="102688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97056"/>
        <c:crosses val="autoZero"/>
        <c:auto val="1"/>
        <c:lblAlgn val="ctr"/>
        <c:lblOffset val="100"/>
        <c:noMultiLvlLbl val="0"/>
      </c:catAx>
      <c:valAx>
        <c:axId val="10229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8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[CaseStudy1_Model_review-selfupdatesAfter.xlsx]Dashboard!PivotTable4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Top 10 States</a:t>
            </a:r>
            <a:r>
              <a:rPr lang="en-US" b="1" baseline="0" dirty="0"/>
              <a:t> Revenue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Dashboard!$V$26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Dashboard!$U$27:$U$37</c:f>
              <c:strCache>
                <c:ptCount val="10"/>
                <c:pt idx="0">
                  <c:v>Missouri</c:v>
                </c:pt>
                <c:pt idx="1">
                  <c:v>Iowa</c:v>
                </c:pt>
                <c:pt idx="2">
                  <c:v>Michigan</c:v>
                </c:pt>
                <c:pt idx="3">
                  <c:v>Colorado</c:v>
                </c:pt>
                <c:pt idx="4">
                  <c:v>New York</c:v>
                </c:pt>
                <c:pt idx="5">
                  <c:v>North Carolina</c:v>
                </c:pt>
                <c:pt idx="6">
                  <c:v>District of Columbia</c:v>
                </c:pt>
                <c:pt idx="7">
                  <c:v>Florida</c:v>
                </c:pt>
                <c:pt idx="8">
                  <c:v>California</c:v>
                </c:pt>
                <c:pt idx="9">
                  <c:v>Texas</c:v>
                </c:pt>
              </c:strCache>
            </c:strRef>
          </c:cat>
          <c:val>
            <c:numRef>
              <c:f>Dashboard!$V$27:$V$37</c:f>
              <c:numCache>
                <c:formatCode>"$"#,##0</c:formatCode>
                <c:ptCount val="10"/>
                <c:pt idx="0">
                  <c:v>1111112</c:v>
                </c:pt>
                <c:pt idx="1">
                  <c:v>2039080</c:v>
                </c:pt>
                <c:pt idx="2">
                  <c:v>2131811</c:v>
                </c:pt>
                <c:pt idx="3">
                  <c:v>2155030</c:v>
                </c:pt>
                <c:pt idx="4">
                  <c:v>3122620</c:v>
                </c:pt>
                <c:pt idx="5">
                  <c:v>3176439</c:v>
                </c:pt>
                <c:pt idx="6">
                  <c:v>3187750</c:v>
                </c:pt>
                <c:pt idx="7">
                  <c:v>4271244</c:v>
                </c:pt>
                <c:pt idx="8">
                  <c:v>8499830</c:v>
                </c:pt>
                <c:pt idx="9">
                  <c:v>10653531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8-5D43-99A0-CE6443C86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0460527"/>
        <c:axId val="1490462175"/>
      </c:barChart>
      <c:catAx>
        <c:axId val="1490460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62175"/>
        <c:crosses val="autoZero"/>
        <c:auto val="1"/>
        <c:lblAlgn val="ctr"/>
        <c:lblOffset val="100"/>
        <c:noMultiLvlLbl val="0"/>
      </c:catAx>
      <c:valAx>
        <c:axId val="1490462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6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[CaseStudy1_Model_updatesAfterGraderReview_032821.xlsx]Dashboard!PivotTable3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Top</a:t>
            </a:r>
            <a:r>
              <a:rPr lang="en-US" b="1" baseline="0" dirty="0"/>
              <a:t> 10 Branches Revenue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Dashboard!$M$28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Dashboard!$L$29:$L$39</c:f>
              <c:strCache>
                <c:ptCount val="10"/>
                <c:pt idx="0">
                  <c:v>29-El Paso</c:v>
                </c:pt>
                <c:pt idx="1">
                  <c:v>24-Charlotte</c:v>
                </c:pt>
                <c:pt idx="2">
                  <c:v>50-Fort Worth</c:v>
                </c:pt>
                <c:pt idx="3">
                  <c:v>45-Roanoke</c:v>
                </c:pt>
                <c:pt idx="4">
                  <c:v>42-Los Angeles</c:v>
                </c:pt>
                <c:pt idx="5">
                  <c:v>18-Longview</c:v>
                </c:pt>
                <c:pt idx="6">
                  <c:v>7-Denver</c:v>
                </c:pt>
                <c:pt idx="7">
                  <c:v>32-Miami</c:v>
                </c:pt>
                <c:pt idx="8">
                  <c:v>49-Pomona</c:v>
                </c:pt>
                <c:pt idx="9">
                  <c:v>22-Saint Louis</c:v>
                </c:pt>
              </c:strCache>
            </c:strRef>
          </c:cat>
          <c:val>
            <c:numRef>
              <c:f>Dashboard!$M$29:$M$39</c:f>
              <c:numCache>
                <c:formatCode>"$"#,##0</c:formatCode>
                <c:ptCount val="10"/>
                <c:pt idx="0">
                  <c:v>1081213</c:v>
                </c:pt>
                <c:pt idx="1">
                  <c:v>1082085</c:v>
                </c:pt>
                <c:pt idx="2">
                  <c:v>1085112</c:v>
                </c:pt>
                <c:pt idx="3">
                  <c:v>1087019</c:v>
                </c:pt>
                <c:pt idx="4">
                  <c:v>1089487</c:v>
                </c:pt>
                <c:pt idx="5">
                  <c:v>1094796</c:v>
                </c:pt>
                <c:pt idx="6">
                  <c:v>1096100</c:v>
                </c:pt>
                <c:pt idx="7">
                  <c:v>1096105</c:v>
                </c:pt>
                <c:pt idx="8">
                  <c:v>1111109</c:v>
                </c:pt>
                <c:pt idx="9">
                  <c:v>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5-8740-AB4B-AB34B5D44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2697007"/>
        <c:axId val="1384503167"/>
      </c:barChart>
      <c:catAx>
        <c:axId val="1422697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Branch_ID-City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503167"/>
        <c:crosses val="autoZero"/>
        <c:auto val="1"/>
        <c:lblAlgn val="ctr"/>
        <c:lblOffset val="100"/>
        <c:noMultiLvlLbl val="0"/>
      </c:catAx>
      <c:valAx>
        <c:axId val="1384503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02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69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FF0000"/>
                </a:solidFill>
              </a:rPr>
              <a:t>2019 Total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Model!$C$28:$F$28</c:f>
              <c:numCache>
                <c:formatCode>_("$"* #,##0_);_("$"* \(#,##0\);_("$"* "-"??_);_(@_)</c:formatCode>
                <c:ptCount val="4"/>
                <c:pt idx="0">
                  <c:v>30320297.920000054</c:v>
                </c:pt>
                <c:pt idx="1">
                  <c:v>30320297.920000054</c:v>
                </c:pt>
                <c:pt idx="2">
                  <c:v>33958733.670399867</c:v>
                </c:pt>
                <c:pt idx="3">
                  <c:v>33958733.670399867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4-F245-8FA5-3E5BBF047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5048543"/>
        <c:axId val="1991141839"/>
      </c:barChart>
      <c:catAx>
        <c:axId val="200504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41839"/>
        <c:crosses val="autoZero"/>
        <c:auto val="1"/>
        <c:lblAlgn val="ctr"/>
        <c:lblOffset val="100"/>
        <c:noMultiLvlLbl val="0"/>
      </c:catAx>
      <c:valAx>
        <c:axId val="199114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04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FF0000"/>
                </a:solidFill>
              </a:rPr>
              <a:t>2019 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Model!$C$20:$F$20</c:f>
              <c:numCache>
                <c:formatCode>_("$"* #,##0_);_("$"* \(#,##0\);_("$"* "-"??_);_(@_)</c:formatCode>
                <c:ptCount val="4"/>
                <c:pt idx="0">
                  <c:v>57056623.560000002</c:v>
                </c:pt>
                <c:pt idx="1">
                  <c:v>58113227.699999996</c:v>
                </c:pt>
                <c:pt idx="2">
                  <c:v>59169831.840000004</c:v>
                </c:pt>
                <c:pt idx="3">
                  <c:v>68679269.099999994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3-FE45-B2A1-3B4606E63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5620495"/>
        <c:axId val="1535604559"/>
      </c:barChart>
      <c:catAx>
        <c:axId val="153562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604559"/>
        <c:crosses val="autoZero"/>
        <c:auto val="1"/>
        <c:lblAlgn val="ctr"/>
        <c:lblOffset val="100"/>
        <c:noMultiLvlLbl val="0"/>
      </c:catAx>
      <c:valAx>
        <c:axId val="153560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62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FF0000"/>
                </a:solidFill>
              </a:rPr>
              <a:t>2019 Number of Rentals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Model!$C$17:$F$17</c:f>
              <c:numCache>
                <c:formatCode>_(* #,##0_);_(* \(#,##0\);_(* "-"??_);_(@_)</c:formatCode>
                <c:ptCount val="4"/>
                <c:pt idx="0">
                  <c:v>87823.440000000017</c:v>
                </c:pt>
                <c:pt idx="1">
                  <c:v>81318</c:v>
                </c:pt>
                <c:pt idx="2">
                  <c:v>91076.160000000018</c:v>
                </c:pt>
                <c:pt idx="3">
                  <c:v>97581.600000000035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7-214C-8967-7D1253E00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6694719"/>
        <c:axId val="1516696367"/>
      </c:barChart>
      <c:catAx>
        <c:axId val="15166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96367"/>
        <c:crosses val="autoZero"/>
        <c:auto val="1"/>
        <c:lblAlgn val="ctr"/>
        <c:lblOffset val="100"/>
        <c:noMultiLvlLbl val="0"/>
      </c:catAx>
      <c:valAx>
        <c:axId val="1516696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FF0000"/>
                </a:solidFill>
              </a:rPr>
              <a:t>2019 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Model!$C$15:$F$15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Strategy-combined</c:v>
                </c:pt>
              </c:strCache>
            </c:strRef>
          </c:cat>
          <c:val>
            <c:numRef>
              <c:f>Model!$C$30:$F$30</c:f>
              <c:numCache>
                <c:formatCode>_("$"* #,##0_);_("$"* \(#,##0\);_("$"* "-"??_);_(@_)</c:formatCode>
                <c:ptCount val="4"/>
                <c:pt idx="0">
                  <c:v>26736325.639999948</c:v>
                </c:pt>
                <c:pt idx="1">
                  <c:v>27792929.779999942</c:v>
                </c:pt>
                <c:pt idx="2">
                  <c:v>25211098.169600137</c:v>
                </c:pt>
                <c:pt idx="3">
                  <c:v>34720535.429600127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E-C44D-A1EC-122A2DD20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806671"/>
        <c:axId val="1517712063"/>
      </c:barChart>
      <c:catAx>
        <c:axId val="151280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712063"/>
        <c:crosses val="autoZero"/>
        <c:auto val="1"/>
        <c:lblAlgn val="ctr"/>
        <c:lblOffset val="100"/>
        <c:noMultiLvlLbl val="0"/>
      </c:catAx>
      <c:valAx>
        <c:axId val="151771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06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3:33:27.5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3:33:27.5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67C84-4EB7-4452-81B9-4CA03501C5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33B1E9-2859-4CFC-AF67-B07FBC2DBE95}">
      <dgm:prSet custT="1"/>
      <dgm:spPr/>
      <dgm:t>
        <a:bodyPr/>
        <a:lstStyle/>
        <a:p>
          <a:r>
            <a:rPr lang="en-US" sz="3200" dirty="0"/>
            <a:t>Strategy 1 : Assume business grows by about 8%</a:t>
          </a:r>
        </a:p>
      </dgm:t>
    </dgm:pt>
    <dgm:pt modelId="{C7A86C03-B0C4-41B6-8D05-5540ED7BABEB}" type="parTrans" cxnId="{845146AF-CA54-4C8D-BCFB-E91787BB09D5}">
      <dgm:prSet/>
      <dgm:spPr/>
      <dgm:t>
        <a:bodyPr/>
        <a:lstStyle/>
        <a:p>
          <a:endParaRPr lang="en-US"/>
        </a:p>
      </dgm:t>
    </dgm:pt>
    <dgm:pt modelId="{48602E3F-3808-41BE-A964-4C694C0E1B5F}" type="sibTrans" cxnId="{845146AF-CA54-4C8D-BCFB-E91787BB09D5}">
      <dgm:prSet/>
      <dgm:spPr/>
      <dgm:t>
        <a:bodyPr/>
        <a:lstStyle/>
        <a:p>
          <a:endParaRPr lang="en-US"/>
        </a:p>
      </dgm:t>
    </dgm:pt>
    <dgm:pt modelId="{489A6067-3EA4-4E48-A051-1F98B89E5A63}">
      <dgm:prSet custT="1"/>
      <dgm:spPr/>
      <dgm:t>
        <a:bodyPr/>
        <a:lstStyle/>
        <a:p>
          <a:r>
            <a:rPr lang="en-US" sz="3200" dirty="0"/>
            <a:t>Strategy 2 : Increase rental price by about 10%</a:t>
          </a:r>
        </a:p>
      </dgm:t>
    </dgm:pt>
    <dgm:pt modelId="{86652501-5F61-4D9A-820A-177532D74C9F}" type="parTrans" cxnId="{780CD39C-D9C4-43CF-BC29-FE7EAB9D07CC}">
      <dgm:prSet/>
      <dgm:spPr/>
      <dgm:t>
        <a:bodyPr/>
        <a:lstStyle/>
        <a:p>
          <a:endParaRPr lang="en-US"/>
        </a:p>
      </dgm:t>
    </dgm:pt>
    <dgm:pt modelId="{8FBF8CEB-8963-4D7A-87B4-AD2074489EC6}" type="sibTrans" cxnId="{780CD39C-D9C4-43CF-BC29-FE7EAB9D07CC}">
      <dgm:prSet/>
      <dgm:spPr/>
      <dgm:t>
        <a:bodyPr/>
        <a:lstStyle/>
        <a:p>
          <a:endParaRPr lang="en-US"/>
        </a:p>
      </dgm:t>
    </dgm:pt>
    <dgm:pt modelId="{A15CAE42-31DB-4BF8-BC02-C193640CB7CB}">
      <dgm:prSet custT="1"/>
      <dgm:spPr/>
      <dgm:t>
        <a:bodyPr/>
        <a:lstStyle/>
        <a:p>
          <a:r>
            <a:rPr lang="en-US" sz="3200" dirty="0"/>
            <a:t>Strategy 3 : Increase the fleet size by about 12%</a:t>
          </a:r>
        </a:p>
      </dgm:t>
    </dgm:pt>
    <dgm:pt modelId="{DD0474CC-176B-419E-A7A0-2CB24C948F51}" type="parTrans" cxnId="{598F16DE-B720-4A24-BB37-060126B02839}">
      <dgm:prSet/>
      <dgm:spPr/>
      <dgm:t>
        <a:bodyPr/>
        <a:lstStyle/>
        <a:p>
          <a:endParaRPr lang="en-US"/>
        </a:p>
      </dgm:t>
    </dgm:pt>
    <dgm:pt modelId="{93DB4C78-C485-44EF-ADD1-C1383D8D2725}" type="sibTrans" cxnId="{598F16DE-B720-4A24-BB37-060126B02839}">
      <dgm:prSet/>
      <dgm:spPr/>
      <dgm:t>
        <a:bodyPr/>
        <a:lstStyle/>
        <a:p>
          <a:endParaRPr lang="en-US"/>
        </a:p>
      </dgm:t>
    </dgm:pt>
    <dgm:pt modelId="{7240067D-9CE0-4EE7-8A16-C020991FF806}">
      <dgm:prSet custT="1"/>
      <dgm:spPr/>
      <dgm:t>
        <a:bodyPr/>
        <a:lstStyle/>
        <a:p>
          <a:r>
            <a:rPr lang="en-US" sz="3200" dirty="0"/>
            <a:t>Main Goal : Combine 3 strategies.</a:t>
          </a:r>
        </a:p>
      </dgm:t>
    </dgm:pt>
    <dgm:pt modelId="{96873D55-FA6A-436C-869B-028FB530A44B}" type="parTrans" cxnId="{40E12ABD-317D-4B28-A36D-AF3C01430379}">
      <dgm:prSet/>
      <dgm:spPr/>
      <dgm:t>
        <a:bodyPr/>
        <a:lstStyle/>
        <a:p>
          <a:endParaRPr lang="en-US"/>
        </a:p>
      </dgm:t>
    </dgm:pt>
    <dgm:pt modelId="{A1EE8873-8BA8-452F-A7FC-6912B285D559}" type="sibTrans" cxnId="{40E12ABD-317D-4B28-A36D-AF3C01430379}">
      <dgm:prSet/>
      <dgm:spPr/>
      <dgm:t>
        <a:bodyPr/>
        <a:lstStyle/>
        <a:p>
          <a:endParaRPr lang="en-US"/>
        </a:p>
      </dgm:t>
    </dgm:pt>
    <dgm:pt modelId="{A2FA24E4-A7F1-4D0E-9F58-2AFE8F0FC23B}" type="pres">
      <dgm:prSet presAssocID="{BDD67C84-4EB7-4452-81B9-4CA03501C5C1}" presName="root" presStyleCnt="0">
        <dgm:presLayoutVars>
          <dgm:dir/>
          <dgm:resizeHandles val="exact"/>
        </dgm:presLayoutVars>
      </dgm:prSet>
      <dgm:spPr/>
    </dgm:pt>
    <dgm:pt modelId="{B6E2FAE6-1B5B-42CB-8F63-889CA256B1A8}" type="pres">
      <dgm:prSet presAssocID="{AA33B1E9-2859-4CFC-AF67-B07FBC2DBE95}" presName="compNode" presStyleCnt="0"/>
      <dgm:spPr/>
    </dgm:pt>
    <dgm:pt modelId="{5A5E7191-7D32-4479-A239-AC3D9D9D882F}" type="pres">
      <dgm:prSet presAssocID="{AA33B1E9-2859-4CFC-AF67-B07FBC2DBE95}" presName="bgRect" presStyleLbl="bgShp" presStyleIdx="0" presStyleCnt="4"/>
      <dgm:spPr/>
    </dgm:pt>
    <dgm:pt modelId="{9C85392D-FE81-4CBD-8794-8BC2A6C27F6D}" type="pres">
      <dgm:prSet presAssocID="{AA33B1E9-2859-4CFC-AF67-B07FBC2DBE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99BB3825-7DE7-411A-97ED-087B6E264ED0}" type="pres">
      <dgm:prSet presAssocID="{AA33B1E9-2859-4CFC-AF67-B07FBC2DBE95}" presName="spaceRect" presStyleCnt="0"/>
      <dgm:spPr/>
    </dgm:pt>
    <dgm:pt modelId="{0ADC9D80-E060-4F33-922C-3B4505D2E753}" type="pres">
      <dgm:prSet presAssocID="{AA33B1E9-2859-4CFC-AF67-B07FBC2DBE95}" presName="parTx" presStyleLbl="revTx" presStyleIdx="0" presStyleCnt="4">
        <dgm:presLayoutVars>
          <dgm:chMax val="0"/>
          <dgm:chPref val="0"/>
        </dgm:presLayoutVars>
      </dgm:prSet>
      <dgm:spPr/>
    </dgm:pt>
    <dgm:pt modelId="{9B350F5D-235F-487A-A782-C884257B8020}" type="pres">
      <dgm:prSet presAssocID="{48602E3F-3808-41BE-A964-4C694C0E1B5F}" presName="sibTrans" presStyleCnt="0"/>
      <dgm:spPr/>
    </dgm:pt>
    <dgm:pt modelId="{B0820168-0DDE-4227-9BE3-1372ACC64833}" type="pres">
      <dgm:prSet presAssocID="{489A6067-3EA4-4E48-A051-1F98B89E5A63}" presName="compNode" presStyleCnt="0"/>
      <dgm:spPr/>
    </dgm:pt>
    <dgm:pt modelId="{9D8BED13-D3D5-4819-8216-65022F10EA63}" type="pres">
      <dgm:prSet presAssocID="{489A6067-3EA4-4E48-A051-1F98B89E5A63}" presName="bgRect" presStyleLbl="bgShp" presStyleIdx="1" presStyleCnt="4"/>
      <dgm:spPr/>
    </dgm:pt>
    <dgm:pt modelId="{EBA15B48-808D-4E54-AD8E-7912BCBED29F}" type="pres">
      <dgm:prSet presAssocID="{489A6067-3EA4-4E48-A051-1F98B89E5A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94BF005E-D291-44CA-8F71-889FAFD8DBC4}" type="pres">
      <dgm:prSet presAssocID="{489A6067-3EA4-4E48-A051-1F98B89E5A63}" presName="spaceRect" presStyleCnt="0"/>
      <dgm:spPr/>
    </dgm:pt>
    <dgm:pt modelId="{CA34F097-C90F-4908-A6F2-2034CD4CEAB2}" type="pres">
      <dgm:prSet presAssocID="{489A6067-3EA4-4E48-A051-1F98B89E5A63}" presName="parTx" presStyleLbl="revTx" presStyleIdx="1" presStyleCnt="4">
        <dgm:presLayoutVars>
          <dgm:chMax val="0"/>
          <dgm:chPref val="0"/>
        </dgm:presLayoutVars>
      </dgm:prSet>
      <dgm:spPr/>
    </dgm:pt>
    <dgm:pt modelId="{C44C3758-B381-47D5-8F00-FFDDA1C14A91}" type="pres">
      <dgm:prSet presAssocID="{8FBF8CEB-8963-4D7A-87B4-AD2074489EC6}" presName="sibTrans" presStyleCnt="0"/>
      <dgm:spPr/>
    </dgm:pt>
    <dgm:pt modelId="{FB7B3FF6-3940-4264-9C27-27C2B7DC972A}" type="pres">
      <dgm:prSet presAssocID="{A15CAE42-31DB-4BF8-BC02-C193640CB7CB}" presName="compNode" presStyleCnt="0"/>
      <dgm:spPr/>
    </dgm:pt>
    <dgm:pt modelId="{B4B80059-AF49-403E-A493-1C91A8F7BE22}" type="pres">
      <dgm:prSet presAssocID="{A15CAE42-31DB-4BF8-BC02-C193640CB7CB}" presName="bgRect" presStyleLbl="bgShp" presStyleIdx="2" presStyleCnt="4"/>
      <dgm:spPr/>
    </dgm:pt>
    <dgm:pt modelId="{83C10FE3-E700-4C0D-974D-B9FB444FBD21}" type="pres">
      <dgm:prSet presAssocID="{A15CAE42-31DB-4BF8-BC02-C193640CB7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276740D4-1893-4D00-BD21-D815E40ED173}" type="pres">
      <dgm:prSet presAssocID="{A15CAE42-31DB-4BF8-BC02-C193640CB7CB}" presName="spaceRect" presStyleCnt="0"/>
      <dgm:spPr/>
    </dgm:pt>
    <dgm:pt modelId="{44B8EA24-5D62-47B7-B799-B35E71990D38}" type="pres">
      <dgm:prSet presAssocID="{A15CAE42-31DB-4BF8-BC02-C193640CB7CB}" presName="parTx" presStyleLbl="revTx" presStyleIdx="2" presStyleCnt="4">
        <dgm:presLayoutVars>
          <dgm:chMax val="0"/>
          <dgm:chPref val="0"/>
        </dgm:presLayoutVars>
      </dgm:prSet>
      <dgm:spPr/>
    </dgm:pt>
    <dgm:pt modelId="{3F11BB3D-8A7E-4567-8041-3D97C4ADF656}" type="pres">
      <dgm:prSet presAssocID="{93DB4C78-C485-44EF-ADD1-C1383D8D2725}" presName="sibTrans" presStyleCnt="0"/>
      <dgm:spPr/>
    </dgm:pt>
    <dgm:pt modelId="{406300FA-081B-4309-8D56-BB36B044264F}" type="pres">
      <dgm:prSet presAssocID="{7240067D-9CE0-4EE7-8A16-C020991FF806}" presName="compNode" presStyleCnt="0"/>
      <dgm:spPr/>
    </dgm:pt>
    <dgm:pt modelId="{390971ED-095C-4B17-A0A4-CC49F90B82D3}" type="pres">
      <dgm:prSet presAssocID="{7240067D-9CE0-4EE7-8A16-C020991FF806}" presName="bgRect" presStyleLbl="bgShp" presStyleIdx="3" presStyleCnt="4"/>
      <dgm:spPr/>
    </dgm:pt>
    <dgm:pt modelId="{48290C3B-8A25-46E2-A681-6EA7B826762A}" type="pres">
      <dgm:prSet presAssocID="{7240067D-9CE0-4EE7-8A16-C020991FF8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1E81BC30-4914-4A3F-A30F-27B4A155D2C4}" type="pres">
      <dgm:prSet presAssocID="{7240067D-9CE0-4EE7-8A16-C020991FF806}" presName="spaceRect" presStyleCnt="0"/>
      <dgm:spPr/>
    </dgm:pt>
    <dgm:pt modelId="{1ED7AAB6-63D6-4993-90D1-31AD56EF65F7}" type="pres">
      <dgm:prSet presAssocID="{7240067D-9CE0-4EE7-8A16-C020991FF8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880426-35E1-4660-A921-37FFFED60937}" type="presOf" srcId="{A15CAE42-31DB-4BF8-BC02-C193640CB7CB}" destId="{44B8EA24-5D62-47B7-B799-B35E71990D38}" srcOrd="0" destOrd="0" presId="urn:microsoft.com/office/officeart/2018/2/layout/IconVerticalSolidList"/>
    <dgm:cxn modelId="{F473D981-C90C-4D8D-ABDD-EDC1B3093191}" type="presOf" srcId="{BDD67C84-4EB7-4452-81B9-4CA03501C5C1}" destId="{A2FA24E4-A7F1-4D0E-9F58-2AFE8F0FC23B}" srcOrd="0" destOrd="0" presId="urn:microsoft.com/office/officeart/2018/2/layout/IconVerticalSolidList"/>
    <dgm:cxn modelId="{780CD39C-D9C4-43CF-BC29-FE7EAB9D07CC}" srcId="{BDD67C84-4EB7-4452-81B9-4CA03501C5C1}" destId="{489A6067-3EA4-4E48-A051-1F98B89E5A63}" srcOrd="1" destOrd="0" parTransId="{86652501-5F61-4D9A-820A-177532D74C9F}" sibTransId="{8FBF8CEB-8963-4D7A-87B4-AD2074489EC6}"/>
    <dgm:cxn modelId="{1BDBB6A9-DAE1-4054-9E69-14626251F45F}" type="presOf" srcId="{AA33B1E9-2859-4CFC-AF67-B07FBC2DBE95}" destId="{0ADC9D80-E060-4F33-922C-3B4505D2E753}" srcOrd="0" destOrd="0" presId="urn:microsoft.com/office/officeart/2018/2/layout/IconVerticalSolidList"/>
    <dgm:cxn modelId="{845146AF-CA54-4C8D-BCFB-E91787BB09D5}" srcId="{BDD67C84-4EB7-4452-81B9-4CA03501C5C1}" destId="{AA33B1E9-2859-4CFC-AF67-B07FBC2DBE95}" srcOrd="0" destOrd="0" parTransId="{C7A86C03-B0C4-41B6-8D05-5540ED7BABEB}" sibTransId="{48602E3F-3808-41BE-A964-4C694C0E1B5F}"/>
    <dgm:cxn modelId="{40E12ABD-317D-4B28-A36D-AF3C01430379}" srcId="{BDD67C84-4EB7-4452-81B9-4CA03501C5C1}" destId="{7240067D-9CE0-4EE7-8A16-C020991FF806}" srcOrd="3" destOrd="0" parTransId="{96873D55-FA6A-436C-869B-028FB530A44B}" sibTransId="{A1EE8873-8BA8-452F-A7FC-6912B285D559}"/>
    <dgm:cxn modelId="{F46F7AC0-E48E-4286-8283-0A4E9030C1C0}" type="presOf" srcId="{7240067D-9CE0-4EE7-8A16-C020991FF806}" destId="{1ED7AAB6-63D6-4993-90D1-31AD56EF65F7}" srcOrd="0" destOrd="0" presId="urn:microsoft.com/office/officeart/2018/2/layout/IconVerticalSolidList"/>
    <dgm:cxn modelId="{598F16DE-B720-4A24-BB37-060126B02839}" srcId="{BDD67C84-4EB7-4452-81B9-4CA03501C5C1}" destId="{A15CAE42-31DB-4BF8-BC02-C193640CB7CB}" srcOrd="2" destOrd="0" parTransId="{DD0474CC-176B-419E-A7A0-2CB24C948F51}" sibTransId="{93DB4C78-C485-44EF-ADD1-C1383D8D2725}"/>
    <dgm:cxn modelId="{5A5BC8F7-A5F9-472A-A05F-08E0321D3019}" type="presOf" srcId="{489A6067-3EA4-4E48-A051-1F98B89E5A63}" destId="{CA34F097-C90F-4908-A6F2-2034CD4CEAB2}" srcOrd="0" destOrd="0" presId="urn:microsoft.com/office/officeart/2018/2/layout/IconVerticalSolidList"/>
    <dgm:cxn modelId="{597E8565-B819-4EBD-855F-AC5FE14A886F}" type="presParOf" srcId="{A2FA24E4-A7F1-4D0E-9F58-2AFE8F0FC23B}" destId="{B6E2FAE6-1B5B-42CB-8F63-889CA256B1A8}" srcOrd="0" destOrd="0" presId="urn:microsoft.com/office/officeart/2018/2/layout/IconVerticalSolidList"/>
    <dgm:cxn modelId="{2B0DD6B1-3A90-419E-A989-851A24059DAF}" type="presParOf" srcId="{B6E2FAE6-1B5B-42CB-8F63-889CA256B1A8}" destId="{5A5E7191-7D32-4479-A239-AC3D9D9D882F}" srcOrd="0" destOrd="0" presId="urn:microsoft.com/office/officeart/2018/2/layout/IconVerticalSolidList"/>
    <dgm:cxn modelId="{9EC7E230-C8C3-4A77-A992-7E3C31DB7D59}" type="presParOf" srcId="{B6E2FAE6-1B5B-42CB-8F63-889CA256B1A8}" destId="{9C85392D-FE81-4CBD-8794-8BC2A6C27F6D}" srcOrd="1" destOrd="0" presId="urn:microsoft.com/office/officeart/2018/2/layout/IconVerticalSolidList"/>
    <dgm:cxn modelId="{26A2693E-311C-436C-8A20-5B1BACFF7943}" type="presParOf" srcId="{B6E2FAE6-1B5B-42CB-8F63-889CA256B1A8}" destId="{99BB3825-7DE7-411A-97ED-087B6E264ED0}" srcOrd="2" destOrd="0" presId="urn:microsoft.com/office/officeart/2018/2/layout/IconVerticalSolidList"/>
    <dgm:cxn modelId="{8BB980FC-A4C9-4B46-B9EA-8ECE7B101026}" type="presParOf" srcId="{B6E2FAE6-1B5B-42CB-8F63-889CA256B1A8}" destId="{0ADC9D80-E060-4F33-922C-3B4505D2E753}" srcOrd="3" destOrd="0" presId="urn:microsoft.com/office/officeart/2018/2/layout/IconVerticalSolidList"/>
    <dgm:cxn modelId="{F60D55C9-A893-4BD3-8A15-1282CC123E06}" type="presParOf" srcId="{A2FA24E4-A7F1-4D0E-9F58-2AFE8F0FC23B}" destId="{9B350F5D-235F-487A-A782-C884257B8020}" srcOrd="1" destOrd="0" presId="urn:microsoft.com/office/officeart/2018/2/layout/IconVerticalSolidList"/>
    <dgm:cxn modelId="{C7B38377-6FC8-4CC5-99A8-A120FBB7CFC3}" type="presParOf" srcId="{A2FA24E4-A7F1-4D0E-9F58-2AFE8F0FC23B}" destId="{B0820168-0DDE-4227-9BE3-1372ACC64833}" srcOrd="2" destOrd="0" presId="urn:microsoft.com/office/officeart/2018/2/layout/IconVerticalSolidList"/>
    <dgm:cxn modelId="{FB27349D-EF89-40CB-971D-2A0CE41F70AF}" type="presParOf" srcId="{B0820168-0DDE-4227-9BE3-1372ACC64833}" destId="{9D8BED13-D3D5-4819-8216-65022F10EA63}" srcOrd="0" destOrd="0" presId="urn:microsoft.com/office/officeart/2018/2/layout/IconVerticalSolidList"/>
    <dgm:cxn modelId="{2E8A06B7-D812-4408-91CA-EF14F5BD9381}" type="presParOf" srcId="{B0820168-0DDE-4227-9BE3-1372ACC64833}" destId="{EBA15B48-808D-4E54-AD8E-7912BCBED29F}" srcOrd="1" destOrd="0" presId="urn:microsoft.com/office/officeart/2018/2/layout/IconVerticalSolidList"/>
    <dgm:cxn modelId="{7FB64A5F-5CC7-4E45-BD39-6CC8197A14DB}" type="presParOf" srcId="{B0820168-0DDE-4227-9BE3-1372ACC64833}" destId="{94BF005E-D291-44CA-8F71-889FAFD8DBC4}" srcOrd="2" destOrd="0" presId="urn:microsoft.com/office/officeart/2018/2/layout/IconVerticalSolidList"/>
    <dgm:cxn modelId="{4CD0C3E2-2C9E-4F15-BCF8-871A44F81852}" type="presParOf" srcId="{B0820168-0DDE-4227-9BE3-1372ACC64833}" destId="{CA34F097-C90F-4908-A6F2-2034CD4CEAB2}" srcOrd="3" destOrd="0" presId="urn:microsoft.com/office/officeart/2018/2/layout/IconVerticalSolidList"/>
    <dgm:cxn modelId="{3F6CB1B7-51D6-4ED0-BA26-AEEE322954EF}" type="presParOf" srcId="{A2FA24E4-A7F1-4D0E-9F58-2AFE8F0FC23B}" destId="{C44C3758-B381-47D5-8F00-FFDDA1C14A91}" srcOrd="3" destOrd="0" presId="urn:microsoft.com/office/officeart/2018/2/layout/IconVerticalSolidList"/>
    <dgm:cxn modelId="{601F3A33-7CE5-4D26-BA57-F9F7B60920CE}" type="presParOf" srcId="{A2FA24E4-A7F1-4D0E-9F58-2AFE8F0FC23B}" destId="{FB7B3FF6-3940-4264-9C27-27C2B7DC972A}" srcOrd="4" destOrd="0" presId="urn:microsoft.com/office/officeart/2018/2/layout/IconVerticalSolidList"/>
    <dgm:cxn modelId="{31B2A00F-A234-4DDE-8396-91B968207C2D}" type="presParOf" srcId="{FB7B3FF6-3940-4264-9C27-27C2B7DC972A}" destId="{B4B80059-AF49-403E-A493-1C91A8F7BE22}" srcOrd="0" destOrd="0" presId="urn:microsoft.com/office/officeart/2018/2/layout/IconVerticalSolidList"/>
    <dgm:cxn modelId="{95AFAF9C-2BCA-4280-A697-19F14A1B5CA0}" type="presParOf" srcId="{FB7B3FF6-3940-4264-9C27-27C2B7DC972A}" destId="{83C10FE3-E700-4C0D-974D-B9FB444FBD21}" srcOrd="1" destOrd="0" presId="urn:microsoft.com/office/officeart/2018/2/layout/IconVerticalSolidList"/>
    <dgm:cxn modelId="{9B379FC3-B138-4013-99CC-9593F5C7AE84}" type="presParOf" srcId="{FB7B3FF6-3940-4264-9C27-27C2B7DC972A}" destId="{276740D4-1893-4D00-BD21-D815E40ED173}" srcOrd="2" destOrd="0" presId="urn:microsoft.com/office/officeart/2018/2/layout/IconVerticalSolidList"/>
    <dgm:cxn modelId="{6AA30AB8-8514-440C-B920-CD67DF61AB96}" type="presParOf" srcId="{FB7B3FF6-3940-4264-9C27-27C2B7DC972A}" destId="{44B8EA24-5D62-47B7-B799-B35E71990D38}" srcOrd="3" destOrd="0" presId="urn:microsoft.com/office/officeart/2018/2/layout/IconVerticalSolidList"/>
    <dgm:cxn modelId="{49AB2E4B-5BB2-4BDC-841B-2B12DA068F2A}" type="presParOf" srcId="{A2FA24E4-A7F1-4D0E-9F58-2AFE8F0FC23B}" destId="{3F11BB3D-8A7E-4567-8041-3D97C4ADF656}" srcOrd="5" destOrd="0" presId="urn:microsoft.com/office/officeart/2018/2/layout/IconVerticalSolidList"/>
    <dgm:cxn modelId="{6C4B161D-70B9-4E13-8727-D374DCA23020}" type="presParOf" srcId="{A2FA24E4-A7F1-4D0E-9F58-2AFE8F0FC23B}" destId="{406300FA-081B-4309-8D56-BB36B044264F}" srcOrd="6" destOrd="0" presId="urn:microsoft.com/office/officeart/2018/2/layout/IconVerticalSolidList"/>
    <dgm:cxn modelId="{C56346A3-F262-4B74-8AD5-226E5702284A}" type="presParOf" srcId="{406300FA-081B-4309-8D56-BB36B044264F}" destId="{390971ED-095C-4B17-A0A4-CC49F90B82D3}" srcOrd="0" destOrd="0" presId="urn:microsoft.com/office/officeart/2018/2/layout/IconVerticalSolidList"/>
    <dgm:cxn modelId="{F3C6EFA9-92BA-42B1-9737-ACB1C29F1964}" type="presParOf" srcId="{406300FA-081B-4309-8D56-BB36B044264F}" destId="{48290C3B-8A25-46E2-A681-6EA7B826762A}" srcOrd="1" destOrd="0" presId="urn:microsoft.com/office/officeart/2018/2/layout/IconVerticalSolidList"/>
    <dgm:cxn modelId="{54F1C6B9-97FF-4CEF-B9DD-364FE83E4B3F}" type="presParOf" srcId="{406300FA-081B-4309-8D56-BB36B044264F}" destId="{1E81BC30-4914-4A3F-A30F-27B4A155D2C4}" srcOrd="2" destOrd="0" presId="urn:microsoft.com/office/officeart/2018/2/layout/IconVerticalSolidList"/>
    <dgm:cxn modelId="{FC083895-C9FC-4F4E-BD70-9B473C07E2E8}" type="presParOf" srcId="{406300FA-081B-4309-8D56-BB36B044264F}" destId="{1ED7AAB6-63D6-4993-90D1-31AD56EF6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7191-7D32-4479-A239-AC3D9D9D882F}">
      <dsp:nvSpPr>
        <dsp:cNvPr id="0" name=""/>
        <dsp:cNvSpPr/>
      </dsp:nvSpPr>
      <dsp:spPr>
        <a:xfrm>
          <a:off x="0" y="2398"/>
          <a:ext cx="7891807" cy="12154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5392D-FE81-4CBD-8794-8BC2A6C27F6D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C9D80-E060-4F33-922C-3B4505D2E753}">
      <dsp:nvSpPr>
        <dsp:cNvPr id="0" name=""/>
        <dsp:cNvSpPr/>
      </dsp:nvSpPr>
      <dsp:spPr>
        <a:xfrm>
          <a:off x="1403800" y="2398"/>
          <a:ext cx="6488006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 1 : Assume business grows by about 8%</a:t>
          </a:r>
        </a:p>
      </dsp:txBody>
      <dsp:txXfrm>
        <a:off x="1403800" y="2398"/>
        <a:ext cx="6488006" cy="1215411"/>
      </dsp:txXfrm>
    </dsp:sp>
    <dsp:sp modelId="{9D8BED13-D3D5-4819-8216-65022F10EA63}">
      <dsp:nvSpPr>
        <dsp:cNvPr id="0" name=""/>
        <dsp:cNvSpPr/>
      </dsp:nvSpPr>
      <dsp:spPr>
        <a:xfrm>
          <a:off x="0" y="1521662"/>
          <a:ext cx="7891807" cy="1215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15B48-808D-4E54-AD8E-7912BCBED29F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4F097-C90F-4908-A6F2-2034CD4CEAB2}">
      <dsp:nvSpPr>
        <dsp:cNvPr id="0" name=""/>
        <dsp:cNvSpPr/>
      </dsp:nvSpPr>
      <dsp:spPr>
        <a:xfrm>
          <a:off x="1403800" y="1521662"/>
          <a:ext cx="6488006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 2 : Increase rental price by about 10%</a:t>
          </a:r>
        </a:p>
      </dsp:txBody>
      <dsp:txXfrm>
        <a:off x="1403800" y="1521662"/>
        <a:ext cx="6488006" cy="1215411"/>
      </dsp:txXfrm>
    </dsp:sp>
    <dsp:sp modelId="{B4B80059-AF49-403E-A493-1C91A8F7BE22}">
      <dsp:nvSpPr>
        <dsp:cNvPr id="0" name=""/>
        <dsp:cNvSpPr/>
      </dsp:nvSpPr>
      <dsp:spPr>
        <a:xfrm>
          <a:off x="0" y="3040926"/>
          <a:ext cx="7891807" cy="12154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10FE3-E700-4C0D-974D-B9FB444FBD21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8EA24-5D62-47B7-B799-B35E71990D38}">
      <dsp:nvSpPr>
        <dsp:cNvPr id="0" name=""/>
        <dsp:cNvSpPr/>
      </dsp:nvSpPr>
      <dsp:spPr>
        <a:xfrm>
          <a:off x="1403800" y="3040926"/>
          <a:ext cx="6488006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 3 : Increase the fleet size by about 12%</a:t>
          </a:r>
        </a:p>
      </dsp:txBody>
      <dsp:txXfrm>
        <a:off x="1403800" y="3040926"/>
        <a:ext cx="6488006" cy="1215411"/>
      </dsp:txXfrm>
    </dsp:sp>
    <dsp:sp modelId="{390971ED-095C-4B17-A0A4-CC49F90B82D3}">
      <dsp:nvSpPr>
        <dsp:cNvPr id="0" name=""/>
        <dsp:cNvSpPr/>
      </dsp:nvSpPr>
      <dsp:spPr>
        <a:xfrm>
          <a:off x="0" y="4560190"/>
          <a:ext cx="7891807" cy="12154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90C3B-8A25-46E2-A681-6EA7B826762A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7AAB6-63D6-4993-90D1-31AD56EF65F7}">
      <dsp:nvSpPr>
        <dsp:cNvPr id="0" name=""/>
        <dsp:cNvSpPr/>
      </dsp:nvSpPr>
      <dsp:spPr>
        <a:xfrm>
          <a:off x="1403800" y="4560190"/>
          <a:ext cx="6488006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Main Goal : Combine 3 strategies.</a:t>
          </a:r>
        </a:p>
      </dsp:txBody>
      <dsp:txXfrm>
        <a:off x="1403800" y="4560190"/>
        <a:ext cx="6488006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D3DF1-B7CF-F648-8484-45B346A9B509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005C-0041-1B42-96BC-A60E78FE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0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70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5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2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01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4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pixabay.com/en/lamborghini-car-supercar-auto-1697191/" TargetMode="Externa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01AC53-8BFA-435C-B2CC-06FA6C604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DCE25B9-8EDB-4B3C-ADB3-C57646CF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Pencils">
            <a:extLst>
              <a:ext uri="{FF2B5EF4-FFF2-40B4-BE49-F238E27FC236}">
                <a16:creationId xmlns:a16="http://schemas.microsoft.com/office/drawing/2014/main" id="{5DF7456A-5F34-4C4A-8F0E-7E3C8E280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93" r="-3" b="-3"/>
          <a:stretch/>
        </p:blipFill>
        <p:spPr>
          <a:xfrm>
            <a:off x="20" y="-4679"/>
            <a:ext cx="4634663" cy="4187739"/>
          </a:xfrm>
          <a:prstGeom prst="rect">
            <a:avLst/>
          </a:prstGeom>
        </p:spPr>
      </p:pic>
      <p:pic>
        <p:nvPicPr>
          <p:cNvPr id="12" name="Picture 11" descr="A row of cars parked in a parking lot&#10;&#10;Description automatically generated with low confidence">
            <a:extLst>
              <a:ext uri="{FF2B5EF4-FFF2-40B4-BE49-F238E27FC236}">
                <a16:creationId xmlns:a16="http://schemas.microsoft.com/office/drawing/2014/main" id="{4DB55EAC-50E6-F04A-A945-26DDF4B44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488" r="-2" b="-2"/>
          <a:stretch/>
        </p:blipFill>
        <p:spPr>
          <a:xfrm>
            <a:off x="4634683" y="-4679"/>
            <a:ext cx="7557317" cy="41877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62B8CE2-C1CF-4A8F-B97D-5C1DAD6CD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5" y="-2"/>
            <a:ext cx="82296" cy="4197096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974C95-BAD1-4DA2-AD68-CB4FF3720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A88AB32-A424-48D1-A026-2886194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874EB-4DDF-9049-B460-BA09F8DED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>
            <a:normAutofit/>
          </a:bodyPr>
          <a:lstStyle/>
          <a:p>
            <a:r>
              <a:rPr lang="en-US" dirty="0"/>
              <a:t>FY2019 lariat fleet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1FB8-2F76-2D41-91CE-E91BC483F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481448"/>
            <a:ext cx="8689976" cy="53593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insights from current data and strategies for better decisions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47F7AC-E6D2-4AD5-803F-C6C9623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3614AC9-B572-4CD4-839E-A7259CA62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0E204-D22E-4834-BD3F-701AA086E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90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043921-0243-4E7D-9120-BEA58F7B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290520" y="6257098"/>
            <a:ext cx="623254" cy="600902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9BC3DD-C662-4DF1-8257-BFB9D9C6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5287548" y="4694548"/>
            <a:ext cx="2681454" cy="21634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DCA7-5E7E-5142-BEC3-2D128417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739" y="642918"/>
            <a:ext cx="2987488" cy="464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the combined strategy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C269C-0B7D-AD4F-A495-05836605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642918"/>
            <a:ext cx="6463193" cy="464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607898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F6FB91-5705-064E-8897-2712042AE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681375"/>
              </p:ext>
            </p:extLst>
          </p:nvPr>
        </p:nvGraphicFramePr>
        <p:xfrm>
          <a:off x="6309038" y="1903750"/>
          <a:ext cx="5328326" cy="403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9F1B6-F197-DC49-A164-8E0583D792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39315553"/>
              </p:ext>
            </p:extLst>
          </p:nvPr>
        </p:nvGraphicFramePr>
        <p:xfrm>
          <a:off x="554636" y="1903751"/>
          <a:ext cx="5541364" cy="4032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555">
                  <a:extLst>
                    <a:ext uri="{9D8B030D-6E8A-4147-A177-3AD203B41FA5}">
                      <a16:colId xmlns:a16="http://schemas.microsoft.com/office/drawing/2014/main" val="3590865555"/>
                    </a:ext>
                  </a:extLst>
                </a:gridCol>
                <a:gridCol w="1065647">
                  <a:extLst>
                    <a:ext uri="{9D8B030D-6E8A-4147-A177-3AD203B41FA5}">
                      <a16:colId xmlns:a16="http://schemas.microsoft.com/office/drawing/2014/main" val="971161020"/>
                    </a:ext>
                  </a:extLst>
                </a:gridCol>
                <a:gridCol w="1150899">
                  <a:extLst>
                    <a:ext uri="{9D8B030D-6E8A-4147-A177-3AD203B41FA5}">
                      <a16:colId xmlns:a16="http://schemas.microsoft.com/office/drawing/2014/main" val="3699713061"/>
                    </a:ext>
                  </a:extLst>
                </a:gridCol>
                <a:gridCol w="1065647">
                  <a:extLst>
                    <a:ext uri="{9D8B030D-6E8A-4147-A177-3AD203B41FA5}">
                      <a16:colId xmlns:a16="http://schemas.microsoft.com/office/drawing/2014/main" val="1604626462"/>
                    </a:ext>
                  </a:extLst>
                </a:gridCol>
                <a:gridCol w="1097616">
                  <a:extLst>
                    <a:ext uri="{9D8B030D-6E8A-4147-A177-3AD203B41FA5}">
                      <a16:colId xmlns:a16="http://schemas.microsoft.com/office/drawing/2014/main" val="853609073"/>
                    </a:ext>
                  </a:extLst>
                </a:gridCol>
              </a:tblGrid>
              <a:tr h="2769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2018 Monthly Total Cost, Gross Revenue, Net Revenue and Number of Rentals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00840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Cost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Gross Revenue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Net Revenue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No. of Rentals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585903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January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5,312,703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2,556,312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8,125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844392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February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4,706,084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1,949,693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7,315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630675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5,010,622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2,254,231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7,763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510783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April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5,075,757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2,319,366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7,792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00916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5,226,601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2,470,210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7,988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835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5,076,538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2,320,147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702800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5,174,916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2,418,525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7,955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894720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August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5,156,241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2,399,850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7,978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377017"/>
                  </a:ext>
                </a:extLst>
              </a:tr>
              <a:tr h="27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September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5,099,407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2,343,016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7,803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024268"/>
                  </a:ext>
                </a:extLst>
              </a:tr>
              <a:tr h="328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October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5,177,626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2,421,235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7,961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091749"/>
                  </a:ext>
                </a:extLst>
              </a:tr>
              <a:tr h="328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November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2,756,391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1,813,712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(942,679)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2,808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9640796"/>
                  </a:ext>
                </a:extLst>
              </a:tr>
              <a:tr h="328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$ 30,320,298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52,830,207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$ 22,509,909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81,318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28095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43D0C4-0C1E-594B-BC4A-E18470EF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3803"/>
            <a:ext cx="10364451" cy="1596177"/>
          </a:xfrm>
        </p:spPr>
        <p:txBody>
          <a:bodyPr/>
          <a:lstStyle/>
          <a:p>
            <a:r>
              <a:rPr lang="en-US" dirty="0"/>
              <a:t>Insights from 2018 rental data</a:t>
            </a:r>
          </a:p>
        </p:txBody>
      </p:sp>
    </p:spTree>
    <p:extLst>
      <p:ext uri="{BB962C8B-B14F-4D97-AF65-F5344CB8AC3E}">
        <p14:creationId xmlns:p14="http://schemas.microsoft.com/office/powerpoint/2010/main" val="29498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D3494E-427A-E340-A2ED-DEBB92143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42762"/>
              </p:ext>
            </p:extLst>
          </p:nvPr>
        </p:nvGraphicFramePr>
        <p:xfrm>
          <a:off x="6096000" y="2366962"/>
          <a:ext cx="4891790" cy="316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18B41BA9-C2C9-1949-9291-264DA92908AA}"/>
              </a:ext>
            </a:extLst>
          </p:cNvPr>
          <p:cNvSpPr txBox="1">
            <a:spLocks/>
          </p:cNvSpPr>
          <p:nvPr/>
        </p:nvSpPr>
        <p:spPr>
          <a:xfrm>
            <a:off x="5519816" y="1685926"/>
            <a:ext cx="5181600" cy="70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by make-Models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43F9DB-9F50-8A44-8916-AFD04205DD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06772470"/>
              </p:ext>
            </p:extLst>
          </p:nvPr>
        </p:nvGraphicFramePr>
        <p:xfrm>
          <a:off x="914400" y="2366963"/>
          <a:ext cx="51816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07397AC-6F57-6149-9C02-FDA403EF58F0}"/>
              </a:ext>
            </a:extLst>
          </p:cNvPr>
          <p:cNvSpPr txBox="1">
            <a:spLocks/>
          </p:cNvSpPr>
          <p:nvPr/>
        </p:nvSpPr>
        <p:spPr>
          <a:xfrm>
            <a:off x="338216" y="1685926"/>
            <a:ext cx="5181600" cy="70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by makes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D305B-3083-3C4F-B499-3E991597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7409"/>
          </a:xfrm>
        </p:spPr>
        <p:txBody>
          <a:bodyPr/>
          <a:lstStyle/>
          <a:p>
            <a:r>
              <a:rPr lang="en-US" dirty="0"/>
              <a:t>2018 top 10 performances by cars</a:t>
            </a:r>
          </a:p>
        </p:txBody>
      </p:sp>
    </p:spTree>
    <p:extLst>
      <p:ext uri="{BB962C8B-B14F-4D97-AF65-F5344CB8AC3E}">
        <p14:creationId xmlns:p14="http://schemas.microsoft.com/office/powerpoint/2010/main" val="1175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/>
      <p:bldGraphic spid="7" grpId="0">
        <p:bldAsOne/>
      </p:bldGraphic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3424003-78C3-7847-B112-D15762044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668479"/>
              </p:ext>
            </p:extLst>
          </p:nvPr>
        </p:nvGraphicFramePr>
        <p:xfrm>
          <a:off x="6096000" y="2390525"/>
          <a:ext cx="4572000" cy="3290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18B41BA9-C2C9-1949-9291-264DA92908AA}"/>
              </a:ext>
            </a:extLst>
          </p:cNvPr>
          <p:cNvSpPr txBox="1">
            <a:spLocks/>
          </p:cNvSpPr>
          <p:nvPr/>
        </p:nvSpPr>
        <p:spPr>
          <a:xfrm>
            <a:off x="5519816" y="1685926"/>
            <a:ext cx="5181600" cy="70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by states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7397AC-6F57-6149-9C02-FDA403EF58F0}"/>
              </a:ext>
            </a:extLst>
          </p:cNvPr>
          <p:cNvSpPr txBox="1">
            <a:spLocks/>
          </p:cNvSpPr>
          <p:nvPr/>
        </p:nvSpPr>
        <p:spPr>
          <a:xfrm>
            <a:off x="338216" y="1685926"/>
            <a:ext cx="5181600" cy="70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by branches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D305B-3083-3C4F-B499-3E991597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7409"/>
          </a:xfrm>
        </p:spPr>
        <p:txBody>
          <a:bodyPr/>
          <a:lstStyle/>
          <a:p>
            <a:r>
              <a:rPr lang="en-US" dirty="0"/>
              <a:t>2018 top 10 performances by locations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78872E5-37B4-7E40-9446-FBBED4DA83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52666952"/>
              </p:ext>
            </p:extLst>
          </p:nvPr>
        </p:nvGraphicFramePr>
        <p:xfrm>
          <a:off x="914400" y="2366963"/>
          <a:ext cx="49403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34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1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289085-34A8-4D4A-83F2-27F02B4A3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470744"/>
              </p:ext>
            </p:extLst>
          </p:nvPr>
        </p:nvGraphicFramePr>
        <p:xfrm>
          <a:off x="3759200" y="540000"/>
          <a:ext cx="7891807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7B16850-65E6-464B-BF89-A037B310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752599"/>
            <a:ext cx="3322637" cy="15113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Optimize        planning – </a:t>
            </a:r>
            <a:br>
              <a:rPr lang="en-US" dirty="0"/>
            </a:br>
            <a:r>
              <a:rPr lang="en-US" dirty="0"/>
              <a:t>3 strategies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ABDB98-8DC7-9743-B91C-5C878DF8B451}"/>
              </a:ext>
            </a:extLst>
          </p:cNvPr>
          <p:cNvSpPr txBox="1">
            <a:spLocks/>
          </p:cNvSpPr>
          <p:nvPr/>
        </p:nvSpPr>
        <p:spPr>
          <a:xfrm>
            <a:off x="595313" y="698499"/>
            <a:ext cx="3322637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100" dirty="0"/>
              <a:t>For 2019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5E7191-7D32-4479-A239-AC3D9D9D88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5A5E7191-7D32-4479-A239-AC3D9D9D88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85392D-FE81-4CBD-8794-8BC2A6C27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9C85392D-FE81-4CBD-8794-8BC2A6C27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DC9D80-E060-4F33-922C-3B4505D2E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0ADC9D80-E060-4F33-922C-3B4505D2E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A15B48-808D-4E54-AD8E-7912BCBED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EBA15B48-808D-4E54-AD8E-7912BCBED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8BED13-D3D5-4819-8216-65022F10E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9D8BED13-D3D5-4819-8216-65022F10E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34F097-C90F-4908-A6F2-2034CD4CE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CA34F097-C90F-4908-A6F2-2034CD4CE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B80059-AF49-403E-A493-1C91A8F7B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B4B80059-AF49-403E-A493-1C91A8F7BE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C10FE3-E700-4C0D-974D-B9FB444FB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83C10FE3-E700-4C0D-974D-B9FB444FB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B8EA24-5D62-47B7-B799-B35E7199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44B8EA24-5D62-47B7-B799-B35E71990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0971ED-095C-4B17-A0A4-CC49F90B8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390971ED-095C-4B17-A0A4-CC49F90B8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290C3B-8A25-46E2-A681-6EA7B8267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48290C3B-8A25-46E2-A681-6EA7B82676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D7AAB6-63D6-4993-90D1-31AD56EF6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1ED7AAB6-63D6-4993-90D1-31AD56EF65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4BAC-794E-BE40-BF9C-4686C997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300" dirty="0"/>
              <a:t>Model  delivers positive results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600" dirty="0"/>
              <a:t>As follows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E8F88-7978-1648-AC80-4A977C70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Guess what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D6820747-FD73-4DB2-A2AF-157B51ABF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69" b="2"/>
          <a:stretch/>
        </p:blipFill>
        <p:spPr>
          <a:xfrm>
            <a:off x="1028309" y="618517"/>
            <a:ext cx="6139790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68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74DF21-6AB7-2045-A363-273A91FB24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172634"/>
              </p:ext>
            </p:extLst>
          </p:nvPr>
        </p:nvGraphicFramePr>
        <p:xfrm>
          <a:off x="6239123" y="2205318"/>
          <a:ext cx="4752856" cy="400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D741CC-8810-274B-A1A2-0F2B13EB3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669460"/>
              </p:ext>
            </p:extLst>
          </p:nvPr>
        </p:nvGraphicFramePr>
        <p:xfrm>
          <a:off x="913775" y="2205318"/>
          <a:ext cx="4954060" cy="400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012F98-D053-F44B-8BAB-43015404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8" y="15891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Gross revenue and total cost</a:t>
            </a:r>
          </a:p>
        </p:txBody>
      </p:sp>
    </p:spTree>
    <p:extLst>
      <p:ext uri="{BB962C8B-B14F-4D97-AF65-F5344CB8AC3E}">
        <p14:creationId xmlns:p14="http://schemas.microsoft.com/office/powerpoint/2010/main" val="33311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6" grpId="0">
        <p:bldAsOne/>
      </p:bldGraphic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78DDD-8551-CF4C-A05C-0BFB29E28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198456"/>
              </p:ext>
            </p:extLst>
          </p:nvPr>
        </p:nvGraphicFramePr>
        <p:xfrm>
          <a:off x="6079070" y="2528047"/>
          <a:ext cx="5199156" cy="354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EBC61D-DD1A-E542-9744-2C6CC8542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925580"/>
              </p:ext>
            </p:extLst>
          </p:nvPr>
        </p:nvGraphicFramePr>
        <p:xfrm>
          <a:off x="571500" y="2482719"/>
          <a:ext cx="5165293" cy="363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53BAE0-807D-2A4E-B51A-ED422F1C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69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net revenue and number of rentals</a:t>
            </a:r>
          </a:p>
        </p:txBody>
      </p:sp>
    </p:spTree>
    <p:extLst>
      <p:ext uri="{BB962C8B-B14F-4D97-AF65-F5344CB8AC3E}">
        <p14:creationId xmlns:p14="http://schemas.microsoft.com/office/powerpoint/2010/main" val="37553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6" grpId="0">
        <p:bldAsOne/>
      </p:bldGraphic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AC9D17-15CB-CC4F-A39E-9D7FFBEF0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153382"/>
              </p:ext>
            </p:extLst>
          </p:nvPr>
        </p:nvGraphicFramePr>
        <p:xfrm>
          <a:off x="6666875" y="4267959"/>
          <a:ext cx="4204325" cy="2272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D96BE3-DDAF-7C41-9D39-B58E10C2F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974269"/>
              </p:ext>
            </p:extLst>
          </p:nvPr>
        </p:nvGraphicFramePr>
        <p:xfrm>
          <a:off x="913774" y="4267959"/>
          <a:ext cx="4204325" cy="2272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58CD3C-D2C1-9A4C-A65D-87AE36C29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4485"/>
              </p:ext>
            </p:extLst>
          </p:nvPr>
        </p:nvGraphicFramePr>
        <p:xfrm>
          <a:off x="6406932" y="1322713"/>
          <a:ext cx="4724210" cy="253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B952A6-9B6B-2F4B-8DD8-73C43B9E0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754127"/>
              </p:ext>
            </p:extLst>
          </p:nvPr>
        </p:nvGraphicFramePr>
        <p:xfrm>
          <a:off x="676082" y="1322713"/>
          <a:ext cx="4961903" cy="253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6ED192-57AF-E84D-BA1A-9014CF6D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4" y="-124989"/>
            <a:ext cx="11685428" cy="159617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Gross revenue and net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8742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8" grpId="0">
        <p:bldAsOne/>
      </p:bldGraphic>
      <p:bldGraphic spid="7" grpId="0">
        <p:bldAsOne/>
      </p:bldGraphic>
      <p:bldGraphic spid="6" grpId="0">
        <p:bldAsOne/>
      </p:bldGraphic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337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FY2019 lariat fleet Planning</vt:lpstr>
      <vt:lpstr>Insights from 2018 rental data</vt:lpstr>
      <vt:lpstr>2018 top 10 performances by cars</vt:lpstr>
      <vt:lpstr>2018 top 10 performances by locations</vt:lpstr>
      <vt:lpstr>     Optimize        planning –  3 strategies</vt:lpstr>
      <vt:lpstr>Guess what</vt:lpstr>
      <vt:lpstr>Gross revenue and total cost</vt:lpstr>
      <vt:lpstr>net revenue and number of rentals</vt:lpstr>
      <vt:lpstr>Gross revenue and net revenue growth</vt:lpstr>
      <vt:lpstr>winner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FY2019 Workforce Planning</dc:title>
  <dc:creator>63384</dc:creator>
  <cp:lastModifiedBy>63384</cp:lastModifiedBy>
  <cp:revision>96</cp:revision>
  <dcterms:created xsi:type="dcterms:W3CDTF">2021-03-11T16:50:29Z</dcterms:created>
  <dcterms:modified xsi:type="dcterms:W3CDTF">2021-03-31T16:26:51Z</dcterms:modified>
</cp:coreProperties>
</file>