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6"/>
  </p:notesMasterIdLst>
  <p:sldIdLst>
    <p:sldId id="256" r:id="rId2"/>
    <p:sldId id="260" r:id="rId3"/>
    <p:sldId id="258" r:id="rId4"/>
    <p:sldId id="259" r:id="rId5"/>
    <p:sldId id="261" r:id="rId6"/>
    <p:sldId id="262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398C35-9752-4EB8-B490-D7C7F20C337C}">
          <p14:sldIdLst>
            <p14:sldId id="256"/>
            <p14:sldId id="260"/>
            <p14:sldId id="258"/>
            <p14:sldId id="259"/>
            <p14:sldId id="261"/>
            <p14:sldId id="262"/>
            <p14:sldId id="268"/>
            <p14:sldId id="269"/>
            <p14:sldId id="270"/>
            <p14:sldId id="271"/>
            <p14:sldId id="272"/>
            <p14:sldId id="274"/>
            <p14:sldId id="275"/>
            <p14:sldId id="267"/>
          </p14:sldIdLst>
        </p14:section>
        <p14:section name="Untitled Section" id="{E1671CBA-7345-49E9-A198-BD76D4E2ED7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C5B8C-9283-4206-8230-BF5F7822BA47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38301-F452-46C0-B85F-FBC00356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3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38301-F452-46C0-B85F-FBC003561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08EFF1E-88DC-4B78-ADD1-99186FA1B9B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34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2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08EFF1E-88DC-4B78-ADD1-99186FA1B9B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8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08EFF1E-88DC-4B78-ADD1-99186FA1B9B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104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08EFF1E-88DC-4B78-ADD1-99186FA1B9B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97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49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03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08EFF1E-88DC-4B78-ADD1-99186FA1B9B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8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08EFF1E-88DC-4B78-ADD1-99186FA1B9B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4866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4018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607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4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4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EFF1E-88DC-4B78-ADD1-99186FA1B9B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77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ransition spd="slow">
    <p:push dir="u"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2454-21D8-F0C4-3880-C1E73686D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414" y="409093"/>
            <a:ext cx="9755187" cy="2766528"/>
          </a:xfr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SQL MINI Project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A5EF28-D25E-5953-7865-2BBA767743F6}"/>
              </a:ext>
            </a:extLst>
          </p:cNvPr>
          <p:cNvSpPr/>
          <p:nvPr/>
        </p:nvSpPr>
        <p:spPr>
          <a:xfrm>
            <a:off x="6181789" y="3682380"/>
            <a:ext cx="5215812" cy="162352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NAME: 					RAMU 										BHASHABOINA</a:t>
            </a:r>
          </a:p>
          <a:p>
            <a:r>
              <a:rPr lang="en-US" dirty="0"/>
              <a:t>BATCH: 					2024 -11989</a:t>
            </a:r>
          </a:p>
          <a:p>
            <a:r>
              <a:rPr lang="en-US" dirty="0"/>
              <a:t>ENROLLMENT NUMBER:   	EBEON0624138983</a:t>
            </a:r>
          </a:p>
          <a:p>
            <a:r>
              <a:rPr lang="en-US" b="1" i="0" dirty="0">
                <a:effectLst/>
                <a:latin typeface="Clear Sans"/>
              </a:rPr>
              <a:t>COURSE: 					DATA </a:t>
            </a:r>
            <a:r>
              <a:rPr lang="en-US" b="1" dirty="0">
                <a:latin typeface="Clear Sans"/>
              </a:rPr>
              <a:t>ANALYTICS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17">
        <p14:doors dir="vert"/>
      </p:transition>
    </mc:Choice>
    <mc:Fallback xmlns="">
      <p:transition spd="slow" advTm="20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718E0-17E7-CAC6-7149-9DCB31586DED}"/>
              </a:ext>
            </a:extLst>
          </p:cNvPr>
          <p:cNvSpPr/>
          <p:nvPr/>
        </p:nvSpPr>
        <p:spPr>
          <a:xfrm>
            <a:off x="586273" y="0"/>
            <a:ext cx="11019454" cy="194076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7) </a:t>
            </a:r>
            <a:r>
              <a:rPr lang="en-US" dirty="0"/>
              <a:t>find the average salary by department wise and who are getting max salary more than avg salary of employees department level, first position by department wise.</a:t>
            </a:r>
          </a:p>
          <a:p>
            <a:r>
              <a:rPr lang="en-US" dirty="0"/>
              <a:t>WITH SalaryWithAverage AS (    SELECT        employee_id,	concat(first_name,' ', last_name) as emp_name,        salary,        department_id,                AVG(salary) OVER (PARTITION BY department_id) AS avg_salary,        RANK() OVER (PARTITION BY department_id ORDER BY salary DESC) AS applyrank     FROM employees)</a:t>
            </a:r>
          </a:p>
          <a:p>
            <a:r>
              <a:rPr lang="en-US" dirty="0"/>
              <a:t>SELECT *FROM SalaryWithAverageWHERE Salary &gt; avg_salary and applyrank=1  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262DF-ECA3-7E9D-853E-DE10A57B3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73" y="1940767"/>
            <a:ext cx="11019454" cy="41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735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718E0-17E7-CAC6-7149-9DCB31586DED}"/>
              </a:ext>
            </a:extLst>
          </p:cNvPr>
          <p:cNvSpPr/>
          <p:nvPr/>
        </p:nvSpPr>
        <p:spPr>
          <a:xfrm>
            <a:off x="586273" y="0"/>
            <a:ext cx="11019454" cy="194076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8) </a:t>
            </a:r>
            <a:r>
              <a:rPr lang="en-US" dirty="0"/>
              <a:t>find the employees names, and departments names who all employees are in top1 position by department wise.</a:t>
            </a:r>
          </a:p>
          <a:p>
            <a:r>
              <a:rPr lang="en-US" dirty="0"/>
              <a:t>WITH SalaryWithMax  AS (    SELECT   concat(e.first_name,' ', e.last_name) as emp_name, e.salary,        d.department_id, d.department_name ,  max(salary) OVER (order by e.salary) AS max_salary,  RANK() OVER (PARTITION BY d.department_id ORDER BY salary DESC) AS applyrank      FROM employees e join departments d on e.department_id = d.department_id)</a:t>
            </a:r>
          </a:p>
          <a:p>
            <a:r>
              <a:rPr lang="en-US" dirty="0"/>
              <a:t>SELECT *FROM SalaryWithAverage WHERE  applyrank=1  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D4659-8081-7CA5-C7C9-68B591E68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73" y="1940767"/>
            <a:ext cx="11019454" cy="41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837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718E0-17E7-CAC6-7149-9DCB31586DED}"/>
              </a:ext>
            </a:extLst>
          </p:cNvPr>
          <p:cNvSpPr/>
          <p:nvPr/>
        </p:nvSpPr>
        <p:spPr>
          <a:xfrm>
            <a:off x="586273" y="0"/>
            <a:ext cx="11019454" cy="194076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arenR" startAt="9"/>
            </a:pPr>
            <a:r>
              <a:rPr lang="en-US" dirty="0"/>
              <a:t>Give the report of employees who earns above 11000 or the seventh      character in their  phone number is 3. Sort the result-set in descending order by      first name. Return full name (first name and last name), hire date,      email, and telephone separated by '-', and salary. </a:t>
            </a:r>
          </a:p>
          <a:p>
            <a:pPr algn="just"/>
            <a:r>
              <a:rPr lang="en-US" dirty="0"/>
              <a:t>SELECT concat(first_name,' ',last_name) AS Full_Name, hire_date, concat(email,'  -  ', 'Cell: ',' ',phone_number) AS Contact_Details, salary FROM employees WHERE salary &gt; 11000  OR phone_number LIKE '______3%' ORDER BY first_name DESC;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338C9-B9AE-BA1E-437B-9C50FB8B4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73" y="1940767"/>
            <a:ext cx="11019454" cy="40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9489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718E0-17E7-CAC6-7149-9DCB31586DED}"/>
              </a:ext>
            </a:extLst>
          </p:cNvPr>
          <p:cNvSpPr/>
          <p:nvPr/>
        </p:nvSpPr>
        <p:spPr>
          <a:xfrm>
            <a:off x="586273" y="1"/>
            <a:ext cx="11019454" cy="131561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10) </a:t>
            </a:r>
            <a:r>
              <a:rPr lang="en-US" dirty="0"/>
              <a:t>Give a report  to count the number of characters except the spaces for each employee name. Return employee name length.</a:t>
            </a:r>
          </a:p>
          <a:p>
            <a:r>
              <a:rPr lang="en-US" dirty="0"/>
              <a:t>select concat('  ',first_name,'     ' ,'   ', last_name) as full_name, length(trim(concat(first_name,' ' ,last_name))) as full_name_length from employees;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242CA-3F7A-5654-2531-7C6A62AC4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73" y="1418253"/>
            <a:ext cx="11019454" cy="46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4592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834257-042A-54EB-6512-2635E99EE8B0}"/>
              </a:ext>
            </a:extLst>
          </p:cNvPr>
          <p:cNvSpPr txBox="1"/>
          <p:nvPr/>
        </p:nvSpPr>
        <p:spPr>
          <a:xfrm>
            <a:off x="461865" y="886409"/>
            <a:ext cx="11268269" cy="243143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/>
              <a:t>		CONCLUSION</a:t>
            </a:r>
          </a:p>
          <a:p>
            <a:pPr algn="just"/>
            <a:r>
              <a:rPr lang="en-US" sz="2400" dirty="0"/>
              <a:t>This HR database schema project represents a significant advancement in the way HR data is managed and utilized within the organization. By developing a structured and integrated schema, the project aims to enhance HR operations, support informed decision-making, and contribute to the overall effectiveness of the HR function.</a:t>
            </a: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5028FB7A-1F2E-52CA-E536-550EEA8DB21B}"/>
              </a:ext>
            </a:extLst>
          </p:cNvPr>
          <p:cNvSpPr/>
          <p:nvPr/>
        </p:nvSpPr>
        <p:spPr>
          <a:xfrm>
            <a:off x="2127380" y="3666931"/>
            <a:ext cx="8182947" cy="1875453"/>
          </a:xfrm>
          <a:prstGeom prst="horizontalScroll">
            <a:avLst/>
          </a:prstGeom>
          <a:ln w="38100">
            <a:solidFill>
              <a:srgbClr val="00206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2426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D327-5307-D766-BB53-F6028FDE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18" y="363894"/>
            <a:ext cx="10905564" cy="1027761"/>
          </a:xfr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Introduction to HR Database Schema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5E2A-06F8-AEC2-6B59-22E0936F2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the contemporary business landscape, effective human resource management is pivotal for organizational success. This HR database schema project is designed to develop a comprehensive database system to manage crucial HR functions and data, including employee details, departmental structures, geographical information, job history, and more. The goal is to create a robust and scalable schema that ensures efficient data management and retrieval, supports reporting, and enhances decision-making processes.</a:t>
            </a:r>
          </a:p>
        </p:txBody>
      </p:sp>
    </p:spTree>
    <p:extLst>
      <p:ext uri="{BB962C8B-B14F-4D97-AF65-F5344CB8AC3E}">
        <p14:creationId xmlns:p14="http://schemas.microsoft.com/office/powerpoint/2010/main" val="354287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CBECE2-3E69-8974-A5FC-64F7CD5AE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3" y="324063"/>
            <a:ext cx="11333583" cy="6209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B814D2-D953-DCA5-F166-7AB1C880733C}"/>
              </a:ext>
            </a:extLst>
          </p:cNvPr>
          <p:cNvSpPr txBox="1"/>
          <p:nvPr/>
        </p:nvSpPr>
        <p:spPr>
          <a:xfrm>
            <a:off x="4413381" y="6533936"/>
            <a:ext cx="49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4,   </a:t>
            </a:r>
            <a:r>
              <a:rPr lang="en-US" dirty="0">
                <a:highlight>
                  <a:srgbClr val="FFFF00"/>
                </a:highlight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5,   </a:t>
            </a:r>
            <a:r>
              <a:rPr lang="en-US" dirty="0">
                <a:highlight>
                  <a:srgbClr val="FFFF00"/>
                </a:highlight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6,   </a:t>
            </a:r>
            <a:r>
              <a:rPr lang="en-US" dirty="0">
                <a:highlight>
                  <a:srgbClr val="FFFF00"/>
                </a:highlight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7,   </a:t>
            </a:r>
            <a:r>
              <a:rPr lang="en-US" dirty="0">
                <a:highlight>
                  <a:srgbClr val="FFFF00"/>
                </a:highlight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8,  </a:t>
            </a:r>
            <a:r>
              <a:rPr lang="en-US" dirty="0">
                <a:highlight>
                  <a:srgbClr val="FFFF00"/>
                </a:highlight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9,  </a:t>
            </a:r>
            <a:r>
              <a:rPr lang="en-US" dirty="0">
                <a:highlight>
                  <a:srgbClr val="FFFF00"/>
                </a:highlight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10,  </a:t>
            </a:r>
            <a:r>
              <a:rPr lang="en-US" dirty="0">
                <a:highlight>
                  <a:srgbClr val="FFFF00"/>
                </a:highlight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11,  </a:t>
            </a:r>
            <a:r>
              <a:rPr lang="en-US" dirty="0">
                <a:highlight>
                  <a:srgbClr val="FFFF00"/>
                </a:highlight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12, </a:t>
            </a:r>
            <a:r>
              <a:rPr lang="en-US" dirty="0">
                <a:highlight>
                  <a:srgbClr val="FFFF00"/>
                </a:highlight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13, </a:t>
            </a:r>
            <a:r>
              <a:rPr lang="en-US" dirty="0">
                <a:highlight>
                  <a:srgbClr val="FFFF00"/>
                </a:highlight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14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B0D43-3000-D116-FE14-EF50BBEF15C0}"/>
              </a:ext>
            </a:extLst>
          </p:cNvPr>
          <p:cNvSpPr txBox="1"/>
          <p:nvPr/>
        </p:nvSpPr>
        <p:spPr>
          <a:xfrm>
            <a:off x="2523932" y="578498"/>
            <a:ext cx="8686800" cy="36933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02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718E0-17E7-CAC6-7149-9DCB31586DED}"/>
              </a:ext>
            </a:extLst>
          </p:cNvPr>
          <p:cNvSpPr/>
          <p:nvPr/>
        </p:nvSpPr>
        <p:spPr>
          <a:xfrm>
            <a:off x="662473" y="279918"/>
            <a:ext cx="11019454" cy="1539551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1). </a:t>
            </a:r>
            <a:r>
              <a:rPr lang="en-US" dirty="0">
                <a:solidFill>
                  <a:schemeClr val="bg1"/>
                </a:solidFill>
              </a:rPr>
              <a:t>Give report on </a:t>
            </a:r>
            <a:r>
              <a:rPr lang="en-US" dirty="0"/>
              <a:t>list the employees’ name, increased their salary by 15%, and expressed as number of rupees.</a:t>
            </a:r>
          </a:p>
          <a:p>
            <a:r>
              <a:rPr lang="en-US" dirty="0"/>
              <a:t>select concat(first_name,' ‘ , last_name) as EMP_FULLNAME, salary,  CONCAT('₹', FORMAT((salary+salary*0.15), 2)) AS Hike_salary FROM employees;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5B361-7521-03E3-5F64-10468F865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3" y="2146040"/>
            <a:ext cx="11019454" cy="42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95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718E0-17E7-CAC6-7149-9DCB31586DED}"/>
              </a:ext>
            </a:extLst>
          </p:cNvPr>
          <p:cNvSpPr/>
          <p:nvPr/>
        </p:nvSpPr>
        <p:spPr>
          <a:xfrm>
            <a:off x="662473" y="279918"/>
            <a:ext cx="11019454" cy="1539551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2) </a:t>
            </a:r>
            <a:r>
              <a:rPr lang="en-US" dirty="0"/>
              <a:t>produce the output of employees as follows. Employee like employees_full_name(job_name) .</a:t>
            </a:r>
          </a:p>
          <a:p>
            <a:r>
              <a:rPr lang="en-US" dirty="0"/>
              <a:t>SELECT  CONCAT(e.first_name, ' ', e.last_name, '(', LOWER(j.job_title), ')') AS jobname FROM  employees e INNER JOIN     jobs j ON e.job_id = j.job_id ORDER BY     e.employee_id ASC;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D722B-FB65-3830-FEE9-D2567A060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3" y="1819469"/>
            <a:ext cx="11019454" cy="416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619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718E0-17E7-CAC6-7149-9DCB31586DED}"/>
              </a:ext>
            </a:extLst>
          </p:cNvPr>
          <p:cNvSpPr/>
          <p:nvPr/>
        </p:nvSpPr>
        <p:spPr>
          <a:xfrm>
            <a:off x="503852" y="74646"/>
            <a:ext cx="11019454" cy="1436915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3) </a:t>
            </a:r>
            <a:r>
              <a:rPr lang="en-US" dirty="0"/>
              <a:t>Give the report who all employees were hired between November 5th, 1990 and July 5th, 1995. Return full name (first and last), job id and hire date.  </a:t>
            </a:r>
          </a:p>
          <a:p>
            <a:pPr algn="ctr"/>
            <a:r>
              <a:rPr lang="en-US" dirty="0"/>
              <a:t>SELECT CONCAT(first_name,' ',last_name) as employee_name, job_id, hire_date FROM employees WHERE hire_date BETWEEN '1990-11-05' AND '1995-07-05' ORDER BY hire_date;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64B01-24B7-E57E-DDA9-F37A54122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3" y="1819469"/>
            <a:ext cx="11019454" cy="432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27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06 -0.04213 L -0.46966 0.01343 L -0.478 0.28032 L -0.14974 0.47083 L 0.09974 0.29792 L 0.24987 -0.02454 L -0.37162 -0.04213 L -0.47734 0.40671 L -0.38464 0.31435 L -0.20404 0.0544 " pathEditMode="relative" rAng="0" ptsTypes="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2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718E0-17E7-CAC6-7149-9DCB31586DED}"/>
              </a:ext>
            </a:extLst>
          </p:cNvPr>
          <p:cNvSpPr/>
          <p:nvPr/>
        </p:nvSpPr>
        <p:spPr>
          <a:xfrm>
            <a:off x="690465" y="1"/>
            <a:ext cx="11019454" cy="243529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4) </a:t>
            </a:r>
            <a:r>
              <a:rPr lang="en-US" dirty="0"/>
              <a:t>Give the report on employees table, the phone number in masked format of last 6 digits by create  views from employees table</a:t>
            </a:r>
          </a:p>
          <a:p>
            <a:r>
              <a:rPr lang="en-US" dirty="0"/>
              <a:t>select * from employees; </a:t>
            </a:r>
          </a:p>
          <a:p>
            <a:r>
              <a:rPr lang="en-US" dirty="0"/>
              <a:t>CREATE OR REPLACE VIEW masked_data1 AS </a:t>
            </a:r>
          </a:p>
          <a:p>
            <a:r>
              <a:rPr lang="en-US" dirty="0"/>
              <a:t>SELECT first_name, last_name, </a:t>
            </a:r>
          </a:p>
          <a:p>
            <a:r>
              <a:rPr lang="en-US" dirty="0"/>
              <a:t>CONCAT(SUBSTRING(phone_number, 1, LENGTH(phone_number) - 6),REPEAT('*', 6) ) AS masked_phone FROM employees;</a:t>
            </a:r>
          </a:p>
          <a:p>
            <a:r>
              <a:rPr lang="en-US" dirty="0"/>
              <a:t>SELECT * FROM masked_data1;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5F179-2563-3D5B-B223-685715AE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65" y="2524514"/>
            <a:ext cx="11019454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557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718E0-17E7-CAC6-7149-9DCB31586DED}"/>
              </a:ext>
            </a:extLst>
          </p:cNvPr>
          <p:cNvSpPr/>
          <p:nvPr/>
        </p:nvSpPr>
        <p:spPr>
          <a:xfrm>
            <a:off x="690465" y="0"/>
            <a:ext cx="11019454" cy="192210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5) </a:t>
            </a:r>
            <a:r>
              <a:rPr lang="en-US" dirty="0"/>
              <a:t>Give the report on  who all are getting more than average salaray of all employees by department wise.</a:t>
            </a:r>
          </a:p>
          <a:p>
            <a:r>
              <a:rPr lang="en-US" dirty="0"/>
              <a:t>WITH SalaryWithAverage  AS (    SELECT  employee_id, concat(first_name,' ', last_name) as emp_name,        salary,  department_id,   AVG(salary) OVER (PARTITION BY department_id) AS avg_salary,        RANK() OVER (PARTITION BY department_id ORDER BY salary DESC) AS applyrank     FROM employees)</a:t>
            </a:r>
          </a:p>
          <a:p>
            <a:r>
              <a:rPr lang="en-US" dirty="0"/>
              <a:t>SELECT *FROM SalaryWithAverageWHERE Salary &gt; avg_salary;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698CC-A718-3F85-2570-DE78CA808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65" y="1996751"/>
            <a:ext cx="11019453" cy="413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614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718E0-17E7-CAC6-7149-9DCB31586DED}"/>
              </a:ext>
            </a:extLst>
          </p:cNvPr>
          <p:cNvSpPr/>
          <p:nvPr/>
        </p:nvSpPr>
        <p:spPr>
          <a:xfrm>
            <a:off x="586273" y="-1"/>
            <a:ext cx="11019454" cy="2640563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6) </a:t>
            </a:r>
            <a:r>
              <a:rPr lang="en-US" dirty="0"/>
              <a:t>Generate report who all are getting highest salary from employees more than average salary of all employees in top 10 and find their region and country.</a:t>
            </a:r>
          </a:p>
          <a:p>
            <a:r>
              <a:rPr lang="en-US" dirty="0"/>
              <a:t> select e.employee_id, concat(e.first_name,' ',e.last_name) as Employees_name,e.salary,  r.region_name, c.country_name,        row_number() over (order by e.salary desc) as Top_10_employees         from employees e join departments d on e.department_id = d.department_id          join locations l on l.location_id=d.location_id        join countries c on c.country_id = l.country_id  join regions r on r.region_id = c.region_id        where salary &gt; (select avg(salary) from employees)  limit 10;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21382-918E-498B-2D82-1E4AF024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74" y="2802585"/>
            <a:ext cx="11019453" cy="393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919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  <wetp:taskpane dockstate="right" visibility="0" width="438" row="3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A5FC1F80-C579-4C98-8990-4593BF03AA85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0A84BC7-7E4B-49F7-88AE-4DA35AFD0097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92456CF-3ABD-4121-BCBA-AD380AC77775}">
  <we:reference id="wa200007130" version="1.0.0.1" store="en-U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10896</TotalTime>
  <Words>1209</Words>
  <Application>Microsoft Office PowerPoint</Application>
  <PresentationFormat>Widescreen</PresentationFormat>
  <Paragraphs>40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Clear Sans</vt:lpstr>
      <vt:lpstr>Vapor Trail</vt:lpstr>
      <vt:lpstr>SQL MINI Project</vt:lpstr>
      <vt:lpstr>Introduction to HR Database Schema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Ramu Bhashaboina</dc:creator>
  <cp:lastModifiedBy>Ramu Bhashaboina</cp:lastModifiedBy>
  <cp:revision>21</cp:revision>
  <dcterms:created xsi:type="dcterms:W3CDTF">2024-09-07T18:33:56Z</dcterms:created>
  <dcterms:modified xsi:type="dcterms:W3CDTF">2024-09-22T11:32:11Z</dcterms:modified>
</cp:coreProperties>
</file>