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69" r:id="rId6"/>
    <p:sldId id="260" r:id="rId7"/>
    <p:sldId id="261" r:id="rId8"/>
    <p:sldId id="265" r:id="rId9"/>
    <p:sldId id="266" r:id="rId10"/>
    <p:sldId id="263" r:id="rId11"/>
    <p:sldId id="267" r:id="rId12"/>
    <p:sldId id="268" r:id="rId13"/>
    <p:sldId id="270" r:id="rId14"/>
    <p:sldId id="272" r:id="rId15"/>
    <p:sldId id="271"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5/2/2022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7D311-B217-4787-A074-5BD8CE33A942}"/>
              </a:ext>
            </a:extLst>
          </p:cNvPr>
          <p:cNvSpPr>
            <a:spLocks noGrp="1"/>
          </p:cNvSpPr>
          <p:nvPr>
            <p:ph type="ctrTitle"/>
          </p:nvPr>
        </p:nvSpPr>
        <p:spPr>
          <a:xfrm>
            <a:off x="2692398" y="443753"/>
            <a:ext cx="6815669" cy="833718"/>
          </a:xfrm>
        </p:spPr>
        <p:txBody>
          <a:bodyPr/>
          <a:lstStyle/>
          <a:p>
            <a:r>
              <a:rPr lang="en-US" sz="2000" b="1" dirty="0">
                <a:latin typeface="Times New Roman" panose="02020603050405020304" pitchFamily="18" charset="0"/>
                <a:cs typeface="Times New Roman" panose="02020603050405020304" pitchFamily="18" charset="0"/>
              </a:rPr>
              <a:t>LOW QUALITY DEFECT IMAGE RECONSTRUCTION AND RECOGNITION USING GAN BASED DEEP </a:t>
            </a:r>
            <a:r>
              <a:rPr lang="en-US" sz="2000" b="1">
                <a:latin typeface="Times New Roman" panose="02020603050405020304" pitchFamily="18" charset="0"/>
                <a:cs typeface="Times New Roman" panose="02020603050405020304" pitchFamily="18" charset="0"/>
              </a:rPr>
              <a:t>LEARNING MODEL</a:t>
            </a:r>
            <a:endParaRPr lang="en-IN" sz="2000" dirty="0"/>
          </a:p>
        </p:txBody>
      </p:sp>
      <p:sp>
        <p:nvSpPr>
          <p:cNvPr id="3" name="Subtitle 2">
            <a:extLst>
              <a:ext uri="{FF2B5EF4-FFF2-40B4-BE49-F238E27FC236}">
                <a16:creationId xmlns:a16="http://schemas.microsoft.com/office/drawing/2014/main" id="{967608D7-7AE4-4A45-9380-B0DA12D91FAB}"/>
              </a:ext>
            </a:extLst>
          </p:cNvPr>
          <p:cNvSpPr>
            <a:spLocks noGrp="1"/>
          </p:cNvSpPr>
          <p:nvPr>
            <p:ph type="subTitle" idx="1"/>
          </p:nvPr>
        </p:nvSpPr>
        <p:spPr>
          <a:xfrm>
            <a:off x="3563471" y="2164976"/>
            <a:ext cx="6156762" cy="2813423"/>
          </a:xfrm>
        </p:spPr>
        <p:txBody>
          <a:bodyPr>
            <a:normAutofit/>
          </a:bodyPr>
          <a:lstStyle/>
          <a:p>
            <a:pPr algn="l"/>
            <a:r>
              <a:rPr lang="en-US" sz="2000" dirty="0">
                <a:latin typeface="Times New Roman" panose="02020603050405020304" pitchFamily="18" charset="0"/>
                <a:cs typeface="Times New Roman" panose="02020603050405020304" pitchFamily="18" charset="0"/>
              </a:rPr>
              <a:t>A Presentation By:</a:t>
            </a:r>
          </a:p>
          <a:p>
            <a:pPr algn="l"/>
            <a:r>
              <a:rPr lang="en-US" sz="2000" dirty="0">
                <a:latin typeface="Times New Roman" panose="02020603050405020304" pitchFamily="18" charset="0"/>
                <a:cs typeface="Times New Roman" panose="02020603050405020304" pitchFamily="18" charset="0"/>
              </a:rPr>
              <a:t>	G. Sai </a:t>
            </a:r>
            <a:r>
              <a:rPr lang="en-US" sz="2000" dirty="0" err="1">
                <a:latin typeface="Times New Roman" panose="02020603050405020304" pitchFamily="18" charset="0"/>
                <a:cs typeface="Times New Roman" panose="02020603050405020304" pitchFamily="18" charset="0"/>
              </a:rPr>
              <a:t>Priyatham</a:t>
            </a:r>
            <a:r>
              <a:rPr lang="en-US" sz="2000" dirty="0">
                <a:latin typeface="Times New Roman" panose="02020603050405020304" pitchFamily="18" charset="0"/>
                <a:cs typeface="Times New Roman" panose="02020603050405020304" pitchFamily="18" charset="0"/>
              </a:rPr>
              <a:t>		16331093</a:t>
            </a:r>
          </a:p>
          <a:p>
            <a:pPr algn="l"/>
            <a:r>
              <a:rPr lang="en-US" sz="2000" dirty="0">
                <a:latin typeface="Times New Roman" panose="02020603050405020304" pitchFamily="18" charset="0"/>
                <a:cs typeface="Times New Roman" panose="02020603050405020304" pitchFamily="18" charset="0"/>
              </a:rPr>
              <a:t>	N. Swetha			16330344</a:t>
            </a:r>
          </a:p>
          <a:p>
            <a:pPr algn="l"/>
            <a:r>
              <a:rPr lang="en-US" sz="2000" dirty="0">
                <a:latin typeface="Times New Roman" panose="02020603050405020304" pitchFamily="18" charset="0"/>
                <a:cs typeface="Times New Roman" panose="02020603050405020304" pitchFamily="18" charset="0"/>
              </a:rPr>
              <a:t>	J. Bhashitha			16331262</a:t>
            </a:r>
          </a:p>
          <a:p>
            <a:pPr algn="l"/>
            <a:r>
              <a:rPr lang="en-US" sz="2000" dirty="0">
                <a:latin typeface="Times New Roman" panose="02020603050405020304" pitchFamily="18" charset="0"/>
                <a:cs typeface="Times New Roman" panose="02020603050405020304" pitchFamily="18" charset="0"/>
              </a:rPr>
              <a:t>	M. Deva Sri </a:t>
            </a:r>
            <a:r>
              <a:rPr lang="en-US" sz="2000" dirty="0" err="1">
                <a:latin typeface="Times New Roman" panose="02020603050405020304" pitchFamily="18" charset="0"/>
                <a:cs typeface="Times New Roman" panose="02020603050405020304" pitchFamily="18" charset="0"/>
              </a:rPr>
              <a:t>Sasikala</a:t>
            </a:r>
            <a:r>
              <a:rPr lang="en-US" sz="2000" dirty="0">
                <a:latin typeface="Times New Roman" panose="02020603050405020304" pitchFamily="18" charset="0"/>
                <a:cs typeface="Times New Roman" panose="02020603050405020304" pitchFamily="18" charset="0"/>
              </a:rPr>
              <a:t>	16331102</a:t>
            </a:r>
          </a:p>
          <a:p>
            <a:pPr algn="l"/>
            <a:r>
              <a:rPr lang="en-US" sz="2000" dirty="0">
                <a:latin typeface="Times New Roman" panose="02020603050405020304" pitchFamily="18" charset="0"/>
                <a:cs typeface="Times New Roman" panose="02020603050405020304" pitchFamily="18" charset="0"/>
              </a:rPr>
              <a:t>                                                         -  FREE THINKERS</a:t>
            </a:r>
          </a:p>
          <a:p>
            <a:endParaRPr lang="en-IN" dirty="0"/>
          </a:p>
        </p:txBody>
      </p:sp>
    </p:spTree>
    <p:extLst>
      <p:ext uri="{BB962C8B-B14F-4D97-AF65-F5344CB8AC3E}">
        <p14:creationId xmlns:p14="http://schemas.microsoft.com/office/powerpoint/2010/main" val="917683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9B24A-9D0F-4B6E-86D6-87BAD7E33832}"/>
              </a:ext>
            </a:extLst>
          </p:cNvPr>
          <p:cNvSpPr>
            <a:spLocks noGrp="1"/>
          </p:cNvSpPr>
          <p:nvPr>
            <p:ph type="title"/>
          </p:nvPr>
        </p:nvSpPr>
        <p:spPr/>
        <p:txBody>
          <a:bodyPr>
            <a:normAutofit/>
          </a:bodyPr>
          <a:lstStyle/>
          <a:p>
            <a:r>
              <a:rPr lang="en-IN" sz="3200" dirty="0"/>
              <a:t>VGG16</a:t>
            </a:r>
          </a:p>
        </p:txBody>
      </p:sp>
      <p:sp>
        <p:nvSpPr>
          <p:cNvPr id="3" name="Content Placeholder 2">
            <a:extLst>
              <a:ext uri="{FF2B5EF4-FFF2-40B4-BE49-F238E27FC236}">
                <a16:creationId xmlns:a16="http://schemas.microsoft.com/office/drawing/2014/main" id="{6F6CB0B0-64FF-447D-BDC8-B789523B0AD5}"/>
              </a:ext>
            </a:extLst>
          </p:cNvPr>
          <p:cNvSpPr>
            <a:spLocks noGrp="1"/>
          </p:cNvSpPr>
          <p:nvPr>
            <p:ph sz="half" idx="1"/>
          </p:nvPr>
        </p:nvSpPr>
        <p:spPr>
          <a:xfrm>
            <a:off x="1292225" y="2560320"/>
            <a:ext cx="5404410" cy="3310128"/>
          </a:xfrm>
        </p:spPr>
        <p:txBody>
          <a:bodyPr>
            <a:noAutofit/>
          </a:bodyPr>
          <a:lstStyle/>
          <a:p>
            <a:r>
              <a:rPr lang="en-US" sz="1600" dirty="0">
                <a:latin typeface="Times New Roman" panose="02020603050405020304" pitchFamily="18" charset="0"/>
                <a:cs typeface="Times New Roman" panose="02020603050405020304" pitchFamily="18" charset="0"/>
              </a:rPr>
              <a:t>VGG16 has thirteen convolutional layers, five max-pooling layers, and three fully linked layers. As a result, there are 16 layers with configurable settings (13 convolutional layers and 3 fully connected layers). VGG16 is the model's name for this reason. </a:t>
            </a:r>
          </a:p>
          <a:p>
            <a:r>
              <a:rPr lang="en-US" sz="1600" dirty="0">
                <a:latin typeface="Times New Roman" panose="02020603050405020304" pitchFamily="18" charset="0"/>
                <a:cs typeface="Times New Roman" panose="02020603050405020304" pitchFamily="18" charset="0"/>
              </a:rPr>
              <a:t>The first block has 64 filters, which are subsequently doubled in subsequent blocks until the total number of filters reaches 512. Two fully linked hidden layers and one output layer complete this model. </a:t>
            </a:r>
          </a:p>
          <a:p>
            <a:r>
              <a:rPr lang="en-US" sz="1600" dirty="0">
                <a:latin typeface="Times New Roman" panose="02020603050405020304" pitchFamily="18" charset="0"/>
                <a:cs typeface="Times New Roman" panose="02020603050405020304" pitchFamily="18" charset="0"/>
              </a:rPr>
              <a:t>The neuron counts in the two fully linked layers are the same, at 4096. The output layer has 1000 neurons, which corresponds to the ImageNet dataset's number of categories.</a:t>
            </a:r>
            <a:endParaRPr lang="en-IN" sz="16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47C988A1-4C9A-420D-9BDD-1DBF5847E02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96635" y="2714256"/>
            <a:ext cx="4203139" cy="3002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599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93A2D-B8BA-4167-B1EC-3E5C062070BF}"/>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SYSTEM ARCHITECTURE</a:t>
            </a:r>
            <a:endParaRPr lang="en-IN" sz="20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97781A90-A6D9-435C-A85F-1E9423876EFF}"/>
              </a:ext>
            </a:extLst>
          </p:cNvPr>
          <p:cNvPicPr>
            <a:picLocks noGrp="1"/>
          </p:cNvPicPr>
          <p:nvPr>
            <p:ph sz="half" idx="1"/>
          </p:nvPr>
        </p:nvPicPr>
        <p:blipFill>
          <a:blip r:embed="rId2"/>
          <a:stretch>
            <a:fillRect/>
          </a:stretch>
        </p:blipFill>
        <p:spPr bwMode="auto">
          <a:xfrm>
            <a:off x="5472954" y="2837330"/>
            <a:ext cx="5559423" cy="2823882"/>
          </a:xfrm>
          <a:prstGeom prst="rect">
            <a:avLst/>
          </a:prstGeom>
          <a:noFill/>
          <a:ln w="9525">
            <a:noFill/>
            <a:miter lim="800000"/>
            <a:headEnd/>
            <a:tailEnd/>
          </a:ln>
        </p:spPr>
      </p:pic>
      <p:sp>
        <p:nvSpPr>
          <p:cNvPr id="8" name="Content Placeholder 7">
            <a:extLst>
              <a:ext uri="{FF2B5EF4-FFF2-40B4-BE49-F238E27FC236}">
                <a16:creationId xmlns:a16="http://schemas.microsoft.com/office/drawing/2014/main" id="{B67C19F8-4502-40E0-82EF-74ADA7654BD0}"/>
              </a:ext>
            </a:extLst>
          </p:cNvPr>
          <p:cNvSpPr>
            <a:spLocks noGrp="1"/>
          </p:cNvSpPr>
          <p:nvPr>
            <p:ph sz="half" idx="2"/>
          </p:nvPr>
        </p:nvSpPr>
        <p:spPr>
          <a:xfrm>
            <a:off x="1398496" y="2560320"/>
            <a:ext cx="4074458" cy="3310128"/>
          </a:xfrm>
        </p:spPr>
        <p:txBody>
          <a:bodyPr>
            <a:normAutofit/>
          </a:bodyPr>
          <a:lstStyle/>
          <a:p>
            <a:r>
              <a:rPr lang="en-IN" sz="1600" dirty="0">
                <a:latin typeface="Times New Roman" panose="02020603050405020304" pitchFamily="18" charset="0"/>
                <a:cs typeface="Times New Roman" panose="02020603050405020304" pitchFamily="18" charset="0"/>
              </a:rPr>
              <a:t>The architecture  consists of GAN model which involves constructing the images from the generator and identifying the reality of the images using discriminator and then using VGG16 model to identify the defects in the image and reconstruct the high quality image.</a:t>
            </a:r>
          </a:p>
          <a:p>
            <a:r>
              <a:rPr lang="en-IN" sz="1600" dirty="0">
                <a:latin typeface="Times New Roman" panose="02020603050405020304" pitchFamily="18" charset="0"/>
                <a:cs typeface="Times New Roman" panose="02020603050405020304" pitchFamily="18" charset="0"/>
              </a:rPr>
              <a:t>Training and testing of the data in such a way that we make accurate predictions by reducing the loss using appropriate optimizers thereby changing the weights and learning rate.</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0453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46300-54BD-41D8-AF9D-E77FA4D6F9A1}"/>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BAEA6FB1-81B5-4D38-B88C-669E824D2E88}"/>
              </a:ext>
            </a:extLst>
          </p:cNvPr>
          <p:cNvSpPr>
            <a:spLocks noGrp="1"/>
          </p:cNvSpPr>
          <p:nvPr>
            <p:ph sz="half" idx="1"/>
          </p:nvPr>
        </p:nvSpPr>
        <p:spPr>
          <a:xfrm>
            <a:off x="1298447" y="2560320"/>
            <a:ext cx="5519212" cy="3638774"/>
          </a:xfrm>
        </p:spPr>
        <p:txBody>
          <a:bodyPr>
            <a:noAutofit/>
          </a:bodyPr>
          <a:lstStyle/>
          <a:p>
            <a:r>
              <a:rPr lang="en-IN" sz="1600" dirty="0">
                <a:latin typeface="Times New Roman" panose="02020603050405020304" pitchFamily="18" charset="0"/>
                <a:cs typeface="Times New Roman" panose="02020603050405020304" pitchFamily="18" charset="0"/>
              </a:rPr>
              <a:t>We have imported many libraries such as tkinter, matplotlib, NumPy, TensorFlow and then we constructed a GAN and VGG16 and loaded our model.</a:t>
            </a:r>
          </a:p>
          <a:p>
            <a:r>
              <a:rPr lang="en-IN" sz="1600" dirty="0">
                <a:latin typeface="Times New Roman" panose="02020603050405020304" pitchFamily="18" charset="0"/>
                <a:cs typeface="Times New Roman" panose="02020603050405020304" pitchFamily="18" charset="0"/>
              </a:rPr>
              <a:t>Trained the model with the training images from NEU-dataset and VGG16 will be trained on low quality images and then we need to test the model with the new images. </a:t>
            </a:r>
          </a:p>
          <a:p>
            <a:r>
              <a:rPr lang="en-IN" sz="1600" dirty="0">
                <a:latin typeface="Times New Roman" panose="02020603050405020304" pitchFamily="18" charset="0"/>
                <a:cs typeface="Times New Roman" panose="02020603050405020304" pitchFamily="18" charset="0"/>
              </a:rPr>
              <a:t>Uploaded the low quality test image and </a:t>
            </a:r>
            <a:r>
              <a:rPr lang="en-IN" sz="1600" dirty="0"/>
              <a:t>whenever </a:t>
            </a:r>
            <a:r>
              <a:rPr lang="en-IN" sz="1600" dirty="0">
                <a:latin typeface="Times New Roman" panose="02020603050405020304" pitchFamily="18" charset="0"/>
                <a:cs typeface="Times New Roman" panose="02020603050405020304" pitchFamily="18" charset="0"/>
              </a:rPr>
              <a:t>we upload test image then VGG16 will recognize defects from that image as it is trained with low quality images the reconstructed image is displayed and here we considered two different types of defect images such as Crazing and inclusion.  </a:t>
            </a:r>
          </a:p>
          <a:p>
            <a:r>
              <a:rPr lang="en-IN" sz="1600" dirty="0">
                <a:latin typeface="Times New Roman" panose="02020603050405020304" pitchFamily="18" charset="0"/>
                <a:cs typeface="Times New Roman" panose="02020603050405020304" pitchFamily="18" charset="0"/>
              </a:rPr>
              <a:t>Quality of the image can be found using PSNR,MI,SSIM.</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5904625-B091-4D9F-AEB7-2B93980FF6D1}"/>
              </a:ext>
            </a:extLst>
          </p:cNvPr>
          <p:cNvPicPr>
            <a:picLocks noGrp="1"/>
          </p:cNvPicPr>
          <p:nvPr>
            <p:ph sz="half" idx="2"/>
          </p:nvPr>
        </p:nvPicPr>
        <p:blipFill>
          <a:blip r:embed="rId2"/>
          <a:stretch>
            <a:fillRect/>
          </a:stretch>
        </p:blipFill>
        <p:spPr>
          <a:xfrm>
            <a:off x="7005918" y="2560320"/>
            <a:ext cx="3887634" cy="3036411"/>
          </a:xfrm>
          <a:prstGeom prst="rect">
            <a:avLst/>
          </a:prstGeom>
        </p:spPr>
      </p:pic>
    </p:spTree>
    <p:extLst>
      <p:ext uri="{BB962C8B-B14F-4D97-AF65-F5344CB8AC3E}">
        <p14:creationId xmlns:p14="http://schemas.microsoft.com/office/powerpoint/2010/main" val="1720693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99CC5-B891-46F0-8A0F-AA491E6E23CD}"/>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TEST REPORTS</a:t>
            </a:r>
          </a:p>
        </p:txBody>
      </p:sp>
      <p:sp>
        <p:nvSpPr>
          <p:cNvPr id="5" name="Text Placeholder 4">
            <a:extLst>
              <a:ext uri="{FF2B5EF4-FFF2-40B4-BE49-F238E27FC236}">
                <a16:creationId xmlns:a16="http://schemas.microsoft.com/office/drawing/2014/main" id="{F91823FE-1BE6-48B7-8165-92CC355B990A}"/>
              </a:ext>
            </a:extLst>
          </p:cNvPr>
          <p:cNvSpPr>
            <a:spLocks noGrp="1"/>
          </p:cNvSpPr>
          <p:nvPr>
            <p:ph type="body" idx="1"/>
          </p:nvPr>
        </p:nvSpPr>
        <p:spPr>
          <a:xfrm>
            <a:off x="1295400" y="2447365"/>
            <a:ext cx="4718304" cy="787430"/>
          </a:xfrm>
        </p:spPr>
        <p:txBody>
          <a:bodyPr/>
          <a:lstStyle/>
          <a:p>
            <a:r>
              <a:rPr lang="en-IN" sz="1600" dirty="0">
                <a:solidFill>
                  <a:schemeClr val="tx1"/>
                </a:solidFill>
              </a:rPr>
              <a:t>This is the front end window which appears when we run our code.</a:t>
            </a:r>
          </a:p>
        </p:txBody>
      </p:sp>
      <p:sp>
        <p:nvSpPr>
          <p:cNvPr id="6" name="Text Placeholder 5">
            <a:extLst>
              <a:ext uri="{FF2B5EF4-FFF2-40B4-BE49-F238E27FC236}">
                <a16:creationId xmlns:a16="http://schemas.microsoft.com/office/drawing/2014/main" id="{893FB061-EB48-4244-B993-1C56A7296865}"/>
              </a:ext>
            </a:extLst>
          </p:cNvPr>
          <p:cNvSpPr>
            <a:spLocks noGrp="1"/>
          </p:cNvSpPr>
          <p:nvPr>
            <p:ph type="body" sz="quarter" idx="3"/>
          </p:nvPr>
        </p:nvSpPr>
        <p:spPr>
          <a:xfrm>
            <a:off x="6180670" y="2658533"/>
            <a:ext cx="4718304" cy="576262"/>
          </a:xfrm>
        </p:spPr>
        <p:txBody>
          <a:bodyPr/>
          <a:lstStyle/>
          <a:p>
            <a:r>
              <a:rPr lang="en-IN" sz="1600" dirty="0">
                <a:solidFill>
                  <a:schemeClr val="tx1"/>
                </a:solidFill>
              </a:rPr>
              <a:t>Generated GAN and VGG16 model and then loaded them.</a:t>
            </a:r>
          </a:p>
        </p:txBody>
      </p:sp>
      <p:pic>
        <p:nvPicPr>
          <p:cNvPr id="8" name="Content Placeholder 7">
            <a:extLst>
              <a:ext uri="{FF2B5EF4-FFF2-40B4-BE49-F238E27FC236}">
                <a16:creationId xmlns:a16="http://schemas.microsoft.com/office/drawing/2014/main" id="{265E83C2-FFB2-4372-8EBD-EAEB6C6B5089}"/>
              </a:ext>
            </a:extLst>
          </p:cNvPr>
          <p:cNvPicPr>
            <a:picLocks noGrp="1"/>
          </p:cNvPicPr>
          <p:nvPr>
            <p:ph sz="quarter" idx="4"/>
          </p:nvPr>
        </p:nvPicPr>
        <p:blipFill rotWithShape="1">
          <a:blip r:embed="rId2"/>
          <a:srcRect t="3480" b="5600"/>
          <a:stretch/>
        </p:blipFill>
        <p:spPr>
          <a:xfrm>
            <a:off x="6198398" y="3334871"/>
            <a:ext cx="4681529" cy="2393577"/>
          </a:xfrm>
          <a:prstGeom prst="rect">
            <a:avLst/>
          </a:prstGeom>
        </p:spPr>
      </p:pic>
      <p:pic>
        <p:nvPicPr>
          <p:cNvPr id="16" name="Content Placeholder 15">
            <a:extLst>
              <a:ext uri="{FF2B5EF4-FFF2-40B4-BE49-F238E27FC236}">
                <a16:creationId xmlns:a16="http://schemas.microsoft.com/office/drawing/2014/main" id="{954CFFCD-816D-455F-99FE-31D31193BB9C}"/>
              </a:ext>
            </a:extLst>
          </p:cNvPr>
          <p:cNvPicPr>
            <a:picLocks noGrp="1"/>
          </p:cNvPicPr>
          <p:nvPr>
            <p:ph sz="half" idx="2"/>
          </p:nvPr>
        </p:nvPicPr>
        <p:blipFill rotWithShape="1">
          <a:blip r:embed="rId3"/>
          <a:srcRect t="3481" b="5580"/>
          <a:stretch/>
        </p:blipFill>
        <p:spPr>
          <a:xfrm>
            <a:off x="1313660" y="3334871"/>
            <a:ext cx="4681529" cy="2393577"/>
          </a:xfrm>
          <a:prstGeom prst="rect">
            <a:avLst/>
          </a:prstGeom>
        </p:spPr>
      </p:pic>
    </p:spTree>
    <p:extLst>
      <p:ext uri="{BB962C8B-B14F-4D97-AF65-F5344CB8AC3E}">
        <p14:creationId xmlns:p14="http://schemas.microsoft.com/office/powerpoint/2010/main" val="583303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CBDAE-BDB5-4D8D-9631-A0EF6B6229D4}"/>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TEST RESULTS</a:t>
            </a:r>
            <a:endParaRPr lang="en-IN" sz="3200" dirty="0"/>
          </a:p>
        </p:txBody>
      </p:sp>
      <p:pic>
        <p:nvPicPr>
          <p:cNvPr id="13" name="Content Placeholder 12">
            <a:extLst>
              <a:ext uri="{FF2B5EF4-FFF2-40B4-BE49-F238E27FC236}">
                <a16:creationId xmlns:a16="http://schemas.microsoft.com/office/drawing/2014/main" id="{00589C79-B8D4-41B3-9C6D-1CA25B0187B9}"/>
              </a:ext>
            </a:extLst>
          </p:cNvPr>
          <p:cNvPicPr>
            <a:picLocks noGrp="1"/>
          </p:cNvPicPr>
          <p:nvPr>
            <p:ph sz="half" idx="1"/>
          </p:nvPr>
        </p:nvPicPr>
        <p:blipFill rotWithShape="1">
          <a:blip r:embed="rId2"/>
          <a:srcRect t="3109" b="4120"/>
          <a:stretch/>
        </p:blipFill>
        <p:spPr>
          <a:xfrm>
            <a:off x="1298575" y="2971800"/>
            <a:ext cx="4718050" cy="2460812"/>
          </a:xfrm>
          <a:prstGeom prst="rect">
            <a:avLst/>
          </a:prstGeom>
        </p:spPr>
      </p:pic>
      <p:sp>
        <p:nvSpPr>
          <p:cNvPr id="3" name="Text Placeholder 2">
            <a:extLst>
              <a:ext uri="{FF2B5EF4-FFF2-40B4-BE49-F238E27FC236}">
                <a16:creationId xmlns:a16="http://schemas.microsoft.com/office/drawing/2014/main" id="{0228BBA3-78FF-4E66-99F1-0FCF8211E67C}"/>
              </a:ext>
            </a:extLst>
          </p:cNvPr>
          <p:cNvSpPr>
            <a:spLocks noGrp="1"/>
          </p:cNvSpPr>
          <p:nvPr>
            <p:ph sz="half" idx="2"/>
          </p:nvPr>
        </p:nvSpPr>
        <p:spPr/>
        <p:txBody>
          <a:bodyPr>
            <a:normAutofit/>
          </a:bodyPr>
          <a:lstStyle/>
          <a:p>
            <a:r>
              <a:rPr lang="en-IN" sz="1600" dirty="0">
                <a:solidFill>
                  <a:schemeClr val="tx1"/>
                </a:solidFill>
                <a:latin typeface="Times New Roman" panose="02020603050405020304" pitchFamily="18" charset="0"/>
                <a:cs typeface="Times New Roman" panose="02020603050405020304" pitchFamily="18" charset="0"/>
              </a:rPr>
              <a:t>VGG16 is trained on defect images and here the defect is Crazing. </a:t>
            </a:r>
          </a:p>
          <a:p>
            <a:r>
              <a:rPr lang="en-IN" sz="1600" dirty="0">
                <a:latin typeface="Times New Roman" panose="02020603050405020304" pitchFamily="18" charset="0"/>
                <a:cs typeface="Times New Roman" panose="02020603050405020304" pitchFamily="18" charset="0"/>
              </a:rPr>
              <a:t>We can see image defect recognized as ‘inclusion’ and we can observe quality of both images where first is original image and second is the GAN generated image and then we can see green bounding box surrounded across defected area.</a:t>
            </a:r>
          </a:p>
          <a:p>
            <a:r>
              <a:rPr lang="en-IN" sz="1600" dirty="0">
                <a:latin typeface="Times New Roman" panose="02020603050405020304" pitchFamily="18" charset="0"/>
                <a:cs typeface="Times New Roman" panose="02020603050405020304" pitchFamily="18" charset="0"/>
              </a:rPr>
              <a:t>PSNR, MI and SSIM values are calculated and where PSNR closer to 1 indicates that image quality is increased.</a:t>
            </a:r>
            <a:endParaRPr lang="en-IN" sz="900" dirty="0">
              <a:solidFill>
                <a:schemeClr val="tx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6BF95714-A547-4499-8447-1607932719CF}"/>
              </a:ext>
            </a:extLst>
          </p:cNvPr>
          <p:cNvSpPr>
            <a:spLocks noGrp="1"/>
          </p:cNvSpPr>
          <p:nvPr>
            <p:ph type="body" idx="4294967295"/>
          </p:nvPr>
        </p:nvSpPr>
        <p:spPr>
          <a:xfrm>
            <a:off x="0" y="2659063"/>
            <a:ext cx="4718050" cy="576262"/>
          </a:xfrm>
        </p:spPr>
        <p:txBody>
          <a:bodyPr>
            <a:normAutofit/>
          </a:bodyPr>
          <a:lstStyle/>
          <a:p>
            <a:endParaRPr lang="en-IN" sz="1600" dirty="0">
              <a:solidFill>
                <a:schemeClr val="tx1"/>
              </a:solidFill>
              <a:latin typeface="Times New Roman" panose="02020603050405020304" pitchFamily="18" charset="0"/>
              <a:cs typeface="Times New Roman" panose="02020603050405020304" pitchFamily="18" charset="0"/>
            </a:endParaRPr>
          </a:p>
          <a:p>
            <a:endParaRPr lang="en-IN" sz="1600" dirty="0">
              <a:solidFill>
                <a:schemeClr val="tx1"/>
              </a:solidFill>
              <a:latin typeface="Times New Roman" panose="02020603050405020304" pitchFamily="18" charset="0"/>
              <a:cs typeface="Times New Roman" panose="02020603050405020304" pitchFamily="18" charset="0"/>
            </a:endParaRPr>
          </a:p>
          <a:p>
            <a:endParaRPr lang="en-IN" sz="1600" dirty="0">
              <a:solidFill>
                <a:schemeClr val="tx1"/>
              </a:solidFill>
              <a:latin typeface="Times New Roman" panose="02020603050405020304" pitchFamily="18" charset="0"/>
              <a:cs typeface="Times New Roman" panose="02020603050405020304" pitchFamily="18" charset="0"/>
            </a:endParaRPr>
          </a:p>
          <a:p>
            <a:endParaRPr lang="en-IN" sz="1600" dirty="0">
              <a:solidFill>
                <a:schemeClr val="tx1"/>
              </a:solidFill>
              <a:latin typeface="Times New Roman" panose="02020603050405020304" pitchFamily="18" charset="0"/>
              <a:cs typeface="Times New Roman" panose="02020603050405020304" pitchFamily="18" charset="0"/>
            </a:endParaRPr>
          </a:p>
          <a:p>
            <a:endParaRPr lang="en-IN" sz="1600" dirty="0">
              <a:solidFill>
                <a:schemeClr val="tx1"/>
              </a:solidFill>
              <a:latin typeface="Times New Roman" panose="02020603050405020304" pitchFamily="18" charset="0"/>
              <a:cs typeface="Times New Roman" panose="02020603050405020304" pitchFamily="18" charset="0"/>
            </a:endParaRPr>
          </a:p>
          <a:p>
            <a:endParaRPr lang="en-IN" sz="1600" dirty="0">
              <a:solidFill>
                <a:schemeClr val="tx1"/>
              </a:solidFill>
              <a:latin typeface="Times New Roman" panose="02020603050405020304" pitchFamily="18" charset="0"/>
              <a:cs typeface="Times New Roman" panose="02020603050405020304" pitchFamily="18" charset="0"/>
            </a:endParaRPr>
          </a:p>
          <a:p>
            <a:endParaRPr lang="en-IN" sz="1600" dirty="0">
              <a:solidFill>
                <a:schemeClr val="tx1"/>
              </a:solidFill>
              <a:latin typeface="Times New Roman" panose="02020603050405020304" pitchFamily="18" charset="0"/>
              <a:cs typeface="Times New Roman" panose="02020603050405020304" pitchFamily="18" charset="0"/>
            </a:endParaRPr>
          </a:p>
          <a:p>
            <a:endParaRPr lang="en-IN" sz="1600" dirty="0">
              <a:solidFill>
                <a:schemeClr val="tx1"/>
              </a:solidFill>
              <a:latin typeface="Times New Roman" panose="02020603050405020304" pitchFamily="18" charset="0"/>
              <a:cs typeface="Times New Roman" panose="02020603050405020304" pitchFamily="18" charset="0"/>
            </a:endParaRPr>
          </a:p>
          <a:p>
            <a:endParaRPr lang="en-IN" sz="1600" dirty="0">
              <a:solidFill>
                <a:schemeClr val="tx1"/>
              </a:solidFill>
              <a:latin typeface="Times New Roman" panose="02020603050405020304" pitchFamily="18" charset="0"/>
              <a:cs typeface="Times New Roman" panose="02020603050405020304" pitchFamily="18" charset="0"/>
            </a:endParaRPr>
          </a:p>
          <a:p>
            <a:endParaRPr lang="en-IN" sz="1600" dirty="0">
              <a:solidFill>
                <a:schemeClr val="tx1"/>
              </a:solidFill>
              <a:latin typeface="Times New Roman" panose="02020603050405020304" pitchFamily="18" charset="0"/>
              <a:cs typeface="Times New Roman" panose="02020603050405020304" pitchFamily="18" charset="0"/>
            </a:endParaRPr>
          </a:p>
          <a:p>
            <a:endParaRPr lang="en-IN" sz="1600" dirty="0">
              <a:solidFill>
                <a:schemeClr val="tx1"/>
              </a:solidFill>
              <a:latin typeface="Times New Roman" panose="02020603050405020304" pitchFamily="18" charset="0"/>
              <a:cs typeface="Times New Roman" panose="02020603050405020304" pitchFamily="18" charset="0"/>
            </a:endParaRPr>
          </a:p>
          <a:p>
            <a:endParaRPr lang="en-IN" sz="1600" dirty="0">
              <a:solidFill>
                <a:schemeClr val="tx1"/>
              </a:solidFill>
              <a:latin typeface="Times New Roman" panose="02020603050405020304" pitchFamily="18" charset="0"/>
              <a:cs typeface="Times New Roman" panose="02020603050405020304" pitchFamily="18" charset="0"/>
            </a:endParaRPr>
          </a:p>
          <a:p>
            <a:endParaRPr lang="en-IN" sz="1600" dirty="0">
              <a:solidFill>
                <a:schemeClr val="tx1"/>
              </a:solidFill>
              <a:latin typeface="Times New Roman" panose="02020603050405020304" pitchFamily="18" charset="0"/>
              <a:cs typeface="Times New Roman" panose="02020603050405020304" pitchFamily="18" charset="0"/>
            </a:endParaRPr>
          </a:p>
          <a:p>
            <a:endParaRPr lang="en-IN" sz="1600" dirty="0">
              <a:solidFill>
                <a:schemeClr val="tx1"/>
              </a:solidFill>
              <a:latin typeface="Times New Roman" panose="02020603050405020304" pitchFamily="18" charset="0"/>
              <a:cs typeface="Times New Roman" panose="02020603050405020304" pitchFamily="18" charset="0"/>
            </a:endParaRPr>
          </a:p>
          <a:p>
            <a:endParaRPr lang="en-IN" sz="1600" dirty="0">
              <a:solidFill>
                <a:schemeClr val="tx1"/>
              </a:solidFill>
              <a:latin typeface="Times New Roman" panose="02020603050405020304" pitchFamily="18" charset="0"/>
              <a:cs typeface="Times New Roman" panose="02020603050405020304" pitchFamily="18" charset="0"/>
            </a:endParaRPr>
          </a:p>
          <a:p>
            <a:endParaRPr lang="en-IN" sz="1600" dirty="0">
              <a:solidFill>
                <a:schemeClr val="tx1"/>
              </a:solidFill>
              <a:latin typeface="Times New Roman" panose="02020603050405020304" pitchFamily="18" charset="0"/>
              <a:cs typeface="Times New Roman" panose="02020603050405020304" pitchFamily="18" charset="0"/>
            </a:endParaRPr>
          </a:p>
          <a:p>
            <a:endParaRPr lang="en-IN" sz="1600" dirty="0">
              <a:solidFill>
                <a:schemeClr val="tx1"/>
              </a:solidFill>
              <a:latin typeface="Times New Roman" panose="02020603050405020304" pitchFamily="18" charset="0"/>
              <a:cs typeface="Times New Roman" panose="02020603050405020304" pitchFamily="18" charset="0"/>
            </a:endParaRPr>
          </a:p>
          <a:p>
            <a:endParaRPr lang="en-IN" sz="1600" dirty="0">
              <a:solidFill>
                <a:schemeClr val="tx1"/>
              </a:solidFill>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6214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9BB6-88E6-4BE7-A06A-90B545CA57AC}"/>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TEST </a:t>
            </a:r>
            <a:r>
              <a:rPr lang="en-IN" sz="3200" dirty="0"/>
              <a:t>RESULTS</a:t>
            </a:r>
          </a:p>
        </p:txBody>
      </p:sp>
      <p:sp>
        <p:nvSpPr>
          <p:cNvPr id="4" name="Content Placeholder 3">
            <a:extLst>
              <a:ext uri="{FF2B5EF4-FFF2-40B4-BE49-F238E27FC236}">
                <a16:creationId xmlns:a16="http://schemas.microsoft.com/office/drawing/2014/main" id="{00012E9A-2D53-459E-8742-CE9E70ED73AC}"/>
              </a:ext>
            </a:extLst>
          </p:cNvPr>
          <p:cNvSpPr>
            <a:spLocks noGrp="1"/>
          </p:cNvSpPr>
          <p:nvPr>
            <p:ph sz="half" idx="1"/>
          </p:nvPr>
        </p:nvSpPr>
        <p:spPr/>
        <p:txBody>
          <a:bodyPr>
            <a:normAutofit/>
          </a:bodyPr>
          <a:lstStyle/>
          <a:p>
            <a:r>
              <a:rPr lang="en-IN" sz="1600" dirty="0">
                <a:solidFill>
                  <a:schemeClr val="tx1"/>
                </a:solidFill>
                <a:latin typeface="Times New Roman" panose="02020603050405020304" pitchFamily="18" charset="0"/>
                <a:cs typeface="Times New Roman" panose="02020603050405020304" pitchFamily="18" charset="0"/>
              </a:rPr>
              <a:t>VGG16 recognizes the defect and we can </a:t>
            </a:r>
            <a:r>
              <a:rPr lang="en-IN" sz="1600" dirty="0">
                <a:latin typeface="Times New Roman" panose="02020603050405020304" pitchFamily="18" charset="0"/>
                <a:cs typeface="Times New Roman" panose="02020603050405020304" pitchFamily="18" charset="0"/>
              </a:rPr>
              <a:t>see defect in image is recognized as ‘crazing’.</a:t>
            </a:r>
          </a:p>
          <a:p>
            <a:r>
              <a:rPr lang="en-IN" sz="1600" dirty="0">
                <a:latin typeface="Times New Roman" panose="02020603050405020304" pitchFamily="18" charset="0"/>
                <a:cs typeface="Times New Roman" panose="02020603050405020304" pitchFamily="18" charset="0"/>
              </a:rPr>
              <a:t>We can see first image is the low quality images and then second image is the GAN generated image and its quality is looking good compare to first image and in above image you can see green bounding box surrounded to big black dot which is recognized as defect. </a:t>
            </a:r>
          </a:p>
          <a:p>
            <a:r>
              <a:rPr lang="en-IN" sz="1600" dirty="0">
                <a:latin typeface="Times New Roman" panose="02020603050405020304" pitchFamily="18" charset="0"/>
                <a:cs typeface="Times New Roman" panose="02020603050405020304" pitchFamily="18" charset="0"/>
              </a:rPr>
              <a:t>Our model increase quality of low quality images and then recognized defects from those images.</a:t>
            </a:r>
          </a:p>
          <a:p>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endParaRPr lang="en-IN" dirty="0"/>
          </a:p>
          <a:p>
            <a:endParaRPr lang="en-IN" dirty="0"/>
          </a:p>
        </p:txBody>
      </p:sp>
      <p:pic>
        <p:nvPicPr>
          <p:cNvPr id="7" name="Content Placeholder 9">
            <a:extLst>
              <a:ext uri="{FF2B5EF4-FFF2-40B4-BE49-F238E27FC236}">
                <a16:creationId xmlns:a16="http://schemas.microsoft.com/office/drawing/2014/main" id="{DCD3A4C4-FB55-4F3F-B53A-C7DF58CE9FE9}"/>
              </a:ext>
            </a:extLst>
          </p:cNvPr>
          <p:cNvPicPr>
            <a:picLocks noGrp="1"/>
          </p:cNvPicPr>
          <p:nvPr>
            <p:ph sz="half" idx="2"/>
          </p:nvPr>
        </p:nvPicPr>
        <p:blipFill rotWithShape="1">
          <a:blip r:embed="rId2"/>
          <a:srcRect t="3481" b="4559"/>
          <a:stretch/>
        </p:blipFill>
        <p:spPr>
          <a:xfrm>
            <a:off x="6181725" y="2995937"/>
            <a:ext cx="4718050" cy="2439338"/>
          </a:xfrm>
          <a:prstGeom prst="rect">
            <a:avLst/>
          </a:prstGeom>
        </p:spPr>
      </p:pic>
    </p:spTree>
    <p:extLst>
      <p:ext uri="{BB962C8B-B14F-4D97-AF65-F5344CB8AC3E}">
        <p14:creationId xmlns:p14="http://schemas.microsoft.com/office/powerpoint/2010/main" val="1525097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0B0F7-6F6B-42F1-B262-197E24C54FE5}"/>
              </a:ext>
            </a:extLst>
          </p:cNvPr>
          <p:cNvSpPr>
            <a:spLocks noGrp="1"/>
          </p:cNvSpPr>
          <p:nvPr>
            <p:ph type="title"/>
          </p:nvPr>
        </p:nvSpPr>
        <p:spPr/>
        <p:txBody>
          <a:bodyPr>
            <a:normAutofit/>
          </a:bodyPr>
          <a:lstStyle/>
          <a:p>
            <a:r>
              <a:rPr lang="en-IN" sz="3200" dirty="0"/>
              <a:t>CONCLUSION</a:t>
            </a:r>
            <a:endParaRPr lang="en-IN" sz="3600" dirty="0"/>
          </a:p>
        </p:txBody>
      </p:sp>
      <p:sp>
        <p:nvSpPr>
          <p:cNvPr id="3" name="Content Placeholder 2">
            <a:extLst>
              <a:ext uri="{FF2B5EF4-FFF2-40B4-BE49-F238E27FC236}">
                <a16:creationId xmlns:a16="http://schemas.microsoft.com/office/drawing/2014/main" id="{6A0AB5E9-2ED2-4394-8AE1-5BC74FAC84A0}"/>
              </a:ext>
            </a:extLst>
          </p:cNvPr>
          <p:cNvSpPr>
            <a:spLocks noGrp="1"/>
          </p:cNvSpPr>
          <p:nvPr>
            <p:ph idx="1"/>
          </p:nvPr>
        </p:nvSpPr>
        <p:spPr>
          <a:xfrm>
            <a:off x="1295401" y="2556931"/>
            <a:ext cx="9601196" cy="3521139"/>
          </a:xfrm>
        </p:spPr>
        <p:txBody>
          <a:bodyPr>
            <a:normAutofit fontScale="25000" lnSpcReduction="20000"/>
          </a:bodyPr>
          <a:lstStyle/>
          <a:p>
            <a:pPr>
              <a:lnSpc>
                <a:spcPct val="120000"/>
              </a:lnSpc>
            </a:pPr>
            <a:r>
              <a:rPr lang="en-US" sz="6400" dirty="0">
                <a:latin typeface="Times New Roman" panose="02020603050405020304" pitchFamily="18" charset="0"/>
                <a:cs typeface="Times New Roman" panose="02020603050405020304" pitchFamily="18" charset="0"/>
              </a:rPr>
              <a:t>DL is a research hotspot in vision-based defect recognition. However, most of the current DL methods are sensitive to the image quality, and a low-quality image might cause the models not to work well as expected.</a:t>
            </a:r>
          </a:p>
          <a:p>
            <a:pPr>
              <a:lnSpc>
                <a:spcPct val="120000"/>
              </a:lnSpc>
            </a:pPr>
            <a:r>
              <a:rPr lang="en-US" sz="6400" dirty="0">
                <a:latin typeface="Times New Roman" panose="02020603050405020304" pitchFamily="18" charset="0"/>
                <a:cs typeface="Times New Roman" panose="02020603050405020304" pitchFamily="18" charset="0"/>
              </a:rPr>
              <a:t>To address this problem, this paper proposes a GAN-based DL method for low-quality defect recognition. The main contributions of this paper are summarized as follows. </a:t>
            </a:r>
          </a:p>
          <a:p>
            <a:pPr>
              <a:lnSpc>
                <a:spcPct val="120000"/>
              </a:lnSpc>
            </a:pPr>
            <a:r>
              <a:rPr lang="en-US" sz="6400" dirty="0">
                <a:latin typeface="Times New Roman" panose="02020603050405020304" pitchFamily="18" charset="0"/>
                <a:cs typeface="Times New Roman" panose="02020603050405020304" pitchFamily="18" charset="0"/>
              </a:rPr>
              <a:t>Firstly, this paper proposes a new manner that uses GAN to reconstruct the low-quality defect images and improve image quality. The reconstruction could avoid the explicit design for operators or manual image repair. </a:t>
            </a:r>
          </a:p>
          <a:p>
            <a:pPr>
              <a:lnSpc>
                <a:spcPct val="120000"/>
              </a:lnSpc>
            </a:pPr>
            <a:r>
              <a:rPr lang="en-US" sz="6400" dirty="0">
                <a:latin typeface="Times New Roman" panose="02020603050405020304" pitchFamily="18" charset="0"/>
                <a:cs typeface="Times New Roman" panose="02020603050405020304" pitchFamily="18" charset="0"/>
              </a:rPr>
              <a:t>Secondly, the proposed method is generic, and it not only shows the effectiveness on the noisy image but also on masked images, which has not been considered in the previous yet.</a:t>
            </a:r>
          </a:p>
          <a:p>
            <a:pPr>
              <a:lnSpc>
                <a:spcPct val="120000"/>
              </a:lnSpc>
            </a:pPr>
            <a:r>
              <a:rPr lang="en-US" sz="6400" dirty="0">
                <a:latin typeface="Times New Roman" panose="02020603050405020304" pitchFamily="18" charset="0"/>
                <a:cs typeface="Times New Roman" panose="02020603050405020304" pitchFamily="18" charset="0"/>
              </a:rPr>
              <a:t>Finally, a VGG16 network with global average pooling is built to recognize the reconstructed defect images. The experimental results manifest that the proposed method is effective for the low-quality defect recognition tasks, and outperforms the other defect recognition methods.</a:t>
            </a:r>
            <a:endParaRPr lang="en-IN" sz="64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444857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1D469-AEAA-4634-8AE6-6C62F06A313F}"/>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ABSTRACT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705C75-7B89-430F-87F2-C11E0D6EEE5A}"/>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In vision-based defect recognition, deep learning (DL) is a research hotspot. However, DL is sensitive to image quality, and it is hard to collect enough high-quality defect images. </a:t>
            </a:r>
          </a:p>
          <a:p>
            <a:r>
              <a:rPr lang="en-US" sz="1600" dirty="0">
                <a:latin typeface="Times New Roman" panose="02020603050405020304" pitchFamily="18" charset="0"/>
                <a:cs typeface="Times New Roman" panose="02020603050405020304" pitchFamily="18" charset="0"/>
              </a:rPr>
              <a:t>The low-quality images usually lose some useful information and may mislead the DL methods into poor results. To overcome this problem, this paper proposes a generative adversarial network (GAN)-based DL method for low-quality defect image recognition. </a:t>
            </a:r>
          </a:p>
          <a:p>
            <a:r>
              <a:rPr lang="en-US" sz="1600" dirty="0">
                <a:latin typeface="Times New Roman" panose="02020603050405020304" pitchFamily="18" charset="0"/>
                <a:cs typeface="Times New Roman" panose="02020603050405020304" pitchFamily="18" charset="0"/>
              </a:rPr>
              <a:t>A GAN is used to reconstruct the low-quality defect images, and a VGG16 network is built to recognize the reconstructed images. The experimental results under low-quality defect images show that the proposed method achieves very good performances, which has accuracies of 95.53%-99.62% with different masks and noises, and they are improved greatly compared with the other methods. </a:t>
            </a:r>
          </a:p>
          <a:p>
            <a:r>
              <a:rPr lang="en-US" sz="1600" dirty="0">
                <a:latin typeface="Times New Roman" panose="02020603050405020304" pitchFamily="18" charset="0"/>
                <a:cs typeface="Times New Roman" panose="02020603050405020304" pitchFamily="18" charset="0"/>
              </a:rPr>
              <a:t>Furthermore, the results on PSNR, SSIM, cosine and mutual information indicate that the quality of the reconstructed image is improved greatly, which is very helpful for defect analysis.</a:t>
            </a:r>
            <a:endParaRPr lang="en-IN" sz="16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08150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E573-1052-42C3-8B5C-22BDAB0B67A7}"/>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0478E095-EB4F-40B9-A2F2-CD146F611F27}"/>
              </a:ext>
            </a:extLst>
          </p:cNvPr>
          <p:cNvSpPr>
            <a:spLocks noGrp="1"/>
          </p:cNvSpPr>
          <p:nvPr>
            <p:ph idx="1"/>
          </p:nvPr>
        </p:nvSpPr>
        <p:spPr/>
        <p:txBody>
          <a:bodyPr>
            <a:normAutofit fontScale="85000" lnSpcReduction="10000"/>
          </a:bodyPr>
          <a:lstStyle/>
          <a:p>
            <a:pPr>
              <a:lnSpc>
                <a:spcPct val="110000"/>
              </a:lnSpc>
            </a:pPr>
            <a:r>
              <a:rPr lang="en-US" sz="1900" dirty="0">
                <a:latin typeface="Times New Roman" panose="02020603050405020304" pitchFamily="18" charset="0"/>
                <a:cs typeface="Times New Roman" panose="02020603050405020304" pitchFamily="18" charset="0"/>
              </a:rPr>
              <a:t>In modern manufacturing system, vision-based defect recognition is an important technology to guarantee product quality, which provides a fast and stable way to classify defect types. </a:t>
            </a:r>
          </a:p>
          <a:p>
            <a:pPr>
              <a:lnSpc>
                <a:spcPct val="110000"/>
              </a:lnSpc>
            </a:pPr>
            <a:r>
              <a:rPr lang="en-US" sz="1900" dirty="0">
                <a:latin typeface="Times New Roman" panose="02020603050405020304" pitchFamily="18" charset="0"/>
                <a:cs typeface="Times New Roman" panose="02020603050405020304" pitchFamily="18" charset="0"/>
              </a:rPr>
              <a:t>Thus, vision-based defect recognition has drawn many attentions, which has been widely in many industrials, including steel, LCD, wood and welding .</a:t>
            </a:r>
          </a:p>
          <a:p>
            <a:pPr>
              <a:lnSpc>
                <a:spcPct val="110000"/>
              </a:lnSpc>
            </a:pPr>
            <a:r>
              <a:rPr lang="en-US" sz="1900" dirty="0">
                <a:latin typeface="Times New Roman" panose="02020603050405020304" pitchFamily="18" charset="0"/>
                <a:cs typeface="Times New Roman" panose="02020603050405020304" pitchFamily="18" charset="0"/>
              </a:rPr>
              <a:t> Recently, several vision-based defect recognition methods had been proposed, and deep learning (DL)-based methods have become one of the research hotspots, due to their outstanding performances. Park and </a:t>
            </a:r>
            <a:r>
              <a:rPr lang="en-US" sz="1900" dirty="0" err="1">
                <a:latin typeface="Times New Roman" panose="02020603050405020304" pitchFamily="18" charset="0"/>
                <a:cs typeface="Times New Roman" panose="02020603050405020304" pitchFamily="18" charset="0"/>
              </a:rPr>
              <a:t>Kweon</a:t>
            </a:r>
            <a:r>
              <a:rPr lang="en-US" sz="1900" dirty="0">
                <a:latin typeface="Times New Roman" panose="02020603050405020304" pitchFamily="18" charset="0"/>
                <a:cs typeface="Times New Roman" panose="02020603050405020304" pitchFamily="18" charset="0"/>
              </a:rPr>
              <a:t> proposed an ambiguous surface defect classification method for smartphones. </a:t>
            </a:r>
          </a:p>
          <a:p>
            <a:pPr>
              <a:lnSpc>
                <a:spcPct val="110000"/>
              </a:lnSpc>
            </a:pPr>
            <a:r>
              <a:rPr lang="en-IN" sz="1900" dirty="0">
                <a:latin typeface="Times New Roman" panose="02020603050405020304" pitchFamily="18" charset="0"/>
                <a:cs typeface="Times New Roman" panose="02020603050405020304" pitchFamily="18" charset="0"/>
              </a:rPr>
              <a:t>Deep learning algorithms will be trained on images and then this algorithms are used to classify images or detect objects from image but sometime due to low quality images deep learning prediction accuracy or quality will be degrade and to overcome from this problem author in this paper has discuss two algorithms using which we can increase quality of low quality images and then recognized defects from those images.</a:t>
            </a:r>
          </a:p>
          <a:p>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886254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E0989-FB09-4CCB-926A-E6B0FE489D3B}"/>
              </a:ext>
            </a:extLst>
          </p:cNvPr>
          <p:cNvSpPr>
            <a:spLocks noGrp="1"/>
          </p:cNvSpPr>
          <p:nvPr>
            <p:ph type="title"/>
          </p:nvPr>
        </p:nvSpPr>
        <p:spPr/>
        <p:txBody>
          <a:bodyPr>
            <a:normAutofit/>
          </a:bodyPr>
          <a:lstStyle/>
          <a:p>
            <a:r>
              <a:rPr lang="en-IN" sz="3200" dirty="0"/>
              <a:t>EXISTING SYSTEM</a:t>
            </a:r>
          </a:p>
        </p:txBody>
      </p:sp>
      <p:sp>
        <p:nvSpPr>
          <p:cNvPr id="3" name="Content Placeholder 2">
            <a:extLst>
              <a:ext uri="{FF2B5EF4-FFF2-40B4-BE49-F238E27FC236}">
                <a16:creationId xmlns:a16="http://schemas.microsoft.com/office/drawing/2014/main" id="{73AB97EC-8CB6-4585-9053-5C91E25FE278}"/>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In Existing System, Deep Learning  is sensitive to image quality, and it is hard to collect enough high-quality defect images. The low-quality images usually lose some useful information and may mislead the DL methods into poor results.</a:t>
            </a:r>
          </a:p>
          <a:p>
            <a:endParaRPr lang="en-IN" dirty="0"/>
          </a:p>
        </p:txBody>
      </p:sp>
    </p:spTree>
    <p:extLst>
      <p:ext uri="{BB962C8B-B14F-4D97-AF65-F5344CB8AC3E}">
        <p14:creationId xmlns:p14="http://schemas.microsoft.com/office/powerpoint/2010/main" val="1850094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B1D52-0C91-4F61-99C4-CF2F6F3AE93F}"/>
              </a:ext>
            </a:extLst>
          </p:cNvPr>
          <p:cNvSpPr>
            <a:spLocks noGrp="1"/>
          </p:cNvSpPr>
          <p:nvPr>
            <p:ph type="title"/>
          </p:nvPr>
        </p:nvSpPr>
        <p:spPr/>
        <p:txBody>
          <a:bodyPr>
            <a:normAutofit/>
          </a:bodyPr>
          <a:lstStyle/>
          <a:p>
            <a:r>
              <a:rPr lang="en-IN" sz="3200" dirty="0"/>
              <a:t>PROPOSED SYSTEM</a:t>
            </a:r>
          </a:p>
        </p:txBody>
      </p:sp>
      <p:sp>
        <p:nvSpPr>
          <p:cNvPr id="3" name="Content Placeholder 2">
            <a:extLst>
              <a:ext uri="{FF2B5EF4-FFF2-40B4-BE49-F238E27FC236}">
                <a16:creationId xmlns:a16="http://schemas.microsoft.com/office/drawing/2014/main" id="{C7916B89-C8A1-4D3D-8C55-5CAE142C9778}"/>
              </a:ext>
            </a:extLst>
          </p:cNvPr>
          <p:cNvSpPr>
            <a:spLocks noGrp="1"/>
          </p:cNvSpPr>
          <p:nvPr>
            <p:ph idx="1"/>
          </p:nvPr>
        </p:nvSpPr>
        <p:spPr>
          <a:xfrm>
            <a:off x="1295401" y="2608729"/>
            <a:ext cx="9601196" cy="3267139"/>
          </a:xfrm>
        </p:spPr>
        <p:txBody>
          <a:bodyPr>
            <a:normAutofit/>
          </a:bodyPr>
          <a:lstStyle/>
          <a:p>
            <a:r>
              <a:rPr lang="en-US" sz="1700" dirty="0">
                <a:latin typeface="Times New Roman" panose="02020603050405020304" pitchFamily="18" charset="0"/>
                <a:cs typeface="Times New Roman" panose="02020603050405020304" pitchFamily="18" charset="0"/>
              </a:rPr>
              <a:t>Low-quality defect images can be recognized using a generative adversarial network (GAN)-based DL approach proposed in this paper. For the low-quality defect images, the GAN is utilized to reconstruct them, and a VGG16 network is then developed to recognize them. </a:t>
            </a:r>
          </a:p>
          <a:p>
            <a:r>
              <a:rPr lang="en-IN" sz="1600" dirty="0">
                <a:latin typeface="Times New Roman" panose="02020603050405020304" pitchFamily="18" charset="0"/>
                <a:cs typeface="Times New Roman" panose="02020603050405020304" pitchFamily="18" charset="0"/>
              </a:rPr>
              <a:t>GAN algorithm helps in generating new improved quality images from given low quality images and this improved high quality images may help deep learning algorithms in predicting images correctly. GAN helps in reconstructing new image from low quality image. </a:t>
            </a:r>
          </a:p>
          <a:p>
            <a:r>
              <a:rPr lang="en-IN" sz="1600" dirty="0">
                <a:latin typeface="Times New Roman" panose="02020603050405020304" pitchFamily="18" charset="0"/>
                <a:cs typeface="Times New Roman" panose="02020603050405020304" pitchFamily="18" charset="0"/>
              </a:rPr>
              <a:t>High quality image will be input to VGG-16 algorithm which recognized image and presence of defects in that image.</a:t>
            </a:r>
            <a:endParaRPr lang="en-US"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itchFamily="18" charset="0"/>
            </a:endParaRPr>
          </a:p>
          <a:p>
            <a:endParaRPr lang="en-IN" dirty="0"/>
          </a:p>
        </p:txBody>
      </p:sp>
    </p:spTree>
    <p:extLst>
      <p:ext uri="{BB962C8B-B14F-4D97-AF65-F5344CB8AC3E}">
        <p14:creationId xmlns:p14="http://schemas.microsoft.com/office/powerpoint/2010/main" val="4125113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76DAF-4267-45B5-BE2B-71B444D12A66}"/>
              </a:ext>
            </a:extLst>
          </p:cNvPr>
          <p:cNvSpPr>
            <a:spLocks noGrp="1"/>
          </p:cNvSpPr>
          <p:nvPr>
            <p:ph type="title"/>
          </p:nvPr>
        </p:nvSpPr>
        <p:spPr/>
        <p:txBody>
          <a:bodyPr>
            <a:noAutofit/>
          </a:bodyPr>
          <a:lstStyle/>
          <a:p>
            <a:r>
              <a:rPr lang="en-IN" sz="3200" dirty="0">
                <a:latin typeface="Times New Roman" panose="02020603050405020304" pitchFamily="18" charset="0"/>
                <a:cs typeface="Times New Roman" panose="02020603050405020304" pitchFamily="18" charset="0"/>
              </a:rPr>
              <a:t>GAN</a:t>
            </a:r>
            <a:br>
              <a:rPr lang="en-IN" sz="3200" dirty="0"/>
            </a:br>
            <a:r>
              <a:rPr lang="en-IN" sz="3200" dirty="0"/>
              <a:t>(</a:t>
            </a:r>
            <a:r>
              <a:rPr lang="en-US" sz="3200" dirty="0">
                <a:latin typeface="Times New Roman" panose="02020603050405020304" pitchFamily="18" charset="0"/>
                <a:cs typeface="Times New Roman" panose="02020603050405020304" pitchFamily="18" charset="0"/>
              </a:rPr>
              <a:t>GENERATIVE ADVERSARIAL NETWORK )</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E17FA1-2771-4430-A22F-21CA04AD4B14}"/>
              </a:ext>
            </a:extLst>
          </p:cNvPr>
          <p:cNvSpPr>
            <a:spLocks noGrp="1"/>
          </p:cNvSpPr>
          <p:nvPr>
            <p:ph idx="1"/>
          </p:nvPr>
        </p:nvSpPr>
        <p:spPr/>
        <p:txBody>
          <a:bodyPr>
            <a:normAutofit fontScale="92500"/>
          </a:bodyPr>
          <a:lstStyle/>
          <a:p>
            <a:r>
              <a:rPr lang="en-US" sz="1600" dirty="0">
                <a:latin typeface="Times New Roman" panose="02020603050405020304" pitchFamily="18" charset="0"/>
                <a:cs typeface="Times New Roman" panose="02020603050405020304" pitchFamily="18" charset="0"/>
              </a:rPr>
              <a:t>GANs are Neural Networks that accept random noise as input and produce outputs that seem like a sample from the training set's distribution and they are used for Unsupervised Learning.</a:t>
            </a:r>
          </a:p>
          <a:p>
            <a:r>
              <a:rPr lang="en-US" sz="1600" dirty="0">
                <a:latin typeface="Times New Roman" panose="02020603050405020304" pitchFamily="18" charset="0"/>
                <a:cs typeface="Times New Roman" panose="02020603050405020304" pitchFamily="18" charset="0"/>
              </a:rPr>
              <a:t>The two components of GANs are Generator and the Discriminator where these two models are trained simultaneously.</a:t>
            </a:r>
          </a:p>
          <a:p>
            <a:r>
              <a:rPr lang="en-US" sz="1600" dirty="0">
                <a:latin typeface="Times New Roman" panose="02020603050405020304" pitchFamily="18" charset="0"/>
                <a:cs typeface="Times New Roman" panose="02020603050405020304" pitchFamily="18" charset="0"/>
              </a:rPr>
              <a:t>GANs improves the resolution of an image i.e. from low resolution to high resolution, has an ability to generate synthetic images and also able to generate images from descriptions.</a:t>
            </a:r>
          </a:p>
          <a:p>
            <a:r>
              <a:rPr lang="en-US" sz="1700" dirty="0">
                <a:latin typeface="Times New Roman" panose="02020603050405020304" pitchFamily="18" charset="0"/>
                <a:cs typeface="Times New Roman" panose="02020603050405020304" pitchFamily="18" charset="0"/>
              </a:rPr>
              <a:t>The generator model generates images from random noise(z) and then learns how to generate realistic images. Random noise which is input is sampled using uniform or normal distribution and then it is fed into the generator which generates an image. </a:t>
            </a:r>
          </a:p>
          <a:p>
            <a:r>
              <a:rPr lang="en-US" sz="1600" dirty="0">
                <a:latin typeface="Times New Roman" panose="02020603050405020304" pitchFamily="18" charset="0"/>
                <a:cs typeface="Times New Roman" panose="02020603050405020304" pitchFamily="18" charset="0"/>
              </a:rPr>
              <a:t>Discriminator is a Convolutional Neural Network consisting of many hidden layers and one output layer and it is trained on the real data so it learns to recognize how actual data looks like and what features should the data have to be classified as real.</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9035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EFC29-2079-4DF3-A026-37A924214A37}"/>
              </a:ext>
            </a:extLst>
          </p:cNvPr>
          <p:cNvSpPr>
            <a:spLocks noGrp="1"/>
          </p:cNvSpPr>
          <p:nvPr>
            <p:ph type="title"/>
          </p:nvPr>
        </p:nvSpPr>
        <p:spPr/>
        <p:txBody>
          <a:bodyPr>
            <a:normAutofit/>
          </a:bodyPr>
          <a:lstStyle/>
          <a:p>
            <a:r>
              <a:rPr lang="en-IN" sz="3200" dirty="0"/>
              <a:t>GENERATOR AND DISCRIMINATOR</a:t>
            </a:r>
          </a:p>
        </p:txBody>
      </p:sp>
      <p:sp>
        <p:nvSpPr>
          <p:cNvPr id="6" name="Text Placeholder 5">
            <a:extLst>
              <a:ext uri="{FF2B5EF4-FFF2-40B4-BE49-F238E27FC236}">
                <a16:creationId xmlns:a16="http://schemas.microsoft.com/office/drawing/2014/main" id="{E396D9E0-FDBA-47ED-A7F4-DB33538DE4DB}"/>
              </a:ext>
            </a:extLst>
          </p:cNvPr>
          <p:cNvSpPr>
            <a:spLocks noGrp="1"/>
          </p:cNvSpPr>
          <p:nvPr>
            <p:ph type="body" idx="1"/>
          </p:nvPr>
        </p:nvSpPr>
        <p:spPr/>
        <p:txBody>
          <a:bodyPr/>
          <a:lstStyle/>
          <a:p>
            <a:r>
              <a:rPr lang="en-IN" dirty="0"/>
              <a:t>          </a:t>
            </a:r>
            <a:r>
              <a:rPr lang="en-IN" dirty="0">
                <a:solidFill>
                  <a:schemeClr val="tx1"/>
                </a:solidFill>
              </a:rPr>
              <a:t>GENERATOR</a:t>
            </a:r>
          </a:p>
        </p:txBody>
      </p:sp>
      <p:pic>
        <p:nvPicPr>
          <p:cNvPr id="7" name="Content Placeholder 5">
            <a:extLst>
              <a:ext uri="{FF2B5EF4-FFF2-40B4-BE49-F238E27FC236}">
                <a16:creationId xmlns:a16="http://schemas.microsoft.com/office/drawing/2014/main" id="{D16833CA-20CE-4AFB-A0F2-23AA0A1FB1D2}"/>
              </a:ext>
            </a:extLst>
          </p:cNvPr>
          <p:cNvPicPr>
            <a:picLocks noGrp="1" noChangeAspect="1"/>
          </p:cNvPicPr>
          <p:nvPr>
            <p:ph sz="half" idx="2"/>
          </p:nvPr>
        </p:nvPicPr>
        <p:blipFill>
          <a:blip r:embed="rId2"/>
          <a:stretch>
            <a:fillRect/>
          </a:stretch>
        </p:blipFill>
        <p:spPr>
          <a:xfrm>
            <a:off x="6246313" y="3255964"/>
            <a:ext cx="4587018" cy="2632075"/>
          </a:xfrm>
        </p:spPr>
      </p:pic>
      <p:sp>
        <p:nvSpPr>
          <p:cNvPr id="9" name="Text Placeholder 8">
            <a:extLst>
              <a:ext uri="{FF2B5EF4-FFF2-40B4-BE49-F238E27FC236}">
                <a16:creationId xmlns:a16="http://schemas.microsoft.com/office/drawing/2014/main" id="{E2F075BE-21E7-494A-9BB4-5884A0F2B174}"/>
              </a:ext>
            </a:extLst>
          </p:cNvPr>
          <p:cNvSpPr>
            <a:spLocks noGrp="1"/>
          </p:cNvSpPr>
          <p:nvPr>
            <p:ph type="body" sz="quarter" idx="3"/>
          </p:nvPr>
        </p:nvSpPr>
        <p:spPr/>
        <p:txBody>
          <a:bodyPr/>
          <a:lstStyle/>
          <a:p>
            <a:r>
              <a:rPr lang="en-IN" dirty="0"/>
              <a:t>        </a:t>
            </a:r>
            <a:r>
              <a:rPr lang="en-IN" dirty="0">
                <a:solidFill>
                  <a:schemeClr val="tx1"/>
                </a:solidFill>
              </a:rPr>
              <a:t>DISCRIMINATOR</a:t>
            </a:r>
          </a:p>
        </p:txBody>
      </p:sp>
      <p:pic>
        <p:nvPicPr>
          <p:cNvPr id="8" name="Content Placeholder 7">
            <a:extLst>
              <a:ext uri="{FF2B5EF4-FFF2-40B4-BE49-F238E27FC236}">
                <a16:creationId xmlns:a16="http://schemas.microsoft.com/office/drawing/2014/main" id="{73B7385C-0182-49CB-9566-669812207E4F}"/>
              </a:ext>
            </a:extLst>
          </p:cNvPr>
          <p:cNvPicPr>
            <a:picLocks noGrp="1" noChangeAspect="1"/>
          </p:cNvPicPr>
          <p:nvPr>
            <p:ph sz="quarter" idx="4"/>
          </p:nvPr>
        </p:nvPicPr>
        <p:blipFill>
          <a:blip r:embed="rId3"/>
          <a:stretch>
            <a:fillRect/>
          </a:stretch>
        </p:blipFill>
        <p:spPr>
          <a:xfrm>
            <a:off x="1385639" y="3255964"/>
            <a:ext cx="4628065" cy="2632075"/>
          </a:xfrm>
        </p:spPr>
      </p:pic>
    </p:spTree>
    <p:extLst>
      <p:ext uri="{BB962C8B-B14F-4D97-AF65-F5344CB8AC3E}">
        <p14:creationId xmlns:p14="http://schemas.microsoft.com/office/powerpoint/2010/main" val="3194086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214D9-8050-43F9-9247-F746D00197E1}"/>
              </a:ext>
            </a:extLst>
          </p:cNvPr>
          <p:cNvSpPr>
            <a:spLocks noGrp="1"/>
          </p:cNvSpPr>
          <p:nvPr>
            <p:ph type="title"/>
          </p:nvPr>
        </p:nvSpPr>
        <p:spPr/>
        <p:txBody>
          <a:bodyPr>
            <a:normAutofit/>
          </a:bodyPr>
          <a:lstStyle/>
          <a:p>
            <a:r>
              <a:rPr lang="en-IN" sz="3200" dirty="0"/>
              <a:t>PRINCIPLE OF GAN</a:t>
            </a:r>
          </a:p>
        </p:txBody>
      </p:sp>
      <p:sp>
        <p:nvSpPr>
          <p:cNvPr id="3" name="Content Placeholder 2">
            <a:extLst>
              <a:ext uri="{FF2B5EF4-FFF2-40B4-BE49-F238E27FC236}">
                <a16:creationId xmlns:a16="http://schemas.microsoft.com/office/drawing/2014/main" id="{3B476E14-BCFE-4A5C-BDB9-3C9645E760B7}"/>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Now the Generator starts to generate data from a random input and then that generated data is passed to Discriminator as input now Discriminator analyzes the data and checks how close it is to be classified as real, if the generated data does not contain enough features to be classified as real by the Discriminator, then this data and weights associated with it are sent back to the Generator using backpropagation, so that it can readjust the weights associated with the data and create new data which is better than the previous one. </a:t>
            </a:r>
          </a:p>
          <a:p>
            <a:r>
              <a:rPr lang="en-US" sz="1600" dirty="0">
                <a:latin typeface="Times New Roman" panose="02020603050405020304" pitchFamily="18" charset="0"/>
                <a:cs typeface="Times New Roman" panose="02020603050405020304" pitchFamily="18" charset="0"/>
              </a:rPr>
              <a:t>This freshly generated data is again passed to the Discriminator and it continues.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This process keeps repeating as long as the Discriminator keeps classifying the generated data as fakes, for every time data is classified as fake and with every backpropagation the quality of data keeps getting better and better and there comes a time when the Generator becomes so accurate that it becomes tough to distinguish between the real data and the data generated by the Generator.</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4262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E138-DBE4-458A-B02E-ABA045D4462D}"/>
              </a:ext>
            </a:extLst>
          </p:cNvPr>
          <p:cNvSpPr>
            <a:spLocks noGrp="1"/>
          </p:cNvSpPr>
          <p:nvPr>
            <p:ph type="title"/>
          </p:nvPr>
        </p:nvSpPr>
        <p:spPr/>
        <p:txBody>
          <a:bodyPr>
            <a:normAutofit/>
          </a:bodyPr>
          <a:lstStyle/>
          <a:p>
            <a:r>
              <a:rPr lang="en-IN" sz="3200" dirty="0"/>
              <a:t>PRINCIPLE OF GAN</a:t>
            </a:r>
          </a:p>
        </p:txBody>
      </p:sp>
      <p:pic>
        <p:nvPicPr>
          <p:cNvPr id="1026" name="Picture 2" descr="Image showing the training procedure of GANs.">
            <a:extLst>
              <a:ext uri="{FF2B5EF4-FFF2-40B4-BE49-F238E27FC236}">
                <a16:creationId xmlns:a16="http://schemas.microsoft.com/office/drawing/2014/main" id="{7BA177E6-26E7-4CAD-BE9A-1E65C48221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0094" y="2557463"/>
            <a:ext cx="7130088"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266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294</TotalTime>
  <Words>1614</Words>
  <Application>Microsoft Office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Garamond</vt:lpstr>
      <vt:lpstr>Times New Roman</vt:lpstr>
      <vt:lpstr>Organic</vt:lpstr>
      <vt:lpstr>LOW QUALITY DEFECT IMAGE RECONSTRUCTION AND RECOGNITION USING GAN BASED DEEP LEARNING MODEL</vt:lpstr>
      <vt:lpstr>ABSTRACT</vt:lpstr>
      <vt:lpstr>INTRODUCTION</vt:lpstr>
      <vt:lpstr>EXISTING SYSTEM</vt:lpstr>
      <vt:lpstr>PROPOSED SYSTEM</vt:lpstr>
      <vt:lpstr>GAN (GENERATIVE ADVERSARIAL NETWORK )</vt:lpstr>
      <vt:lpstr>GENERATOR AND DISCRIMINATOR</vt:lpstr>
      <vt:lpstr>PRINCIPLE OF GAN</vt:lpstr>
      <vt:lpstr>PRINCIPLE OF GAN</vt:lpstr>
      <vt:lpstr>VGG16</vt:lpstr>
      <vt:lpstr>SYSTEM ARCHITECTURE</vt:lpstr>
      <vt:lpstr>IMPLEMENTATION</vt:lpstr>
      <vt:lpstr>TEST REPORTS</vt:lpstr>
      <vt:lpstr>TEST RESULTS</vt:lpstr>
      <vt:lpstr>TEST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GENERATIVE ADVERSARIAL NETWORK BASED DEEP LEARNING METHOD FOR LOW QUALITY DEFECT IMAGE RECONSTRUCTION AND RECOGNITION </dc:title>
  <dc:creator>Jagarlamudi, Bhashitha</dc:creator>
  <cp:lastModifiedBy>Jagarlamudi, Bhashitha</cp:lastModifiedBy>
  <cp:revision>36</cp:revision>
  <dcterms:created xsi:type="dcterms:W3CDTF">2022-05-02T00:39:32Z</dcterms:created>
  <dcterms:modified xsi:type="dcterms:W3CDTF">2022-05-02T17:20:11Z</dcterms:modified>
</cp:coreProperties>
</file>