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4"/>
  </p:notesMasterIdLst>
  <p:sldIdLst>
    <p:sldId id="265" r:id="rId2"/>
    <p:sldId id="267" r:id="rId3"/>
    <p:sldId id="268" r:id="rId4"/>
    <p:sldId id="269" r:id="rId5"/>
    <p:sldId id="270" r:id="rId6"/>
    <p:sldId id="271" r:id="rId7"/>
    <p:sldId id="272" r:id="rId8"/>
    <p:sldId id="274" r:id="rId9"/>
    <p:sldId id="276" r:id="rId10"/>
    <p:sldId id="277" r:id="rId11"/>
    <p:sldId id="27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73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A05C0-4D53-438C-B735-BAC01204C917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E19E5-7993-4C5D-9CA1-4522AA545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315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2670-F283-4EDA-A474-F8B2C9449C70}" type="datetime1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AD5C-98C2-40D3-9FA5-2FAB55DE229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75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AA34-6B9A-4CA7-809A-A916AA3CB9A2}" type="datetime1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AD5C-98C2-40D3-9FA5-2FAB55DE2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32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D3B2-AF14-4E80-8DE6-E1FD6904DE31}" type="datetime1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AD5C-98C2-40D3-9FA5-2FAB55DE2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87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F627-3B10-4540-A3BC-A6295F75F7F1}" type="datetime1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AD5C-98C2-40D3-9FA5-2FAB55DE2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5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2975-4316-41D1-B787-8A9063A306A0}" type="datetime1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AD5C-98C2-40D3-9FA5-2FAB55DE229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3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FCF9-E4A8-4ED3-A456-1E2C67EF934F}" type="datetime1">
              <a:rPr lang="en-IN" smtClean="0"/>
              <a:t>24-05-2025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AD5C-98C2-40D3-9FA5-2FAB55DE2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7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DB0C-B6E8-4D0D-BA4A-BA178307A8AD}" type="datetime1">
              <a:rPr lang="en-IN" smtClean="0"/>
              <a:t>24-05-2025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AD5C-98C2-40D3-9FA5-2FAB55DE2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6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7D58-215F-473E-B83F-CB43C63FACBA}" type="datetime1">
              <a:rPr lang="en-IN" smtClean="0"/>
              <a:t>24-05-2025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AD5C-98C2-40D3-9FA5-2FAB55DE2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98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8A1D-BA98-40D0-9FBD-A338F06DA9CF}" type="datetime1">
              <a:rPr lang="en-IN" smtClean="0"/>
              <a:t>24-05-2025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AD5C-98C2-40D3-9FA5-2FAB55DE2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46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58AEC2-B88B-4B3E-ACFB-79EF4882173F}" type="datetime1">
              <a:rPr lang="en-IN" smtClean="0"/>
              <a:t>24-05-2025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2EAD5C-98C2-40D3-9FA5-2FAB55DE2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14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BE94-76FC-4B92-824C-B8DA4964678B}" type="datetime1">
              <a:rPr lang="en-IN" smtClean="0"/>
              <a:t>24-05-2025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AD5C-98C2-40D3-9FA5-2FAB55DE2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32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1A8773-0D40-4B9A-B1DA-0FAECE12FA70}" type="datetime1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2EAD5C-98C2-40D3-9FA5-2FAB55DE229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91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i.com/chatgpt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isoft.com/articles/design-process-in-software-engineering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72C0-E8C7-4CA7-B6CD-25C62D50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225" y="243328"/>
            <a:ext cx="10058400" cy="140074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INDUSTRIAL TRAINING PROJECT REPORT ON</a:t>
            </a:r>
            <a:endParaRPr lang="en-US" sz="2400" b="1" dirty="0"/>
          </a:p>
          <a:p>
            <a:pPr algn="ctr"/>
            <a:r>
              <a:rPr lang="en-US" sz="4000" u="sng" dirty="0">
                <a:latin typeface="Georgia" panose="02040502050405020303" pitchFamily="18" charset="0"/>
              </a:rPr>
              <a:t>Learn Ease (An online education platform)</a:t>
            </a:r>
            <a:endParaRPr lang="en-IN" sz="4000" u="sng" dirty="0">
              <a:latin typeface="Georgia" panose="02040502050405020303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6A57C3-DAAD-AA4C-20EB-ADF6A01766BC}"/>
              </a:ext>
            </a:extLst>
          </p:cNvPr>
          <p:cNvSpPr txBox="1">
            <a:spLocks/>
          </p:cNvSpPr>
          <p:nvPr/>
        </p:nvSpPr>
        <p:spPr>
          <a:xfrm>
            <a:off x="0" y="3045901"/>
            <a:ext cx="6096000" cy="29425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Presented By: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Sandeeep</a:t>
            </a:r>
            <a:r>
              <a:rPr 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kumar</a:t>
            </a:r>
            <a:r>
              <a:rPr 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 [22BCA049]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Anand Mohan Singh [22BCA050]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   BHASHKAR KUMAR [22BCA002]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SHIVAM KUMAR SINGH [22BCA064]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RAUSHAN RAJ TIWARI [22BCA075]                                         </a:t>
            </a:r>
          </a:p>
          <a:p>
            <a:pPr algn="ctr"/>
            <a:endParaRPr lang="en-US" b="1" dirty="0">
              <a:cs typeface="Times New Roman" panose="02020603050405020304" pitchFamily="18" charset="0"/>
            </a:endParaRP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sz="2200" b="1" dirty="0"/>
          </a:p>
          <a:p>
            <a:pPr marL="0" indent="0" algn="ctr">
              <a:buNone/>
            </a:pPr>
            <a:endParaRPr lang="en-US" sz="2200" b="1" dirty="0"/>
          </a:p>
          <a:p>
            <a:pPr algn="ctr"/>
            <a:endParaRPr lang="en-US" sz="2200" b="1" dirty="0"/>
          </a:p>
          <a:p>
            <a:pPr algn="ctr"/>
            <a:endParaRPr lang="en-IN" sz="3200" b="1" dirty="0"/>
          </a:p>
        </p:txBody>
      </p:sp>
      <p:pic>
        <p:nvPicPr>
          <p:cNvPr id="1026" name="Picture 2" descr="Gopal Narayan Singh University - Wikipedia">
            <a:extLst>
              <a:ext uri="{FF2B5EF4-FFF2-40B4-BE49-F238E27FC236}">
                <a16:creationId xmlns:a16="http://schemas.microsoft.com/office/drawing/2014/main" id="{D234C763-0192-2349-F26D-749253C90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846" y="1776701"/>
            <a:ext cx="1303700" cy="137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B8F72A-4560-E708-4D41-F684A652B588}"/>
              </a:ext>
            </a:extLst>
          </p:cNvPr>
          <p:cNvSpPr txBox="1">
            <a:spLocks/>
          </p:cNvSpPr>
          <p:nvPr/>
        </p:nvSpPr>
        <p:spPr>
          <a:xfrm>
            <a:off x="6995765" y="3045901"/>
            <a:ext cx="4961775" cy="14007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Under Supervision:</a:t>
            </a:r>
          </a:p>
          <a:p>
            <a:r>
              <a:rPr lang="en-US" b="1" dirty="0">
                <a:latin typeface="+mj-lt"/>
              </a:rPr>
              <a:t>                       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Ankit Kishore Sen </a:t>
            </a:r>
            <a:endParaRPr lang="en-IN" b="1" dirty="0">
              <a:solidFill>
                <a:schemeClr val="tx1"/>
              </a:solidFill>
              <a:latin typeface="+mj-lt"/>
            </a:endParaRP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                        (Sr. IBM AI Expert)</a:t>
            </a:r>
            <a:endParaRPr lang="en-IN" b="1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IN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03A38-D9B2-BBDD-F170-3ECCE95244AE}"/>
              </a:ext>
            </a:extLst>
          </p:cNvPr>
          <p:cNvSpPr txBox="1"/>
          <p:nvPr/>
        </p:nvSpPr>
        <p:spPr>
          <a:xfrm>
            <a:off x="1407458" y="5737413"/>
            <a:ext cx="3729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Times New Roman" panose="02020603050405020304" pitchFamily="18" charset="0"/>
              </a:rPr>
              <a:t>Ajeet Kumar [22BCA085]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804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81E5B8-033B-2189-485F-953CF81AE8CE}"/>
              </a:ext>
            </a:extLst>
          </p:cNvPr>
          <p:cNvSpPr txBox="1"/>
          <p:nvPr/>
        </p:nvSpPr>
        <p:spPr>
          <a:xfrm>
            <a:off x="523240" y="1720840"/>
            <a:ext cx="11145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+mj-lt"/>
              </a:rPr>
              <a:t>1)</a:t>
            </a:r>
            <a:r>
              <a:rPr lang="en-IN" sz="2400" dirty="0">
                <a:latin typeface="+mj-lt"/>
              </a:rPr>
              <a:t>. </a:t>
            </a:r>
            <a:r>
              <a:rPr lang="en-IN" sz="2400" b="1" dirty="0">
                <a:latin typeface="+mj-lt"/>
              </a:rPr>
              <a:t>With the help of A.I: </a:t>
            </a:r>
            <a:r>
              <a:rPr lang="en-IN" sz="2400" dirty="0">
                <a:latin typeface="+mj-lt"/>
              </a:rPr>
              <a:t>Chat GPT, GEMINI, BLACKBOX A.I.    -: Language model for generating human-like text." Available at: </a:t>
            </a:r>
            <a:r>
              <a:rPr lang="en-IN" sz="2400" dirty="0">
                <a:latin typeface="+mj-lt"/>
                <a:hlinkClick r:id="rId2"/>
              </a:rPr>
              <a:t>https://openai.com/chatgpt</a:t>
            </a:r>
            <a:r>
              <a:rPr lang="en-IN" sz="2400" dirty="0">
                <a:latin typeface="+mj-lt"/>
              </a:rPr>
              <a:t> </a:t>
            </a:r>
          </a:p>
          <a:p>
            <a:endParaRPr lang="en-IN" sz="2400" dirty="0">
              <a:latin typeface="+mj-lt"/>
            </a:endParaRPr>
          </a:p>
          <a:p>
            <a:r>
              <a:rPr lang="en-IN" sz="2400" b="1" dirty="0">
                <a:latin typeface="+mj-lt"/>
              </a:rPr>
              <a:t>2).Software and Tools: Visual Studio Code</a:t>
            </a:r>
            <a:r>
              <a:rPr lang="en-IN" sz="2400" dirty="0">
                <a:latin typeface="+mj-lt"/>
              </a:rPr>
              <a:t>. "Visual Studio Code - Code Editing. Redefined." Available at: https://code.visualstudio.com/ </a:t>
            </a:r>
          </a:p>
          <a:p>
            <a:endParaRPr lang="en-IN" sz="2400" dirty="0">
              <a:latin typeface="+mj-lt"/>
            </a:endParaRPr>
          </a:p>
          <a:p>
            <a:r>
              <a:rPr lang="en-IN" sz="2400" b="1" dirty="0">
                <a:latin typeface="+mj-lt"/>
              </a:rPr>
              <a:t>3).</a:t>
            </a:r>
            <a:r>
              <a:rPr lang="en-IN" sz="2400" dirty="0">
                <a:latin typeface="+mj-lt"/>
              </a:rPr>
              <a:t> </a:t>
            </a:r>
            <a:r>
              <a:rPr lang="en-IN" sz="2400" b="1" dirty="0" err="1">
                <a:latin typeface="+mj-lt"/>
              </a:rPr>
              <a:t>Pexels</a:t>
            </a:r>
            <a:r>
              <a:rPr lang="en-IN" sz="2400" dirty="0">
                <a:latin typeface="+mj-lt"/>
              </a:rPr>
              <a:t>: Free stock photos and videos." Available at: https://pexels.com/ </a:t>
            </a:r>
          </a:p>
          <a:p>
            <a:endParaRPr lang="en-IN" sz="2400" dirty="0">
              <a:latin typeface="+mj-lt"/>
            </a:endParaRPr>
          </a:p>
          <a:p>
            <a:r>
              <a:rPr lang="en-IN" sz="2400" b="1" dirty="0">
                <a:latin typeface="+mj-lt"/>
              </a:rPr>
              <a:t>4).XAMPP </a:t>
            </a:r>
            <a:r>
              <a:rPr lang="en-IN" sz="2400" dirty="0">
                <a:latin typeface="+mj-lt"/>
              </a:rPr>
              <a:t>: Apache + MariaDB + PHP + Perl." Available at: https://apachefriends.org/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98F6F-8AA7-EB0E-06DA-4D3899DF8607}"/>
              </a:ext>
            </a:extLst>
          </p:cNvPr>
          <p:cNvSpPr txBox="1"/>
          <p:nvPr/>
        </p:nvSpPr>
        <p:spPr>
          <a:xfrm>
            <a:off x="4805082" y="394448"/>
            <a:ext cx="2097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Tools used</a:t>
            </a:r>
          </a:p>
        </p:txBody>
      </p:sp>
    </p:spTree>
    <p:extLst>
      <p:ext uri="{BB962C8B-B14F-4D97-AF65-F5344CB8AC3E}">
        <p14:creationId xmlns:p14="http://schemas.microsoft.com/office/powerpoint/2010/main" val="2302902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219D99-0AE4-33F6-40CD-7B7A4B52986A}"/>
              </a:ext>
            </a:extLst>
          </p:cNvPr>
          <p:cNvSpPr txBox="1"/>
          <p:nvPr/>
        </p:nvSpPr>
        <p:spPr>
          <a:xfrm>
            <a:off x="896471" y="1659285"/>
            <a:ext cx="1064110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IN" sz="2800" b="1" dirty="0">
                <a:latin typeface="+mj-lt"/>
              </a:rPr>
              <a:t>Websites and Online Tutorials: W3Schools</a:t>
            </a:r>
            <a:r>
              <a:rPr lang="en-IN" sz="2800" dirty="0">
                <a:latin typeface="+mj-lt"/>
              </a:rPr>
              <a:t>. "Online Web Tutorials.</a:t>
            </a:r>
          </a:p>
          <a:p>
            <a:r>
              <a:rPr lang="en-IN" sz="2800" dirty="0">
                <a:latin typeface="+mj-lt"/>
              </a:rPr>
              <a:t>"Available at: https://.w3schools.com/ </a:t>
            </a:r>
          </a:p>
          <a:p>
            <a:r>
              <a:rPr lang="en-IN" sz="2800" dirty="0">
                <a:latin typeface="+mj-lt"/>
              </a:rPr>
              <a:t> </a:t>
            </a:r>
          </a:p>
          <a:p>
            <a:r>
              <a:rPr lang="en-IN" sz="2800" b="1" dirty="0">
                <a:latin typeface="+mj-lt"/>
              </a:rPr>
              <a:t>2).</a:t>
            </a:r>
            <a:r>
              <a:rPr lang="en-IN" sz="2800" dirty="0">
                <a:latin typeface="+mj-lt"/>
              </a:rPr>
              <a:t> </a:t>
            </a:r>
            <a:r>
              <a:rPr lang="en-IN" sz="2800" b="1" dirty="0">
                <a:latin typeface="+mj-lt"/>
              </a:rPr>
              <a:t>Frameworks and Libraries: Bootstrap. </a:t>
            </a:r>
            <a:r>
              <a:rPr lang="en-IN" sz="2800" dirty="0">
                <a:latin typeface="+mj-lt"/>
              </a:rPr>
              <a:t>"Bootstrap · The world’s most popular framework for building responsive, mobile first sites." Available at: https://getbootstrap.com/ </a:t>
            </a:r>
          </a:p>
          <a:p>
            <a:endParaRPr lang="en-IN" sz="2800" dirty="0">
              <a:latin typeface="+mj-lt"/>
            </a:endParaRPr>
          </a:p>
          <a:p>
            <a:r>
              <a:rPr lang="en-IN" sz="2800" b="1" dirty="0">
                <a:latin typeface="+mj-lt"/>
              </a:rPr>
              <a:t>3).</a:t>
            </a:r>
            <a:r>
              <a:rPr lang="en-IN" sz="2800" dirty="0">
                <a:latin typeface="+mj-lt"/>
              </a:rPr>
              <a:t> </a:t>
            </a:r>
            <a:r>
              <a:rPr lang="en-IN" sz="2800" b="1" dirty="0" err="1">
                <a:latin typeface="+mj-lt"/>
              </a:rPr>
              <a:t>Youtube</a:t>
            </a:r>
            <a:r>
              <a:rPr lang="en-IN" sz="2800" b="1" dirty="0">
                <a:latin typeface="+mj-lt"/>
              </a:rPr>
              <a:t> video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9D7AE-E67B-99C4-219C-7D59A369306C}"/>
              </a:ext>
            </a:extLst>
          </p:cNvPr>
          <p:cNvSpPr txBox="1"/>
          <p:nvPr/>
        </p:nvSpPr>
        <p:spPr>
          <a:xfrm>
            <a:off x="2671482" y="3487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u="sng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159650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F5C9F-8ACD-42D8-A146-A675A81C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17320"/>
            <a:ext cx="10058400" cy="4023360"/>
          </a:xfrm>
        </p:spPr>
        <p:txBody>
          <a:bodyPr>
            <a:normAutofit/>
          </a:bodyPr>
          <a:lstStyle/>
          <a:p>
            <a:pPr algn="ctr"/>
            <a:endParaRPr lang="en-US" sz="6600" b="1" dirty="0"/>
          </a:p>
          <a:p>
            <a:pPr marL="0" indent="0" algn="ctr">
              <a:buNone/>
            </a:pPr>
            <a:r>
              <a:rPr lang="en-US" sz="11500" b="1" dirty="0"/>
              <a:t>Thank You</a:t>
            </a:r>
            <a:endParaRPr lang="en-IN" sz="11500" b="1" dirty="0"/>
          </a:p>
        </p:txBody>
      </p:sp>
    </p:spTree>
    <p:extLst>
      <p:ext uri="{BB962C8B-B14F-4D97-AF65-F5344CB8AC3E}">
        <p14:creationId xmlns:p14="http://schemas.microsoft.com/office/powerpoint/2010/main" val="53491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76B0-84B3-4BFC-B9DD-C54DAFEB5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2436"/>
            <a:ext cx="10058400" cy="776470"/>
          </a:xfrm>
        </p:spPr>
        <p:txBody>
          <a:bodyPr>
            <a:normAutofit/>
          </a:bodyPr>
          <a:lstStyle/>
          <a:p>
            <a:r>
              <a:rPr lang="en-US" b="1" dirty="0"/>
              <a:t>Project Outlines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133CD-DF41-05C4-E25A-784E24E05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indent="-360363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Introduction</a:t>
            </a:r>
          </a:p>
          <a:p>
            <a:pPr marL="360363" indent="-360363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Project Scopes</a:t>
            </a:r>
          </a:p>
          <a:p>
            <a:pPr marL="360363" indent="-360363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Software Requirement Specification</a:t>
            </a:r>
          </a:p>
          <a:p>
            <a:pPr marL="360363" indent="-360363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Requirement Analysis</a:t>
            </a:r>
          </a:p>
          <a:p>
            <a:pPr marL="360363" indent="-360363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Design and Implementation of Proposed Work</a:t>
            </a:r>
          </a:p>
          <a:p>
            <a:pPr marL="360363" indent="-360363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Conclusions and Future Scopes</a:t>
            </a:r>
          </a:p>
          <a:p>
            <a:pPr marL="360363" indent="-360363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81394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861C0C-D777-E698-A27F-387213BD8FE2}"/>
              </a:ext>
            </a:extLst>
          </p:cNvPr>
          <p:cNvSpPr txBox="1"/>
          <p:nvPr/>
        </p:nvSpPr>
        <p:spPr>
          <a:xfrm>
            <a:off x="4823927" y="-9263"/>
            <a:ext cx="3237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+mj-lt"/>
              </a:rPr>
              <a:t>Introduction</a:t>
            </a:r>
            <a:endParaRPr lang="en-IN" b="1" u="sng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0DFA-930D-E854-EFC2-51E9367CA660}"/>
              </a:ext>
            </a:extLst>
          </p:cNvPr>
          <p:cNvSpPr txBox="1"/>
          <p:nvPr/>
        </p:nvSpPr>
        <p:spPr>
          <a:xfrm>
            <a:off x="544285" y="1908175"/>
            <a:ext cx="11103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Traditional education systems face challenges in accessibility, personalization, and engagement. Many learners struggle with geographical constraints, like far colleges,</a:t>
            </a:r>
          </a:p>
          <a:p>
            <a:r>
              <a:rPr lang="en-US" sz="2400" dirty="0"/>
              <a:t>     high fees, rigid curricula, and a lack of adaptive learning experiences tailored to their </a:t>
            </a:r>
          </a:p>
          <a:p>
            <a:r>
              <a:rPr lang="en-US" sz="2400" dirty="0"/>
              <a:t>     needs.                     </a:t>
            </a:r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10DFF-04CF-01C8-588C-635ED752A249}"/>
              </a:ext>
            </a:extLst>
          </p:cNvPr>
          <p:cNvSpPr txBox="1"/>
          <p:nvPr/>
        </p:nvSpPr>
        <p:spPr>
          <a:xfrm>
            <a:off x="653143" y="1026400"/>
            <a:ext cx="4348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u="sng" dirty="0">
                <a:latin typeface="+mj-lt"/>
              </a:rPr>
              <a:t>PROBLEM STATEMENT</a:t>
            </a:r>
            <a:r>
              <a:rPr lang="en-IN" sz="2200" u="sng" dirty="0">
                <a:latin typeface="Algerian" panose="04020705040A02060702" pitchFamily="82" charset="0"/>
              </a:rPr>
              <a:t> :-</a:t>
            </a:r>
          </a:p>
        </p:txBody>
      </p:sp>
    </p:spTree>
    <p:extLst>
      <p:ext uri="{BB962C8B-B14F-4D97-AF65-F5344CB8AC3E}">
        <p14:creationId xmlns:p14="http://schemas.microsoft.com/office/powerpoint/2010/main" val="189043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44D192-C6AD-E135-92B7-F44C571FF668}"/>
              </a:ext>
            </a:extLst>
          </p:cNvPr>
          <p:cNvSpPr txBox="1"/>
          <p:nvPr/>
        </p:nvSpPr>
        <p:spPr>
          <a:xfrm>
            <a:off x="4312686" y="0"/>
            <a:ext cx="35666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+mj-lt"/>
                <a:cs typeface="Times New Roman" panose="02020603050405020304" pitchFamily="18" charset="0"/>
              </a:rPr>
              <a:t>Project Scopes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7BBB7-F0FD-699A-0BA8-F8E3FFDA4182}"/>
              </a:ext>
            </a:extLst>
          </p:cNvPr>
          <p:cNvSpPr txBox="1"/>
          <p:nvPr/>
        </p:nvSpPr>
        <p:spPr>
          <a:xfrm>
            <a:off x="298580" y="1035698"/>
            <a:ext cx="117192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aim</a:t>
            </a:r>
            <a:r>
              <a:rPr lang="en-US" sz="2400" dirty="0"/>
              <a:t> of an online education platform is to enhance learning accessibility, personalization, and engagement while ensuring security and scalability. To develop a </a:t>
            </a:r>
            <a:r>
              <a:rPr lang="en-US" sz="2400" b="1" dirty="0"/>
              <a:t>secure, adaptive, and user-friendly</a:t>
            </a:r>
            <a:r>
              <a:rPr lang="en-US" sz="2400" dirty="0"/>
              <a:t> e-learning platform that provides quality education to diverse learners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u="sng" dirty="0">
                <a:cs typeface="Times New Roman" panose="02020603050405020304" pitchFamily="18" charset="0"/>
              </a:rPr>
              <a:t>The objectives of the project include:-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create a </a:t>
            </a:r>
            <a:r>
              <a:rPr lang="en-US" sz="2400" b="1" dirty="0"/>
              <a:t>secure, adaptive, and engaging</a:t>
            </a:r>
            <a:r>
              <a:rPr lang="en-US" sz="2400" dirty="0"/>
              <a:t> learning environment that caters to diverse learners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 To optimize the platform for scalability and performance to accommodate a large volume of users.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 To conduct testing  to ensure the reliability and functionality of the platform.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29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C0248C-26DB-AD79-22CB-5A1F8F6203FB}"/>
              </a:ext>
            </a:extLst>
          </p:cNvPr>
          <p:cNvSpPr txBox="1"/>
          <p:nvPr/>
        </p:nvSpPr>
        <p:spPr>
          <a:xfrm>
            <a:off x="2196414" y="0"/>
            <a:ext cx="83068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latin typeface="+mj-lt"/>
              </a:rPr>
              <a:t>Software Requirement Specification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8BB80-A951-0093-2AC8-D6EB636910EC}"/>
              </a:ext>
            </a:extLst>
          </p:cNvPr>
          <p:cNvSpPr txBox="1"/>
          <p:nvPr/>
        </p:nvSpPr>
        <p:spPr>
          <a:xfrm>
            <a:off x="947351" y="742379"/>
            <a:ext cx="955589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effectLst/>
                <a:latin typeface="SegoeUIVariable"/>
              </a:rPr>
              <a:t>It consist of two things:-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UIVariable"/>
              </a:rPr>
              <a:t>    functional requirement: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i="0" dirty="0">
                <a:effectLst/>
                <a:latin typeface="SegoeUIVariable"/>
              </a:rPr>
              <a:t>    </a:t>
            </a:r>
            <a:r>
              <a:rPr lang="en-US" sz="2400" b="1" dirty="0">
                <a:latin typeface="SegoeUIVariable"/>
              </a:rPr>
              <a:t>Non functional requirement: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latin typeface="SegoeUIVariable"/>
            </a:endParaRPr>
          </a:p>
          <a:p>
            <a:r>
              <a:rPr lang="en-US" sz="2400" b="1" dirty="0"/>
              <a:t>User Management</a:t>
            </a:r>
          </a:p>
          <a:p>
            <a:r>
              <a:rPr lang="en-US" sz="2400" b="1" dirty="0"/>
              <a:t>         </a:t>
            </a:r>
            <a:r>
              <a:rPr lang="en-US" sz="2400" dirty="0"/>
              <a:t>User Registration &amp; Authentication</a:t>
            </a:r>
            <a:r>
              <a:rPr lang="en-US" sz="2400" b="1" dirty="0"/>
              <a:t>:</a:t>
            </a:r>
            <a:r>
              <a:rPr lang="en-US" sz="2400" dirty="0"/>
              <a:t> Secure sign-up and login.</a:t>
            </a:r>
          </a:p>
          <a:p>
            <a:r>
              <a:rPr lang="en-IN" sz="2400" b="1" dirty="0"/>
              <a:t>Performance &amp; Scalability</a:t>
            </a:r>
          </a:p>
          <a:p>
            <a:r>
              <a:rPr lang="en-IN" sz="2400" b="1" dirty="0"/>
              <a:t>Efficient Infrastructure:</a:t>
            </a:r>
            <a:r>
              <a:rPr lang="en-IN" sz="2400" dirty="0"/>
              <a:t> Optimized for large user volumes.</a:t>
            </a:r>
          </a:p>
          <a:p>
            <a:r>
              <a:rPr lang="en-IN" sz="2400" b="1" dirty="0"/>
              <a:t>Load Balancing:</a:t>
            </a:r>
            <a:r>
              <a:rPr lang="en-IN" sz="2400" dirty="0"/>
              <a:t> Maintains system stability under heavy usage.</a:t>
            </a:r>
          </a:p>
          <a:p>
            <a:r>
              <a:rPr lang="en-IN" sz="2400" b="1" dirty="0"/>
              <a:t>Cross-Platform Accessibility:</a:t>
            </a:r>
            <a:r>
              <a:rPr lang="en-IN" sz="2400" dirty="0"/>
              <a:t> Ensures smooth experience on desktops, tablets, and mobile devices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b="1" dirty="0">
              <a:latin typeface="SegoeUIVariable"/>
            </a:endParaRPr>
          </a:p>
        </p:txBody>
      </p:sp>
    </p:spTree>
    <p:extLst>
      <p:ext uri="{BB962C8B-B14F-4D97-AF65-F5344CB8AC3E}">
        <p14:creationId xmlns:p14="http://schemas.microsoft.com/office/powerpoint/2010/main" val="399821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8C8BF9-91D5-CBC6-E1E7-A2BB7F80CD2B}"/>
              </a:ext>
            </a:extLst>
          </p:cNvPr>
          <p:cNvSpPr txBox="1"/>
          <p:nvPr/>
        </p:nvSpPr>
        <p:spPr>
          <a:xfrm>
            <a:off x="373277" y="536648"/>
            <a:ext cx="1144544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effectLst/>
                <a:latin typeface="SegoeUIVariable"/>
              </a:rPr>
              <a:t> Non-Functional Requirements</a:t>
            </a:r>
          </a:p>
          <a:p>
            <a:pPr>
              <a:buFont typeface="+mj-lt"/>
              <a:buAutoNum type="arabicPeriod"/>
            </a:pPr>
            <a:r>
              <a:rPr lang="en-US" sz="2400" b="1" i="0" dirty="0">
                <a:effectLst/>
                <a:latin typeface="SegoeUIVariable"/>
              </a:rPr>
              <a:t>Performance</a:t>
            </a:r>
            <a:r>
              <a:rPr lang="en-US" sz="2400" b="0" i="0" dirty="0">
                <a:effectLst/>
                <a:latin typeface="SegoeUIVariable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b="0" i="0" dirty="0">
                <a:effectLst/>
                <a:latin typeface="SegoeUIVariable"/>
              </a:rPr>
              <a:t>The website should load quickly and handle users.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b="0" i="0" dirty="0">
                <a:effectLst/>
                <a:latin typeface="SegoeUIVariable"/>
              </a:rPr>
              <a:t>Response </a:t>
            </a:r>
            <a:r>
              <a:rPr lang="en-US" sz="2400" dirty="0">
                <a:latin typeface="SegoeUIVariable"/>
              </a:rPr>
              <a:t>time should be less.</a:t>
            </a:r>
            <a:endParaRPr lang="en-US" sz="2400" b="0" i="0" dirty="0">
              <a:effectLst/>
              <a:latin typeface="SegoeUIVariable"/>
            </a:endParaRPr>
          </a:p>
          <a:p>
            <a:pPr>
              <a:buFont typeface="+mj-lt"/>
              <a:buAutoNum type="arabicPeriod"/>
            </a:pPr>
            <a:r>
              <a:rPr lang="en-US" sz="2400" b="1" i="0" dirty="0">
                <a:effectLst/>
                <a:latin typeface="SegoeUIVariable"/>
              </a:rPr>
              <a:t>Security</a:t>
            </a:r>
            <a:r>
              <a:rPr lang="en-US" sz="2400" b="0" i="0" dirty="0">
                <a:effectLst/>
                <a:latin typeface="SegoeUIVariable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b="0" i="0" dirty="0">
                <a:effectLst/>
                <a:latin typeface="SegoeUIVariable"/>
              </a:rPr>
              <a:t>Implement secure user authentication.</a:t>
            </a:r>
          </a:p>
          <a:p>
            <a:pPr>
              <a:buFont typeface="+mj-lt"/>
              <a:buAutoNum type="arabicPeriod"/>
            </a:pPr>
            <a:r>
              <a:rPr lang="en-US" sz="2400" b="1" i="0" dirty="0">
                <a:effectLst/>
                <a:latin typeface="SegoeUIVariable"/>
              </a:rPr>
              <a:t>Usability</a:t>
            </a:r>
            <a:r>
              <a:rPr lang="en-US" sz="2400" b="0" i="0" dirty="0">
                <a:effectLst/>
                <a:latin typeface="SegoeUIVariable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b="0" i="0" dirty="0">
                <a:effectLst/>
                <a:latin typeface="SegoeUIVariable"/>
              </a:rPr>
              <a:t>Design an interactive user interface.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b="0" i="0" dirty="0">
                <a:effectLst/>
                <a:latin typeface="SegoeUIVariable"/>
              </a:rPr>
              <a:t>Ensure compatibility with different devices (responsive design).</a:t>
            </a:r>
          </a:p>
          <a:p>
            <a:pPr>
              <a:buFont typeface="+mj-lt"/>
              <a:buAutoNum type="arabicPeriod"/>
            </a:pPr>
            <a:r>
              <a:rPr lang="en-US" sz="2400" b="1" i="0" dirty="0">
                <a:effectLst/>
                <a:latin typeface="SegoeUIVariable"/>
              </a:rPr>
              <a:t>Scalability</a:t>
            </a:r>
            <a:r>
              <a:rPr lang="en-US" sz="2400" b="0" i="0" dirty="0">
                <a:effectLst/>
                <a:latin typeface="SegoeUIVariable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b="0" i="0" dirty="0">
                <a:effectLst/>
                <a:latin typeface="SegoeUIVariable"/>
              </a:rPr>
              <a:t>The website should accommodate future growth (additional features, etc.).</a:t>
            </a:r>
          </a:p>
        </p:txBody>
      </p:sp>
    </p:spTree>
    <p:extLst>
      <p:ext uri="{BB962C8B-B14F-4D97-AF65-F5344CB8AC3E}">
        <p14:creationId xmlns:p14="http://schemas.microsoft.com/office/powerpoint/2010/main" val="328359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B740A2-22EB-64C7-C155-53B18282D739}"/>
              </a:ext>
            </a:extLst>
          </p:cNvPr>
          <p:cNvSpPr txBox="1"/>
          <p:nvPr/>
        </p:nvSpPr>
        <p:spPr>
          <a:xfrm>
            <a:off x="3901646" y="0"/>
            <a:ext cx="5131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latin typeface="+mj-lt"/>
              </a:rPr>
              <a:t>Requirement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B9035-2B62-ECFE-2621-CCE0AFAB4741}"/>
              </a:ext>
            </a:extLst>
          </p:cNvPr>
          <p:cNvSpPr txBox="1"/>
          <p:nvPr/>
        </p:nvSpPr>
        <p:spPr>
          <a:xfrm>
            <a:off x="262188" y="1005234"/>
            <a:ext cx="116676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effectLst/>
                <a:cs typeface="Times New Roman" panose="02020603050405020304" pitchFamily="18" charset="0"/>
              </a:rPr>
              <a:t>Activities Involved in Requirement Analysis</a:t>
            </a:r>
            <a:r>
              <a:rPr lang="en-US" sz="2800" b="0" i="0" dirty="0">
                <a:effectLst/>
                <a:cs typeface="Times New Roman" panose="02020603050405020304" pitchFamily="18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cs typeface="Times New Roman" panose="02020603050405020304" pitchFamily="18" charset="0"/>
              </a:rPr>
              <a:t>Problem Recognition</a:t>
            </a:r>
            <a:r>
              <a:rPr lang="en-US" sz="2800" b="0" i="0" dirty="0">
                <a:effectLst/>
                <a:cs typeface="Times New Roman" panose="02020603050405020304" pitchFamily="18" charset="0"/>
              </a:rPr>
              <a:t>: Identify the problem or need that the software will address.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cs typeface="Times New Roman" panose="02020603050405020304" pitchFamily="18" charset="0"/>
              </a:rPr>
              <a:t>Evaluation </a:t>
            </a:r>
            <a:r>
              <a:rPr lang="en-US" sz="2800" b="1" dirty="0">
                <a:cs typeface="Times New Roman" panose="02020603050405020304" pitchFamily="18" charset="0"/>
              </a:rPr>
              <a:t>:</a:t>
            </a:r>
            <a:r>
              <a:rPr lang="en-US" sz="2800" b="0" i="0" dirty="0">
                <a:effectLst/>
                <a:cs typeface="Times New Roman" panose="02020603050405020304" pitchFamily="18" charset="0"/>
              </a:rPr>
              <a:t> Thoroughly study and review requirements.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cs typeface="Times New Roman" panose="02020603050405020304" pitchFamily="18" charset="0"/>
              </a:rPr>
              <a:t>Modeling</a:t>
            </a:r>
            <a:r>
              <a:rPr lang="en-US" sz="2800" b="0" i="0" dirty="0">
                <a:effectLst/>
                <a:cs typeface="Times New Roman" panose="02020603050405020304" pitchFamily="18" charset="0"/>
              </a:rPr>
              <a:t>: Create models (e.g., use cases, flowcharts) to represent requirements.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cs typeface="Times New Roman" panose="02020603050405020304" pitchFamily="18" charset="0"/>
              </a:rPr>
              <a:t>Specification</a:t>
            </a:r>
            <a:r>
              <a:rPr lang="en-US" sz="2800" b="0" i="0" dirty="0">
                <a:effectLst/>
                <a:cs typeface="Times New Roman" panose="02020603050405020304" pitchFamily="18" charset="0"/>
              </a:rPr>
              <a:t>: Clearly define requirements in terms of functionality, and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cs typeface="Times New Roman" panose="02020603050405020304" pitchFamily="18" charset="0"/>
              </a:rPr>
              <a:t>Review</a:t>
            </a:r>
            <a:r>
              <a:rPr lang="en-US" sz="2800" b="0" i="0" dirty="0">
                <a:effectLst/>
                <a:cs typeface="Times New Roman" panose="02020603050405020304" pitchFamily="18" charset="0"/>
              </a:rPr>
              <a:t>: Validate requirements with </a:t>
            </a:r>
            <a:r>
              <a:rPr lang="en-US" sz="2800" dirty="0">
                <a:cs typeface="Times New Roman" panose="02020603050405020304" pitchFamily="18" charset="0"/>
              </a:rPr>
              <a:t>client.</a:t>
            </a:r>
            <a:endParaRPr lang="en-US" sz="2800" b="0" i="0" dirty="0">
              <a:effectLst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AF8EF0-5C1C-A3D6-CA61-A12F961A87BF}"/>
              </a:ext>
            </a:extLst>
          </p:cNvPr>
          <p:cNvSpPr txBox="1"/>
          <p:nvPr/>
        </p:nvSpPr>
        <p:spPr>
          <a:xfrm>
            <a:off x="351922" y="897903"/>
            <a:ext cx="115713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 is a creative process where you identify software components and their relationships based on customer requirements.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9F416-6452-0BCF-96A6-8190C0170852}"/>
              </a:ext>
            </a:extLst>
          </p:cNvPr>
          <p:cNvSpPr txBox="1"/>
          <p:nvPr/>
        </p:nvSpPr>
        <p:spPr>
          <a:xfrm>
            <a:off x="351922" y="1728900"/>
            <a:ext cx="115713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Define the overall structure, modules, and interfaces.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(UI) Design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Plan the user interface layout, navigation, and visual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B325F-522E-345E-8324-D778DAFC1938}"/>
              </a:ext>
            </a:extLst>
          </p:cNvPr>
          <p:cNvSpPr txBox="1"/>
          <p:nvPr/>
        </p:nvSpPr>
        <p:spPr>
          <a:xfrm>
            <a:off x="1639303" y="92060"/>
            <a:ext cx="88041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latin typeface="+mj-lt"/>
              </a:rPr>
              <a:t>Design and Implementation of Proposed Work</a:t>
            </a:r>
            <a:endParaRPr lang="en-IN" sz="2800" b="1" u="sng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DFDE3-E269-5EBA-5220-3267C5FD1DDC}"/>
              </a:ext>
            </a:extLst>
          </p:cNvPr>
          <p:cNvSpPr txBox="1"/>
          <p:nvPr/>
        </p:nvSpPr>
        <p:spPr>
          <a:xfrm>
            <a:off x="351922" y="3013501"/>
            <a:ext cx="117157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Implementation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Implementation is the process of realizing the design as an executable program.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F4E104-1A67-D686-C26D-CD19B7346D29}"/>
              </a:ext>
            </a:extLst>
          </p:cNvPr>
          <p:cNvSpPr txBox="1"/>
          <p:nvPr/>
        </p:nvSpPr>
        <p:spPr>
          <a:xfrm>
            <a:off x="-179338" y="3651773"/>
            <a:ext cx="121026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Write code in a programming language (e.g.,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c.s.s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Validate the code against requirements and fix defects.   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Quality Assurance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Ensure code quality, standards, and correctness.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Efficiency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Implement efficient algorithms and structures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72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B69191-CB4B-49DB-8CF8-8721622AB7ED}"/>
              </a:ext>
            </a:extLst>
          </p:cNvPr>
          <p:cNvSpPr txBox="1"/>
          <p:nvPr/>
        </p:nvSpPr>
        <p:spPr>
          <a:xfrm>
            <a:off x="3049003" y="128155"/>
            <a:ext cx="60939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Conclusions and Future Scopes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914B4A-6F4D-9926-C9A2-6DE1913E0796}"/>
              </a:ext>
            </a:extLst>
          </p:cNvPr>
          <p:cNvSpPr txBox="1"/>
          <p:nvPr/>
        </p:nvSpPr>
        <p:spPr>
          <a:xfrm>
            <a:off x="250156" y="3582378"/>
            <a:ext cx="116916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customization options: Introducing more advanced customization features for student to personalize their dashboard.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876998-D040-FFC6-BAD8-A6423FF5D138}"/>
              </a:ext>
            </a:extLst>
          </p:cNvPr>
          <p:cNvSpPr txBox="1"/>
          <p:nvPr/>
        </p:nvSpPr>
        <p:spPr>
          <a:xfrm>
            <a:off x="250155" y="4477305"/>
            <a:ext cx="11475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improvement: Regular updates and enhancements to improve user experience, address feedback, and stay competitive in the market.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FAB235-7BAD-0A76-CD67-1F79DD0B5F70}"/>
              </a:ext>
            </a:extLst>
          </p:cNvPr>
          <p:cNvSpPr txBox="1"/>
          <p:nvPr/>
        </p:nvSpPr>
        <p:spPr>
          <a:xfrm>
            <a:off x="4066244" y="2749006"/>
            <a:ext cx="3843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cs typeface="Times New Roman" panose="02020603050405020304" pitchFamily="18" charset="0"/>
              </a:rPr>
              <a:t>Future scope</a:t>
            </a:r>
            <a:endParaRPr lang="en-IN" sz="2400" b="1" u="sng" dirty="0"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5382-0878-155A-1C77-0D4883053338}"/>
              </a:ext>
            </a:extLst>
          </p:cNvPr>
          <p:cNvSpPr txBox="1"/>
          <p:nvPr/>
        </p:nvSpPr>
        <p:spPr>
          <a:xfrm>
            <a:off x="461253" y="1192359"/>
            <a:ext cx="112694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education platform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plays a crucial role in making learning more accessible, personalized, and engaging. By integrating strong security measures, and interactive features, the platform ensures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high-quality educational experience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diverse learners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3738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1695</TotalTime>
  <Words>812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Georgia</vt:lpstr>
      <vt:lpstr>SegoeUIVariable</vt:lpstr>
      <vt:lpstr>Times New Roman</vt:lpstr>
      <vt:lpstr>Wingdings</vt:lpstr>
      <vt:lpstr>Retrospect</vt:lpstr>
      <vt:lpstr>PowerPoint Presentation</vt:lpstr>
      <vt:lpstr>Project Outlines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Name:-                                          Roll Number</dc:title>
  <dc:creator>Sushma Jain</dc:creator>
  <cp:lastModifiedBy>Bhashkar Kumar</cp:lastModifiedBy>
  <cp:revision>65</cp:revision>
  <dcterms:created xsi:type="dcterms:W3CDTF">2019-07-21T16:42:47Z</dcterms:created>
  <dcterms:modified xsi:type="dcterms:W3CDTF">2025-05-24T16:03:59Z</dcterms:modified>
</cp:coreProperties>
</file>