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9053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7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71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82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08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589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9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8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Sensor cloud user sends request. Load balance server receives it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Load balancers are multi threaded application, so assign a thread to the incoming request.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Ignore the incoming request if it not for sensor cloud services.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Based on incoming request algorithmically decide which backend sensor in the hub to send the incoming request.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Update global data structure to reflect the recently assigned server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Monitor backend servers regularly and update the active available server.</a:t>
            </a:r>
          </a:p>
        </p:txBody>
      </p:sp>
    </p:spTree>
    <p:extLst>
      <p:ext uri="{BB962C8B-B14F-4D97-AF65-F5344CB8AC3E}">
        <p14:creationId xmlns:p14="http://schemas.microsoft.com/office/powerpoint/2010/main" val="698941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6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1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5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HaProxy :  Can change configuration files to determine no. of requests, algorithm to use and specify IP addresses</a:t>
            </a:r>
          </a:p>
          <a:p>
            <a:pPr marL="457200" lvl="0" indent="-30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Linux Virtual Servers :  A layer 4 load balancer in linux distributions</a:t>
            </a:r>
          </a:p>
          <a:p>
            <a:pPr marL="457200" lvl="0" indent="-30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Ngnix : A web server for proxy and load balancing solutions. Used in conjunction with HaProxy</a:t>
            </a:r>
          </a:p>
        </p:txBody>
      </p:sp>
    </p:spTree>
    <p:extLst>
      <p:ext uri="{BB962C8B-B14F-4D97-AF65-F5344CB8AC3E}">
        <p14:creationId xmlns:p14="http://schemas.microsoft.com/office/powerpoint/2010/main" val="156072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114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586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24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92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545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59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6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1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7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1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24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7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75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22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6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youtu.be/xkMTSGvvNtQ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cda.org/Auto_Outlook.asp" TargetMode="External"/><Relationship Id="rId4" Type="http://schemas.openxmlformats.org/officeDocument/2006/relationships/hyperlink" Target="https://www.digitalocean.com/community/tutorials/an-introduction-to-haproxy-and-load-balancing-concept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City Guide 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(Traffic monitoring made easy!!)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46650" y="2305000"/>
            <a:ext cx="8520600" cy="7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0292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Presented </a:t>
            </a:r>
            <a:r>
              <a:rPr lang="en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By</a:t>
            </a:r>
            <a:r>
              <a:rPr lang="en-US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</a:p>
          <a:p>
            <a:pPr marL="50292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       </a:t>
            </a:r>
            <a:r>
              <a:rPr lang="en-US" sz="1400" b="1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Arun</a:t>
            </a:r>
            <a:r>
              <a:rPr lang="en-US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Kumar</a:t>
            </a:r>
          </a:p>
          <a:p>
            <a:pPr marL="502920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               </a:t>
            </a:r>
            <a:r>
              <a:rPr lang="en-US" sz="1400" b="1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Labhesh</a:t>
            </a:r>
            <a:r>
              <a:rPr lang="en-US" sz="1400" b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Deshpande</a:t>
            </a:r>
            <a:endParaRPr lang="en-US" sz="1400" b="1" dirty="0" smtClean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59436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1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Manasa</a:t>
            </a:r>
            <a:r>
              <a:rPr lang="en" sz="140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1400" b="1" dirty="0" err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Potnuru</a:t>
            </a:r>
            <a:endParaRPr lang="en" sz="1400" b="1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59436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Sidharth Bhasin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70625" y="141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Workflow Diagram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75" y="926875"/>
            <a:ext cx="5792030" cy="39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1247212" y="132758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Sensor Control Management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Sensor control Management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 b="1">
                <a:highlight>
                  <a:srgbClr val="FFFFFF"/>
                </a:highlight>
              </a:rPr>
              <a:t> Base controller which controls entire operation of system.				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  It includes control for,</a:t>
            </a:r>
          </a:p>
          <a:p>
            <a:pPr marL="914400" lvl="1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Virtual sensor allocation/deallocation</a:t>
            </a:r>
          </a:p>
          <a:p>
            <a:pPr marL="914400" lvl="1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Monitoring Virtual Sensors</a:t>
            </a:r>
          </a:p>
          <a:p>
            <a:pPr marL="914400" lvl="1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Creating new virtual sensors on-demand</a:t>
            </a:r>
          </a:p>
          <a:p>
            <a:pPr marL="914400" lvl="1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Facilitate Billing part for the allocated virtual sensors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Virtual Sensor Management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74" y="1591475"/>
            <a:ext cx="5723350" cy="27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Created Sensors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288125"/>
            <a:ext cx="614379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247212" y="132758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   Load Balancing and Scalability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What is LB?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Distributes user requests or network load efficiently across multiple servers.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Provide high availability and reliability by sending requests only to servers that are up.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Provides the flexibility to add or subtract servers as per demand.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Component Diagram	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25" y="1288275"/>
            <a:ext cx="8214374" cy="33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Algorithms: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Round robin: </a:t>
            </a:r>
            <a:r>
              <a:rPr lang="en">
                <a:highlight>
                  <a:srgbClr val="FFFFFF"/>
                </a:highlight>
              </a:rPr>
              <a:t>Assign requests to the sensors in the hub in an order.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Least Network Connections: </a:t>
            </a:r>
            <a:r>
              <a:rPr lang="en">
                <a:highlight>
                  <a:srgbClr val="FFFFFF"/>
                </a:highlight>
              </a:rPr>
              <a:t>Assign request to sensor with least number of connections in it.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>
                <a:highlight>
                  <a:srgbClr val="FFFFFF"/>
                </a:highlight>
              </a:rPr>
              <a:t>Deterministic Source:  Assign request to sensor based on hash of source IP of the sensor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...contd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lvl="0" rtl="0">
              <a:spcBef>
                <a:spcPts val="1000"/>
              </a:spcBef>
              <a:spcAft>
                <a:spcPts val="180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81" name="Shape 181" descr="Screen Shot 2016-11-18 at 7.05.2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25" y="1389775"/>
            <a:ext cx="3588674" cy="30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Screen Shot 2016-11-18 at 7.52.5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1152424"/>
            <a:ext cx="4769325" cy="3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Agenda	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Introduction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Project Architecture &amp; Infrastructure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Users’ Dashboard and their interactions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Sensor Control and Management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Billing components for sensing and data services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Load Balancing &amp; Scalability Management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Demo for IaaS.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/>
              <a:t>Demo for an example SaaS application.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Scalability: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59500" y="1052425"/>
            <a:ext cx="78213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Automatically allocate and deallocate sensors based based on load.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Amazon autoscaling API to achieve scalability.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b="1">
              <a:highlight>
                <a:srgbClr val="FFFFFF"/>
              </a:highlight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highlight>
                  <a:srgbClr val="FFFFFF"/>
                </a:highlight>
              </a:rPr>
              <a:t>Some 3rd party tools available to achieve load balancing: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>
                <a:highlight>
                  <a:srgbClr val="FFFFFF"/>
                </a:highlight>
              </a:rPr>
              <a:t>HaProxy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>
                <a:highlight>
                  <a:srgbClr val="FFFFFF"/>
                </a:highlight>
              </a:rPr>
              <a:t>Linux Virtual Servers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>
                <a:highlight>
                  <a:srgbClr val="FFFFFF"/>
                </a:highlight>
              </a:rPr>
              <a:t>Ngnix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b="1">
              <a:highlight>
                <a:srgbClr val="FFFFFF"/>
              </a:highlight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247212" y="132758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   Billing Module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Billing Module?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Billing Module generates income for the Infrastructure providers.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Cost Model - Consumption cloud costs.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Pay As you Go.</a:t>
            </a:r>
          </a:p>
          <a:p>
            <a:pPr marL="457200" lvl="0" indent="-228600" rtl="0">
              <a:spcBef>
                <a:spcPts val="1000"/>
              </a:spcBef>
              <a:spcAft>
                <a:spcPts val="1800"/>
              </a:spcAft>
            </a:pPr>
            <a:r>
              <a:rPr lang="en" b="1">
                <a:highlight>
                  <a:srgbClr val="FFFFFF"/>
                </a:highlight>
              </a:rPr>
              <a:t>Billing involves using actual consumption time of the resources.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 for Billing Part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108850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699" y="1379925"/>
            <a:ext cx="392412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Billing Chart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" y="1079222"/>
            <a:ext cx="9144000" cy="298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Billing Report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75" y="1152425"/>
            <a:ext cx="679192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Technologies &amp; Tools Used: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552950" y="1295525"/>
            <a:ext cx="8238300" cy="31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J2EE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Amazon EC2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Amazon RDS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Google Map API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Highcharts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Gliffy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 &amp; Future Enhancements: 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</a:pPr>
            <a:r>
              <a:rPr lang="en"/>
              <a:t>City Guide - A mobile sensor IaaS.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</a:pPr>
            <a:r>
              <a:rPr lang="en"/>
              <a:t>Traffic monitoring made easy.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</a:pPr>
            <a:r>
              <a:rPr lang="en"/>
              <a:t>A virtualized, dynamic, scalable,pay-as-u-go with easy interface.</a:t>
            </a:r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Some future enhancements can be: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/>
              <a:t>A mobile app for our service.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/>
              <a:t>Deploy sensors on drones instead of VTA.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Char char="●"/>
            </a:pPr>
            <a:r>
              <a:rPr lang="en"/>
              <a:t>Achieve better load balancing and scalability.</a:t>
            </a:r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 algn="just">
              <a:spcAft>
                <a:spcPts val="400"/>
              </a:spcAft>
            </a:pPr>
            <a:r>
              <a:rPr lang="en" dirty="0" err="1"/>
              <a:t>CityGuide</a:t>
            </a:r>
            <a:r>
              <a:rPr lang="en"/>
              <a:t>: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-US" sz="1100" u="sng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www.youtube.com/watch?v=gOoUCwdF7qI&amp;t=1s</a:t>
            </a:r>
            <a:endParaRPr lang="en-US" smtClean="0"/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</a:pPr>
            <a:r>
              <a:rPr lang="en" smtClean="0"/>
              <a:t>Example SaaS on CityGuide: </a:t>
            </a:r>
            <a:r>
              <a:rPr lang="en" sz="1100" u="sng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https://youtu.be/xkMTSGvvNtQ</a:t>
            </a:r>
            <a:endParaRPr dirty="0"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 dirty="0"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 dirty="0"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 dirty="0"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24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References: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95500" y="734250"/>
            <a:ext cx="8520600" cy="413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AutoNum type="arabicParenR"/>
            </a:pPr>
            <a:r>
              <a:rPr lang="en"/>
              <a:t>CA Auto Outlook Nov 2016: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http://www.cncda.org/Auto_Outlook.asp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AutoNum type="arabicParenR"/>
            </a:pPr>
            <a:r>
              <a:rPr lang="en"/>
              <a:t>HaProxy: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https://www.digitalocean.com/community/tutorials/an-introduction-to-haproxy-and-load-balancing-concepts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400"/>
              </a:spcAft>
              <a:buAutoNum type="arabicParenR"/>
            </a:pPr>
            <a:r>
              <a:rPr lang="en"/>
              <a:t>FLIR Sensors:  http://www.flir.com/traffic/display/?id=67443</a:t>
            </a:r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algn="just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4950" y="695225"/>
            <a:ext cx="7505700" cy="41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Problem: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Increasing vehicle traffic on roads.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20,437 lives lost between 2010 &amp; 2016 due to traffic accidents.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Traffic monitoring is becoming increasingly difficult.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3550"/>
            <a:ext cx="8520600" cy="26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Solution: CityGuide!!!!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32675" y="1225125"/>
            <a:ext cx="7505700" cy="377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A mobile sensor Infrastructure As a Service.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Provides traffic monitoring by deploying mobile sensors dynamically.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Issue patrol requests  in required regions.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Pay as you use service model.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Easy interface and dashboard to use and monitor services you use.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Provides virtualization, load balancing and scalability.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FLIR Detectors mounted on VTA buses.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75" y="778500"/>
            <a:ext cx="8568448" cy="424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70625" y="141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Flow :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25" y="790550"/>
            <a:ext cx="6223949" cy="41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 Design (Sensor table)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850" y="1312800"/>
            <a:ext cx="5629275" cy="3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247212" y="132758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>
                <a:solidFill>
                  <a:srgbClr val="2D3B45"/>
                </a:solidFill>
                <a:latin typeface="Open Sans"/>
                <a:ea typeface="Open Sans"/>
                <a:cs typeface="Open Sans"/>
                <a:sym typeface="Open Sans"/>
              </a:rPr>
              <a:t>  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What constitutes Dashboard?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4950" y="1281025"/>
            <a:ext cx="7505700" cy="359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har char="●"/>
            </a:pPr>
            <a:r>
              <a:rPr lang="en" b="1">
                <a:highlight>
                  <a:srgbClr val="FFFFFF"/>
                </a:highlight>
              </a:rPr>
              <a:t>Entire website design for user and admin.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</a:pPr>
            <a:r>
              <a:rPr lang="en" b="1"/>
              <a:t>Intuitive design of the dashboard to maintain user’s interest.</a:t>
            </a:r>
          </a:p>
          <a:p>
            <a:pPr marL="457200" lvl="0" indent="-2286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 b="1">
                <a:highlight>
                  <a:srgbClr val="FFFFFF"/>
                </a:highlight>
              </a:rPr>
              <a:t>Abstraction of  underlying mechanism.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On-screen Show (16:9)</PresentationFormat>
  <Paragraphs>124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Open Sans</vt:lpstr>
      <vt:lpstr>PT Sans Narrow</vt:lpstr>
      <vt:lpstr>Arial</vt:lpstr>
      <vt:lpstr>tropic</vt:lpstr>
      <vt:lpstr>City Guide  (Traffic monitoring made easy!!)</vt:lpstr>
      <vt:lpstr>Agenda </vt:lpstr>
      <vt:lpstr>Introduction</vt:lpstr>
      <vt:lpstr>Solution: CityGuide!!!!</vt:lpstr>
      <vt:lpstr>Architecture</vt:lpstr>
      <vt:lpstr>User Flow :</vt:lpstr>
      <vt:lpstr>Database Design (Sensor table)</vt:lpstr>
      <vt:lpstr>   DASHBOARD</vt:lpstr>
      <vt:lpstr>What constitutes Dashboard?</vt:lpstr>
      <vt:lpstr>Workflow Diagram</vt:lpstr>
      <vt:lpstr>Sensor Control Management   </vt:lpstr>
      <vt:lpstr>Sensor control Management</vt:lpstr>
      <vt:lpstr>Virtual Sensor Management</vt:lpstr>
      <vt:lpstr>Created Sensors</vt:lpstr>
      <vt:lpstr>   Load Balancing and Scalability Support</vt:lpstr>
      <vt:lpstr>What is LB?</vt:lpstr>
      <vt:lpstr>Component Diagram </vt:lpstr>
      <vt:lpstr>Algorithms:</vt:lpstr>
      <vt:lpstr>...contd</vt:lpstr>
      <vt:lpstr>Scalability:</vt:lpstr>
      <vt:lpstr>   Billing Module</vt:lpstr>
      <vt:lpstr>Billing Module?</vt:lpstr>
      <vt:lpstr>Use Case for Billing Part</vt:lpstr>
      <vt:lpstr>Billing Chart</vt:lpstr>
      <vt:lpstr>Billing Report</vt:lpstr>
      <vt:lpstr>Technologies &amp; Tools Used: </vt:lpstr>
      <vt:lpstr>Conclusion &amp; Future Enhancements: </vt:lpstr>
      <vt:lpstr>Demo:</vt:lpstr>
      <vt:lpstr>References: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Guide  (Traffic monitoring made easy!!)</dc:title>
  <cp:lastModifiedBy>Sidharth Bhasin</cp:lastModifiedBy>
  <cp:revision>3</cp:revision>
  <dcterms:modified xsi:type="dcterms:W3CDTF">2016-12-22T02:20:21Z</dcterms:modified>
</cp:coreProperties>
</file>