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399" r:id="rId6"/>
    <p:sldId id="400" r:id="rId7"/>
    <p:sldId id="258" r:id="rId8"/>
    <p:sldId id="259" r:id="rId9"/>
    <p:sldId id="375" r:id="rId10"/>
    <p:sldId id="376" r:id="rId11"/>
    <p:sldId id="396" r:id="rId12"/>
    <p:sldId id="392" r:id="rId13"/>
    <p:sldId id="268" r:id="rId14"/>
    <p:sldId id="430" r:id="rId15"/>
    <p:sldId id="429" r:id="rId16"/>
    <p:sldId id="407" r:id="rId17"/>
    <p:sldId id="432" r:id="rId18"/>
    <p:sldId id="431" r:id="rId19"/>
    <p:sldId id="439" r:id="rId20"/>
    <p:sldId id="387" r:id="rId21"/>
    <p:sldId id="383" r:id="rId22"/>
    <p:sldId id="290" r:id="rId23"/>
    <p:sldId id="440"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0" userDrawn="1">
          <p15:clr>
            <a:srgbClr val="A4A3A4"/>
          </p15:clr>
        </p15:guide>
        <p15:guide id="2" pos="28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7" d="100"/>
          <a:sy n="77" d="100"/>
        </p:scale>
        <p:origin x="1546" y="120"/>
      </p:cViewPr>
      <p:guideLst>
        <p:guide orient="horz" pos="2190"/>
        <p:guide pos="28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lang="en-IN"/>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lang="en-IN"/>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lang="en-IN"/>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lang="en-IN"/>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lang="en-IN"/>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lang="en-IN"/>
          </a:p>
          <a:p>
            <a:pPr lvl="1">
              <a:buSzPct val="75000"/>
              <a:buFont typeface="StarSymbol"/>
              <a:buChar char=""/>
            </a:pPr>
            <a:r>
              <a:rPr lang="en-IN"/>
              <a:t>Second Outline Level</a:t>
            </a:r>
            <a:endParaRPr lang="en-IN"/>
          </a:p>
          <a:p>
            <a:pPr lvl="2">
              <a:buSzPct val="45000"/>
              <a:buFont typeface="StarSymbol"/>
              <a:buChar char=""/>
            </a:pPr>
            <a:r>
              <a:rPr lang="en-IN"/>
              <a:t>Third Outline Level</a:t>
            </a:r>
            <a:endParaRPr lang="en-IN"/>
          </a:p>
          <a:p>
            <a:pPr lvl="3">
              <a:buSzPct val="75000"/>
              <a:buFont typeface="StarSymbol"/>
              <a:buChar char=""/>
            </a:pPr>
            <a:r>
              <a:rPr lang="en-IN"/>
              <a:t>Fourth Outline Level</a:t>
            </a:r>
            <a:endParaRPr lang="en-IN"/>
          </a:p>
          <a:p>
            <a:pPr lvl="4">
              <a:buSzPct val="45000"/>
              <a:buFont typeface="StarSymbol"/>
              <a:buChar char=""/>
            </a:pPr>
            <a:r>
              <a:rPr lang="en-IN"/>
              <a:t>Fifth Outline Level</a:t>
            </a:r>
            <a:endParaRPr lang="en-IN"/>
          </a:p>
          <a:p>
            <a:pPr lvl="5">
              <a:buSzPct val="45000"/>
              <a:buFont typeface="StarSymbol"/>
              <a:buChar char=""/>
            </a:pPr>
            <a:r>
              <a:rPr lang="en-IN"/>
              <a:t>Sixth Outline Level</a:t>
            </a:r>
            <a:endParaRPr lang="en-IN"/>
          </a:p>
          <a:p>
            <a:pPr lvl="6">
              <a:buSzPct val="45000"/>
              <a:buFont typeface="StarSymbol"/>
              <a:buChar char=""/>
            </a:pPr>
            <a:r>
              <a:rPr lang="en-IN"/>
              <a:t>Seventh Outline Level</a:t>
            </a:r>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81200"/>
            <a:ext cx="9144000" cy="764540"/>
          </a:xfrm>
          <a:prstGeom prst="rect">
            <a:avLst/>
          </a:prstGeom>
          <a:noFill/>
        </p:spPr>
        <p:txBody>
          <a:bodyPr wrap="square" rtlCol="0">
            <a:noAutofit/>
          </a:bodyPr>
          <a:lstStyle/>
          <a:p>
            <a:pPr algn="ctr"/>
            <a:r>
              <a:rPr lang="en-US" sz="2400" b="1" dirty="0">
                <a:ln w="1905"/>
                <a:effectLst>
                  <a:innerShdw blurRad="69850" dist="43180" dir="5400000">
                    <a:srgbClr val="000000">
                      <a:alpha val="65000"/>
                    </a:srgbClr>
                  </a:innerShdw>
                </a:effectLst>
              </a:rPr>
              <a:t>Enhancing ChatGPT Efficiency for Engineering Students: </a:t>
            </a:r>
            <a:endParaRPr lang="en-US" sz="2400" b="1" dirty="0">
              <a:ln w="1905"/>
              <a:effectLst>
                <a:innerShdw blurRad="69850" dist="43180" dir="5400000">
                  <a:srgbClr val="000000">
                    <a:alpha val="65000"/>
                  </a:srgbClr>
                </a:innerShdw>
              </a:effectLst>
            </a:endParaRPr>
          </a:p>
          <a:p>
            <a:pPr algn="ctr"/>
            <a:r>
              <a:rPr lang="en-US" sz="2400" b="1" dirty="0">
                <a:ln w="1905"/>
                <a:effectLst>
                  <a:innerShdw blurRad="69850" dist="43180" dir="5400000">
                    <a:srgbClr val="000000">
                      <a:alpha val="65000"/>
                    </a:srgbClr>
                  </a:innerShdw>
                </a:effectLst>
              </a:rPr>
              <a:t>A Web-Based Integration with Optimized Prompts.</a:t>
            </a:r>
            <a:endParaRPr lang="en-US" sz="2400" b="1" dirty="0">
              <a:ln w="1905"/>
              <a:effectLst>
                <a:innerShdw blurRad="69850" dist="43180" dir="5400000">
                  <a:srgbClr val="000000">
                    <a:alpha val="65000"/>
                  </a:srgbClr>
                </a:innerShdw>
              </a:effectLst>
            </a:endParaRPr>
          </a:p>
        </p:txBody>
      </p:sp>
      <p:sp>
        <p:nvSpPr>
          <p:cNvPr id="3" name="TextBox 2"/>
          <p:cNvSpPr txBox="1"/>
          <p:nvPr/>
        </p:nvSpPr>
        <p:spPr>
          <a:xfrm>
            <a:off x="4575175" y="4114800"/>
            <a:ext cx="4789805" cy="922020"/>
          </a:xfrm>
          <a:prstGeom prst="rect">
            <a:avLst/>
          </a:prstGeom>
          <a:noFill/>
        </p:spPr>
        <p:txBody>
          <a:bodyPr wrap="square" rtlCol="0">
            <a:spAutoFit/>
          </a:bodyPr>
          <a:lstStyle/>
          <a:p>
            <a:r>
              <a:rPr lang="en-US" b="1" dirty="0">
                <a:solidFill>
                  <a:schemeClr val="tx2">
                    <a:lumMod val="75000"/>
                  </a:schemeClr>
                </a:solidFill>
              </a:rPr>
              <a:t>D S V Bhaskara Varma   (20H51A0508)</a:t>
            </a:r>
            <a:endParaRPr lang="en-US" b="1" dirty="0">
              <a:solidFill>
                <a:schemeClr val="tx2">
                  <a:lumMod val="75000"/>
                </a:schemeClr>
              </a:solidFill>
            </a:endParaRPr>
          </a:p>
          <a:p>
            <a:r>
              <a:rPr lang="en-US" b="1" dirty="0">
                <a:solidFill>
                  <a:schemeClr val="tx2">
                    <a:lumMod val="75000"/>
                  </a:schemeClr>
                </a:solidFill>
              </a:rPr>
              <a:t>D Shravani                      (20H51A0509)</a:t>
            </a:r>
            <a:endParaRPr lang="en-US" b="1" dirty="0">
              <a:solidFill>
                <a:schemeClr val="tx2">
                  <a:lumMod val="75000"/>
                </a:schemeClr>
              </a:solidFill>
            </a:endParaRPr>
          </a:p>
          <a:p>
            <a:r>
              <a:rPr lang="en-US" b="1" dirty="0">
                <a:solidFill>
                  <a:schemeClr val="tx2">
                    <a:lumMod val="75000"/>
                  </a:schemeClr>
                </a:solidFill>
              </a:rPr>
              <a:t>K Nagendra                     (20H51A05P1)</a:t>
            </a:r>
            <a:endParaRPr lang="en-US" b="1" dirty="0">
              <a:solidFill>
                <a:schemeClr val="tx2">
                  <a:lumMod val="75000"/>
                </a:schemeClr>
              </a:solidFill>
            </a:endParaRPr>
          </a:p>
        </p:txBody>
      </p:sp>
      <p:sp>
        <p:nvSpPr>
          <p:cNvPr id="4" name="TextBox 3"/>
          <p:cNvSpPr txBox="1"/>
          <p:nvPr/>
        </p:nvSpPr>
        <p:spPr>
          <a:xfrm>
            <a:off x="155575" y="4419600"/>
            <a:ext cx="5181600" cy="1476375"/>
          </a:xfrm>
          <a:prstGeom prst="rect">
            <a:avLst/>
          </a:prstGeom>
          <a:noFill/>
        </p:spPr>
        <p:txBody>
          <a:bodyPr wrap="square" rtlCol="0">
            <a:spAutoFit/>
          </a:bodyPr>
          <a:lstStyle/>
          <a:p>
            <a:pPr marR="64135" lvl="0">
              <a:lnSpc>
                <a:spcPct val="150000"/>
              </a:lnSpc>
              <a:spcBef>
                <a:spcPts val="400"/>
              </a:spcBef>
              <a:buClr>
                <a:schemeClr val="accent1"/>
              </a:buClr>
              <a:buSzPct val="68000"/>
              <a:defRPr/>
            </a:pPr>
            <a:r>
              <a:rPr lang="en-US" sz="2000" b="1" dirty="0">
                <a:solidFill>
                  <a:srgbClr val="C00000"/>
                </a:solidFill>
              </a:rPr>
              <a:t>Under esteemed guidance of</a:t>
            </a:r>
            <a:endParaRPr lang="en-US" sz="2000" b="1" dirty="0">
              <a:solidFill>
                <a:srgbClr val="C00000"/>
              </a:solidFill>
            </a:endParaRPr>
          </a:p>
          <a:p>
            <a:r>
              <a:rPr lang="en-US" sz="2000" b="1" dirty="0"/>
              <a:t>Dr. S. Kirubakaran</a:t>
            </a:r>
            <a:endParaRPr lang="en-US" sz="2000" b="1" dirty="0"/>
          </a:p>
          <a:p>
            <a:r>
              <a:rPr lang="it-IT" sz="2000" dirty="0" smtClean="0">
                <a:sym typeface="+mn-ea"/>
              </a:rPr>
              <a:t>Professor</a:t>
            </a:r>
            <a:endParaRPr lang="en-US" sz="2000" b="1" dirty="0"/>
          </a:p>
          <a:p>
            <a:endParaRPr lang="en-US" sz="2000" b="1" dirty="0"/>
          </a:p>
        </p:txBody>
      </p:sp>
      <p:graphicFrame>
        <p:nvGraphicFramePr>
          <p:cNvPr id="5"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tblGrid>
              <a:tr h="0">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panose="020F0502020204030204"/>
                      </a:endParaRPr>
                    </a:p>
                  </a:txBody>
                  <a:tcPr marL="9199" marR="9199" marT="6133" marB="6133" anchor="b"/>
                </a:tc>
              </a:tr>
              <a:tr h="0">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panose="02020603050405020304"/>
                      </a:endParaRPr>
                    </a:p>
                  </a:txBody>
                  <a:tcPr marL="9199" marR="9199" marT="6133" marB="6133" anchor="b"/>
                </a:tc>
              </a:tr>
              <a:tr h="0">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panose="02020603050405020304"/>
                      </a:endParaRPr>
                    </a:p>
                  </a:txBody>
                  <a:tcPr marL="9199" marR="9199" marT="6133" marB="6133" anchor="b"/>
                </a:tc>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0724" name="Picture 4" descr="CMR College of Pharmacy updated... - CMR College of Pharmacy"/>
          <p:cNvPicPr>
            <a:picLocks noChangeAspect="1" noChangeArrowheads="1"/>
          </p:cNvPicPr>
          <p:nvPr/>
        </p:nvPicPr>
        <p:blipFill>
          <a:blip r:embed="rId1"/>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TextBox 5"/>
          <p:cNvSpPr txBox="1"/>
          <p:nvPr/>
        </p:nvSpPr>
        <p:spPr>
          <a:xfrm>
            <a:off x="156210" y="4114800"/>
            <a:ext cx="5058410" cy="398780"/>
          </a:xfrm>
          <a:prstGeom prst="rect">
            <a:avLst/>
          </a:prstGeom>
          <a:noFill/>
        </p:spPr>
        <p:txBody>
          <a:bodyPr wrap="square" rtlCol="0">
            <a:spAutoFit/>
          </a:bodyPr>
          <a:lstStyle/>
          <a:p>
            <a:r>
              <a:rPr lang="en-US" sz="2000" b="1" dirty="0">
                <a:solidFill>
                  <a:schemeClr val="tx2">
                    <a:lumMod val="75000"/>
                  </a:schemeClr>
                </a:solidFill>
              </a:rPr>
              <a:t>Batch No.: 68</a:t>
            </a:r>
            <a:endParaRPr lang="en-US" sz="2000" b="1" dirty="0">
              <a:solidFill>
                <a:schemeClr val="tx2">
                  <a:lumMod val="75000"/>
                </a:schemeClr>
              </a:solidFill>
            </a:endParaRPr>
          </a:p>
        </p:txBody>
      </p:sp>
      <p:sp>
        <p:nvSpPr>
          <p:cNvPr id="7" name="TextBox 6"/>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endParaRPr lang="en-US" sz="1400" b="1" dirty="0">
              <a:solidFill>
                <a:schemeClr val="tx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Problem Definition</a:t>
            </a:r>
            <a:endParaRPr lang="en-US" sz="3200" b="1" dirty="0">
              <a:solidFill>
                <a:srgbClr val="C00000"/>
              </a:solidFill>
              <a:latin typeface="Calibri" panose="020F0502020204030204" pitchFamily="34" charset="0"/>
            </a:endParaRPr>
          </a:p>
        </p:txBody>
      </p:sp>
      <p:sp>
        <p:nvSpPr>
          <p:cNvPr id="2" name="Text Box 1"/>
          <p:cNvSpPr txBox="1"/>
          <p:nvPr/>
        </p:nvSpPr>
        <p:spPr>
          <a:xfrm>
            <a:off x="456565" y="1337310"/>
            <a:ext cx="8382000" cy="4246245"/>
          </a:xfrm>
          <a:prstGeom prst="rect">
            <a:avLst/>
          </a:prstGeom>
          <a:noFill/>
        </p:spPr>
        <p:txBody>
          <a:bodyPr wrap="square" rtlCol="0">
            <a:spAutoFit/>
          </a:bodyPr>
          <a:p>
            <a:pPr algn="just"/>
            <a:r>
              <a:rPr lang="en-US" dirty="0" smtClean="0">
                <a:latin typeface="Times New Roman" panose="02020603050405020304" pitchFamily="18" charset="0"/>
                <a:cs typeface="Times New Roman" panose="02020603050405020304" pitchFamily="18" charset="0"/>
                <a:sym typeface="+mn-ea"/>
              </a:rPr>
              <a:t>Our challenge is to develop a web-based ChatGPT integration tailored for engineering students, addressing these key issues:</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sym typeface="+mn-ea"/>
              </a:rPr>
              <a:t>Precision in Responses:</a:t>
            </a:r>
            <a:r>
              <a:rPr lang="en-US" dirty="0" smtClean="0">
                <a:latin typeface="Times New Roman" panose="02020603050405020304" pitchFamily="18" charset="0"/>
                <a:cs typeface="Times New Roman" panose="02020603050405020304" pitchFamily="18" charset="0"/>
                <a:sym typeface="+mn-ea"/>
              </a:rPr>
              <a:t> Enhance ChatGPT's accuracy in providing engineering-          specific answers.</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sym typeface="+mn-ea"/>
              </a:rPr>
              <a:t>Technical Information Extraction:</a:t>
            </a:r>
            <a:r>
              <a:rPr lang="en-US" dirty="0" smtClean="0">
                <a:latin typeface="Times New Roman" panose="02020603050405020304" pitchFamily="18" charset="0"/>
                <a:cs typeface="Times New Roman" panose="02020603050405020304" pitchFamily="18" charset="0"/>
                <a:sym typeface="+mn-ea"/>
              </a:rPr>
              <a:t> Improve the system's ability to extract detailed technical knowledge from ChatGPT's responses.</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sym typeface="+mn-ea"/>
              </a:rPr>
              <a:t>Seamless Workflow Integration:</a:t>
            </a:r>
            <a:r>
              <a:rPr lang="en-US" dirty="0" smtClean="0">
                <a:latin typeface="Times New Roman" panose="02020603050405020304" pitchFamily="18" charset="0"/>
                <a:cs typeface="Times New Roman" panose="02020603050405020304" pitchFamily="18" charset="0"/>
                <a:sym typeface="+mn-ea"/>
              </a:rPr>
              <a:t> Create a smooth integration within engineering students' academic and practical tools and platforms.</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sym typeface="+mn-ea"/>
              </a:rPr>
              <a:t>User-Friendly Prompt Engineering:</a:t>
            </a:r>
            <a:r>
              <a:rPr lang="en-US" dirty="0" smtClean="0">
                <a:latin typeface="Times New Roman" panose="02020603050405020304" pitchFamily="18" charset="0"/>
                <a:cs typeface="Times New Roman" panose="02020603050405020304" pitchFamily="18" charset="0"/>
                <a:sym typeface="+mn-ea"/>
              </a:rPr>
              <a:t> Design an intuitive interface that encourages natural language queries and avoids repetitive or overly conceptual responses.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S</a:t>
            </a:r>
            <a:r>
              <a:rPr lang="en-IN" sz="3200" b="1" dirty="0">
                <a:solidFill>
                  <a:srgbClr val="000000"/>
                </a:solidFill>
                <a:latin typeface="Arial Black" panose="020B0A04020102020204"/>
              </a:rPr>
              <a:t>cope of the</a:t>
            </a:r>
            <a:r>
              <a:rPr lang="en-IN" sz="4400" b="1" dirty="0">
                <a:solidFill>
                  <a:srgbClr val="000000"/>
                </a:solidFill>
                <a:latin typeface="Arial Black" panose="020B0A04020102020204"/>
              </a:rPr>
              <a:t> P</a:t>
            </a:r>
            <a:r>
              <a:rPr lang="en-IN" sz="3200" b="1" dirty="0">
                <a:solidFill>
                  <a:srgbClr val="000000"/>
                </a:solidFill>
                <a:latin typeface="Arial Black" panose="020B0A04020102020204"/>
              </a:rPr>
              <a:t>roject</a:t>
            </a:r>
            <a:endParaRPr lang="en-IN" sz="3200" b="1" dirty="0">
              <a:solidFill>
                <a:srgbClr val="000000"/>
              </a:solidFill>
              <a:latin typeface="Arial Black" panose="020B0A04020102020204"/>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381000"/>
            <a:ext cx="4267200" cy="583565"/>
          </a:xfrm>
          <a:prstGeom prst="rect">
            <a:avLst/>
          </a:prstGeom>
          <a:noFill/>
        </p:spPr>
        <p:txBody>
          <a:bodyPr wrap="square" rtlCol="0">
            <a:spAutoFit/>
          </a:bodyPr>
          <a:lstStyle/>
          <a:p>
            <a:pPr algn="l">
              <a:lnSpc>
                <a:spcPct val="100000"/>
              </a:lnSpc>
            </a:pPr>
            <a:r>
              <a:rPr lang="en-US" sz="3200" b="1" dirty="0">
                <a:solidFill>
                  <a:srgbClr val="C00000"/>
                </a:solidFill>
                <a:latin typeface="Calibri" panose="020F0502020204030204" pitchFamily="34" charset="0"/>
                <a:sym typeface="+mn-ea"/>
              </a:rPr>
              <a:t>Scope of the Project</a:t>
            </a:r>
            <a:endParaRPr lang="en-IN" sz="3200" dirty="0">
              <a:solidFill>
                <a:srgbClr val="FF0000"/>
              </a:solidFill>
              <a:latin typeface="+mj-lt"/>
            </a:endParaRPr>
          </a:p>
        </p:txBody>
      </p:sp>
      <p:sp>
        <p:nvSpPr>
          <p:cNvPr id="2" name="Text Box 1"/>
          <p:cNvSpPr txBox="1"/>
          <p:nvPr/>
        </p:nvSpPr>
        <p:spPr>
          <a:xfrm>
            <a:off x="457200" y="1240155"/>
            <a:ext cx="8381365" cy="5233035"/>
          </a:xfrm>
          <a:prstGeom prst="rect">
            <a:avLst/>
          </a:prstGeom>
          <a:noFill/>
        </p:spPr>
        <p:txBody>
          <a:bodyPr wrap="square" rtlCol="0">
            <a:noAutofit/>
          </a:bodyPr>
          <a:p>
            <a:pPr algn="just">
              <a:lnSpc>
                <a:spcPct val="100000"/>
              </a:lnSpc>
            </a:pPr>
            <a:r>
              <a:rPr lang="en-US"/>
              <a:t>There is a huge scope for the project to be dealt with. </a:t>
            </a:r>
            <a:endParaRPr lang="en-US"/>
          </a:p>
          <a:p>
            <a:pPr algn="just">
              <a:lnSpc>
                <a:spcPct val="100000"/>
              </a:lnSpc>
            </a:pPr>
            <a:endParaRPr lang="en-US"/>
          </a:p>
          <a:p>
            <a:pPr marL="285750" indent="-285750" algn="just">
              <a:lnSpc>
                <a:spcPct val="100000"/>
              </a:lnSpc>
              <a:buFont typeface="Wingdings" panose="05000000000000000000" charset="0"/>
              <a:buChar char="v"/>
            </a:pPr>
            <a:r>
              <a:rPr lang="en-US" b="1"/>
              <a:t>Subject-Specific Chatbots</a:t>
            </a:r>
            <a:endParaRPr lang="en-US" b="1"/>
          </a:p>
          <a:p>
            <a:pPr marL="285750" indent="-285750" algn="just">
              <a:lnSpc>
                <a:spcPct val="100000"/>
              </a:lnSpc>
              <a:buFont typeface="Wingdings" panose="05000000000000000000" charset="0"/>
              <a:buChar char="v"/>
            </a:pPr>
            <a:endParaRPr lang="en-US"/>
          </a:p>
          <a:p>
            <a:pPr marL="285750" indent="-285750" algn="just">
              <a:lnSpc>
                <a:spcPct val="100000"/>
              </a:lnSpc>
              <a:buFont typeface="Wingdings" panose="05000000000000000000" charset="0"/>
              <a:buChar char="v"/>
            </a:pPr>
            <a:r>
              <a:rPr lang="en-US" b="1"/>
              <a:t>Interactive Learning Modules</a:t>
            </a:r>
            <a:r>
              <a:rPr lang="en-US"/>
              <a:t> </a:t>
            </a:r>
            <a:endParaRPr lang="en-US"/>
          </a:p>
          <a:p>
            <a:pPr marL="285750" indent="-285750" algn="just">
              <a:lnSpc>
                <a:spcPct val="100000"/>
              </a:lnSpc>
              <a:buFont typeface="Wingdings" panose="05000000000000000000" charset="0"/>
              <a:buChar char="v"/>
            </a:pPr>
            <a:endParaRPr lang="en-US"/>
          </a:p>
          <a:p>
            <a:pPr marL="285750" indent="-285750" algn="just">
              <a:lnSpc>
                <a:spcPct val="100000"/>
              </a:lnSpc>
              <a:buFont typeface="Wingdings" panose="05000000000000000000" charset="0"/>
              <a:buChar char="v"/>
            </a:pPr>
            <a:r>
              <a:rPr lang="en-US" b="1"/>
              <a:t>Mobile Application</a:t>
            </a:r>
            <a:endParaRPr lang="en-US" b="1"/>
          </a:p>
          <a:p>
            <a:pPr marL="285750" indent="-285750" algn="just">
              <a:lnSpc>
                <a:spcPct val="100000"/>
              </a:lnSpc>
              <a:buFont typeface="Wingdings" panose="05000000000000000000" charset="0"/>
              <a:buChar char="v"/>
            </a:pPr>
            <a:endParaRPr lang="en-US"/>
          </a:p>
          <a:p>
            <a:pPr marL="285750" indent="-285750" algn="just">
              <a:lnSpc>
                <a:spcPct val="100000"/>
              </a:lnSpc>
              <a:buFont typeface="Wingdings" panose="05000000000000000000" charset="0"/>
              <a:buChar char="v"/>
            </a:pPr>
            <a:r>
              <a:rPr lang="en-US" b="1"/>
              <a:t>Gamification</a:t>
            </a:r>
            <a:endParaRPr lang="en-US" b="1"/>
          </a:p>
          <a:p>
            <a:pPr marL="285750" indent="-285750" algn="just">
              <a:lnSpc>
                <a:spcPct val="100000"/>
              </a:lnSpc>
              <a:buFont typeface="Wingdings" panose="05000000000000000000" charset="0"/>
              <a:buChar char="v"/>
            </a:pPr>
            <a:endParaRPr lang="en-US"/>
          </a:p>
          <a:p>
            <a:pPr marL="285750" indent="-285750" algn="just">
              <a:lnSpc>
                <a:spcPct val="100000"/>
              </a:lnSpc>
              <a:buFont typeface="Wingdings" panose="05000000000000000000" charset="0"/>
              <a:buChar char="v"/>
            </a:pPr>
            <a:r>
              <a:rPr lang="en-US" b="1"/>
              <a:t>Continuous Improvement and Training</a:t>
            </a:r>
            <a:endParaRPr lang="en-US" b="1"/>
          </a:p>
          <a:p>
            <a:pPr marL="285750" indent="-285750" algn="just">
              <a:lnSpc>
                <a:spcPct val="100000"/>
              </a:lnSpc>
              <a:buFont typeface="Wingdings" panose="05000000000000000000" charset="0"/>
              <a:buChar char="v"/>
            </a:pPr>
            <a:endParaRPr lang="en-US"/>
          </a:p>
          <a:p>
            <a:pPr marL="285750" indent="-285750" algn="just">
              <a:lnSpc>
                <a:spcPct val="100000"/>
              </a:lnSpc>
              <a:buFont typeface="Wingdings" panose="05000000000000000000" charset="0"/>
              <a:buChar char="v"/>
            </a:pPr>
            <a:r>
              <a:rPr lang="en-US" b="1"/>
              <a:t>Integration with Learning Management Systems (LMS)</a:t>
            </a:r>
            <a:endParaRPr lang="en-US" b="1"/>
          </a:p>
          <a:p>
            <a:pPr marL="285750" indent="-285750" algn="just">
              <a:lnSpc>
                <a:spcPct val="100000"/>
              </a:lnSpc>
              <a:buFont typeface="Wingdings" panose="05000000000000000000" charset="0"/>
              <a:buChar char="v"/>
            </a:pPr>
            <a:endParaRPr lang="en-US"/>
          </a:p>
          <a:p>
            <a:pPr marL="285750" indent="-285750" algn="just">
              <a:lnSpc>
                <a:spcPct val="100000"/>
              </a:lnSpc>
              <a:buFont typeface="Wingdings" panose="05000000000000000000" charset="0"/>
              <a:buChar char="v"/>
            </a:pPr>
            <a:r>
              <a:rPr lang="en-US" b="1"/>
              <a:t>Community Building and Forums</a:t>
            </a:r>
            <a:endParaRPr lang="en-US"/>
          </a:p>
          <a:p>
            <a:pPr algn="just"/>
            <a:endParaRPr lang="en-US"/>
          </a:p>
          <a:p>
            <a:pPr algn="just"/>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05200"/>
            <a:ext cx="8152560" cy="760320"/>
          </a:xfrm>
          <a:prstGeom prst="rect">
            <a:avLst/>
          </a:prstGeom>
        </p:spPr>
        <p:txBody>
          <a:bodyPr lIns="90000" tIns="45000" rIns="90000" bIns="45000"/>
          <a:lstStyle/>
          <a:p>
            <a:pPr algn="ctr">
              <a:lnSpc>
                <a:spcPct val="100000"/>
              </a:lnSpc>
            </a:pPr>
            <a:r>
              <a:rPr lang="en-US" altLang="en-IN" sz="4400" b="1" dirty="0">
                <a:solidFill>
                  <a:srgbClr val="000000"/>
                </a:solidFill>
                <a:latin typeface="Arial Black" panose="020B0A04020102020204"/>
                <a:sym typeface="+mn-ea"/>
              </a:rPr>
              <a:t>L</a:t>
            </a:r>
            <a:r>
              <a:rPr lang="en-US" altLang="en-IN" sz="3200" b="1" dirty="0">
                <a:solidFill>
                  <a:srgbClr val="000000"/>
                </a:solidFill>
                <a:latin typeface="Arial Black" panose="020B0A04020102020204"/>
                <a:sym typeface="+mn-ea"/>
              </a:rPr>
              <a:t>iterature</a:t>
            </a:r>
            <a:r>
              <a:rPr lang="en-US" altLang="en-IN" sz="2800" b="1" dirty="0">
                <a:solidFill>
                  <a:srgbClr val="000000"/>
                </a:solidFill>
                <a:latin typeface="Arial Black" panose="020B0A04020102020204"/>
                <a:sym typeface="+mn-ea"/>
              </a:rPr>
              <a:t> </a:t>
            </a:r>
            <a:r>
              <a:rPr lang="en-US" altLang="en-IN" sz="4400" b="1" dirty="0">
                <a:solidFill>
                  <a:srgbClr val="000000"/>
                </a:solidFill>
                <a:latin typeface="Arial Black" panose="020B0A04020102020204"/>
                <a:sym typeface="+mn-ea"/>
              </a:rPr>
              <a:t>R</a:t>
            </a:r>
            <a:r>
              <a:rPr lang="en-US" altLang="en-IN" sz="3200" b="1" dirty="0">
                <a:solidFill>
                  <a:srgbClr val="000000"/>
                </a:solidFill>
                <a:latin typeface="Arial Black" panose="020B0A04020102020204"/>
                <a:sym typeface="+mn-ea"/>
              </a:rPr>
              <a:t>eview</a:t>
            </a:r>
            <a:endParaRPr lang="en-US" altLang="en-IN" sz="3200" b="1" dirty="0">
              <a:solidFill>
                <a:srgbClr val="000000"/>
              </a:solidFill>
              <a:latin typeface="Arial Black" panose="020B0A04020102020204"/>
              <a:sym typeface="+mn-ea"/>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0375"/>
          </a:xfrm>
          <a:prstGeom prst="rect">
            <a:avLst/>
          </a:prstGeom>
          <a:noFill/>
        </p:spPr>
        <p:txBody>
          <a:bodyPr wrap="square" rtlCol="0">
            <a:spAutoFit/>
          </a:bodyPr>
          <a:lstStyle/>
          <a:p>
            <a:r>
              <a:rPr lang="en-US" sz="2400" b="1" dirty="0">
                <a:solidFill>
                  <a:srgbClr val="C00000"/>
                </a:solidFill>
                <a:latin typeface="+mj-lt"/>
                <a:sym typeface="+mn-ea"/>
              </a:rPr>
              <a:t>Comparision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nvGraphicFramePr>
        <p:xfrm>
          <a:off x="59690" y="381000"/>
          <a:ext cx="8991600" cy="6583680"/>
        </p:xfrm>
        <a:graphic>
          <a:graphicData uri="http://schemas.openxmlformats.org/drawingml/2006/table">
            <a:tbl>
              <a:tblPr firstRow="1" bandRow="1">
                <a:tableStyleId>{5C22544A-7EE6-4342-B048-85BDC9FD1C3A}</a:tableStyleId>
              </a:tblPr>
              <a:tblGrid>
                <a:gridCol w="580390"/>
                <a:gridCol w="1233170"/>
                <a:gridCol w="1207770"/>
                <a:gridCol w="1341755"/>
                <a:gridCol w="1917065"/>
                <a:gridCol w="2711450"/>
              </a:tblGrid>
              <a:tr h="822960">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tr>
              <a:tr h="1885315">
                <a:tc>
                  <a:txBody>
                    <a:bodyPr/>
                    <a:lstStyle/>
                    <a:p>
                      <a:r>
                        <a:rPr lang="en-US" sz="1200" dirty="0"/>
                        <a:t>1</a:t>
                      </a:r>
                      <a:endParaRPr lang="en-US" sz="1200" dirty="0"/>
                    </a:p>
                  </a:txBody>
                  <a:tcPr/>
                </a:tc>
                <a:tc>
                  <a:txBody>
                    <a:bodyPr/>
                    <a:lstStyle/>
                    <a:p>
                      <a:r>
                        <a:rPr lang="en-IN" sz="1200"/>
                        <a:t>Long Ouyang</a:t>
                      </a:r>
                      <a:r>
                        <a:rPr lang="en-US" altLang="en-IN" sz="1200"/>
                        <a:t>,</a:t>
                      </a:r>
                      <a:endParaRPr lang="en-US" altLang="en-IN" sz="1200"/>
                    </a:p>
                    <a:p>
                      <a:r>
                        <a:rPr lang="en-IN" sz="1200"/>
                        <a:t>Jeff Wu</a:t>
                      </a:r>
                      <a:r>
                        <a:rPr lang="en-US" altLang="en-IN" sz="1200"/>
                        <a:t>,</a:t>
                      </a:r>
                      <a:r>
                        <a:rPr lang="en-IN" sz="1200"/>
                        <a:t> Xu</a:t>
                      </a:r>
                      <a:r>
                        <a:rPr lang="en-US" altLang="en-IN" sz="1200"/>
                        <a:t> </a:t>
                      </a:r>
                      <a:r>
                        <a:rPr lang="en-IN" sz="1200"/>
                        <a:t>Jiang</a:t>
                      </a:r>
                      <a:r>
                        <a:rPr lang="en-US" altLang="en-IN" sz="1200"/>
                        <a:t>, </a:t>
                      </a:r>
                      <a:r>
                        <a:rPr lang="en-IN" sz="1200"/>
                        <a:t>Diogo Almeida</a:t>
                      </a:r>
                      <a:r>
                        <a:rPr lang="en-US" altLang="en-IN" sz="1200"/>
                        <a:t>,</a:t>
                      </a:r>
                      <a:r>
                        <a:rPr lang="en-IN" sz="1200"/>
                        <a:t>Carroll L. Wainwright</a:t>
                      </a:r>
                      <a:endParaRPr lang="en-IN" sz="1200"/>
                    </a:p>
                    <a:p>
                      <a:r>
                        <a:rPr lang="en-US" altLang="en-IN" sz="1200"/>
                        <a:t>OpenAI,</a:t>
                      </a:r>
                      <a:endParaRPr lang="en-US" altLang="en-IN" sz="1200"/>
                    </a:p>
                    <a:p>
                      <a:r>
                        <a:rPr lang="en-US" altLang="en-IN" sz="1200"/>
                        <a:t>4 Mar 2022</a:t>
                      </a:r>
                      <a:endParaRPr lang="en-US" altLang="en-IN" sz="1200"/>
                    </a:p>
                  </a:txBody>
                  <a:tcPr/>
                </a:tc>
                <a:tc>
                  <a:txBody>
                    <a:bodyPr/>
                    <a:lstStyle/>
                    <a:p>
                      <a:r>
                        <a:rPr lang="en-US" altLang="en-IN" sz="1200"/>
                        <a:t>LLM’s</a:t>
                      </a:r>
                      <a:r>
                        <a:rPr lang="en-IN" sz="1200"/>
                        <a:t> can generate outputs that</a:t>
                      </a:r>
                      <a:endParaRPr lang="en-IN" sz="1200"/>
                    </a:p>
                    <a:p>
                      <a:r>
                        <a:rPr lang="en-IN" sz="1200"/>
                        <a:t>are untruthful, toxic, or simply not helpful to the</a:t>
                      </a:r>
                      <a:r>
                        <a:rPr lang="en-US" altLang="en-IN" sz="1200"/>
                        <a:t> </a:t>
                      </a:r>
                      <a:r>
                        <a:rPr lang="en-IN" sz="1200"/>
                        <a:t>user</a:t>
                      </a:r>
                      <a:r>
                        <a:rPr lang="en-US" altLang="en-IN" sz="1200"/>
                        <a:t>. Models are not aligned with their users</a:t>
                      </a:r>
                      <a:endParaRPr lang="en-US" altLang="en-IN" sz="1200"/>
                    </a:p>
                  </a:txBody>
                  <a:tcPr/>
                </a:tc>
                <a:tc>
                  <a:txBody>
                    <a:bodyPr/>
                    <a:lstStyle/>
                    <a:p>
                      <a:r>
                        <a:rPr lang="en-IN" sz="1200"/>
                        <a:t>Training language models to follow instructions</a:t>
                      </a:r>
                      <a:endParaRPr lang="en-IN" sz="1200"/>
                    </a:p>
                    <a:p>
                      <a:r>
                        <a:rPr lang="en-IN" sz="1200"/>
                        <a:t>with human feedback</a:t>
                      </a:r>
                      <a:endParaRPr lang="en-IN" sz="1200"/>
                    </a:p>
                  </a:txBody>
                  <a:tcPr/>
                </a:tc>
                <a:tc>
                  <a:txBody>
                    <a:bodyPr/>
                    <a:lstStyle/>
                    <a:p>
                      <a:r>
                        <a:rPr lang="en-US" altLang="en-IN" sz="1200"/>
                        <a:t>A</a:t>
                      </a:r>
                      <a:r>
                        <a:rPr lang="en-IN" sz="1200"/>
                        <a:t>ligning language models with user intent on a wide range of tasks by fine-tuning</a:t>
                      </a:r>
                      <a:r>
                        <a:rPr lang="en-US" altLang="en-IN" sz="1200"/>
                        <a:t> and optimised prompts</a:t>
                      </a:r>
                      <a:endParaRPr lang="en-IN" sz="1200"/>
                    </a:p>
                    <a:p>
                      <a:r>
                        <a:rPr lang="en-IN" sz="1200"/>
                        <a:t>with human feedback</a:t>
                      </a:r>
                      <a:endParaRPr lang="en-IN" sz="1200"/>
                    </a:p>
                  </a:txBody>
                  <a:tcPr/>
                </a:tc>
                <a:tc>
                  <a:txBody>
                    <a:bodyPr/>
                    <a:lstStyle/>
                    <a:p>
                      <a:r>
                        <a:rPr sz="1200"/>
                        <a:t>InstructGPT surpasses GPT-3 in human evaluations, truthfulness, and toxicity metrics but struggles with representing diverse human values and occasional errors.</a:t>
                      </a:r>
                      <a:r>
                        <a:rPr lang="en-US" sz="1200"/>
                        <a:t>The </a:t>
                      </a:r>
                      <a:r>
                        <a:rPr sz="1200"/>
                        <a:t>primary aim is to outperform GPT-3</a:t>
                      </a:r>
                      <a:r>
                        <a:rPr lang="en-US" sz="1200"/>
                        <a:t> through human feedback where we are</a:t>
                      </a:r>
                      <a:r>
                        <a:rPr sz="1200"/>
                        <a:t> addressing engineering-related queries </a:t>
                      </a:r>
                      <a:r>
                        <a:rPr lang="en-US" sz="1200"/>
                        <a:t>.</a:t>
                      </a:r>
                      <a:endParaRPr lang="en-US" sz="1200"/>
                    </a:p>
                  </a:txBody>
                  <a:tcPr/>
                </a:tc>
              </a:tr>
              <a:tr h="1920240">
                <a:tc>
                  <a:txBody>
                    <a:bodyPr/>
                    <a:lstStyle/>
                    <a:p>
                      <a:r>
                        <a:rPr lang="en-US" sz="1200" dirty="0"/>
                        <a:t>2</a:t>
                      </a:r>
                      <a:endParaRPr lang="en-US" sz="1200" dirty="0"/>
                    </a:p>
                  </a:txBody>
                  <a:tcPr/>
                </a:tc>
                <a:tc>
                  <a:txBody>
                    <a:bodyPr/>
                    <a:lstStyle/>
                    <a:p>
                      <a:r>
                        <a:rPr lang="en-IN" sz="1200"/>
                        <a:t>Romal Thoppilan</a:t>
                      </a:r>
                      <a:r>
                        <a:rPr lang="en-US" altLang="en-IN" sz="1200"/>
                        <a:t>,</a:t>
                      </a:r>
                      <a:r>
                        <a:rPr lang="en-IN" sz="1200"/>
                        <a:t> Daniel De Freitas</a:t>
                      </a:r>
                      <a:r>
                        <a:rPr lang="en-US" altLang="en-IN" sz="1200"/>
                        <a:t>, </a:t>
                      </a:r>
                      <a:r>
                        <a:rPr lang="en-IN" sz="1200"/>
                        <a:t>Jamie Hall</a:t>
                      </a:r>
                      <a:r>
                        <a:rPr lang="en-US" altLang="en-IN" sz="1200"/>
                        <a:t>, </a:t>
                      </a:r>
                      <a:r>
                        <a:rPr lang="en-IN" sz="1200"/>
                        <a:t>Noam Shazeer</a:t>
                      </a:r>
                      <a:r>
                        <a:rPr lang="en-US" altLang="en-IN" sz="1200"/>
                        <a:t>,</a:t>
                      </a:r>
                      <a:r>
                        <a:rPr lang="en-IN" sz="1200"/>
                        <a:t> Apoorv Kulshreshtha</a:t>
                      </a:r>
                      <a:endParaRPr lang="en-IN" sz="1200"/>
                    </a:p>
                    <a:p>
                      <a:r>
                        <a:rPr lang="en-US" altLang="en-IN" sz="1200"/>
                        <a:t>Google</a:t>
                      </a:r>
                      <a:endParaRPr lang="en-US" altLang="en-IN" sz="1200"/>
                    </a:p>
                    <a:p>
                      <a:r>
                        <a:rPr lang="en-US" altLang="en-IN" sz="1200"/>
                        <a:t>10 Feb 2022</a:t>
                      </a:r>
                      <a:endParaRPr lang="en-US" altLang="en-IN" sz="1200"/>
                    </a:p>
                  </a:txBody>
                  <a:tcPr/>
                </a:tc>
                <a:tc>
                  <a:txBody>
                    <a:bodyPr/>
                    <a:lstStyle/>
                    <a:p>
                      <a:r>
                        <a:rPr lang="en-US" altLang="en-IN" sz="1200" dirty="0"/>
                        <a:t>LLM’s can perform in output not as suitable as it is required to be and may face</a:t>
                      </a:r>
                      <a:endParaRPr lang="en-US" altLang="en-IN" sz="1200" dirty="0"/>
                    </a:p>
                    <a:p>
                      <a:r>
                        <a:rPr lang="en-US" altLang="en-IN" sz="1200" dirty="0"/>
                        <a:t>difficulties in efficiency of giving the information.</a:t>
                      </a:r>
                      <a:endParaRPr lang="en-US" altLang="en-IN" sz="1200" dirty="0"/>
                    </a:p>
                  </a:txBody>
                  <a:tcPr/>
                </a:tc>
                <a:tc>
                  <a:txBody>
                    <a:bodyPr/>
                    <a:lstStyle/>
                    <a:p>
                      <a:r>
                        <a:rPr lang="en-IN" sz="1200"/>
                        <a:t>LaMDA: Language Models for Dialog Applications</a:t>
                      </a:r>
                      <a:endParaRPr lang="en-IN" sz="1200"/>
                    </a:p>
                  </a:txBody>
                  <a:tcPr/>
                </a:tc>
                <a:tc>
                  <a:txBody>
                    <a:bodyPr/>
                    <a:lstStyle/>
                    <a:p>
                      <a:r>
                        <a:rPr lang="en-US" altLang="en-IN" sz="1200"/>
                        <a:t>T</a:t>
                      </a:r>
                      <a:r>
                        <a:rPr lang="en-IN" sz="1200"/>
                        <a:t>o compare the per-application helpfulness (i.e., useful and correct responses) and role</a:t>
                      </a:r>
                      <a:endParaRPr lang="en-IN" sz="1200"/>
                    </a:p>
                    <a:p>
                      <a:r>
                        <a:rPr lang="en-IN" sz="1200"/>
                        <a:t>consistency of pre-training-only (PT) and LaMDA models when subject to the same application-specific preconditioning.</a:t>
                      </a:r>
                      <a:endParaRPr lang="en-IN" sz="1200"/>
                    </a:p>
                  </a:txBody>
                  <a:tcPr/>
                </a:tc>
                <a:tc>
                  <a:txBody>
                    <a:bodyPr/>
                    <a:lstStyle/>
                    <a:p>
                      <a:r>
                        <a:rPr lang="en-IN" sz="1200"/>
                        <a:t>LaMDA is conversationally proficient but less specialized for engineering. A domain-specific GPT offers precision and engineering expertise. Choice depends on the context, with LaMDA suitable for general conversations and GPT for technical engineering queries.</a:t>
                      </a:r>
                      <a:endParaRPr lang="en-IN" sz="1200"/>
                    </a:p>
                  </a:txBody>
                  <a:tcPr/>
                </a:tc>
              </a:tr>
              <a:tr h="1737360">
                <a:tc>
                  <a:txBody>
                    <a:bodyPr/>
                    <a:lstStyle/>
                    <a:p>
                      <a:r>
                        <a:rPr lang="en-US" sz="1200" dirty="0"/>
                        <a:t>3</a:t>
                      </a:r>
                      <a:endParaRPr lang="en-US" sz="1200" dirty="0"/>
                    </a:p>
                  </a:txBody>
                  <a:tcPr/>
                </a:tc>
                <a:tc>
                  <a:txBody>
                    <a:bodyPr/>
                    <a:lstStyle/>
                    <a:p>
                      <a:r>
                        <a:rPr lang="en-IN" sz="1200"/>
                        <a:t>ChatGPT 4 (author)</a:t>
                      </a:r>
                      <a:endParaRPr lang="en-IN" sz="1200"/>
                    </a:p>
                    <a:p>
                      <a:r>
                        <a:rPr lang="en-IN" sz="1200"/>
                        <a:t>Sabit Ekin (prompt engineer)</a:t>
                      </a:r>
                      <a:endParaRPr lang="en-IN" sz="1200"/>
                    </a:p>
                    <a:p>
                      <a:r>
                        <a:rPr lang="en-IN" sz="1200"/>
                        <a:t>2023</a:t>
                      </a:r>
                      <a:endParaRPr lang="en-IN" sz="1200"/>
                    </a:p>
                  </a:txBody>
                  <a:tcPr/>
                </a:tc>
                <a:tc>
                  <a:txBody>
                    <a:bodyPr/>
                    <a:lstStyle/>
                    <a:p>
                      <a:r>
                        <a:rPr lang="en-US" altLang="en-IN" sz="1200"/>
                        <a:t>ChatGPT </a:t>
                      </a:r>
                      <a:r>
                        <a:rPr lang="en-IN" sz="1200"/>
                        <a:t>understand and generate text in a wide range of domains.</a:t>
                      </a:r>
                      <a:r>
                        <a:rPr lang="en-US" altLang="en-IN" sz="1200"/>
                        <a:t> But not so clear if not prompted properly</a:t>
                      </a:r>
                      <a:endParaRPr lang="en-US" altLang="en-IN" sz="1200"/>
                    </a:p>
                  </a:txBody>
                  <a:tcPr/>
                </a:tc>
                <a:tc>
                  <a:txBody>
                    <a:bodyPr/>
                    <a:lstStyle/>
                    <a:p>
                      <a:r>
                        <a:rPr lang="en-IN" sz="1200"/>
                        <a:t>P</a:t>
                      </a:r>
                      <a:r>
                        <a:rPr lang="en-US" altLang="en-IN" sz="1200"/>
                        <a:t>rompt Engineering for ChatGPT</a:t>
                      </a:r>
                      <a:endParaRPr lang="en-US" altLang="en-IN" sz="1200"/>
                    </a:p>
                  </a:txBody>
                  <a:tcPr/>
                </a:tc>
                <a:tc>
                  <a:txBody>
                    <a:bodyPr/>
                    <a:lstStyle/>
                    <a:p>
                      <a:r>
                        <a:rPr lang="en-US" altLang="en-IN" sz="1200"/>
                        <a:t>To ensure that t</a:t>
                      </a:r>
                      <a:r>
                        <a:rPr lang="en-IN" sz="1200"/>
                        <a:t>he impact of effective prompt engineering on ChatGPT performance</a:t>
                      </a:r>
                      <a:r>
                        <a:rPr lang="en-US" altLang="en-IN" sz="1200"/>
                        <a:t> using the prompt Engineering</a:t>
                      </a:r>
                      <a:endParaRPr lang="en-US" altLang="en-IN" sz="1200"/>
                    </a:p>
                  </a:txBody>
                  <a:tcPr/>
                </a:tc>
                <a:tc>
                  <a:txBody>
                    <a:bodyPr/>
                    <a:lstStyle/>
                    <a:p>
                      <a:r>
                        <a:rPr lang="en-US" altLang="en-IN" sz="1200"/>
                        <a:t>This paper specifies more about how the prompts can affect the GPT pre-training analysis and more, but no mention is made of how they make prompts effective, which is the main objective of the GPT with more specific engineering results.</a:t>
                      </a:r>
                      <a:endParaRPr lang="en-US" altLang="en-IN" sz="120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0375"/>
          </a:xfrm>
          <a:prstGeom prst="rect">
            <a:avLst/>
          </a:prstGeom>
          <a:noFill/>
        </p:spPr>
        <p:txBody>
          <a:bodyPr wrap="square" rtlCol="0">
            <a:spAutoFit/>
          </a:bodyPr>
          <a:lstStyle/>
          <a:p>
            <a:r>
              <a:rPr lang="en-US" sz="2400" b="1" dirty="0">
                <a:solidFill>
                  <a:srgbClr val="C00000"/>
                </a:solidFill>
                <a:latin typeface="+mj-lt"/>
                <a:sym typeface="+mn-ea"/>
              </a:rPr>
              <a:t>Comparision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nvGraphicFramePr>
        <p:xfrm>
          <a:off x="59690" y="381000"/>
          <a:ext cx="8991600" cy="6430645"/>
        </p:xfrm>
        <a:graphic>
          <a:graphicData uri="http://schemas.openxmlformats.org/drawingml/2006/table">
            <a:tbl>
              <a:tblPr firstRow="1" bandRow="1">
                <a:tableStyleId>{5C22544A-7EE6-4342-B048-85BDC9FD1C3A}</a:tableStyleId>
              </a:tblPr>
              <a:tblGrid>
                <a:gridCol w="580390"/>
                <a:gridCol w="1128395"/>
                <a:gridCol w="1384300"/>
                <a:gridCol w="1630680"/>
                <a:gridCol w="1978660"/>
                <a:gridCol w="2289175"/>
              </a:tblGrid>
              <a:tr h="1245870">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tr>
              <a:tr h="2477135">
                <a:tc>
                  <a:txBody>
                    <a:bodyPr/>
                    <a:lstStyle/>
                    <a:p>
                      <a:r>
                        <a:rPr lang="en-US" altLang="en-IN" sz="1200" dirty="0"/>
                        <a:t>4</a:t>
                      </a:r>
                      <a:endParaRPr lang="en-US" altLang="en-IN" sz="1200" dirty="0"/>
                    </a:p>
                  </a:txBody>
                  <a:tcPr/>
                </a:tc>
                <a:tc>
                  <a:txBody>
                    <a:bodyPr/>
                    <a:lstStyle/>
                    <a:p>
                      <a:r>
                        <a:rPr lang="en-IN" sz="1200"/>
                        <a:t>Kurt Shuster</a:t>
                      </a:r>
                      <a:endParaRPr lang="en-IN" sz="1200"/>
                    </a:p>
                    <a:p>
                      <a:r>
                        <a:rPr lang="en-IN" sz="1200"/>
                        <a:t>, Jing Xu</a:t>
                      </a:r>
                      <a:endParaRPr lang="en-IN" sz="1200"/>
                    </a:p>
                    <a:p>
                      <a:r>
                        <a:rPr lang="en-IN" sz="1200"/>
                        <a:t>, Mojtaba Komeili</a:t>
                      </a:r>
                      <a:endParaRPr lang="en-IN" sz="1200"/>
                    </a:p>
                    <a:p>
                      <a:r>
                        <a:rPr lang="en-IN" sz="1200"/>
                        <a:t>, Da Ju</a:t>
                      </a:r>
                      <a:endParaRPr lang="en-IN" sz="1200"/>
                    </a:p>
                    <a:p>
                      <a:r>
                        <a:rPr lang="en-IN" sz="1200"/>
                        <a:t>Meta AI + Mila / McGill University</a:t>
                      </a:r>
                      <a:endParaRPr lang="en-IN" sz="1200"/>
                    </a:p>
                    <a:p>
                      <a:r>
                        <a:rPr lang="en-IN" sz="1200"/>
                        <a:t>10 Aug 2022</a:t>
                      </a:r>
                      <a:endParaRPr lang="en-IN" sz="1200"/>
                    </a:p>
                  </a:txBody>
                  <a:tcPr/>
                </a:tc>
                <a:tc>
                  <a:txBody>
                    <a:bodyPr/>
                    <a:lstStyle/>
                    <a:p>
                      <a:r>
                        <a:rPr lang="en-US" altLang="en-IN" sz="1200"/>
                        <a:t>T</a:t>
                      </a:r>
                      <a:r>
                        <a:rPr lang="en-IN" sz="1200"/>
                        <a:t>he demand for human-like natural language understanding and generation across various applications, including chatbots, content generation, and virtual assistants.</a:t>
                      </a:r>
                      <a:endParaRPr lang="en-IN" sz="1200"/>
                    </a:p>
                  </a:txBody>
                  <a:tcPr/>
                </a:tc>
                <a:tc>
                  <a:txBody>
                    <a:bodyPr/>
                    <a:lstStyle/>
                    <a:p>
                      <a:r>
                        <a:rPr lang="en-IN" sz="1200"/>
                        <a:t>BlenderBot 3: a deployed conversational agent that continually</a:t>
                      </a:r>
                      <a:endParaRPr lang="en-IN" sz="1200"/>
                    </a:p>
                    <a:p>
                      <a:r>
                        <a:rPr lang="en-IN" sz="1200"/>
                        <a:t>learns to</a:t>
                      </a:r>
                      <a:endParaRPr lang="en-IN" sz="1200"/>
                    </a:p>
                    <a:p>
                      <a:r>
                        <a:rPr lang="en-IN" sz="1200"/>
                        <a:t>responsibly engage</a:t>
                      </a:r>
                      <a:r>
                        <a:rPr lang="en-US" altLang="en-IN" sz="1200"/>
                        <a:t>.</a:t>
                      </a:r>
                      <a:endParaRPr lang="en-US" altLang="en-IN" sz="1200"/>
                    </a:p>
                  </a:txBody>
                  <a:tcPr/>
                </a:tc>
                <a:tc>
                  <a:txBody>
                    <a:bodyPr/>
                    <a:lstStyle/>
                    <a:p>
                      <a:r>
                        <a:rPr lang="en-IN" sz="1200"/>
                        <a:t>Pre-training large language models has pushed the</a:t>
                      </a:r>
                      <a:endParaRPr lang="en-IN" sz="1200"/>
                    </a:p>
                    <a:p>
                      <a:r>
                        <a:rPr lang="en-IN" sz="1200"/>
                        <a:t>boundaries of open-domain dialogue agents</a:t>
                      </a:r>
                      <a:endParaRPr lang="en-IN" sz="1200"/>
                    </a:p>
                    <a:p>
                      <a:r>
                        <a:rPr lang="en-IN" sz="1200"/>
                        <a:t>however growing evidence has shown</a:t>
                      </a:r>
                      <a:endParaRPr lang="en-IN" sz="1200"/>
                    </a:p>
                    <a:p>
                      <a:r>
                        <a:rPr lang="en-IN" sz="1200"/>
                        <a:t>that fine-tuning these models gives further considerable gains on the tasks people care about</a:t>
                      </a:r>
                      <a:endParaRPr lang="en-IN" sz="1200"/>
                    </a:p>
                  </a:txBody>
                  <a:tcPr/>
                </a:tc>
                <a:tc>
                  <a:txBody>
                    <a:bodyPr/>
                    <a:lstStyle/>
                    <a:p>
                      <a:r>
                        <a:rPr lang="en-IN" sz="1200"/>
                        <a:t>BlenderBot 3 excels in general conversations but lacks domain-specific engineering knowledge. A GPT model fine-tuned for engineering provides specialized, accurate answers. The choice depends on the context, with BlenderBot 3 for general chat and GPT for engineering-related queries.</a:t>
                      </a:r>
                      <a:endParaRPr lang="en-IN" sz="1200"/>
                    </a:p>
                  </a:txBody>
                  <a:tcPr/>
                </a:tc>
              </a:tr>
              <a:tr h="2707640">
                <a:tc>
                  <a:txBody>
                    <a:bodyPr/>
                    <a:lstStyle/>
                    <a:p>
                      <a:r>
                        <a:rPr lang="en-US" altLang="en-IN" sz="1200" dirty="0"/>
                        <a:t>5</a:t>
                      </a:r>
                      <a:endParaRPr lang="en-US" altLang="en-IN" sz="1200" dirty="0"/>
                    </a:p>
                  </a:txBody>
                  <a:tcPr/>
                </a:tc>
                <a:tc>
                  <a:txBody>
                    <a:bodyPr/>
                    <a:lstStyle/>
                    <a:p>
                      <a:r>
                        <a:rPr lang="en-IN" sz="1200"/>
                        <a:t>Amelia Glaese</a:t>
                      </a:r>
                      <a:endParaRPr lang="en-IN" sz="1200"/>
                    </a:p>
                    <a:p>
                      <a:r>
                        <a:rPr lang="en-IN" sz="1200"/>
                        <a:t>, Nat McAleese</a:t>
                      </a:r>
                      <a:endParaRPr lang="en-IN" sz="1200"/>
                    </a:p>
                    <a:p>
                      <a:r>
                        <a:rPr lang="en-IN" sz="1200"/>
                        <a:t>,MajaTrebacz</a:t>
                      </a:r>
                      <a:endParaRPr lang="en-IN" sz="1200"/>
                    </a:p>
                    <a:p>
                      <a:r>
                        <a:rPr lang="en-IN" sz="1200"/>
                        <a:t>,John Aslanides</a:t>
                      </a:r>
                      <a:endParaRPr lang="en-IN" sz="1200"/>
                    </a:p>
                    <a:p>
                      <a:r>
                        <a:rPr lang="en-IN" sz="1200"/>
                        <a:t>, Vlad Firoiu, Timo Ewalds, Maribeth Rauh,</a:t>
                      </a:r>
                      <a:endParaRPr lang="en-IN" sz="1200"/>
                    </a:p>
                    <a:p>
                      <a:r>
                        <a:rPr lang="en-IN" sz="1200"/>
                        <a:t>28 Sep 2022</a:t>
                      </a:r>
                      <a:endParaRPr lang="en-IN" sz="1200"/>
                    </a:p>
                  </a:txBody>
                  <a:tcPr/>
                </a:tc>
                <a:tc>
                  <a:txBody>
                    <a:bodyPr/>
                    <a:lstStyle/>
                    <a:p>
                      <a:r>
                        <a:rPr lang="en-IN" sz="1200" dirty="0"/>
                        <a:t> </a:t>
                      </a:r>
                      <a:r>
                        <a:rPr lang="en-US" altLang="en-IN" sz="1200" dirty="0"/>
                        <a:t>T</a:t>
                      </a:r>
                      <a:r>
                        <a:rPr lang="en-IN" sz="1200" dirty="0"/>
                        <a:t>o facilitate human-computer interactions, enhance user experiences, and assist with tasks that require advanced natural language processing and generation capabilities</a:t>
                      </a:r>
                      <a:endParaRPr lang="en-IN" sz="1200" dirty="0"/>
                    </a:p>
                  </a:txBody>
                  <a:tcPr/>
                </a:tc>
                <a:tc>
                  <a:txBody>
                    <a:bodyPr/>
                    <a:lstStyle/>
                    <a:p>
                      <a:r>
                        <a:rPr lang="en-IN" sz="1200"/>
                        <a:t>Improving alignment of dialogue agents via</a:t>
                      </a:r>
                      <a:endParaRPr lang="en-IN" sz="1200"/>
                    </a:p>
                    <a:p>
                      <a:r>
                        <a:rPr lang="en-IN" sz="1200"/>
                        <a:t>targeted human judgements</a:t>
                      </a:r>
                      <a:endParaRPr lang="en-IN" sz="1200"/>
                    </a:p>
                  </a:txBody>
                  <a:tcPr/>
                </a:tc>
                <a:tc>
                  <a:txBody>
                    <a:bodyPr/>
                    <a:lstStyle/>
                    <a:p>
                      <a:r>
                        <a:rPr lang="en-IN" sz="1200"/>
                        <a:t>Building helpful, correct, and harmless agents out of raw generative models involves both width and</a:t>
                      </a:r>
                      <a:endParaRPr lang="en-IN" sz="1200"/>
                    </a:p>
                    <a:p>
                      <a:r>
                        <a:rPr lang="en-IN" sz="1200"/>
                        <a:t>depth: width to deal with the detailed complexity of goals and topics, and depth to handle each of</a:t>
                      </a:r>
                      <a:endParaRPr lang="en-IN" sz="1200"/>
                    </a:p>
                    <a:p>
                      <a:r>
                        <a:rPr lang="en-IN" sz="1200"/>
                        <a:t>these carefully and correctly</a:t>
                      </a:r>
                      <a:r>
                        <a:rPr lang="en-US" altLang="en-IN" sz="1200"/>
                        <a:t>.</a:t>
                      </a:r>
                      <a:endParaRPr lang="en-US" altLang="en-IN" sz="1200"/>
                    </a:p>
                  </a:txBody>
                  <a:tcPr/>
                </a:tc>
                <a:tc>
                  <a:txBody>
                    <a:bodyPr/>
                    <a:lstStyle/>
                    <a:p>
                      <a:r>
                        <a:rPr lang="en-IN" sz="1200"/>
                        <a:t> "Improving alignment of dialogue agents via targeted human judgments" prioritizes versatility and responsiveness, allowing adaptation to various user needs. An engineering-specific GPT excels in technical tasks but may lack the flexibility for general conversation. </a:t>
                      </a:r>
                      <a:endParaRPr lang="en-IN" sz="120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304800"/>
            <a:ext cx="8991600" cy="829945"/>
          </a:xfrm>
          <a:prstGeom prst="rect">
            <a:avLst/>
          </a:prstGeom>
          <a:noFill/>
        </p:spPr>
        <p:txBody>
          <a:bodyPr wrap="square" rtlCol="0">
            <a:spAutoFit/>
          </a:bodyPr>
          <a:lstStyle/>
          <a:p>
            <a:r>
              <a:rPr lang="en-US" sz="2400" b="1" dirty="0">
                <a:solidFill>
                  <a:srgbClr val="C00000"/>
                </a:solidFill>
                <a:latin typeface="+mj-lt"/>
                <a:sym typeface="+mn-ea"/>
              </a:rPr>
              <a:t>Implementation of Existing System</a:t>
            </a:r>
            <a:endParaRPr lang="en-US" sz="2400" b="1" dirty="0">
              <a:solidFill>
                <a:srgbClr val="C00000"/>
              </a:solidFill>
              <a:latin typeface="+mj-lt"/>
            </a:endParaRPr>
          </a:p>
          <a:p>
            <a:endParaRPr lang="en-US" sz="2400" dirty="0">
              <a:solidFill>
                <a:srgbClr val="FF0000"/>
              </a:solidFill>
              <a:latin typeface="+mj-lt"/>
              <a:cs typeface="Times New Roman" panose="02020603050405020304" pitchFamily="18" charset="0"/>
            </a:endParaRPr>
          </a:p>
        </p:txBody>
      </p:sp>
      <p:sp>
        <p:nvSpPr>
          <p:cNvPr id="7" name="CustomShape 1"/>
          <p:cNvSpPr/>
          <p:nvPr/>
        </p:nvSpPr>
        <p:spPr>
          <a:xfrm>
            <a:off x="381000" y="762000"/>
            <a:ext cx="8381160" cy="75600"/>
          </a:xfrm>
          <a:prstGeom prst="rect">
            <a:avLst/>
          </a:prstGeom>
          <a:solidFill>
            <a:srgbClr val="7030A0"/>
          </a:solidFill>
          <a:ln w="25560">
            <a:solidFill>
              <a:srgbClr val="3A5F8B"/>
            </a:solidFill>
            <a:round/>
          </a:ln>
        </p:spPr>
        <p:txBody>
          <a:bodyPr/>
          <a:lstStyle/>
          <a:p>
            <a:endParaRPr lang="en-IN"/>
          </a:p>
        </p:txBody>
      </p:sp>
      <p:pic>
        <p:nvPicPr>
          <p:cNvPr id="2" name="Picture 1"/>
          <p:cNvPicPr>
            <a:picLocks noChangeAspect="1"/>
          </p:cNvPicPr>
          <p:nvPr/>
        </p:nvPicPr>
        <p:blipFill>
          <a:blip r:embed="rId1"/>
          <a:stretch>
            <a:fillRect/>
          </a:stretch>
        </p:blipFill>
        <p:spPr>
          <a:xfrm>
            <a:off x="381635" y="2132330"/>
            <a:ext cx="8380730" cy="3655695"/>
          </a:xfrm>
          <a:prstGeom prst="rect">
            <a:avLst/>
          </a:prstGeom>
          <a:noFill/>
          <a:ln>
            <a:noFill/>
          </a:ln>
        </p:spPr>
      </p:pic>
      <p:sp>
        <p:nvSpPr>
          <p:cNvPr id="3" name="Text Box 2"/>
          <p:cNvSpPr txBox="1"/>
          <p:nvPr/>
        </p:nvSpPr>
        <p:spPr>
          <a:xfrm>
            <a:off x="381635" y="1144905"/>
            <a:ext cx="8380730" cy="922020"/>
          </a:xfrm>
          <a:prstGeom prst="rect">
            <a:avLst/>
          </a:prstGeom>
          <a:noFill/>
        </p:spPr>
        <p:txBody>
          <a:bodyPr wrap="square" rtlCol="0">
            <a:spAutoFit/>
          </a:bodyPr>
          <a:p>
            <a:r>
              <a:rPr lang="en-US"/>
              <a:t>Implementation of </a:t>
            </a:r>
            <a:r>
              <a:rPr lang="en-IN">
                <a:sym typeface="+mn-ea"/>
              </a:rPr>
              <a:t>Training language models to follow instructions</a:t>
            </a:r>
            <a:endParaRPr lang="en-IN"/>
          </a:p>
          <a:p>
            <a:r>
              <a:rPr lang="en-IN">
                <a:sym typeface="+mn-ea"/>
              </a:rPr>
              <a:t>with human feedback</a:t>
            </a:r>
            <a:endParaRPr lang="en-IN"/>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304800"/>
            <a:ext cx="8991600" cy="829945"/>
          </a:xfrm>
          <a:prstGeom prst="rect">
            <a:avLst/>
          </a:prstGeom>
          <a:noFill/>
        </p:spPr>
        <p:txBody>
          <a:bodyPr wrap="square" rtlCol="0">
            <a:spAutoFit/>
          </a:bodyPr>
          <a:lstStyle/>
          <a:p>
            <a:r>
              <a:rPr lang="en-US" sz="2400" b="1" dirty="0">
                <a:solidFill>
                  <a:srgbClr val="C00000"/>
                </a:solidFill>
                <a:latin typeface="+mj-lt"/>
                <a:sym typeface="+mn-ea"/>
              </a:rPr>
              <a:t>Implementation of Existing System</a:t>
            </a:r>
            <a:endParaRPr lang="en-US" sz="2400" b="1" dirty="0">
              <a:solidFill>
                <a:srgbClr val="C00000"/>
              </a:solidFill>
              <a:latin typeface="+mj-lt"/>
            </a:endParaRPr>
          </a:p>
          <a:p>
            <a:endParaRPr lang="en-US" sz="2400" dirty="0">
              <a:solidFill>
                <a:srgbClr val="FF0000"/>
              </a:solidFill>
              <a:latin typeface="+mj-lt"/>
              <a:cs typeface="Times New Roman" panose="02020603050405020304" pitchFamily="18" charset="0"/>
            </a:endParaRPr>
          </a:p>
        </p:txBody>
      </p:sp>
      <p:sp>
        <p:nvSpPr>
          <p:cNvPr id="7" name="CustomShape 1"/>
          <p:cNvSpPr/>
          <p:nvPr/>
        </p:nvSpPr>
        <p:spPr>
          <a:xfrm>
            <a:off x="381000" y="762000"/>
            <a:ext cx="8381160" cy="75600"/>
          </a:xfrm>
          <a:prstGeom prst="rect">
            <a:avLst/>
          </a:prstGeom>
          <a:solidFill>
            <a:srgbClr val="7030A0"/>
          </a:solidFill>
          <a:ln w="25560">
            <a:solidFill>
              <a:srgbClr val="3A5F8B"/>
            </a:solidFill>
            <a:round/>
          </a:ln>
        </p:spPr>
        <p:txBody>
          <a:bodyPr/>
          <a:lstStyle/>
          <a:p>
            <a:endParaRPr lang="en-IN"/>
          </a:p>
        </p:txBody>
      </p:sp>
      <p:sp>
        <p:nvSpPr>
          <p:cNvPr id="3" name="Text Box 2"/>
          <p:cNvSpPr txBox="1"/>
          <p:nvPr/>
        </p:nvSpPr>
        <p:spPr>
          <a:xfrm>
            <a:off x="381635" y="1144905"/>
            <a:ext cx="8380730" cy="368300"/>
          </a:xfrm>
          <a:prstGeom prst="rect">
            <a:avLst/>
          </a:prstGeom>
          <a:noFill/>
        </p:spPr>
        <p:txBody>
          <a:bodyPr wrap="square" rtlCol="0">
            <a:spAutoFit/>
          </a:bodyPr>
          <a:p>
            <a:r>
              <a:rPr lang="en-US"/>
              <a:t>Implementation of </a:t>
            </a:r>
            <a:r>
              <a:rPr lang="en-US" altLang="en-IN">
                <a:sym typeface="+mn-ea"/>
              </a:rPr>
              <a:t>Blenderbot3 </a:t>
            </a:r>
            <a:endParaRPr lang="en-US" altLang="en-IN"/>
          </a:p>
        </p:txBody>
      </p:sp>
      <p:pic>
        <p:nvPicPr>
          <p:cNvPr id="18" name="Picture 1"/>
          <p:cNvPicPr>
            <a:picLocks noChangeAspect="1"/>
          </p:cNvPicPr>
          <p:nvPr/>
        </p:nvPicPr>
        <p:blipFill>
          <a:blip r:embed="rId1"/>
          <a:stretch>
            <a:fillRect/>
          </a:stretch>
        </p:blipFill>
        <p:spPr>
          <a:xfrm>
            <a:off x="456565" y="1638300"/>
            <a:ext cx="8305800" cy="3581400"/>
          </a:xfrm>
          <a:prstGeom prst="rect">
            <a:avLst/>
          </a:prstGeom>
          <a:noFill/>
          <a:ln>
            <a:noFill/>
          </a:ln>
        </p:spPr>
      </p:pic>
      <p:sp>
        <p:nvSpPr>
          <p:cNvPr id="5" name="Text Box 4"/>
          <p:cNvSpPr txBox="1"/>
          <p:nvPr/>
        </p:nvSpPr>
        <p:spPr>
          <a:xfrm>
            <a:off x="381635" y="5445125"/>
            <a:ext cx="8381365" cy="1198880"/>
          </a:xfrm>
          <a:prstGeom prst="rect">
            <a:avLst/>
          </a:prstGeom>
          <a:noFill/>
        </p:spPr>
        <p:txBody>
          <a:bodyPr wrap="square" rtlCol="0">
            <a:spAutoFit/>
          </a:bodyPr>
          <a:p>
            <a:r>
              <a:rPr lang="en-US"/>
              <a:t>This is how it is deployed, but the implementation of BlenderBot3 involves how the many modules are followed by training, deployment, and continual learning. To conclude with that, models like LaMDA, Llama, and GPT-4 follow a similar structure to train themselves and learn.</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381000" y="457200"/>
            <a:ext cx="3048000" cy="523220"/>
          </a:xfrm>
          <a:prstGeom prst="rect">
            <a:avLst/>
          </a:prstGeom>
          <a:noFill/>
        </p:spPr>
        <p:txBody>
          <a:bodyPr wrap="square" rtlCol="0">
            <a:spAutoFit/>
          </a:bodyPr>
          <a:lstStyle/>
          <a:p>
            <a:r>
              <a:rPr lang="en-US" sz="2800" b="1" dirty="0">
                <a:solidFill>
                  <a:srgbClr val="C00000"/>
                </a:solidFill>
                <a:latin typeface="+mj-lt"/>
              </a:rPr>
              <a:t>Result</a:t>
            </a:r>
            <a:endParaRPr lang="en-US" sz="2800" b="1" dirty="0">
              <a:solidFill>
                <a:srgbClr val="C00000"/>
              </a:solidFill>
              <a:latin typeface="+mj-lt"/>
            </a:endParaRPr>
          </a:p>
        </p:txBody>
      </p:sp>
      <p:sp>
        <p:nvSpPr>
          <p:cNvPr id="2" name="Text Box 1"/>
          <p:cNvSpPr txBox="1"/>
          <p:nvPr/>
        </p:nvSpPr>
        <p:spPr>
          <a:xfrm>
            <a:off x="457835" y="1232535"/>
            <a:ext cx="8380730" cy="4769485"/>
          </a:xfrm>
          <a:prstGeom prst="rect">
            <a:avLst/>
          </a:prstGeom>
          <a:noFill/>
        </p:spPr>
        <p:txBody>
          <a:bodyPr wrap="square" rtlCol="0">
            <a:spAutoFit/>
          </a:bodyPr>
          <a:p>
            <a:pPr algn="just"/>
            <a:r>
              <a:rPr lang="en-US" sz="1600"/>
              <a:t>The study discusses solutions for language models in engineering: </a:t>
            </a:r>
            <a:endParaRPr lang="en-US" sz="1600"/>
          </a:p>
          <a:p>
            <a:pPr algn="just"/>
            <a:r>
              <a:rPr lang="en-US" sz="1600"/>
              <a:t>1) Training Language Models to Follow Instructions with Human Feedback: This approach focuses on training language models to understand and follow instructions more accurately with human feedback. This can improve efficiency in handling engineering-related queries.</a:t>
            </a:r>
            <a:endParaRPr lang="en-US" sz="1600"/>
          </a:p>
          <a:p>
            <a:pPr algn="just"/>
            <a:endParaRPr lang="en-US" sz="1600"/>
          </a:p>
          <a:p>
            <a:pPr algn="just"/>
            <a:r>
              <a:rPr lang="en-US" sz="1600"/>
              <a:t>2) LaMDA: Language Models for Dialog Applications: This approach focuses on improving conversational abilities in language models, making interactions more natural and engaging. While not tailored specifically for engineering tasks, LaMDA can make interactions more user-friendly.</a:t>
            </a:r>
            <a:endParaRPr lang="en-US" sz="1600"/>
          </a:p>
          <a:p>
            <a:pPr algn="just"/>
            <a:endParaRPr lang="en-US" sz="1600"/>
          </a:p>
          <a:p>
            <a:pPr algn="just"/>
            <a:r>
              <a:rPr lang="en-US" sz="1600"/>
              <a:t>3) BlenderBot 3: A Deployed Conversational Agent that Continually Learns to Responsibly Engage: This approach focuses on safety, collecting user feedback, and enhancing conversational abilities. It can be applied to engineering tasks where safety and accuracy are paramount.</a:t>
            </a:r>
            <a:endParaRPr lang="en-US" sz="1600"/>
          </a:p>
          <a:p>
            <a:pPr algn="just"/>
            <a:endParaRPr lang="en-US" sz="1600"/>
          </a:p>
          <a:p>
            <a:pPr algn="just"/>
            <a:r>
              <a:rPr lang="en-US" sz="1600"/>
              <a:t>The ideal approach is to combine aspects of all three solutions, training language models with engineering-specific data, improving conversational aspects, and ensuring responsible and continuous learning. This will enable a language model like ChatGPT to efficiently handle various engineering tasks while maintaining safety and user-friendliness.</a:t>
            </a:r>
            <a:endParaRPr 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9142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381000" y="3810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 Box 1"/>
          <p:cNvSpPr txBox="1"/>
          <p:nvPr/>
        </p:nvSpPr>
        <p:spPr>
          <a:xfrm>
            <a:off x="838200" y="1410970"/>
            <a:ext cx="7615555" cy="2861310"/>
          </a:xfrm>
          <a:prstGeom prst="rect">
            <a:avLst/>
          </a:prstGeom>
          <a:noFill/>
        </p:spPr>
        <p:txBody>
          <a:bodyPr wrap="square" rtlCol="0">
            <a:spAutoFit/>
          </a:bodyPr>
          <a:p>
            <a:r>
              <a:rPr lang="en-US"/>
              <a:t>In conclusion, the study suggests using human feedback-based language model training for task-specific precision in engineering applications. LaMDA enhances conversational aspects, making interactions with technical professionals smoother. BlendBot 3 is suitable for engineering applications where AI safety and accuracy are crucial. A comprehensive approach integrating these methods will enhance the model's effectiveness in engineering applications and the final output. and can make an impact on how the progresses on how the models need to be trained and how the prompts are used for specializing things like engineering and can make an impact on the GPT model.</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Outline</a:t>
            </a:r>
            <a:endParaRPr>
              <a:solidFill>
                <a:srgbClr val="C00000"/>
              </a:solidFill>
            </a:endParaRPr>
          </a:p>
        </p:txBody>
      </p:sp>
      <p:sp>
        <p:nvSpPr>
          <p:cNvPr id="45" name="CustomShape 3"/>
          <p:cNvSpPr/>
          <p:nvPr/>
        </p:nvSpPr>
        <p:spPr>
          <a:xfrm>
            <a:off x="914400" y="1258740"/>
            <a:ext cx="6477000" cy="4456260"/>
          </a:xfrm>
          <a:prstGeom prst="rect">
            <a:avLst/>
          </a:prstGeom>
        </p:spPr>
        <p:txBody>
          <a:bodyPr lIns="90000" tIns="45000" rIns="90000" bIns="45000"/>
          <a:lstStyle/>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Abstract </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Introduction </a:t>
            </a:r>
            <a:endParaRPr lang="en-IN" sz="2000" b="1" dirty="0">
              <a:solidFill>
                <a:srgbClr val="000000"/>
              </a:solidFill>
              <a:latin typeface="Bookman Old Style" panose="02050604050505020204" pitchFamily="18" charset="0"/>
            </a:endParaRPr>
          </a:p>
          <a:p>
            <a:pPr>
              <a:lnSpc>
                <a:spcPct val="150000"/>
              </a:lnSpc>
              <a:buFont typeface="Arial" panose="020B0604020202020204"/>
              <a:buChar char="•"/>
            </a:pPr>
            <a:r>
              <a:rPr lang="en-IN" sz="2000" b="1" dirty="0">
                <a:solidFill>
                  <a:srgbClr val="000000"/>
                </a:solidFill>
                <a:latin typeface="Bookman Old Style" panose="02050604050505020204" pitchFamily="18" charset="0"/>
              </a:rPr>
              <a:t> Research Objective </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Problem Definition</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Scope of the Project</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Literature Review</a:t>
            </a:r>
            <a:endParaRPr lang="en-IN" sz="2000" b="1" dirty="0">
              <a:solidFill>
                <a:srgbClr val="000000"/>
              </a:solidFill>
              <a:latin typeface="Bookman Old Style" panose="02050604050505020204" pitchFamily="18" charset="0"/>
            </a:endParaRPr>
          </a:p>
          <a:p>
            <a:pPr>
              <a:lnSpc>
                <a:spcPct val="130000"/>
              </a:lnSpc>
              <a:buFont typeface="Arial" panose="020B0604020202020204" pitchFamily="34" charset="0"/>
              <a:buChar char="•"/>
            </a:pPr>
            <a:r>
              <a:rPr lang="en-IN" sz="2000" b="1" dirty="0">
                <a:solidFill>
                  <a:srgbClr val="000000"/>
                </a:solidFill>
                <a:latin typeface="Bookman Old Style" panose="02050604050505020204" pitchFamily="18" charset="0"/>
              </a:rPr>
              <a:t> Implementation of Existing system</a:t>
            </a:r>
            <a:endParaRPr lang="en-IN" sz="2000" b="1" dirty="0">
              <a:solidFill>
                <a:srgbClr val="000000"/>
              </a:solidFill>
              <a:latin typeface="Bookman Old Style" panose="02050604050505020204" pitchFamily="18" charset="0"/>
            </a:endParaRPr>
          </a:p>
          <a:p>
            <a:pPr>
              <a:lnSpc>
                <a:spcPct val="130000"/>
              </a:lnSpc>
              <a:buFont typeface="Arial" panose="020B0604020202020204" pitchFamily="34" charset="0"/>
              <a:buChar char="•"/>
            </a:pPr>
            <a:r>
              <a:rPr lang="en-IN" sz="2000" b="1" dirty="0">
                <a:solidFill>
                  <a:srgbClr val="000000"/>
                </a:solidFill>
                <a:latin typeface="Bookman Old Style" panose="02050604050505020204" pitchFamily="18" charset="0"/>
              </a:rPr>
              <a:t> Conclusion</a:t>
            </a:r>
            <a:endParaRPr lang="en-IN" sz="2000" b="1" dirty="0">
              <a:solidFill>
                <a:srgbClr val="000000"/>
              </a:solidFill>
              <a:latin typeface="Bookman Old Style" panose="02050604050505020204" pitchFamily="18" charset="0"/>
            </a:endParaRPr>
          </a:p>
          <a:p>
            <a:pPr>
              <a:lnSpc>
                <a:spcPct val="110000"/>
              </a:lnSpc>
              <a:buFont typeface="Arial" panose="020B0604020202020204" pitchFamily="34" charset="0"/>
              <a:buChar char="•"/>
            </a:pPr>
            <a:r>
              <a:rPr lang="en-IN" sz="2000" b="1" dirty="0">
                <a:solidFill>
                  <a:srgbClr val="000000"/>
                </a:solidFill>
                <a:latin typeface="Bookman Old Style" panose="02050604050505020204" pitchFamily="18" charset="0"/>
              </a:rPr>
              <a:t> References</a:t>
            </a:r>
            <a:r>
              <a:rPr lang="en-IN" sz="2800" b="1" dirty="0">
                <a:solidFill>
                  <a:srgbClr val="000000"/>
                </a:solidFill>
                <a:latin typeface="Calibri" panose="020F0502020204030204"/>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3810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304800" y="3810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 Box 1"/>
          <p:cNvSpPr txBox="1"/>
          <p:nvPr/>
        </p:nvSpPr>
        <p:spPr>
          <a:xfrm>
            <a:off x="398145" y="1077595"/>
            <a:ext cx="8333105" cy="16202660"/>
          </a:xfrm>
          <a:prstGeom prst="rect">
            <a:avLst/>
          </a:prstGeom>
          <a:noFill/>
        </p:spPr>
        <p:txBody>
          <a:bodyPr wrap="square" rtlCol="0">
            <a:noAutofit/>
          </a:bodyPr>
          <a:p>
            <a:pPr algn="just"/>
            <a:r>
              <a:rPr lang="en-US" sz="1600"/>
              <a:t>[1].Long Ouyang, Jeff Wu,  Xu Jiang, Diogo Almeida, Carroll L. Wainwright,       Pamela Mishkin, Chong Zhang, Sandhini Agarwal, Katarina Slama, Alex Ray, Amanda Askell, Peter Welinder Paul Christiano,  Jan Leike, Ryan Lowe, OpenAI, “Training language models to follow instructions with human feedback”, arXiv:2203.02155v1 [cs.CL] 4 Mar 2022.</a:t>
            </a:r>
            <a:endParaRPr lang="en-US" sz="1600"/>
          </a:p>
          <a:p>
            <a:pPr algn="just"/>
            <a:r>
              <a:rPr lang="en-US" sz="1600"/>
              <a:t>[2].Alec Radford, Karthik Narasimhan, Tim Salimans, Ilya Sutskever, OpenAI, “Improving Language Understanding by Generative Pre-Training”, </a:t>
            </a:r>
            <a:endParaRPr lang="en-US" sz="1600"/>
          </a:p>
          <a:p>
            <a:pPr algn="just"/>
            <a:r>
              <a:rPr lang="en-US" sz="1600"/>
              <a:t>https://s3-us-west-2.amazonaws.com/openai-assets/research-covers/language-unsupervised/language_understanding_paper.pdf</a:t>
            </a:r>
            <a:endParaRPr lang="en-US" sz="1600"/>
          </a:p>
          <a:p>
            <a:pPr algn="just"/>
            <a:r>
              <a:rPr lang="en-US" sz="1600"/>
              <a:t>[3].Romal Thoppilan, Daniel De Freitas, Jamie Hall, Noam Shazeer, Apoorv Kulshreshtha, Heng-Tze Cheng, Alicia Jin, Taylor Bos, Leslie Baker, Yu Du YaGuang Li, Hongrae Lee Huaixiu Steven Zheng Amin Ghafouri Marcelo Matthew Lamm Viktoriya Kuzmina Joe Fenton Aaron Cohen Rachel Bernstein Ray Kurzweil Blaise Aguera-Arcas Claire Cui Marian Croak Ed Chi Quoc Le, Google, “LaMDA: Language Models for Dialog Applications”, arXiv:2201.08239v3 [cs.CL] 10 Feb 2022</a:t>
            </a:r>
            <a:endParaRPr lang="en-US" sz="1600"/>
          </a:p>
          <a:p>
            <a:pPr algn="just"/>
            <a:r>
              <a:rPr lang="en-US" sz="1600"/>
              <a:t>[4].Kurt Shuster† , Jing Xu† , Mojtaba Komeili† , Da Ju† , Eric Michael Smith, Stephen Roller, Megan Ung, Moya Chen, Kushal Arora+, Arthur Szlam, Y-Lan Boureau, Melanie Kambadur, Jason Weston Meta AI + Mila / McGill University, “BlenderBot 3: a deployed conversational agent that continually∗ learns to responsibly engage”, arXiv:2208.03188v3 [cs.CL] 10 Aug 2022.</a:t>
            </a:r>
            <a:endParaRPr lang="en-US" sz="1600"/>
          </a:p>
          <a:p>
            <a:pPr algn="just"/>
            <a:endParaRPr 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3810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304800" y="3810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 Box 1"/>
          <p:cNvSpPr txBox="1"/>
          <p:nvPr/>
        </p:nvSpPr>
        <p:spPr>
          <a:xfrm>
            <a:off x="398145" y="1066800"/>
            <a:ext cx="8333105" cy="17737455"/>
          </a:xfrm>
          <a:prstGeom prst="rect">
            <a:avLst/>
          </a:prstGeom>
          <a:noFill/>
        </p:spPr>
        <p:txBody>
          <a:bodyPr wrap="square" rtlCol="0">
            <a:noAutofit/>
          </a:bodyPr>
          <a:p>
            <a:pPr algn="just"/>
            <a:r>
              <a:rPr lang="en-US" sz="1600">
                <a:sym typeface="+mn-ea"/>
              </a:rPr>
              <a:t>[5].Amelia Glaese* , Nat McAleese* , Maja Trebacz* , John Aslanides* , Vlad Firoiu, Timo Ewalds, Maribeth Rauh, Laura Weidinger, Martin Chadwick, Phoebe Thacker, Lucy Campbell-Gillingham, Jonathan Uesato, Po-Sen Huang, Ramona Comanescu, Fan Yang, Abigail See, Sumanth Dathathri, Rory Greig, Charlie Chen, Doug Fritz, Jaume Sanchez Elias, Richard Green, Soňa Mokrá, Nicholas Fernando, Boxi Wu, Rachel Foley, Susannah Young, Iason Gabriel, William Isaac, John Mellor, Demis Hassabis, Koray Kavukcuoglu, Lisa Anne Hendricks and Geoffrey Irving *Equal contributions, all affiliations DeepMind, “Improving alignment of dialogue agents via targeted human judgements”, arXiv:2209.14375v1 [cs.LG] 28 Sep 2022.</a:t>
            </a:r>
            <a:endParaRPr lang="en-US" sz="1600">
              <a:sym typeface="+mn-ea"/>
            </a:endParaRPr>
          </a:p>
          <a:p>
            <a:pPr algn="just"/>
            <a:r>
              <a:rPr lang="en-US" sz="1600">
                <a:sym typeface="+mn-ea"/>
              </a:rPr>
              <a:t>[6].Ekin, Sabit (2023): “Prompt Engineering For ChatGPT: A Quick Guide To Techniques, Tips, And Best Practices. TechRxiv. Preprint.” https://doi.org/10.36227/techrxiv.22683919.v2</a:t>
            </a:r>
            <a:endParaRPr lang="en-US" sz="1600"/>
          </a:p>
          <a:p>
            <a:pPr algn="just"/>
            <a:r>
              <a:rPr lang="en-US" sz="1600">
                <a:sym typeface="+mn-ea"/>
              </a:rPr>
              <a:t>[7].https://www.deeplearning.ai/</a:t>
            </a:r>
            <a:endParaRPr lang="en-US" sz="1600"/>
          </a:p>
          <a:p>
            <a:pPr algn="just"/>
            <a:r>
              <a:rPr lang="en-US" sz="1600">
                <a:sym typeface="+mn-ea"/>
              </a:rPr>
              <a:t>[8].https://learnprompting.org/docs/basics/instructions</a:t>
            </a:r>
            <a:endParaRPr lang="en-US" sz="1600"/>
          </a:p>
          <a:p>
            <a:pPr algn="just"/>
            <a:r>
              <a:rPr lang="en-US" sz="1600">
                <a:sym typeface="+mn-ea"/>
              </a:rPr>
              <a:t>[9].Prompt engineering: https://www.youtube.com/@engineerprompt</a:t>
            </a:r>
            <a:endParaRPr lang="en-US" sz="1600"/>
          </a:p>
          <a:p>
            <a:pPr algn="just"/>
            <a:r>
              <a:rPr lang="en-US" sz="1600">
                <a:sym typeface="+mn-ea"/>
              </a:rPr>
              <a:t>[10].https://chat.openai.com/</a:t>
            </a:r>
            <a:endParaRPr lang="en-US" sz="1600"/>
          </a:p>
          <a:p>
            <a:pPr algn="just"/>
            <a:r>
              <a:rPr lang="en-US" sz="1600">
                <a:sym typeface="+mn-ea"/>
              </a:rPr>
              <a:t>[11].https://bard.google.com/chat</a:t>
            </a:r>
            <a:endParaRPr lang="en-US" sz="1600"/>
          </a:p>
          <a:p>
            <a:pPr algn="just"/>
            <a:r>
              <a:rPr lang="en-US" sz="1600">
                <a:sym typeface="+mn-ea"/>
              </a:rPr>
              <a:t>[12].https://ai.meta.com/llama/</a:t>
            </a:r>
            <a:endParaRPr lang="en-US" sz="1600"/>
          </a:p>
          <a:p>
            <a:pPr algn="just"/>
            <a:r>
              <a:rPr lang="en-US" sz="1600">
                <a:sym typeface="+mn-ea"/>
              </a:rPr>
              <a:t>[13].Google LaMDA | Discover AI use cases (gpt3demo.com)</a:t>
            </a:r>
            <a:endParaRPr 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A</a:t>
            </a:r>
            <a:r>
              <a:rPr lang="en-IN" sz="3200" b="1" dirty="0">
                <a:solidFill>
                  <a:srgbClr val="000000"/>
                </a:solidFill>
                <a:latin typeface="Arial Black" panose="020B0A04020102020204" pitchFamily="34" charset="0"/>
              </a:rPr>
              <a:t>bstract</a:t>
            </a:r>
            <a:r>
              <a:rPr lang="en-IN" sz="4400" b="1" dirty="0">
                <a:solidFill>
                  <a:srgbClr val="000000"/>
                </a:solidFill>
                <a:latin typeface="Arial Black" panose="020B0A04020102020204" pitchFamily="34" charset="0"/>
              </a:rPr>
              <a: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8382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381000" y="316468"/>
            <a:ext cx="3657600" cy="58356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Abstract</a:t>
            </a:r>
            <a:endParaRPr lang="en-US" sz="3200" b="1" dirty="0">
              <a:solidFill>
                <a:srgbClr val="C00000"/>
              </a:solidFill>
              <a:latin typeface="Calibri" panose="020F0502020204030204" pitchFamily="34" charset="0"/>
            </a:endParaRPr>
          </a:p>
        </p:txBody>
      </p:sp>
      <p:sp>
        <p:nvSpPr>
          <p:cNvPr id="2" name="Text Box 1"/>
          <p:cNvSpPr txBox="1"/>
          <p:nvPr/>
        </p:nvSpPr>
        <p:spPr>
          <a:xfrm>
            <a:off x="462280" y="1194435"/>
            <a:ext cx="8402955" cy="4824730"/>
          </a:xfrm>
          <a:prstGeom prst="rect">
            <a:avLst/>
          </a:prstGeom>
          <a:noFill/>
        </p:spPr>
        <p:txBody>
          <a:bodyPr wrap="square" rtlCol="0">
            <a:noAutofit/>
          </a:bodyPr>
          <a:p>
            <a:pPr algn="just"/>
            <a:r>
              <a:rPr lang="en-US" dirty="0" smtClean="0">
                <a:sym typeface="+mn-ea"/>
              </a:rPr>
              <a:t>                   </a:t>
            </a:r>
            <a:r>
              <a:rPr lang="en-US" dirty="0" smtClean="0">
                <a:latin typeface="Times New Roman" panose="02020603050405020304" pitchFamily="18" charset="0"/>
                <a:cs typeface="Times New Roman" panose="02020603050405020304" pitchFamily="18" charset="0"/>
                <a:sym typeface="+mn-ea"/>
              </a:rPr>
              <a:t>As the integration of artificial intelligence (AI) becomes increasingly relevant in various industries, engineering students seek efficient and innovative ways to leverage AI technologies for their academic and practical needs. This project aims to empower engineering students to use OpenAI's ChatGPT effectively by developing a web-based integration that optimizes the use of prompts.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sym typeface="+mn-ea"/>
              </a:rPr>
              <a: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sym typeface="+mn-ea"/>
              </a:rPr>
              <a:t>                    The proposed solution addresses the challenges engineering students may encounter while interacting with ChatGPT, including generating precise responses, extracting relevant technical information, and integrating the AI model seamlessly into engineering workflows. To overcome these challenges, the project will be focused on enhancing the user experience through intuitive prompt engineering. </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sym typeface="+mn-ea"/>
              </a:rPr>
              <a:t>                     Ultimately, this project aims to equip engineering students with a powerful and user-friendly tool that enhances their AI-assisted learning experience. By efficiently using ChatGPT through optimized prompts and seamless integration into their academic workflows, engineering students can access valuable insights, expedite their problem-solving capabilities, and foster a deeper understanding of complex engineering concepts.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I</a:t>
            </a:r>
            <a:r>
              <a:rPr lang="en-IN" sz="3200" b="1" dirty="0">
                <a:solidFill>
                  <a:srgbClr val="000000"/>
                </a:solidFill>
                <a:latin typeface="Arial Black" panose="020B0A04020102020204"/>
              </a:rPr>
              <a:t>NTRODUCTION</a:t>
            </a:r>
            <a:endParaRPr lang="en-IN" sz="3200" b="1" dirty="0">
              <a:solidFill>
                <a:srgbClr val="000000"/>
              </a:solidFill>
              <a:latin typeface="Arial Black" panose="020B0A040201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456565" y="1295400"/>
            <a:ext cx="8382000" cy="3138170"/>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sym typeface="+mn-ea"/>
              </a:rPr>
              <a:t>                      In today's AI-driven landscape, engineering students are actively seeking innovative ways to leverage OpenAI's ChatGPT. Our project aims to empower these students by creating a web-based integration that optimizes prompts for ChatGPT. We're addressing challenges like precise responses, extracting technical information, and seamless integration into engineering workflows. Our goal is to enhance the user experience with refined prompt engineering, providing a user-friendly tool for improved AI-assisted learning. By mastering ChatGPT with tailored prompts, we aim to enable students to gain valuable insights, enhance problem-solving, and deepen their understanding of engineering concepts. This project bridges the gap between AI and engineering education, transforming the future of learning in this field.</a:t>
            </a:r>
            <a:endParaRPr lang="en-US" dirty="0" smtClean="0">
              <a:latin typeface="Times New Roman" panose="02020603050405020304" pitchFamily="18" charset="0"/>
              <a:cs typeface="Times New Roman" panose="02020603050405020304" pitchFamily="18" charset="0"/>
            </a:endParaRPr>
          </a:p>
          <a:p>
            <a:pPr algn="just"/>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R</a:t>
            </a:r>
            <a:r>
              <a:rPr lang="en-IN" sz="3200" b="1" dirty="0">
                <a:solidFill>
                  <a:srgbClr val="000000"/>
                </a:solidFill>
                <a:latin typeface="Arial Black" panose="020B0A04020102020204" pitchFamily="34" charset="0"/>
              </a:rPr>
              <a:t>esearch</a:t>
            </a:r>
            <a:r>
              <a:rPr lang="en-IN" sz="4400" b="1" dirty="0">
                <a:solidFill>
                  <a:srgbClr val="000000"/>
                </a:solidFill>
                <a:latin typeface="Arial Black" panose="020B0A04020102020204" pitchFamily="34" charset="0"/>
              </a:rPr>
              <a:t> O</a:t>
            </a:r>
            <a:r>
              <a:rPr lang="en-IN" sz="3200" b="1" dirty="0">
                <a:solidFill>
                  <a:srgbClr val="000000"/>
                </a:solidFill>
                <a:latin typeface="Arial Black" panose="020B0A04020102020204" pitchFamily="34" charset="0"/>
              </a:rPr>
              <a:t>bjective</a:t>
            </a:r>
            <a:r>
              <a:rPr lang="en-IN" sz="4000" b="1" dirty="0">
                <a:solidFill>
                  <a:srgbClr val="000000"/>
                </a:solidFill>
                <a:latin typeface="Arial Black" panose="020B0A04020102020204" pitchFamily="34" charset="0"/>
              </a:rPr>
              <a:t> </a:t>
            </a:r>
            <a:endParaRPr lang="en-IN" sz="4400" b="1" dirty="0">
              <a:solidFill>
                <a:srgbClr val="000000"/>
              </a:solidFill>
              <a:latin typeface="Arial Black" panose="020B0A04020102020204" pitchFamily="34" charset="0"/>
            </a:endParaRPr>
          </a:p>
          <a:p>
            <a:pPr algn="ctr">
              <a:lnSpc>
                <a:spcPct val="100000"/>
              </a:lnSpc>
            </a:pPr>
            <a:r>
              <a:rPr lang="en-IN" sz="4400" b="1" dirty="0">
                <a:solidFill>
                  <a:srgbClr val="000000"/>
                </a:solidFill>
                <a:latin typeface="Arial Black" panose="020B0A04020102020204" pitchFamily="34" charset="0"/>
              </a:rPr>
              <a: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3565"/>
          </a:xfrm>
          <a:prstGeom prst="rect">
            <a:avLst/>
          </a:prstGeom>
          <a:noFill/>
        </p:spPr>
        <p:txBody>
          <a:bodyPr wrap="square" rtlCol="0">
            <a:spAutoFit/>
          </a:bodyPr>
          <a:lstStyle/>
          <a:p>
            <a:r>
              <a:rPr lang="en-US" sz="3200" b="1" dirty="0">
                <a:solidFill>
                  <a:srgbClr val="C00000"/>
                </a:solidFill>
                <a:latin typeface="+mj-lt"/>
              </a:rPr>
              <a:t>Research Objective</a:t>
            </a:r>
            <a:endParaRPr lang="en-US" sz="3200" b="1" dirty="0">
              <a:solidFill>
                <a:srgbClr val="C00000"/>
              </a:solidFill>
              <a:latin typeface="+mj-lt"/>
            </a:endParaRPr>
          </a:p>
        </p:txBody>
      </p:sp>
      <p:sp>
        <p:nvSpPr>
          <p:cNvPr id="2" name="Text Box 1"/>
          <p:cNvSpPr txBox="1"/>
          <p:nvPr/>
        </p:nvSpPr>
        <p:spPr>
          <a:xfrm>
            <a:off x="457835" y="1346835"/>
            <a:ext cx="8380730" cy="4799965"/>
          </a:xfrm>
          <a:prstGeom prst="rect">
            <a:avLst/>
          </a:prstGeom>
          <a:noFill/>
        </p:spPr>
        <p:txBody>
          <a:bodyPr wrap="square" rtlCol="0">
            <a:spAutoFit/>
          </a:bodyPr>
          <a:p>
            <a:pPr algn="just"/>
            <a:r>
              <a:rPr lang="en-US" dirty="0" smtClean="0">
                <a:latin typeface="Times New Roman" panose="02020603050405020304" pitchFamily="18" charset="0"/>
                <a:cs typeface="Times New Roman" panose="02020603050405020304" pitchFamily="18" charset="0"/>
                <a:sym typeface="+mn-ea"/>
              </a:rPr>
              <a:t>Develop a web-based ChatGPT integration for engineering students, emphasizing prompt optimization to address challenges:</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sym typeface="+mn-ea"/>
              </a:rPr>
              <a:t>Precision in Responses: </a:t>
            </a:r>
            <a:r>
              <a:rPr lang="en-US" dirty="0" smtClean="0">
                <a:latin typeface="Times New Roman" panose="02020603050405020304" pitchFamily="18" charset="0"/>
                <a:cs typeface="Times New Roman" panose="02020603050405020304" pitchFamily="18" charset="0"/>
                <a:sym typeface="+mn-ea"/>
              </a:rPr>
              <a:t>Enhance ChatGPT's response accuracy for engineering queries.</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sym typeface="+mn-ea"/>
              </a:rPr>
              <a:t>Technical Information Extraction: </a:t>
            </a:r>
            <a:r>
              <a:rPr lang="en-US" dirty="0" smtClean="0">
                <a:latin typeface="Times New Roman" panose="02020603050405020304" pitchFamily="18" charset="0"/>
                <a:cs typeface="Times New Roman" panose="02020603050405020304" pitchFamily="18" charset="0"/>
                <a:sym typeface="+mn-ea"/>
              </a:rPr>
              <a:t>Improve the extraction of technical knowledge from ChatGPT's responses.</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sym typeface="+mn-ea"/>
              </a:rPr>
              <a:t>Seamless Workflow Integration: </a:t>
            </a:r>
            <a:r>
              <a:rPr lang="en-US" dirty="0" smtClean="0">
                <a:latin typeface="Times New Roman" panose="02020603050405020304" pitchFamily="18" charset="0"/>
                <a:cs typeface="Times New Roman" panose="02020603050405020304" pitchFamily="18" charset="0"/>
                <a:sym typeface="+mn-ea"/>
              </a:rPr>
              <a:t>Streamline ChatGPT's integration into engineering students' academic and practical workflows.</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sym typeface="+mn-ea"/>
              </a:rPr>
              <a:t>User-Friendly Interface:</a:t>
            </a:r>
            <a:r>
              <a:rPr lang="en-US" dirty="0" smtClean="0">
                <a:latin typeface="Times New Roman" panose="02020603050405020304" pitchFamily="18" charset="0"/>
                <a:cs typeface="Times New Roman" panose="02020603050405020304" pitchFamily="18" charset="0"/>
                <a:sym typeface="+mn-ea"/>
              </a:rPr>
              <a:t> Provide predefined prompts and encourage natural language.</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sym typeface="+mn-ea"/>
              </a:rPr>
              <a:t>Continuous Improvement:</a:t>
            </a:r>
            <a:r>
              <a:rPr lang="en-US" dirty="0" smtClean="0">
                <a:latin typeface="Times New Roman" panose="02020603050405020304" pitchFamily="18" charset="0"/>
                <a:cs typeface="Times New Roman" panose="02020603050405020304" pitchFamily="18" charset="0"/>
                <a:sym typeface="+mn-ea"/>
              </a:rPr>
              <a:t> Collect feedback and regularly update the model for accuracy. Focus on intuitive prompt engineering to create a user-friendly tool, enhancing the AI-assisted learning experience for engineering students.</a:t>
            </a:r>
            <a:endParaRPr lang="en-US" dirty="0">
              <a:latin typeface="Times New Roman" panose="02020603050405020304" pitchFamily="18" charset="0"/>
              <a:cs typeface="Times New Roman" panose="02020603050405020304" pitchFamily="18" charset="0"/>
            </a:endParaRPr>
          </a:p>
          <a:p>
            <a:pPr algn="just"/>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P</a:t>
            </a:r>
            <a:r>
              <a:rPr lang="en-IN" sz="3200" b="1" dirty="0">
                <a:solidFill>
                  <a:srgbClr val="000000"/>
                </a:solidFill>
                <a:latin typeface="Arial Black" panose="020B0A04020102020204" pitchFamily="34" charset="0"/>
              </a:rPr>
              <a:t>roblem</a:t>
            </a:r>
            <a:r>
              <a:rPr lang="en-IN" sz="4400" b="1" dirty="0">
                <a:solidFill>
                  <a:srgbClr val="000000"/>
                </a:solidFill>
                <a:latin typeface="Arial Black" panose="020B0A04020102020204" pitchFamily="34" charset="0"/>
              </a:rPr>
              <a:t> D</a:t>
            </a:r>
            <a:r>
              <a:rPr lang="en-IN" sz="3200" b="1" dirty="0">
                <a:solidFill>
                  <a:srgbClr val="000000"/>
                </a:solidFill>
                <a:latin typeface="Arial Black" panose="020B0A04020102020204" pitchFamily="34" charset="0"/>
              </a:rPr>
              <a:t>efinition</a:t>
            </a:r>
            <a:r>
              <a:rPr lang="en-IN" sz="4400" b="1" dirty="0">
                <a:solidFill>
                  <a:srgbClr val="000000"/>
                </a:solidFill>
                <a:latin typeface="Arial Black" panose="020B0A04020102020204" pitchFamily="34" charset="0"/>
              </a:rPr>
              <a:t> </a:t>
            </a:r>
            <a:endParaRPr dirty="0">
              <a:latin typeface="Arial Black" panose="020B0A040201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13571</Words>
  <Application>WPS Presentation</Application>
  <PresentationFormat>On-screen Show (4:3)</PresentationFormat>
  <Paragraphs>289</Paragraphs>
  <Slides>22</Slides>
  <Notes>8</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22</vt:i4>
      </vt:variant>
    </vt:vector>
  </HeadingPairs>
  <TitlesOfParts>
    <vt:vector size="40" baseType="lpstr">
      <vt:lpstr>Arial</vt:lpstr>
      <vt:lpstr>SimSun</vt:lpstr>
      <vt:lpstr>Wingdings</vt:lpstr>
      <vt:lpstr>StarSymbol</vt:lpstr>
      <vt:lpstr>Segoe Print</vt:lpstr>
      <vt:lpstr>Calibri</vt:lpstr>
      <vt:lpstr>Times New Roman</vt:lpstr>
      <vt:lpstr>Bookman Old Style</vt:lpstr>
      <vt:lpstr>Arial</vt:lpstr>
      <vt:lpstr>Arial Black</vt:lpstr>
      <vt:lpstr>Calibri</vt:lpstr>
      <vt:lpstr>Times New Roman</vt:lpstr>
      <vt:lpstr>Arial Black</vt:lpstr>
      <vt:lpstr>Microsoft YaHei</vt:lpstr>
      <vt:lpstr>Arial Unicode MS</vt:lpstr>
      <vt:lpstr>Wingdings</vt:lpstr>
      <vt:lpstr>DejaVu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20H51A0508-DATLA SAI VENKATA B</cp:lastModifiedBy>
  <cp:revision>719</cp:revision>
  <dcterms:created xsi:type="dcterms:W3CDTF">2023-10-17T06:48:00Z</dcterms:created>
  <dcterms:modified xsi:type="dcterms:W3CDTF">2023-10-23T12:03:36Z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2442D656A37942CE9C24A6BD19ED3F76_13</vt:lpwstr>
  </property>
  <property fmtid="{D5CDD505-2E9C-101B-9397-08002B2CF9AE}" pid="3" name="KSOProductBuildVer">
    <vt:lpwstr>1033-12.2.0.13266</vt:lpwstr>
  </property>
</Properties>
</file>