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1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55CA-9C5C-488C-8CD6-3246E35A682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virtualMachine-Deploy.ps1 </a:t>
            </a:r>
            <a:br>
              <a:rPr lang="en-US"/>
            </a:br>
            <a:r>
              <a:rPr lang="en-US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Configuration Parameters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57" y="3424009"/>
            <a:ext cx="480060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387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5" y="5128755"/>
            <a:ext cx="6543675" cy="1224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216510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“A”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6925" y="3923269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“B”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4443" y="5556239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“C”</a:t>
            </a:r>
          </a:p>
        </p:txBody>
      </p:sp>
    </p:spTree>
    <p:extLst>
      <p:ext uri="{BB962C8B-B14F-4D97-AF65-F5344CB8AC3E}">
        <p14:creationId xmlns:p14="http://schemas.microsoft.com/office/powerpoint/2010/main" val="34831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 naming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2783"/>
          </a:xfrm>
        </p:spPr>
        <p:txBody>
          <a:bodyPr/>
          <a:lstStyle/>
          <a:p>
            <a:r>
              <a:rPr lang="en-US" dirty="0"/>
              <a:t>The NIC name will be the name of the VM to which it is attached, plus a user-specified prefix and suffix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33" y="4323829"/>
            <a:ext cx="8801100" cy="20383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79344"/>
            <a:ext cx="10515600" cy="119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 VM named “testvm02”, the name of its NIC with the below parameters will be “NIC-testvm02-01”</a:t>
            </a:r>
          </a:p>
        </p:txBody>
      </p:sp>
    </p:spTree>
    <p:extLst>
      <p:ext uri="{BB962C8B-B14F-4D97-AF65-F5344CB8AC3E}">
        <p14:creationId xmlns:p14="http://schemas.microsoft.com/office/powerpoint/2010/main" val="148606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02" y="3369547"/>
            <a:ext cx="6512442" cy="26451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3521" y="1634239"/>
            <a:ext cx="10515600" cy="1612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specify the VM base name. A two-digit iteration number will be appended to the VM base name.</a:t>
            </a:r>
          </a:p>
          <a:p>
            <a:r>
              <a:rPr lang="en-US" dirty="0"/>
              <a:t>Must specify number of VMs to deploy and the starting iteration number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5097" y="3369547"/>
            <a:ext cx="5435009" cy="318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the example below, the following VMs will be deployed:</a:t>
            </a:r>
          </a:p>
          <a:p>
            <a:r>
              <a:rPr lang="en-US" dirty="0"/>
              <a:t>ps-testvm03</a:t>
            </a:r>
          </a:p>
          <a:p>
            <a:r>
              <a:rPr lang="en-US" dirty="0"/>
              <a:t>ps-testvm04</a:t>
            </a:r>
          </a:p>
          <a:p>
            <a:r>
              <a:rPr lang="en-US" dirty="0"/>
              <a:t>ps-testvm05</a:t>
            </a:r>
          </a:p>
          <a:p>
            <a:r>
              <a:rPr lang="en-US" dirty="0"/>
              <a:t>ps-testvm06</a:t>
            </a:r>
          </a:p>
        </p:txBody>
      </p:sp>
    </p:spTree>
    <p:extLst>
      <p:ext uri="{BB962C8B-B14F-4D97-AF65-F5344CB8AC3E}">
        <p14:creationId xmlns:p14="http://schemas.microsoft.com/office/powerpoint/2010/main" val="42473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38" y="4515588"/>
            <a:ext cx="5410200" cy="1304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3521" y="1634239"/>
            <a:ext cx="10515600" cy="28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either deploy VMs from the Azure gallery, or deploy VMs from a custom image</a:t>
            </a:r>
          </a:p>
          <a:p>
            <a:endParaRPr lang="en-US" dirty="0"/>
          </a:p>
          <a:p>
            <a:r>
              <a:rPr lang="en-US" dirty="0"/>
              <a:t>Must specify the URL in which the VHD of the image is located. This URL must point to a blob in an 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79316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80" y="4787243"/>
            <a:ext cx="7292163" cy="1525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68079" y="1493638"/>
            <a:ext cx="10515600" cy="3293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the name of the OS to install (from the Azure gallery)</a:t>
            </a:r>
          </a:p>
          <a:p>
            <a:r>
              <a:rPr lang="en-US" dirty="0"/>
              <a:t>Specify the size of the VM</a:t>
            </a:r>
          </a:p>
          <a:p>
            <a:r>
              <a:rPr lang="en-US" dirty="0"/>
              <a:t>Specify the username of the local administrator of the VM</a:t>
            </a:r>
          </a:p>
          <a:p>
            <a:r>
              <a:rPr lang="en-US" dirty="0"/>
              <a:t>(Optional) specify the password of the local admin. If no password is specified, one will be auto-generated and outputted to console</a:t>
            </a:r>
          </a:p>
          <a:p>
            <a:r>
              <a:rPr lang="en-US" dirty="0"/>
              <a:t>Specify the tags to associate with the resources to create </a:t>
            </a:r>
          </a:p>
          <a:p>
            <a:pPr lvl="1"/>
            <a:r>
              <a:rPr lang="en-US" dirty="0"/>
              <a:t>The tag “</a:t>
            </a:r>
            <a:r>
              <a:rPr lang="en-US" dirty="0" err="1"/>
              <a:t>CreationDate</a:t>
            </a:r>
            <a:r>
              <a:rPr lang="en-US" dirty="0"/>
              <a:t>” will automatically be included</a:t>
            </a:r>
          </a:p>
        </p:txBody>
      </p:sp>
    </p:spTree>
    <p:extLst>
      <p:ext uri="{BB962C8B-B14F-4D97-AF65-F5344CB8AC3E}">
        <p14:creationId xmlns:p14="http://schemas.microsoft.com/office/powerpoint/2010/main" val="1587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580"/>
          </a:xfrm>
        </p:spPr>
        <p:txBody>
          <a:bodyPr/>
          <a:lstStyle/>
          <a:p>
            <a:r>
              <a:rPr lang="en-US" dirty="0"/>
              <a:t>The list of images to install from the Azure gallery has been hard-coded in the script. This list can be updated and expanded as desired: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3232783"/>
            <a:ext cx="11283518" cy="28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Deployment Script</a:t>
            </a:r>
          </a:p>
        </p:txBody>
      </p:sp>
      <p:pic>
        <p:nvPicPr>
          <p:cNvPr id="4" name="Picture 2" descr="https://i-msdn.sec.s-msft.com/dynimg/IC8168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1566622"/>
            <a:ext cx="1989728" cy="130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73" y="4332680"/>
            <a:ext cx="1597320" cy="1560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47" y="4633954"/>
            <a:ext cx="2375863" cy="1258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85860" y="1226059"/>
            <a:ext cx="309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Perform input validation and perform certain checks against Azure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227" y="2869359"/>
            <a:ext cx="231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Generate ARM template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4666" y="3513776"/>
            <a:ext cx="20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Deploy ARM template to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14" y="2599402"/>
            <a:ext cx="287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Display output to console and store output in local CSV file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82" y="4171994"/>
            <a:ext cx="1413563" cy="17208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601433" y="2530550"/>
            <a:ext cx="2374604" cy="1498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63609" y="2842202"/>
            <a:ext cx="56707" cy="1552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85860" y="2651051"/>
            <a:ext cx="3046822" cy="15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ARM Template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912" y="1814237"/>
            <a:ext cx="4960088" cy="146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“Deployment Name” simply describes the custom name given to describe the entire deployment of Azure resources into a particular resource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3" y="3279115"/>
            <a:ext cx="11353800" cy="1511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42" y="1528138"/>
            <a:ext cx="5475195" cy="442675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24670" y="2546676"/>
            <a:ext cx="4267200" cy="1564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6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147" y="1834503"/>
            <a:ext cx="4434403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3229095"/>
            <a:ext cx="6338656" cy="16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3547087"/>
            <a:ext cx="7417538" cy="2493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Accounts, No Availability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If the VM(s) to be deployed will </a:t>
            </a:r>
            <a:r>
              <a:rPr lang="en-US" b="1" u="sng" dirty="0"/>
              <a:t>not</a:t>
            </a:r>
            <a:r>
              <a:rPr lang="en-US" dirty="0"/>
              <a:t> be placed in an availability set, simply specify the one storage account where the VM disks will be located.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466214" y="3707220"/>
            <a:ext cx="3579628" cy="6509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9256" y="3223922"/>
            <a:ext cx="211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Availability Set Name left empty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5033" y="4069188"/>
            <a:ext cx="211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of Storage Account specified here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06902" y="4392353"/>
            <a:ext cx="2856614" cy="4015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5033" y="5453329"/>
            <a:ext cx="211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parameters ignored if Availability Set Name if left blank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5486400" y="5645810"/>
            <a:ext cx="3058633" cy="4076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" y="3801957"/>
            <a:ext cx="7145522" cy="2662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Account, with Availability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21" y="1520824"/>
            <a:ext cx="9241465" cy="22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the VM(s) to be deployed </a:t>
            </a:r>
            <a:r>
              <a:rPr lang="en-US" b="1" u="sng" dirty="0"/>
              <a:t>will</a:t>
            </a:r>
            <a:r>
              <a:rPr lang="en-US" dirty="0"/>
              <a:t> be placed in an availability set, it is a recommendation that the VM disks should be distributed across </a:t>
            </a:r>
            <a:r>
              <a:rPr lang="en-US" i="1" dirty="0"/>
              <a:t>different storage accounts</a:t>
            </a:r>
          </a:p>
          <a:p>
            <a:endParaRPr lang="en-US" i="1" dirty="0"/>
          </a:p>
          <a:p>
            <a:r>
              <a:rPr lang="en-US" dirty="0"/>
              <a:t>The script takes the base name of the storage account, and appends to the base name a two-digit iteration number. A user-specified maximum number of storage accounts will be used (as specified by  $storageAccountsPerAvailabilitySet)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73972" y="4813896"/>
            <a:ext cx="1588209" cy="1005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5563" y="4057138"/>
            <a:ext cx="411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3 VMs are being deployed in Availability Set ‘avset-1’, the following storage accounts will be used: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teststoraccount03 [VM #1 &amp; VM #3]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teststoraccount04 [VM #2]</a:t>
            </a:r>
          </a:p>
        </p:txBody>
      </p:sp>
    </p:spTree>
    <p:extLst>
      <p:ext uri="{BB962C8B-B14F-4D97-AF65-F5344CB8AC3E}">
        <p14:creationId xmlns:p14="http://schemas.microsoft.com/office/powerpoint/2010/main" val="18694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Disks to the same Storage Account as OS Disk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7" y="2792821"/>
            <a:ext cx="10136373" cy="35262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64689" y="2048540"/>
            <a:ext cx="2814084" cy="162910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8773" y="1229023"/>
            <a:ext cx="25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Specify the number of data disks, and their size (in Gibibytes)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4308" y="2213416"/>
            <a:ext cx="254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Specify caching preference on data disks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95330" y="2658518"/>
            <a:ext cx="4128978" cy="15985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77694" y="3610720"/>
            <a:ext cx="315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place the data disks in the same storage account as the VM’s corresponding OS disk, set this parameter to $true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20316" y="4200374"/>
            <a:ext cx="2672317" cy="50177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7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1" y="2460833"/>
            <a:ext cx="7355847" cy="3776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Disks to </a:t>
            </a:r>
            <a:r>
              <a:rPr lang="en-US" b="1" dirty="0"/>
              <a:t>different</a:t>
            </a:r>
            <a:r>
              <a:rPr lang="en-US" dirty="0"/>
              <a:t> Storage Accounts from OS Disk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8652" y="1475596"/>
            <a:ext cx="3997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place the data disks in a </a:t>
            </a:r>
            <a:r>
              <a:rPr lang="en-US" b="1" u="sng" dirty="0"/>
              <a:t>different</a:t>
            </a:r>
            <a:r>
              <a:rPr lang="en-US" b="1" dirty="0"/>
              <a:t> storage account as the corresponding VM’s OS disk, set this parameter to $false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21842" y="2785730"/>
            <a:ext cx="1049079" cy="172956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6461" y="2764465"/>
            <a:ext cx="399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</a:t>
            </a:r>
            <a:r>
              <a:rPr lang="en-US" b="1" u="sng" dirty="0"/>
              <a:t>not</a:t>
            </a:r>
            <a:r>
              <a:rPr lang="en-US" b="1" dirty="0"/>
              <a:t> using availability sets, specify the single storage account in which all the data disks will be placed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5621079" y="3226130"/>
            <a:ext cx="2305382" cy="18207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73007" y="5597126"/>
            <a:ext cx="817877" cy="1480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6461" y="3995678"/>
            <a:ext cx="3997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using availability sets, specify the base name and starting index of the storage account names for the data disks</a:t>
            </a:r>
          </a:p>
          <a:p>
            <a:r>
              <a:rPr lang="en-US" b="1" dirty="0"/>
              <a:t>E.g. if deploying 3 VMs, and </a:t>
            </a:r>
          </a:p>
          <a:p>
            <a:r>
              <a:rPr lang="en-US" b="1" dirty="0"/>
              <a:t> $storageAccountsPerAvailabilitySet = 2, then the following storage accounts will be used for data disks: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datadiskstoracct02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datadiskstoracct03</a:t>
            </a:r>
          </a:p>
        </p:txBody>
      </p:sp>
    </p:spTree>
    <p:extLst>
      <p:ext uri="{BB962C8B-B14F-4D97-AF65-F5344CB8AC3E}">
        <p14:creationId xmlns:p14="http://schemas.microsoft.com/office/powerpoint/2010/main" val="207151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Configuration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1619" y="1538177"/>
            <a:ext cx="216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 Static Private IP addresses required?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4167" y="2486654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Azure DHCP service assign private IP addresses dynamically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9562" y="2863740"/>
            <a:ext cx="327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need to assign </a:t>
            </a:r>
            <a:r>
              <a:rPr lang="en-US" b="1" u="sng" dirty="0"/>
              <a:t>specific</a:t>
            </a:r>
            <a:r>
              <a:rPr lang="en-US" b="1" dirty="0"/>
              <a:t> private IP addresses to certain VMs?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1618" y="4582632"/>
            <a:ext cx="309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Azure DHCP service assign private IP addresses dynamically, and </a:t>
            </a:r>
            <a:r>
              <a:rPr lang="en-US" b="1" u="sng" dirty="0"/>
              <a:t>then</a:t>
            </a:r>
            <a:r>
              <a:rPr lang="en-US" b="1" dirty="0"/>
              <a:t> set those IP addresses to ‘Static’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62" y="4582632"/>
            <a:ext cx="309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an array or CSV file containing the list of IP addresses to assign. VM #1 will get the 1</a:t>
            </a:r>
            <a:r>
              <a:rPr lang="en-US" b="1" baseline="30000" dirty="0"/>
              <a:t>st</a:t>
            </a:r>
            <a:r>
              <a:rPr lang="en-US" b="1" dirty="0"/>
              <a:t> IP addresses listed in the array or CSV file, and so 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43423" y="2184508"/>
            <a:ext cx="1205024" cy="558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83573" y="1997868"/>
            <a:ext cx="1481538" cy="488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51247" y="3802097"/>
            <a:ext cx="680827" cy="664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77196" y="3685767"/>
            <a:ext cx="2024109" cy="896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8178" y="2402887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0090" y="4000185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5052" y="3815519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4342" y="1903803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07373" y="3201932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“A”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1305" y="5784495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“B”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4894" y="6268622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“C”</a:t>
            </a:r>
          </a:p>
        </p:txBody>
      </p:sp>
    </p:spTree>
    <p:extLst>
      <p:ext uri="{BB962C8B-B14F-4D97-AF65-F5344CB8AC3E}">
        <p14:creationId xmlns:p14="http://schemas.microsoft.com/office/powerpoint/2010/main" val="236294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760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virtualMachine-Deploy.ps1  Instructions</vt:lpstr>
      <vt:lpstr>VM Deployment Script</vt:lpstr>
      <vt:lpstr>Azure and ARM Template Parameters</vt:lpstr>
      <vt:lpstr>Virtual Network Parameters</vt:lpstr>
      <vt:lpstr>Storage Accounts, No Availability Set</vt:lpstr>
      <vt:lpstr>Storage Account, with Availability Set</vt:lpstr>
      <vt:lpstr>Adding Data Disks to the same Storage Account as OS Disk</vt:lpstr>
      <vt:lpstr>Adding Data Disks to different Storage Accounts from OS Disk</vt:lpstr>
      <vt:lpstr>IP Configuration Parameters</vt:lpstr>
      <vt:lpstr>IP Configuration Parameters</vt:lpstr>
      <vt:lpstr>NIC naming parameters</vt:lpstr>
      <vt:lpstr>VM Parameters</vt:lpstr>
      <vt:lpstr>VM Parameters</vt:lpstr>
      <vt:lpstr>VM Parameters</vt:lpstr>
      <vt:lpstr>VM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Script Deployment</dc:title>
  <dc:creator>Carlos Patiño</dc:creator>
  <cp:lastModifiedBy>Carlos Patiño</cp:lastModifiedBy>
  <cp:revision>18</cp:revision>
  <dcterms:created xsi:type="dcterms:W3CDTF">2016-11-30T14:00:18Z</dcterms:created>
  <dcterms:modified xsi:type="dcterms:W3CDTF">2016-12-06T17:28:09Z</dcterms:modified>
</cp:coreProperties>
</file>