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55CA-9C5C-488C-8CD6-3246E35A682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04F8-DE12-41DD-869C-5CEA277B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VM Creation </a:t>
            </a:r>
            <a:r>
              <a:rPr lang="en-US" dirty="0"/>
              <a:t>– </a:t>
            </a:r>
            <a:r>
              <a:rPr lang="en-US" sz="2200" dirty="0"/>
              <a:t>Creates one or more VMs and all associated resources (e.g. availability set, NICs, etc.)</a:t>
            </a:r>
          </a:p>
          <a:p>
            <a:r>
              <a:rPr lang="en-US" b="1" dirty="0"/>
              <a:t>Storage Account Creation </a:t>
            </a:r>
            <a:r>
              <a:rPr lang="en-US" dirty="0"/>
              <a:t>– </a:t>
            </a:r>
            <a:r>
              <a:rPr lang="en-US" sz="2200" dirty="0"/>
              <a:t>Creates storage accounts</a:t>
            </a:r>
          </a:p>
          <a:p>
            <a:r>
              <a:rPr lang="en-US" b="1" dirty="0"/>
              <a:t>Virtual Network Creation </a:t>
            </a:r>
            <a:r>
              <a:rPr lang="en-US" dirty="0"/>
              <a:t>– </a:t>
            </a:r>
            <a:r>
              <a:rPr lang="en-US" sz="2200" dirty="0"/>
              <a:t>Creates a virtual network, subnets, and virtual network gateway</a:t>
            </a:r>
          </a:p>
          <a:p>
            <a:r>
              <a:rPr lang="en-US" b="1" dirty="0"/>
              <a:t>Policy Enforcement </a:t>
            </a:r>
            <a:r>
              <a:rPr lang="en-US" dirty="0"/>
              <a:t>– </a:t>
            </a:r>
            <a:r>
              <a:rPr lang="en-US" sz="2200" dirty="0"/>
              <a:t>Creates and assigns subscription wide policies (e.g. enforce tags, approved/deny Azure regions and services, etc.)</a:t>
            </a:r>
          </a:p>
          <a:p>
            <a:pPr lvl="1"/>
            <a:r>
              <a:rPr lang="en-US" b="1" dirty="0"/>
              <a:t>Register All Microsoft Providers </a:t>
            </a:r>
            <a:r>
              <a:rPr lang="en-US" dirty="0"/>
              <a:t>– </a:t>
            </a:r>
            <a:r>
              <a:rPr lang="en-US" sz="1900" dirty="0"/>
              <a:t>Registers Microsoft services to allow them to be deployed</a:t>
            </a:r>
            <a:endParaRPr lang="en-US" dirty="0"/>
          </a:p>
          <a:p>
            <a:r>
              <a:rPr lang="en-US" b="1" dirty="0"/>
              <a:t>RBAC Custom Role </a:t>
            </a:r>
            <a:r>
              <a:rPr lang="en-US" dirty="0"/>
              <a:t>– </a:t>
            </a:r>
            <a:r>
              <a:rPr lang="en-US" sz="2200" dirty="0"/>
              <a:t>Creates a custom RBAC role to allow users to join VMs to a centrally managed virtual network</a:t>
            </a:r>
          </a:p>
          <a:p>
            <a:r>
              <a:rPr lang="en-US" b="1" dirty="0"/>
              <a:t>Email Alerts Based on Azure Operations </a:t>
            </a:r>
            <a:r>
              <a:rPr lang="en-US" dirty="0"/>
              <a:t>– </a:t>
            </a:r>
            <a:r>
              <a:rPr lang="en-US" sz="2200" dirty="0"/>
              <a:t>Email notifications when particular actions are performed (e.g. delete an NSG, create UDR,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 naming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2783"/>
          </a:xfrm>
        </p:spPr>
        <p:txBody>
          <a:bodyPr/>
          <a:lstStyle/>
          <a:p>
            <a:r>
              <a:rPr lang="en-US" dirty="0"/>
              <a:t>The NIC name will be the name of the VM to which it is attached, plus a user-specified prefix and suffix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33" y="4323829"/>
            <a:ext cx="8801100" cy="20383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79344"/>
            <a:ext cx="10515600" cy="119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a VM named “testvm02”, the name of its NIC with the below parameters will be “NIC-testvm02-01”</a:t>
            </a:r>
          </a:p>
        </p:txBody>
      </p:sp>
    </p:spTree>
    <p:extLst>
      <p:ext uri="{BB962C8B-B14F-4D97-AF65-F5344CB8AC3E}">
        <p14:creationId xmlns:p14="http://schemas.microsoft.com/office/powerpoint/2010/main" val="148606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02" y="3369547"/>
            <a:ext cx="6512442" cy="26451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3521" y="1634239"/>
            <a:ext cx="10515600" cy="1612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specify the VM base name. A two-digit iteration number will be appended to the VM base name.</a:t>
            </a:r>
          </a:p>
          <a:p>
            <a:r>
              <a:rPr lang="en-US" dirty="0"/>
              <a:t>Must specify number of VMs to deploy and the starting iteration number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5097" y="3369547"/>
            <a:ext cx="5435009" cy="318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the example below, the following VMs will be deployed:</a:t>
            </a:r>
          </a:p>
          <a:p>
            <a:r>
              <a:rPr lang="en-US" dirty="0"/>
              <a:t>ps-testvm03</a:t>
            </a:r>
          </a:p>
          <a:p>
            <a:r>
              <a:rPr lang="en-US" dirty="0"/>
              <a:t>ps-testvm04</a:t>
            </a:r>
          </a:p>
          <a:p>
            <a:r>
              <a:rPr lang="en-US" dirty="0"/>
              <a:t>ps-testvm05</a:t>
            </a:r>
          </a:p>
          <a:p>
            <a:r>
              <a:rPr lang="en-US" dirty="0"/>
              <a:t>ps-testvm06</a:t>
            </a:r>
          </a:p>
        </p:txBody>
      </p:sp>
    </p:spTree>
    <p:extLst>
      <p:ext uri="{BB962C8B-B14F-4D97-AF65-F5344CB8AC3E}">
        <p14:creationId xmlns:p14="http://schemas.microsoft.com/office/powerpoint/2010/main" val="424737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38" y="4515588"/>
            <a:ext cx="5410200" cy="13049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3521" y="1634239"/>
            <a:ext cx="10515600" cy="28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either deploy VMs from the Azure gallery, or deploy VMs from a custom image</a:t>
            </a:r>
          </a:p>
          <a:p>
            <a:endParaRPr lang="en-US" dirty="0"/>
          </a:p>
          <a:p>
            <a:r>
              <a:rPr lang="en-US" dirty="0"/>
              <a:t>Must specify the URL in which the VHD of the image is located. This URL must point to a blob in an 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79316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VM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80" y="4787243"/>
            <a:ext cx="7292163" cy="1525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68079" y="1493638"/>
            <a:ext cx="10515600" cy="32936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Specify the name of the OS to install (from the Azure gallery)</a:t>
            </a:r>
          </a:p>
          <a:p>
            <a:r>
              <a:rPr lang="en-US" dirty="0"/>
              <a:t>Specify the size of the VM</a:t>
            </a:r>
          </a:p>
          <a:p>
            <a:r>
              <a:rPr lang="en-US" dirty="0"/>
              <a:t>Specify the username of the local administrator of the VM</a:t>
            </a:r>
          </a:p>
          <a:p>
            <a:r>
              <a:rPr lang="en-US" dirty="0"/>
              <a:t>(Optional) specify the password of the local admin. If no password is specified, one will be auto-generated and outputted to console</a:t>
            </a:r>
          </a:p>
          <a:p>
            <a:r>
              <a:rPr lang="en-US" dirty="0"/>
              <a:t>Specify the tags to associate with the resources to create </a:t>
            </a:r>
          </a:p>
          <a:p>
            <a:pPr lvl="1"/>
            <a:r>
              <a:rPr lang="en-US" dirty="0"/>
              <a:t>The tag “</a:t>
            </a:r>
            <a:r>
              <a:rPr lang="en-US" dirty="0" err="1"/>
              <a:t>CreationDate</a:t>
            </a:r>
            <a:r>
              <a:rPr lang="en-US" dirty="0"/>
              <a:t>” will automatically be included</a:t>
            </a:r>
          </a:p>
        </p:txBody>
      </p:sp>
    </p:spTree>
    <p:extLst>
      <p:ext uri="{BB962C8B-B14F-4D97-AF65-F5344CB8AC3E}">
        <p14:creationId xmlns:p14="http://schemas.microsoft.com/office/powerpoint/2010/main" val="1587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580"/>
          </a:xfrm>
        </p:spPr>
        <p:txBody>
          <a:bodyPr/>
          <a:lstStyle/>
          <a:p>
            <a:r>
              <a:rPr lang="en-US" dirty="0"/>
              <a:t>The list of images to install from the Azure gallery has been hard-coded in the script. This list can be updated and expanded as desired: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9" y="3232783"/>
            <a:ext cx="11283518" cy="28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VM Script Deployment</a:t>
            </a:r>
          </a:p>
        </p:txBody>
      </p:sp>
    </p:spTree>
    <p:extLst>
      <p:ext uri="{BB962C8B-B14F-4D97-AF65-F5344CB8AC3E}">
        <p14:creationId xmlns:p14="http://schemas.microsoft.com/office/powerpoint/2010/main" val="408150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ARM Template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912" y="1814237"/>
            <a:ext cx="4960088" cy="1464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“Deployment Name” simply describes the custom name given to describe the entire deployment of Azure resources into a particular resource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3" y="3279115"/>
            <a:ext cx="11353800" cy="1511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42" y="1528138"/>
            <a:ext cx="5475195" cy="442675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224670" y="2546676"/>
            <a:ext cx="4267200" cy="15645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6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Parameters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147" y="1834503"/>
            <a:ext cx="4434403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3229095"/>
            <a:ext cx="6338656" cy="16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Accounts, No Availability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If the VM(s) to be deployed will </a:t>
            </a:r>
            <a:r>
              <a:rPr lang="en-US" b="1" u="sng" dirty="0"/>
              <a:t>not</a:t>
            </a:r>
            <a:r>
              <a:rPr lang="en-US" dirty="0"/>
              <a:t> be placed in an availability set, simply specify the one storage account where the VM disks will be located.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5851"/>
            <a:ext cx="6818747" cy="354050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175051" y="3707219"/>
            <a:ext cx="2870791" cy="1205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9256" y="3223922"/>
            <a:ext cx="211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Availability Set Name left empty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5033" y="4069188"/>
            <a:ext cx="211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of Storage Account specified here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14214" y="4323907"/>
            <a:ext cx="1949302" cy="6844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45033" y="5453329"/>
            <a:ext cx="211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parameters ignored if Availability Set Name if left blank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6769395" y="5127455"/>
            <a:ext cx="1775638" cy="92603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Account, with Availability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21" y="1520824"/>
            <a:ext cx="9241465" cy="22315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VM(s) to be deployed </a:t>
            </a:r>
            <a:r>
              <a:rPr lang="en-US" b="1" u="sng" dirty="0"/>
              <a:t>will</a:t>
            </a:r>
            <a:r>
              <a:rPr lang="en-US" dirty="0"/>
              <a:t> be placed in an availability set, it is a recommendation that the VM disks should be distributed across </a:t>
            </a:r>
            <a:r>
              <a:rPr lang="en-US" i="1" dirty="0"/>
              <a:t>different storage accounts</a:t>
            </a:r>
          </a:p>
          <a:p>
            <a:endParaRPr lang="en-US" i="1" dirty="0"/>
          </a:p>
          <a:p>
            <a:r>
              <a:rPr lang="en-US" dirty="0"/>
              <a:t>The script takes the base name of the storage account, and appends to the base name a two-digit iteration number. One storage account per VM will be used.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5" y="4057138"/>
            <a:ext cx="7201634" cy="23557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5933382" y="4842248"/>
            <a:ext cx="1835888" cy="11270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5563" y="4057138"/>
            <a:ext cx="385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3 VMs are being deployed in Availability Set ‘avset-1’, the following storage accounts will be used: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teststoraccount01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teststoraccount02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teststoraccount03</a:t>
            </a:r>
          </a:p>
        </p:txBody>
      </p:sp>
    </p:spTree>
    <p:extLst>
      <p:ext uri="{BB962C8B-B14F-4D97-AF65-F5344CB8AC3E}">
        <p14:creationId xmlns:p14="http://schemas.microsoft.com/office/powerpoint/2010/main" val="429185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Disks to Add to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1717"/>
          </a:xfrm>
        </p:spPr>
        <p:txBody>
          <a:bodyPr>
            <a:normAutofit/>
          </a:bodyPr>
          <a:lstStyle/>
          <a:p>
            <a:r>
              <a:rPr lang="en-US" dirty="0"/>
              <a:t>In addition to the OS disk</a:t>
            </a:r>
          </a:p>
          <a:p>
            <a:endParaRPr lang="en-US" dirty="0"/>
          </a:p>
          <a:p>
            <a:r>
              <a:rPr lang="en-US" dirty="0"/>
              <a:t>Script currently only supports “Standard” disks (i.e. HDD). Premium disks (i.e. SSD) is currently not supported by deployment script.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7" y="4257342"/>
            <a:ext cx="6953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7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Configuration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1619" y="1538177"/>
            <a:ext cx="216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 Static Private IP addresses required?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4167" y="2486654"/>
            <a:ext cx="327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Azure DHCP service assign private IP addresses dynamically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9562" y="2863740"/>
            <a:ext cx="3271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 you need to assign </a:t>
            </a:r>
            <a:r>
              <a:rPr lang="en-US" b="1" u="sng" dirty="0"/>
              <a:t>specific</a:t>
            </a:r>
            <a:r>
              <a:rPr lang="en-US" b="1" dirty="0"/>
              <a:t> private IP addresses to certain VMs?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1618" y="4582632"/>
            <a:ext cx="309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Azure DHCP service assign private IP addresses dynamically, and </a:t>
            </a:r>
            <a:r>
              <a:rPr lang="en-US" b="1" u="sng" dirty="0"/>
              <a:t>then</a:t>
            </a:r>
            <a:r>
              <a:rPr lang="en-US" b="1" dirty="0"/>
              <a:t> set those IP addresses to ‘Static’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62" y="4582632"/>
            <a:ext cx="309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 an array or CSV file containing the list of IP addresses to assign. VM #1 will get the 1</a:t>
            </a:r>
            <a:r>
              <a:rPr lang="en-US" b="1" baseline="30000" dirty="0"/>
              <a:t>st</a:t>
            </a:r>
            <a:r>
              <a:rPr lang="en-US" b="1" dirty="0"/>
              <a:t> IP addresses listed in the array or CSV file, and so 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43423" y="2184508"/>
            <a:ext cx="1205024" cy="558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83573" y="1997868"/>
            <a:ext cx="1481538" cy="488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51247" y="3802097"/>
            <a:ext cx="680827" cy="664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77196" y="3685767"/>
            <a:ext cx="2024109" cy="896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8178" y="2402887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0090" y="4000185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15052" y="3815519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4342" y="1903803"/>
            <a:ext cx="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07373" y="3201932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“A”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1305" y="5784495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“B”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4894" y="6268622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“C”</a:t>
            </a:r>
          </a:p>
        </p:txBody>
      </p:sp>
    </p:spTree>
    <p:extLst>
      <p:ext uri="{BB962C8B-B14F-4D97-AF65-F5344CB8AC3E}">
        <p14:creationId xmlns:p14="http://schemas.microsoft.com/office/powerpoint/2010/main" val="236294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Configuration Parameters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57" y="3424009"/>
            <a:ext cx="480060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38725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5" y="5128755"/>
            <a:ext cx="6543675" cy="1224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2216510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“A”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76925" y="3923269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“B”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54443" y="5556239"/>
            <a:ext cx="15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Scenario “C”</a:t>
            </a:r>
          </a:p>
        </p:txBody>
      </p:sp>
    </p:spTree>
    <p:extLst>
      <p:ext uri="{BB962C8B-B14F-4D97-AF65-F5344CB8AC3E}">
        <p14:creationId xmlns:p14="http://schemas.microsoft.com/office/powerpoint/2010/main" val="3483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Provided Scripts</vt:lpstr>
      <vt:lpstr>VM Script Deployment</vt:lpstr>
      <vt:lpstr>Azure and ARM Template Parameters</vt:lpstr>
      <vt:lpstr>Virtual Network Parameters</vt:lpstr>
      <vt:lpstr>Storage Accounts, No Availability Set</vt:lpstr>
      <vt:lpstr>Storage Account, with Availability Set</vt:lpstr>
      <vt:lpstr>Data Disks to Add to VM</vt:lpstr>
      <vt:lpstr>IP Configuration Parameters</vt:lpstr>
      <vt:lpstr>IP Configuration Parameters</vt:lpstr>
      <vt:lpstr>NIC naming parameters</vt:lpstr>
      <vt:lpstr>VM Parameters</vt:lpstr>
      <vt:lpstr>VM Parameters</vt:lpstr>
      <vt:lpstr>VM Parameters</vt:lpstr>
      <vt:lpstr>VM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 Script Deployment</dc:title>
  <dc:creator>Carlos Patiño</dc:creator>
  <cp:lastModifiedBy>Carlos Patiño</cp:lastModifiedBy>
  <cp:revision>13</cp:revision>
  <dcterms:created xsi:type="dcterms:W3CDTF">2016-11-30T14:00:18Z</dcterms:created>
  <dcterms:modified xsi:type="dcterms:W3CDTF">2016-12-01T21:33:49Z</dcterms:modified>
</cp:coreProperties>
</file>