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63" r:id="rId4"/>
    <p:sldId id="276" r:id="rId5"/>
    <p:sldId id="264" r:id="rId6"/>
    <p:sldId id="266" r:id="rId7"/>
    <p:sldId id="265" r:id="rId8"/>
    <p:sldId id="267" r:id="rId9"/>
    <p:sldId id="268" r:id="rId10"/>
    <p:sldId id="269" r:id="rId11"/>
    <p:sldId id="270" r:id="rId12"/>
    <p:sldId id="271" r:id="rId13"/>
    <p:sldId id="277" r:id="rId14"/>
    <p:sldId id="273" r:id="rId15"/>
    <p:sldId id="274" r:id="rId16"/>
    <p:sldId id="257" r:id="rId17"/>
    <p:sldId id="275" r:id="rId18"/>
    <p:sldId id="418" r:id="rId19"/>
    <p:sldId id="259" r:id="rId20"/>
    <p:sldId id="415" r:id="rId21"/>
    <p:sldId id="416" r:id="rId22"/>
    <p:sldId id="281" r:id="rId23"/>
    <p:sldId id="417" r:id="rId24"/>
    <p:sldId id="419" r:id="rId25"/>
    <p:sldId id="279" r:id="rId26"/>
    <p:sldId id="410" r:id="rId27"/>
    <p:sldId id="411" r:id="rId28"/>
    <p:sldId id="403" r:id="rId29"/>
    <p:sldId id="412" r:id="rId30"/>
    <p:sldId id="420" r:id="rId31"/>
    <p:sldId id="427" r:id="rId32"/>
    <p:sldId id="260" r:id="rId33"/>
    <p:sldId id="422" r:id="rId34"/>
    <p:sldId id="423" r:id="rId35"/>
    <p:sldId id="261" r:id="rId36"/>
    <p:sldId id="424" r:id="rId37"/>
    <p:sldId id="428" r:id="rId38"/>
    <p:sldId id="429" r:id="rId39"/>
    <p:sldId id="425" r:id="rId40"/>
    <p:sldId id="432" r:id="rId41"/>
    <p:sldId id="433" r:id="rId42"/>
    <p:sldId id="434" r:id="rId43"/>
    <p:sldId id="431" r:id="rId44"/>
    <p:sldId id="436" r:id="rId45"/>
    <p:sldId id="437" r:id="rId46"/>
    <p:sldId id="438" r:id="rId47"/>
    <p:sldId id="435" r:id="rId48"/>
    <p:sldId id="439" r:id="rId49"/>
    <p:sldId id="441" r:id="rId50"/>
    <p:sldId id="440" r:id="rId51"/>
    <p:sldId id="443" r:id="rId52"/>
    <p:sldId id="442" r:id="rId53"/>
    <p:sldId id="444" r:id="rId54"/>
    <p:sldId id="451" r:id="rId55"/>
    <p:sldId id="450" r:id="rId56"/>
    <p:sldId id="449" r:id="rId57"/>
    <p:sldId id="447" r:id="rId58"/>
    <p:sldId id="448" r:id="rId59"/>
    <p:sldId id="446" r:id="rId60"/>
    <p:sldId id="452" r:id="rId61"/>
    <p:sldId id="453" r:id="rId62"/>
    <p:sldId id="454" r:id="rId63"/>
    <p:sldId id="445" r:id="rId64"/>
    <p:sldId id="455" r:id="rId65"/>
    <p:sldId id="456" r:id="rId66"/>
    <p:sldId id="457" r:id="rId67"/>
    <p:sldId id="430" r:id="rId68"/>
    <p:sldId id="458" r:id="rId69"/>
    <p:sldId id="459" r:id="rId70"/>
    <p:sldId id="460" r:id="rId71"/>
    <p:sldId id="421" r:id="rId72"/>
    <p:sldId id="278" r:id="rId7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27"/>
    <p:restoredTop sz="94737"/>
  </p:normalViewPr>
  <p:slideViewPr>
    <p:cSldViewPr snapToGrid="0" snapToObjects="1">
      <p:cViewPr>
        <p:scale>
          <a:sx n="80" d="100"/>
          <a:sy n="80" d="100"/>
        </p:scale>
        <p:origin x="-1795" y="-1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16286-44AA-3C49-B3C5-7CE0F7C2751A}" type="datetimeFigureOut">
              <a:rPr lang="de-DE" smtClean="0"/>
              <a:t>20.03.2019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D919E-B2F1-CB46-B9AB-1A45FB37CC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828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16286-44AA-3C49-B3C5-7CE0F7C2751A}" type="datetimeFigureOut">
              <a:rPr lang="de-DE" smtClean="0"/>
              <a:t>20.03.2019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D919E-B2F1-CB46-B9AB-1A45FB37CC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3350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16286-44AA-3C49-B3C5-7CE0F7C2751A}" type="datetimeFigureOut">
              <a:rPr lang="de-DE" smtClean="0"/>
              <a:t>20.03.2019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D919E-B2F1-CB46-B9AB-1A45FB37CC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689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16286-44AA-3C49-B3C5-7CE0F7C2751A}" type="datetimeFigureOut">
              <a:rPr lang="de-DE" smtClean="0"/>
              <a:t>20.03.2019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D919E-B2F1-CB46-B9AB-1A45FB37CC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4898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16286-44AA-3C49-B3C5-7CE0F7C2751A}" type="datetimeFigureOut">
              <a:rPr lang="de-DE" smtClean="0"/>
              <a:t>20.03.2019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D919E-B2F1-CB46-B9AB-1A45FB37CC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3163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16286-44AA-3C49-B3C5-7CE0F7C2751A}" type="datetimeFigureOut">
              <a:rPr lang="de-DE" smtClean="0"/>
              <a:t>20.03.2019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D919E-B2F1-CB46-B9AB-1A45FB37CC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290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16286-44AA-3C49-B3C5-7CE0F7C2751A}" type="datetimeFigureOut">
              <a:rPr lang="de-DE" smtClean="0"/>
              <a:t>20.03.2019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D919E-B2F1-CB46-B9AB-1A45FB37CC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1510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16286-44AA-3C49-B3C5-7CE0F7C2751A}" type="datetimeFigureOut">
              <a:rPr lang="de-DE" smtClean="0"/>
              <a:t>20.03.2019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D919E-B2F1-CB46-B9AB-1A45FB37CC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1396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16286-44AA-3C49-B3C5-7CE0F7C2751A}" type="datetimeFigureOut">
              <a:rPr lang="de-DE" smtClean="0"/>
              <a:t>20.03.2019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D919E-B2F1-CB46-B9AB-1A45FB37CC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7898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16286-44AA-3C49-B3C5-7CE0F7C2751A}" type="datetimeFigureOut">
              <a:rPr lang="de-DE" smtClean="0"/>
              <a:t>20.03.2019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D919E-B2F1-CB46-B9AB-1A45FB37CC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8816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16286-44AA-3C49-B3C5-7CE0F7C2751A}" type="datetimeFigureOut">
              <a:rPr lang="de-DE" smtClean="0"/>
              <a:t>20.03.2019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D919E-B2F1-CB46-B9AB-1A45FB37CC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7840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16286-44AA-3C49-B3C5-7CE0F7C2751A}" type="datetimeFigureOut">
              <a:rPr lang="de-DE" smtClean="0"/>
              <a:t>20.03.2019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D919E-B2F1-CB46-B9AB-1A45FB37CC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8277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="" xmlns:a16="http://schemas.microsoft.com/office/drawing/2014/main" id="{764FC7BF-F74E-284E-A057-D8FCC19CE9FA}"/>
              </a:ext>
            </a:extLst>
          </p:cNvPr>
          <p:cNvSpPr txBox="1"/>
          <p:nvPr/>
        </p:nvSpPr>
        <p:spPr>
          <a:xfrm>
            <a:off x="0" y="0"/>
            <a:ext cx="8082951" cy="6940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60"/>
              </a:lnSpc>
              <a:spcBef>
                <a:spcPts val="600"/>
              </a:spcBef>
              <a:spcAft>
                <a:spcPts val="600"/>
              </a:spcAft>
            </a:pPr>
            <a:r>
              <a:rPr lang="de-DE" sz="3600" b="1" dirty="0"/>
              <a:t>CO2-Bilanzen für Wohngebäude</a:t>
            </a:r>
          </a:p>
          <a:p>
            <a:pPr>
              <a:lnSpc>
                <a:spcPts val="3760"/>
              </a:lnSpc>
              <a:spcBef>
                <a:spcPts val="600"/>
              </a:spcBef>
              <a:spcAft>
                <a:spcPts val="600"/>
              </a:spcAft>
            </a:pPr>
            <a:r>
              <a:rPr lang="de-DE" sz="3600" b="1" dirty="0"/>
              <a:t>Zielgruppen: </a:t>
            </a:r>
          </a:p>
          <a:p>
            <a:pPr marL="457200" indent="-457200">
              <a:lnSpc>
                <a:spcPts val="376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3600" b="1" dirty="0"/>
              <a:t>Größere Kommunen, </a:t>
            </a:r>
          </a:p>
          <a:p>
            <a:pPr marL="457200" indent="-457200">
              <a:lnSpc>
                <a:spcPts val="376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3600" b="1" dirty="0"/>
              <a:t>Bundesländer, </a:t>
            </a:r>
          </a:p>
          <a:p>
            <a:pPr marL="457200" indent="-457200">
              <a:lnSpc>
                <a:spcPts val="376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3600" b="1" dirty="0"/>
              <a:t>Bundesrepublik Deutschland</a:t>
            </a:r>
          </a:p>
          <a:p>
            <a:pPr>
              <a:lnSpc>
                <a:spcPts val="3760"/>
              </a:lnSpc>
              <a:spcBef>
                <a:spcPts val="600"/>
              </a:spcBef>
              <a:spcAft>
                <a:spcPts val="600"/>
              </a:spcAft>
            </a:pPr>
            <a:endParaRPr lang="de-DE" sz="2800" b="1" dirty="0"/>
          </a:p>
          <a:p>
            <a:endParaRPr lang="de-DE" sz="2800" b="1" dirty="0"/>
          </a:p>
          <a:p>
            <a:endParaRPr lang="de-DE" b="1" dirty="0"/>
          </a:p>
          <a:p>
            <a:r>
              <a:rPr lang="de-DE" b="1" dirty="0"/>
              <a:t>19.3.2019</a:t>
            </a:r>
          </a:p>
          <a:p>
            <a:endParaRPr lang="de-DE" b="1" dirty="0"/>
          </a:p>
          <a:p>
            <a:endParaRPr lang="de-DE" b="1" dirty="0"/>
          </a:p>
          <a:p>
            <a:endParaRPr lang="de-DE" b="1" dirty="0"/>
          </a:p>
          <a:p>
            <a:r>
              <a:rPr lang="de-DE" b="1" dirty="0"/>
              <a:t>Dr. Johannes D. Hengstenberg </a:t>
            </a:r>
          </a:p>
          <a:p>
            <a:r>
              <a:rPr lang="de-DE" b="1" dirty="0"/>
              <a:t>Co2online gGmbH / SEnerCon GmbH</a:t>
            </a:r>
          </a:p>
          <a:p>
            <a:r>
              <a:rPr lang="de-DE" b="1" dirty="0"/>
              <a:t>Hochkirchstraße 11</a:t>
            </a:r>
          </a:p>
          <a:p>
            <a:r>
              <a:rPr lang="de-DE" b="1" dirty="0"/>
              <a:t>10829 Berlin</a:t>
            </a:r>
          </a:p>
        </p:txBody>
      </p:sp>
    </p:spTree>
    <p:extLst>
      <p:ext uri="{BB962C8B-B14F-4D97-AF65-F5344CB8AC3E}">
        <p14:creationId xmlns:p14="http://schemas.microsoft.com/office/powerpoint/2010/main" val="1147454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="" xmlns:a16="http://schemas.microsoft.com/office/drawing/2014/main" id="{CB0FF79C-F7D2-834D-A4E0-61EB7EB97807}"/>
              </a:ext>
            </a:extLst>
          </p:cNvPr>
          <p:cNvSpPr txBox="1"/>
          <p:nvPr/>
        </p:nvSpPr>
        <p:spPr>
          <a:xfrm>
            <a:off x="0" y="230508"/>
            <a:ext cx="9144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600" b="1" dirty="0"/>
              <a:t>den sie nicht </a:t>
            </a:r>
            <a:r>
              <a:rPr lang="de-DE" sz="9600" b="1" dirty="0">
                <a:highlight>
                  <a:srgbClr val="FFFF00"/>
                </a:highlight>
              </a:rPr>
              <a:t>versteht</a:t>
            </a:r>
            <a:r>
              <a:rPr lang="de-DE" sz="96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06622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="" xmlns:a16="http://schemas.microsoft.com/office/drawing/2014/main" id="{CB0FF79C-F7D2-834D-A4E0-61EB7EB97807}"/>
              </a:ext>
            </a:extLst>
          </p:cNvPr>
          <p:cNvSpPr txBox="1"/>
          <p:nvPr/>
        </p:nvSpPr>
        <p:spPr>
          <a:xfrm>
            <a:off x="0" y="230508"/>
            <a:ext cx="9144000" cy="6001643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de-DE" sz="9600" b="1" dirty="0"/>
              <a:t>Die CO</a:t>
            </a:r>
            <a:r>
              <a:rPr lang="de-DE" sz="9600" b="1" baseline="-25000" dirty="0"/>
              <a:t>2</a:t>
            </a:r>
            <a:r>
              <a:rPr lang="de-DE" sz="9600" b="1" dirty="0"/>
              <a:t>-Bilanzen von co2online helfen der Politik, die Dynamik…</a:t>
            </a:r>
          </a:p>
        </p:txBody>
      </p:sp>
    </p:spTree>
    <p:extLst>
      <p:ext uri="{BB962C8B-B14F-4D97-AF65-F5344CB8AC3E}">
        <p14:creationId xmlns:p14="http://schemas.microsoft.com/office/powerpoint/2010/main" val="2797255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="" xmlns:a16="http://schemas.microsoft.com/office/drawing/2014/main" id="{CB0FF79C-F7D2-834D-A4E0-61EB7EB97807}"/>
              </a:ext>
            </a:extLst>
          </p:cNvPr>
          <p:cNvSpPr txBox="1"/>
          <p:nvPr/>
        </p:nvSpPr>
        <p:spPr>
          <a:xfrm>
            <a:off x="0" y="230508"/>
            <a:ext cx="9144000" cy="6001643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de-DE" sz="9600" b="1" dirty="0"/>
              <a:t>der CO</a:t>
            </a:r>
            <a:r>
              <a:rPr lang="de-DE" sz="9600" b="1" baseline="-25000" dirty="0"/>
              <a:t>2</a:t>
            </a:r>
            <a:r>
              <a:rPr lang="de-DE" sz="9600" b="1" dirty="0"/>
              <a:t>-Entwicklung in Gebäuden zu </a:t>
            </a:r>
            <a:r>
              <a:rPr lang="de-DE" sz="9600" b="1" dirty="0">
                <a:highlight>
                  <a:srgbClr val="FFFF00"/>
                </a:highlight>
              </a:rPr>
              <a:t>verstehen</a:t>
            </a:r>
          </a:p>
        </p:txBody>
      </p:sp>
    </p:spTree>
    <p:extLst>
      <p:ext uri="{BB962C8B-B14F-4D97-AF65-F5344CB8AC3E}">
        <p14:creationId xmlns:p14="http://schemas.microsoft.com/office/powerpoint/2010/main" val="195513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="" xmlns:a16="http://schemas.microsoft.com/office/drawing/2014/main" id="{CB0FF79C-F7D2-834D-A4E0-61EB7EB97807}"/>
              </a:ext>
            </a:extLst>
          </p:cNvPr>
          <p:cNvSpPr txBox="1"/>
          <p:nvPr/>
        </p:nvSpPr>
        <p:spPr>
          <a:xfrm>
            <a:off x="0" y="265014"/>
            <a:ext cx="914399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600" b="1" dirty="0"/>
              <a:t>Teil 2: </a:t>
            </a:r>
          </a:p>
          <a:p>
            <a:pPr algn="ctr"/>
            <a:r>
              <a:rPr lang="de-DE" sz="9600" b="1" dirty="0"/>
              <a:t>Die Konstruktion von CO</a:t>
            </a:r>
            <a:r>
              <a:rPr lang="de-DE" sz="9600" b="1" baseline="-25000" dirty="0"/>
              <a:t>2</a:t>
            </a:r>
            <a:r>
              <a:rPr lang="de-DE" sz="9600" b="1" dirty="0"/>
              <a:t>-Bilanzen</a:t>
            </a:r>
          </a:p>
        </p:txBody>
      </p:sp>
    </p:spTree>
    <p:extLst>
      <p:ext uri="{BB962C8B-B14F-4D97-AF65-F5344CB8AC3E}">
        <p14:creationId xmlns:p14="http://schemas.microsoft.com/office/powerpoint/2010/main" val="2776729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="" xmlns:a16="http://schemas.microsoft.com/office/drawing/2014/main" id="{AD9FB376-E9C1-9E4C-BF2A-EE185BC6AED6}"/>
              </a:ext>
            </a:extLst>
          </p:cNvPr>
          <p:cNvSpPr txBox="1"/>
          <p:nvPr/>
        </p:nvSpPr>
        <p:spPr>
          <a:xfrm>
            <a:off x="3442082" y="5525400"/>
            <a:ext cx="982134" cy="646331"/>
          </a:xfrm>
          <a:prstGeom prst="rect">
            <a:avLst/>
          </a:prstGeom>
          <a:solidFill>
            <a:srgbClr val="FFFF00"/>
          </a:solidFill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de-DE" dirty="0"/>
              <a:t>CO2-Bilanz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="" xmlns:a16="http://schemas.microsoft.com/office/drawing/2014/main" id="{AA2AFEB6-6BE0-4848-8063-022584BA1D29}"/>
              </a:ext>
            </a:extLst>
          </p:cNvPr>
          <p:cNvSpPr txBox="1"/>
          <p:nvPr/>
        </p:nvSpPr>
        <p:spPr>
          <a:xfrm>
            <a:off x="495686" y="1534645"/>
            <a:ext cx="982134" cy="646331"/>
          </a:xfrm>
          <a:prstGeom prst="rect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de-DE" dirty="0"/>
              <a:t>Zubau</a:t>
            </a:r>
          </a:p>
          <a:p>
            <a:r>
              <a:rPr lang="de-DE" dirty="0"/>
              <a:t>Zahl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="" xmlns:a16="http://schemas.microsoft.com/office/drawing/2014/main" id="{A651C8D0-5AF4-9A4F-8AA7-8055E5AB371D}"/>
              </a:ext>
            </a:extLst>
          </p:cNvPr>
          <p:cNvSpPr txBox="1"/>
          <p:nvPr/>
        </p:nvSpPr>
        <p:spPr>
          <a:xfrm>
            <a:off x="1615208" y="1534645"/>
            <a:ext cx="982134" cy="646331"/>
          </a:xfrm>
          <a:prstGeom prst="rect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de-DE" dirty="0"/>
              <a:t>Zubau</a:t>
            </a:r>
          </a:p>
          <a:p>
            <a:r>
              <a:rPr lang="de-DE" dirty="0"/>
              <a:t>Fläche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="" xmlns:a16="http://schemas.microsoft.com/office/drawing/2014/main" id="{D888E7E5-B9F1-0349-833C-5D15F653D1AC}"/>
              </a:ext>
            </a:extLst>
          </p:cNvPr>
          <p:cNvSpPr txBox="1"/>
          <p:nvPr/>
        </p:nvSpPr>
        <p:spPr>
          <a:xfrm>
            <a:off x="2755515" y="1534645"/>
            <a:ext cx="982134" cy="646331"/>
          </a:xfrm>
          <a:prstGeom prst="rect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de-DE" dirty="0"/>
              <a:t>Zubau</a:t>
            </a:r>
          </a:p>
          <a:p>
            <a:r>
              <a:rPr lang="de-DE" dirty="0"/>
              <a:t>Effizienz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="" xmlns:a16="http://schemas.microsoft.com/office/drawing/2014/main" id="{DDBB2C49-D77D-9E43-AC83-02B46E601372}"/>
              </a:ext>
            </a:extLst>
          </p:cNvPr>
          <p:cNvSpPr txBox="1"/>
          <p:nvPr/>
        </p:nvSpPr>
        <p:spPr>
          <a:xfrm>
            <a:off x="4243339" y="1534645"/>
            <a:ext cx="982134" cy="646331"/>
          </a:xfrm>
          <a:prstGeom prst="rect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de-DE" dirty="0" err="1"/>
              <a:t>Mod</a:t>
            </a:r>
            <a:endParaRPr lang="de-DE" dirty="0"/>
          </a:p>
          <a:p>
            <a:r>
              <a:rPr lang="de-DE" dirty="0"/>
              <a:t>Rate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="" xmlns:a16="http://schemas.microsoft.com/office/drawing/2014/main" id="{0CACB116-45A9-D94F-A1EB-FB89D9E2E263}"/>
              </a:ext>
            </a:extLst>
          </p:cNvPr>
          <p:cNvSpPr txBox="1"/>
          <p:nvPr/>
        </p:nvSpPr>
        <p:spPr>
          <a:xfrm>
            <a:off x="5370175" y="1534645"/>
            <a:ext cx="982134" cy="646331"/>
          </a:xfrm>
          <a:prstGeom prst="rect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de-DE" dirty="0" err="1"/>
              <a:t>Mod</a:t>
            </a:r>
            <a:endParaRPr lang="de-DE" dirty="0"/>
          </a:p>
          <a:p>
            <a:r>
              <a:rPr lang="de-DE" dirty="0"/>
              <a:t>Fläche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="" xmlns:a16="http://schemas.microsoft.com/office/drawing/2014/main" id="{D8AE0572-8647-454A-98CA-5FEFF19A3AC9}"/>
              </a:ext>
            </a:extLst>
          </p:cNvPr>
          <p:cNvSpPr txBox="1"/>
          <p:nvPr/>
        </p:nvSpPr>
        <p:spPr>
          <a:xfrm>
            <a:off x="6524721" y="1534645"/>
            <a:ext cx="982134" cy="646331"/>
          </a:xfrm>
          <a:prstGeom prst="rect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de-DE" dirty="0" err="1"/>
              <a:t>Mod</a:t>
            </a:r>
            <a:endParaRPr lang="de-DE" dirty="0"/>
          </a:p>
          <a:p>
            <a:r>
              <a:rPr lang="de-DE" dirty="0" err="1"/>
              <a:t>Wirk</a:t>
            </a:r>
            <a:endParaRPr lang="de-DE" dirty="0"/>
          </a:p>
        </p:txBody>
      </p:sp>
      <p:sp>
        <p:nvSpPr>
          <p:cNvPr id="32" name="Textfeld 31">
            <a:extLst>
              <a:ext uri="{FF2B5EF4-FFF2-40B4-BE49-F238E27FC236}">
                <a16:creationId xmlns="" xmlns:a16="http://schemas.microsoft.com/office/drawing/2014/main" id="{8C2CE7A6-CEDF-FD4E-B829-7ABC14668E53}"/>
              </a:ext>
            </a:extLst>
          </p:cNvPr>
          <p:cNvSpPr txBox="1"/>
          <p:nvPr/>
        </p:nvSpPr>
        <p:spPr>
          <a:xfrm>
            <a:off x="2677776" y="2629338"/>
            <a:ext cx="1136073" cy="646331"/>
          </a:xfrm>
          <a:prstGeom prst="rect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de-DE" dirty="0"/>
              <a:t>ET Wahl Zubau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="" xmlns:a16="http://schemas.microsoft.com/office/drawing/2014/main" id="{C03450DB-1789-5747-85B4-DC90279A3B46}"/>
              </a:ext>
            </a:extLst>
          </p:cNvPr>
          <p:cNvSpPr txBox="1"/>
          <p:nvPr/>
        </p:nvSpPr>
        <p:spPr>
          <a:xfrm>
            <a:off x="4165605" y="2629338"/>
            <a:ext cx="1136073" cy="646331"/>
          </a:xfrm>
          <a:prstGeom prst="rect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de-DE" dirty="0"/>
              <a:t>ET-Wahl Bestand</a:t>
            </a:r>
          </a:p>
        </p:txBody>
      </p:sp>
      <p:cxnSp>
        <p:nvCxnSpPr>
          <p:cNvPr id="48" name="Gewinkelte Verbindung 47">
            <a:extLst>
              <a:ext uri="{FF2B5EF4-FFF2-40B4-BE49-F238E27FC236}">
                <a16:creationId xmlns="" xmlns:a16="http://schemas.microsoft.com/office/drawing/2014/main" id="{8F2F1BD3-21BD-2A42-B024-0322E13D6674}"/>
              </a:ext>
            </a:extLst>
          </p:cNvPr>
          <p:cNvCxnSpPr>
            <a:cxnSpLocks/>
            <a:stCxn id="32" idx="2"/>
            <a:endCxn id="94" idx="0"/>
          </p:cNvCxnSpPr>
          <p:nvPr/>
        </p:nvCxnSpPr>
        <p:spPr>
          <a:xfrm rot="16200000" flipH="1">
            <a:off x="3321806" y="3199676"/>
            <a:ext cx="535350" cy="687336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feld 93">
            <a:extLst>
              <a:ext uri="{FF2B5EF4-FFF2-40B4-BE49-F238E27FC236}">
                <a16:creationId xmlns="" xmlns:a16="http://schemas.microsoft.com/office/drawing/2014/main" id="{78C71863-CE0C-D549-BD9C-1730C7F2C83B}"/>
              </a:ext>
            </a:extLst>
          </p:cNvPr>
          <p:cNvSpPr txBox="1"/>
          <p:nvPr/>
        </p:nvSpPr>
        <p:spPr>
          <a:xfrm>
            <a:off x="3442082" y="3811019"/>
            <a:ext cx="982134" cy="646331"/>
          </a:xfrm>
          <a:prstGeom prst="rect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de-DE" dirty="0"/>
              <a:t>HEV</a:t>
            </a:r>
          </a:p>
          <a:p>
            <a:r>
              <a:rPr lang="de-DE" dirty="0"/>
              <a:t>ET Mix</a:t>
            </a:r>
          </a:p>
        </p:txBody>
      </p:sp>
      <p:cxnSp>
        <p:nvCxnSpPr>
          <p:cNvPr id="97" name="Gewinkelte Verbindung 96">
            <a:extLst>
              <a:ext uri="{FF2B5EF4-FFF2-40B4-BE49-F238E27FC236}">
                <a16:creationId xmlns="" xmlns:a16="http://schemas.microsoft.com/office/drawing/2014/main" id="{3E9347AD-6111-7E4A-B009-E3828619FE44}"/>
              </a:ext>
            </a:extLst>
          </p:cNvPr>
          <p:cNvCxnSpPr>
            <a:cxnSpLocks/>
            <a:stCxn id="35" idx="2"/>
            <a:endCxn id="94" idx="0"/>
          </p:cNvCxnSpPr>
          <p:nvPr/>
        </p:nvCxnSpPr>
        <p:spPr>
          <a:xfrm rot="5400000">
            <a:off x="4065721" y="3143098"/>
            <a:ext cx="535350" cy="800493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winkelte Verbindung 99">
            <a:extLst>
              <a:ext uri="{FF2B5EF4-FFF2-40B4-BE49-F238E27FC236}">
                <a16:creationId xmlns="" xmlns:a16="http://schemas.microsoft.com/office/drawing/2014/main" id="{67C1302C-67A7-1F4A-9BBF-A9F869F24A94}"/>
              </a:ext>
            </a:extLst>
          </p:cNvPr>
          <p:cNvCxnSpPr>
            <a:cxnSpLocks/>
            <a:stCxn id="29" idx="2"/>
            <a:endCxn id="35" idx="0"/>
          </p:cNvCxnSpPr>
          <p:nvPr/>
        </p:nvCxnSpPr>
        <p:spPr>
          <a:xfrm rot="5400000">
            <a:off x="5650534" y="1264084"/>
            <a:ext cx="448362" cy="2282146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winkelte Verbindung 102">
            <a:extLst>
              <a:ext uri="{FF2B5EF4-FFF2-40B4-BE49-F238E27FC236}">
                <a16:creationId xmlns="" xmlns:a16="http://schemas.microsoft.com/office/drawing/2014/main" id="{4B3699F5-49EA-004A-BF29-5305F93E9E3A}"/>
              </a:ext>
            </a:extLst>
          </p:cNvPr>
          <p:cNvCxnSpPr>
            <a:cxnSpLocks/>
            <a:stCxn id="28" idx="2"/>
            <a:endCxn id="35" idx="0"/>
          </p:cNvCxnSpPr>
          <p:nvPr/>
        </p:nvCxnSpPr>
        <p:spPr>
          <a:xfrm rot="5400000">
            <a:off x="5073261" y="1841357"/>
            <a:ext cx="448362" cy="11276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winkelte Verbindung 105">
            <a:extLst>
              <a:ext uri="{FF2B5EF4-FFF2-40B4-BE49-F238E27FC236}">
                <a16:creationId xmlns="" xmlns:a16="http://schemas.microsoft.com/office/drawing/2014/main" id="{9BA6863D-54F4-6F4B-B8A0-18856E5EB83A}"/>
              </a:ext>
            </a:extLst>
          </p:cNvPr>
          <p:cNvCxnSpPr>
            <a:cxnSpLocks/>
            <a:stCxn id="27" idx="2"/>
            <a:endCxn id="35" idx="0"/>
          </p:cNvCxnSpPr>
          <p:nvPr/>
        </p:nvCxnSpPr>
        <p:spPr>
          <a:xfrm rot="5400000">
            <a:off x="4509843" y="2404775"/>
            <a:ext cx="448362" cy="764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winkelte Verbindung 108">
            <a:extLst>
              <a:ext uri="{FF2B5EF4-FFF2-40B4-BE49-F238E27FC236}">
                <a16:creationId xmlns="" xmlns:a16="http://schemas.microsoft.com/office/drawing/2014/main" id="{6A1025BE-20FC-C043-B38A-A2EA6D27A0B0}"/>
              </a:ext>
            </a:extLst>
          </p:cNvPr>
          <p:cNvCxnSpPr>
            <a:cxnSpLocks/>
            <a:stCxn id="26" idx="2"/>
            <a:endCxn id="32" idx="0"/>
          </p:cNvCxnSpPr>
          <p:nvPr/>
        </p:nvCxnSpPr>
        <p:spPr>
          <a:xfrm rot="5400000">
            <a:off x="3022017" y="2404773"/>
            <a:ext cx="448362" cy="769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Gewinkelte Verbindung 111">
            <a:extLst>
              <a:ext uri="{FF2B5EF4-FFF2-40B4-BE49-F238E27FC236}">
                <a16:creationId xmlns="" xmlns:a16="http://schemas.microsoft.com/office/drawing/2014/main" id="{0339EC98-4363-F945-A719-22836FE8FDC5}"/>
              </a:ext>
            </a:extLst>
          </p:cNvPr>
          <p:cNvCxnSpPr>
            <a:cxnSpLocks/>
            <a:stCxn id="25" idx="2"/>
            <a:endCxn id="32" idx="0"/>
          </p:cNvCxnSpPr>
          <p:nvPr/>
        </p:nvCxnSpPr>
        <p:spPr>
          <a:xfrm rot="16200000" flipH="1">
            <a:off x="2451863" y="1835388"/>
            <a:ext cx="448362" cy="1139538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winkelte Verbindung 114">
            <a:extLst>
              <a:ext uri="{FF2B5EF4-FFF2-40B4-BE49-F238E27FC236}">
                <a16:creationId xmlns="" xmlns:a16="http://schemas.microsoft.com/office/drawing/2014/main" id="{D42048B2-F108-2143-B326-CDC00976F30B}"/>
              </a:ext>
            </a:extLst>
          </p:cNvPr>
          <p:cNvCxnSpPr>
            <a:cxnSpLocks/>
            <a:stCxn id="24" idx="2"/>
            <a:endCxn id="32" idx="0"/>
          </p:cNvCxnSpPr>
          <p:nvPr/>
        </p:nvCxnSpPr>
        <p:spPr>
          <a:xfrm rot="16200000" flipH="1">
            <a:off x="1892102" y="1275627"/>
            <a:ext cx="448362" cy="2259060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feld 117">
            <a:extLst>
              <a:ext uri="{FF2B5EF4-FFF2-40B4-BE49-F238E27FC236}">
                <a16:creationId xmlns="" xmlns:a16="http://schemas.microsoft.com/office/drawing/2014/main" id="{2B13BCA7-82DF-E245-8A99-20DD05C4FC9E}"/>
              </a:ext>
            </a:extLst>
          </p:cNvPr>
          <p:cNvSpPr txBox="1"/>
          <p:nvPr/>
        </p:nvSpPr>
        <p:spPr>
          <a:xfrm>
            <a:off x="3451318" y="4669534"/>
            <a:ext cx="982134" cy="646331"/>
          </a:xfrm>
          <a:prstGeom prst="rect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de-DE" dirty="0"/>
              <a:t>ET CO2</a:t>
            </a:r>
          </a:p>
          <a:p>
            <a:r>
              <a:rPr lang="de-DE" dirty="0"/>
              <a:t>Gehalt</a:t>
            </a:r>
          </a:p>
        </p:txBody>
      </p:sp>
      <p:cxnSp>
        <p:nvCxnSpPr>
          <p:cNvPr id="120" name="Gerade Verbindung mit Pfeil 119">
            <a:extLst>
              <a:ext uri="{FF2B5EF4-FFF2-40B4-BE49-F238E27FC236}">
                <a16:creationId xmlns="" xmlns:a16="http://schemas.microsoft.com/office/drawing/2014/main" id="{DFF34CC3-0287-E84A-AED6-6FC2B062343F}"/>
              </a:ext>
            </a:extLst>
          </p:cNvPr>
          <p:cNvCxnSpPr>
            <a:stCxn id="94" idx="2"/>
            <a:endCxn id="118" idx="0"/>
          </p:cNvCxnSpPr>
          <p:nvPr/>
        </p:nvCxnSpPr>
        <p:spPr>
          <a:xfrm>
            <a:off x="3933149" y="4457350"/>
            <a:ext cx="9236" cy="212184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Gerade Verbindung mit Pfeil 120">
            <a:extLst>
              <a:ext uri="{FF2B5EF4-FFF2-40B4-BE49-F238E27FC236}">
                <a16:creationId xmlns="" xmlns:a16="http://schemas.microsoft.com/office/drawing/2014/main" id="{24E2018B-69B1-574F-A663-2EBF39AC7795}"/>
              </a:ext>
            </a:extLst>
          </p:cNvPr>
          <p:cNvCxnSpPr>
            <a:cxnSpLocks/>
            <a:stCxn id="118" idx="2"/>
            <a:endCxn id="4" idx="0"/>
          </p:cNvCxnSpPr>
          <p:nvPr/>
        </p:nvCxnSpPr>
        <p:spPr>
          <a:xfrm flipH="1">
            <a:off x="3933149" y="5315865"/>
            <a:ext cx="9236" cy="209535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feld 131">
            <a:extLst>
              <a:ext uri="{FF2B5EF4-FFF2-40B4-BE49-F238E27FC236}">
                <a16:creationId xmlns="" xmlns:a16="http://schemas.microsoft.com/office/drawing/2014/main" id="{34621A8C-1F5C-024A-9A6D-C92C03893BCC}"/>
              </a:ext>
            </a:extLst>
          </p:cNvPr>
          <p:cNvSpPr txBox="1"/>
          <p:nvPr/>
        </p:nvSpPr>
        <p:spPr>
          <a:xfrm>
            <a:off x="7688506" y="1534644"/>
            <a:ext cx="982134" cy="646331"/>
          </a:xfrm>
          <a:prstGeom prst="rect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de-DE" dirty="0"/>
              <a:t>Bestand</a:t>
            </a:r>
          </a:p>
          <a:p>
            <a:r>
              <a:rPr lang="de-DE" dirty="0"/>
              <a:t>ruhend</a:t>
            </a:r>
          </a:p>
        </p:txBody>
      </p:sp>
      <p:sp>
        <p:nvSpPr>
          <p:cNvPr id="138" name="Textfeld 137">
            <a:extLst>
              <a:ext uri="{FF2B5EF4-FFF2-40B4-BE49-F238E27FC236}">
                <a16:creationId xmlns="" xmlns:a16="http://schemas.microsoft.com/office/drawing/2014/main" id="{F05582F1-11BA-9645-BCAE-6026BC2B336A}"/>
              </a:ext>
            </a:extLst>
          </p:cNvPr>
          <p:cNvSpPr txBox="1"/>
          <p:nvPr/>
        </p:nvSpPr>
        <p:spPr>
          <a:xfrm>
            <a:off x="7688506" y="3818880"/>
            <a:ext cx="998682" cy="646331"/>
          </a:xfrm>
          <a:prstGeom prst="rect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de-DE" dirty="0"/>
              <a:t>ET Mix Bestand</a:t>
            </a:r>
          </a:p>
        </p:txBody>
      </p:sp>
      <p:cxnSp>
        <p:nvCxnSpPr>
          <p:cNvPr id="151" name="Gerade Verbindung mit Pfeil 150">
            <a:extLst>
              <a:ext uri="{FF2B5EF4-FFF2-40B4-BE49-F238E27FC236}">
                <a16:creationId xmlns="" xmlns:a16="http://schemas.microsoft.com/office/drawing/2014/main" id="{DF7F1923-C6F1-0B4D-A4D1-352FBBD85CD9}"/>
              </a:ext>
            </a:extLst>
          </p:cNvPr>
          <p:cNvCxnSpPr>
            <a:cxnSpLocks/>
            <a:stCxn id="132" idx="2"/>
            <a:endCxn id="138" idx="0"/>
          </p:cNvCxnSpPr>
          <p:nvPr/>
        </p:nvCxnSpPr>
        <p:spPr>
          <a:xfrm>
            <a:off x="8179573" y="2180975"/>
            <a:ext cx="8274" cy="1637905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Gerade Verbindung mit Pfeil 157">
            <a:extLst>
              <a:ext uri="{FF2B5EF4-FFF2-40B4-BE49-F238E27FC236}">
                <a16:creationId xmlns="" xmlns:a16="http://schemas.microsoft.com/office/drawing/2014/main" id="{19E6960D-B7FB-4C45-B25C-C5AC8C92ADB2}"/>
              </a:ext>
            </a:extLst>
          </p:cNvPr>
          <p:cNvCxnSpPr>
            <a:cxnSpLocks/>
            <a:stCxn id="138" idx="1"/>
            <a:endCxn id="94" idx="3"/>
          </p:cNvCxnSpPr>
          <p:nvPr/>
        </p:nvCxnSpPr>
        <p:spPr>
          <a:xfrm flipH="1" flipV="1">
            <a:off x="4424216" y="4134185"/>
            <a:ext cx="3264290" cy="7861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feld 161">
            <a:extLst>
              <a:ext uri="{FF2B5EF4-FFF2-40B4-BE49-F238E27FC236}">
                <a16:creationId xmlns="" xmlns:a16="http://schemas.microsoft.com/office/drawing/2014/main" id="{D19699FD-B39A-8D41-B16C-EBB31936A548}"/>
              </a:ext>
            </a:extLst>
          </p:cNvPr>
          <p:cNvSpPr txBox="1"/>
          <p:nvPr/>
        </p:nvSpPr>
        <p:spPr>
          <a:xfrm>
            <a:off x="495686" y="1008609"/>
            <a:ext cx="3241963" cy="369332"/>
          </a:xfrm>
          <a:prstGeom prst="rect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de-DE" dirty="0"/>
              <a:t>Zubau</a:t>
            </a:r>
          </a:p>
        </p:txBody>
      </p:sp>
      <p:sp>
        <p:nvSpPr>
          <p:cNvPr id="163" name="Textfeld 162">
            <a:extLst>
              <a:ext uri="{FF2B5EF4-FFF2-40B4-BE49-F238E27FC236}">
                <a16:creationId xmlns="" xmlns:a16="http://schemas.microsoft.com/office/drawing/2014/main" id="{58848D20-3B34-1544-A088-8FAEF73EE27B}"/>
              </a:ext>
            </a:extLst>
          </p:cNvPr>
          <p:cNvSpPr txBox="1"/>
          <p:nvPr/>
        </p:nvSpPr>
        <p:spPr>
          <a:xfrm>
            <a:off x="4253348" y="1003991"/>
            <a:ext cx="4417292" cy="369332"/>
          </a:xfrm>
          <a:prstGeom prst="rect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de-DE" dirty="0"/>
              <a:t>Bestand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="" xmlns:a16="http://schemas.microsoft.com/office/drawing/2014/main" id="{45B3413F-ACCF-2044-BA74-5029514EBC75}"/>
              </a:ext>
            </a:extLst>
          </p:cNvPr>
          <p:cNvSpPr txBox="1"/>
          <p:nvPr/>
        </p:nvSpPr>
        <p:spPr>
          <a:xfrm>
            <a:off x="0" y="1369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CO2-Bilanz der Wohngebäude in Ulm: Einflussfaktoren </a:t>
            </a:r>
          </a:p>
        </p:txBody>
      </p:sp>
    </p:spTree>
    <p:extLst>
      <p:ext uri="{BB962C8B-B14F-4D97-AF65-F5344CB8AC3E}">
        <p14:creationId xmlns:p14="http://schemas.microsoft.com/office/powerpoint/2010/main" val="9922135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="" xmlns:a16="http://schemas.microsoft.com/office/drawing/2014/main" id="{FAE42E4F-643D-054A-AD2B-6CC0EA398708}"/>
              </a:ext>
            </a:extLst>
          </p:cNvPr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Rechenweg: Teil 1 - CO2-Bilanz von Mehrfamilienhäusern in Hamburg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="" xmlns:a16="http://schemas.microsoft.com/office/drawing/2014/main" id="{D79C7081-FC66-C64A-82D3-769182687529}"/>
              </a:ext>
            </a:extLst>
          </p:cNvPr>
          <p:cNvSpPr txBox="1"/>
          <p:nvPr/>
        </p:nvSpPr>
        <p:spPr>
          <a:xfrm>
            <a:off x="294443" y="775836"/>
            <a:ext cx="3085251" cy="1384995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400" b="1" dirty="0"/>
              <a:t>Spezifischer Heizenergieverbrauch von MFH 2002 – 2018 – Quelle: SEnerCon Datenbank 10.000 eigene Datensätze für Hamburg – </a:t>
            </a:r>
          </a:p>
          <a:p>
            <a:r>
              <a:rPr lang="de-DE" sz="1400" b="1" i="1" dirty="0"/>
              <a:t>Variante 1</a:t>
            </a:r>
            <a:r>
              <a:rPr lang="de-DE" sz="1400" b="1" dirty="0"/>
              <a:t>: nicht witterungsbereinigt</a:t>
            </a:r>
          </a:p>
          <a:p>
            <a:r>
              <a:rPr lang="de-DE" sz="1400" b="1" i="1" dirty="0"/>
              <a:t>Variante 2</a:t>
            </a:r>
            <a:r>
              <a:rPr lang="de-DE" sz="1400" b="1" dirty="0"/>
              <a:t>: witterungsbereinigt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="" xmlns:a16="http://schemas.microsoft.com/office/drawing/2014/main" id="{D0B7D867-3A27-F244-9EF4-7EA1427634DD}"/>
              </a:ext>
            </a:extLst>
          </p:cNvPr>
          <p:cNvSpPr txBox="1"/>
          <p:nvPr/>
        </p:nvSpPr>
        <p:spPr>
          <a:xfrm>
            <a:off x="294443" y="2355259"/>
            <a:ext cx="3085251" cy="1384995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400" b="1" dirty="0"/>
              <a:t>Nutzflächen von MFH in Hamburg 2004 – 2017, Quelle: Statistikamt Hamburg, Hochbautätigkeit und Wohnungsbestand, F II 1, 2, 4 - </a:t>
            </a:r>
            <a:r>
              <a:rPr lang="de-DE" sz="1400" b="1" dirty="0" err="1"/>
              <a:t>j</a:t>
            </a:r>
            <a:r>
              <a:rPr lang="de-DE" sz="1400" b="1" dirty="0"/>
              <a:t> 04 H - F II 1, 2, 4 - </a:t>
            </a:r>
            <a:r>
              <a:rPr lang="de-DE" sz="1400" b="1" dirty="0" err="1"/>
              <a:t>j</a:t>
            </a:r>
            <a:r>
              <a:rPr lang="de-DE" sz="1400" b="1" dirty="0"/>
              <a:t> 17 H - 2002, 2003, 2018 geschätzt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="" xmlns:a16="http://schemas.microsoft.com/office/drawing/2014/main" id="{DCA9FF99-2B6B-344E-9FA7-25642AD1A695}"/>
              </a:ext>
            </a:extLst>
          </p:cNvPr>
          <p:cNvSpPr txBox="1"/>
          <p:nvPr/>
        </p:nvSpPr>
        <p:spPr>
          <a:xfrm>
            <a:off x="4445104" y="1439225"/>
            <a:ext cx="3766569" cy="7386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400" b="1" dirty="0"/>
              <a:t>Ergebnis: Heizenergieverbrauch von MFH 2002 – 2018 – Quelle: SEnerCon Datenbank 10.000 Datensätze für Hamburg</a:t>
            </a:r>
          </a:p>
        </p:txBody>
      </p:sp>
      <p:cxnSp>
        <p:nvCxnSpPr>
          <p:cNvPr id="9" name="Gewinkelte Verbindung 8">
            <a:extLst>
              <a:ext uri="{FF2B5EF4-FFF2-40B4-BE49-F238E27FC236}">
                <a16:creationId xmlns="" xmlns:a16="http://schemas.microsoft.com/office/drawing/2014/main" id="{499A5456-5565-2A40-84FB-4F595573BA41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3379694" y="1468334"/>
            <a:ext cx="1065410" cy="340223"/>
          </a:xfrm>
          <a:prstGeom prst="bentConnector3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winkelte Verbindung 9">
            <a:extLst>
              <a:ext uri="{FF2B5EF4-FFF2-40B4-BE49-F238E27FC236}">
                <a16:creationId xmlns="" xmlns:a16="http://schemas.microsoft.com/office/drawing/2014/main" id="{3BDE475A-5283-9546-B260-82A8BEDE176E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3379694" y="1808557"/>
            <a:ext cx="1065410" cy="123920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="" xmlns:a16="http://schemas.microsoft.com/office/drawing/2014/main" id="{EDA12E42-CAAA-EF4C-93D9-49CBC76E6572}"/>
              </a:ext>
            </a:extLst>
          </p:cNvPr>
          <p:cNvSpPr txBox="1"/>
          <p:nvPr/>
        </p:nvSpPr>
        <p:spPr>
          <a:xfrm>
            <a:off x="4445104" y="2355259"/>
            <a:ext cx="3766569" cy="738664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400" b="1" dirty="0"/>
              <a:t>Energieträgerproportion (Verbrauch) von MFH 2002 – 2018 – Quelle: SEnerCon Datenbank 10.000 eigene Datensätze</a:t>
            </a: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="" xmlns:a16="http://schemas.microsoft.com/office/drawing/2014/main" id="{93744783-1772-5C47-87E6-AF2E7C422082}"/>
              </a:ext>
            </a:extLst>
          </p:cNvPr>
          <p:cNvCxnSpPr>
            <a:stCxn id="7" idx="2"/>
            <a:endCxn id="15" idx="0"/>
          </p:cNvCxnSpPr>
          <p:nvPr/>
        </p:nvCxnSpPr>
        <p:spPr>
          <a:xfrm>
            <a:off x="6328389" y="2177889"/>
            <a:ext cx="0" cy="17737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="" xmlns:a16="http://schemas.microsoft.com/office/drawing/2014/main" id="{732A6CC5-2AF7-ED42-B01B-2DA820124CA4}"/>
              </a:ext>
            </a:extLst>
          </p:cNvPr>
          <p:cNvSpPr txBox="1"/>
          <p:nvPr/>
        </p:nvSpPr>
        <p:spPr>
          <a:xfrm>
            <a:off x="4454069" y="3277624"/>
            <a:ext cx="3766569" cy="7386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400" b="1" dirty="0"/>
              <a:t>Ergebnis: Heizenergieverbrauch von MFH 2002 – 2018 nach Energieträgern </a:t>
            </a:r>
          </a:p>
          <a:p>
            <a:endParaRPr lang="de-DE" sz="1400" b="1" dirty="0"/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="" xmlns:a16="http://schemas.microsoft.com/office/drawing/2014/main" id="{9ECBB096-1687-0549-A934-63E419AE6F4C}"/>
              </a:ext>
            </a:extLst>
          </p:cNvPr>
          <p:cNvCxnSpPr>
            <a:cxnSpLocks/>
            <a:stCxn id="15" idx="2"/>
            <a:endCxn id="18" idx="0"/>
          </p:cNvCxnSpPr>
          <p:nvPr/>
        </p:nvCxnSpPr>
        <p:spPr>
          <a:xfrm>
            <a:off x="6328389" y="3093923"/>
            <a:ext cx="8965" cy="18370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="" xmlns:a16="http://schemas.microsoft.com/office/drawing/2014/main" id="{F6D72E6D-02A2-D14F-A78A-5B40FB8D7476}"/>
              </a:ext>
            </a:extLst>
          </p:cNvPr>
          <p:cNvSpPr txBox="1"/>
          <p:nvPr/>
        </p:nvSpPr>
        <p:spPr>
          <a:xfrm>
            <a:off x="4454069" y="4193658"/>
            <a:ext cx="3766569" cy="738664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400" b="1" dirty="0"/>
              <a:t>Emissionsfaktoren der relevanten Energieträger für Hamburg / Deutschland, Quellen: Klimaschutz-Leitstelle Hamburg und UBA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="" xmlns:a16="http://schemas.microsoft.com/office/drawing/2014/main" id="{03B45FBD-6735-EC4F-AC34-4DF864FCB1E7}"/>
              </a:ext>
            </a:extLst>
          </p:cNvPr>
          <p:cNvSpPr txBox="1"/>
          <p:nvPr/>
        </p:nvSpPr>
        <p:spPr>
          <a:xfrm>
            <a:off x="3934116" y="5244888"/>
            <a:ext cx="2260497" cy="9541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400" b="1" dirty="0"/>
              <a:t>Ergebnis 1:CO2-Emissionen aus der Beheizung von MFH 2002 – 2018 insgesamt</a:t>
            </a:r>
          </a:p>
          <a:p>
            <a:endParaRPr lang="de-DE" sz="1400" b="1" dirty="0"/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="" xmlns:a16="http://schemas.microsoft.com/office/drawing/2014/main" id="{C0623A89-0461-8249-A10F-4E0A4DEAAA1E}"/>
              </a:ext>
            </a:extLst>
          </p:cNvPr>
          <p:cNvCxnSpPr>
            <a:cxnSpLocks/>
            <a:stCxn id="18" idx="2"/>
            <a:endCxn id="22" idx="0"/>
          </p:cNvCxnSpPr>
          <p:nvPr/>
        </p:nvCxnSpPr>
        <p:spPr>
          <a:xfrm>
            <a:off x="6337354" y="4016288"/>
            <a:ext cx="0" cy="17737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winkelte Verbindung 26">
            <a:extLst>
              <a:ext uri="{FF2B5EF4-FFF2-40B4-BE49-F238E27FC236}">
                <a16:creationId xmlns="" xmlns:a16="http://schemas.microsoft.com/office/drawing/2014/main" id="{2E673F44-486D-984B-8D07-0F411C6395C3}"/>
              </a:ext>
            </a:extLst>
          </p:cNvPr>
          <p:cNvCxnSpPr>
            <a:cxnSpLocks/>
            <a:stCxn id="22" idx="2"/>
          </p:cNvCxnSpPr>
          <p:nvPr/>
        </p:nvCxnSpPr>
        <p:spPr>
          <a:xfrm rot="5400000">
            <a:off x="5540095" y="4447629"/>
            <a:ext cx="312566" cy="1281952"/>
          </a:xfrm>
          <a:prstGeom prst="bentConnector3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>
            <a:extLst>
              <a:ext uri="{FF2B5EF4-FFF2-40B4-BE49-F238E27FC236}">
                <a16:creationId xmlns="" xmlns:a16="http://schemas.microsoft.com/office/drawing/2014/main" id="{03961E45-3491-3D4B-A868-F90AFF2423D0}"/>
              </a:ext>
            </a:extLst>
          </p:cNvPr>
          <p:cNvSpPr txBox="1"/>
          <p:nvPr/>
        </p:nvSpPr>
        <p:spPr>
          <a:xfrm>
            <a:off x="6499414" y="5244888"/>
            <a:ext cx="2260497" cy="9541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400" b="1" dirty="0"/>
              <a:t>Ergebnis 2:CO2-Emissionen aus der Beheizung von MFH 2002 – 2018 nach Energie-trägern</a:t>
            </a:r>
          </a:p>
        </p:txBody>
      </p:sp>
      <p:cxnSp>
        <p:nvCxnSpPr>
          <p:cNvPr id="31" name="Gewinkelte Verbindung 30">
            <a:extLst>
              <a:ext uri="{FF2B5EF4-FFF2-40B4-BE49-F238E27FC236}">
                <a16:creationId xmlns="" xmlns:a16="http://schemas.microsoft.com/office/drawing/2014/main" id="{43A759BC-93FE-C246-A546-4B371DD7E2ED}"/>
              </a:ext>
            </a:extLst>
          </p:cNvPr>
          <p:cNvCxnSpPr>
            <a:cxnSpLocks/>
            <a:stCxn id="22" idx="2"/>
            <a:endCxn id="30" idx="0"/>
          </p:cNvCxnSpPr>
          <p:nvPr/>
        </p:nvCxnSpPr>
        <p:spPr>
          <a:xfrm rot="16200000" flipH="1">
            <a:off x="6827225" y="4442450"/>
            <a:ext cx="312566" cy="1292309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39001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="" xmlns:a16="http://schemas.microsoft.com/office/drawing/2014/main" id="{D79C7081-FC66-C64A-82D3-769182687529}"/>
              </a:ext>
            </a:extLst>
          </p:cNvPr>
          <p:cNvSpPr txBox="1"/>
          <p:nvPr/>
        </p:nvSpPr>
        <p:spPr>
          <a:xfrm>
            <a:off x="294442" y="615293"/>
            <a:ext cx="3085252" cy="1384995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400" b="1" dirty="0"/>
              <a:t>Spezifischer Heizenergieverbrauch von 1-2 FH 2002 – 2018 – Quelle: SEnerCon Datenbank 20.000 eigene Datensätze für Hamburg</a:t>
            </a:r>
          </a:p>
          <a:p>
            <a:r>
              <a:rPr lang="de-DE" sz="1400" b="1" i="1" dirty="0"/>
              <a:t>Variante 1</a:t>
            </a:r>
            <a:r>
              <a:rPr lang="de-DE" sz="1400" b="1" dirty="0"/>
              <a:t>: nicht witterungsbereinigt</a:t>
            </a:r>
          </a:p>
          <a:p>
            <a:r>
              <a:rPr lang="de-DE" sz="1400" b="1" i="1" dirty="0"/>
              <a:t>Variante 2</a:t>
            </a:r>
            <a:r>
              <a:rPr lang="de-DE" sz="1400" b="1" dirty="0"/>
              <a:t>: witterungsbereinigt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="" xmlns:a16="http://schemas.microsoft.com/office/drawing/2014/main" id="{D0B7D867-3A27-F244-9EF4-7EA1427634DD}"/>
              </a:ext>
            </a:extLst>
          </p:cNvPr>
          <p:cNvSpPr txBox="1"/>
          <p:nvPr/>
        </p:nvSpPr>
        <p:spPr>
          <a:xfrm>
            <a:off x="294442" y="2187587"/>
            <a:ext cx="3085252" cy="738664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400" b="1" dirty="0"/>
              <a:t>Durchschnittliche Nutzflächen von 1-2 FH in Hamburg 2002 – 2018 – Quelle: 20.000 eigene Datensätze für Hamburg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="" xmlns:a16="http://schemas.microsoft.com/office/drawing/2014/main" id="{DCA9FF99-2B6B-344E-9FA7-25642AD1A695}"/>
              </a:ext>
            </a:extLst>
          </p:cNvPr>
          <p:cNvSpPr txBox="1"/>
          <p:nvPr/>
        </p:nvSpPr>
        <p:spPr>
          <a:xfrm>
            <a:off x="4436138" y="1439225"/>
            <a:ext cx="3766569" cy="7386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400" b="1" dirty="0"/>
              <a:t>Ergebnis: Heizenergieverbrauch von 1-2 FH 2002 – 2018 – Quelle: SEnerCon Datenbank 10.000 Datensätze für Hamburg</a:t>
            </a:r>
          </a:p>
        </p:txBody>
      </p:sp>
      <p:cxnSp>
        <p:nvCxnSpPr>
          <p:cNvPr id="9" name="Gewinkelte Verbindung 8">
            <a:extLst>
              <a:ext uri="{FF2B5EF4-FFF2-40B4-BE49-F238E27FC236}">
                <a16:creationId xmlns="" xmlns:a16="http://schemas.microsoft.com/office/drawing/2014/main" id="{499A5456-5565-2A40-84FB-4F595573BA41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3379694" y="1307791"/>
            <a:ext cx="1056444" cy="500766"/>
          </a:xfrm>
          <a:prstGeom prst="bentConnector3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winkelte Verbindung 9">
            <a:extLst>
              <a:ext uri="{FF2B5EF4-FFF2-40B4-BE49-F238E27FC236}">
                <a16:creationId xmlns="" xmlns:a16="http://schemas.microsoft.com/office/drawing/2014/main" id="{3BDE475A-5283-9546-B260-82A8BEDE176E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3379694" y="1808557"/>
            <a:ext cx="1056444" cy="748362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="" xmlns:a16="http://schemas.microsoft.com/office/drawing/2014/main" id="{EDA12E42-CAAA-EF4C-93D9-49CBC76E6572}"/>
              </a:ext>
            </a:extLst>
          </p:cNvPr>
          <p:cNvSpPr txBox="1"/>
          <p:nvPr/>
        </p:nvSpPr>
        <p:spPr>
          <a:xfrm>
            <a:off x="4436138" y="2355259"/>
            <a:ext cx="3766569" cy="738664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400" b="1" dirty="0"/>
              <a:t>Energieträgerproportion (Verbrauch) von 1-2 FH 2002 – 2018 – Quelle: SEnerCon Datenbank 10.000 eigene Datensätze</a:t>
            </a: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="" xmlns:a16="http://schemas.microsoft.com/office/drawing/2014/main" id="{93744783-1772-5C47-87E6-AF2E7C422082}"/>
              </a:ext>
            </a:extLst>
          </p:cNvPr>
          <p:cNvCxnSpPr>
            <a:stCxn id="7" idx="2"/>
            <a:endCxn id="15" idx="0"/>
          </p:cNvCxnSpPr>
          <p:nvPr/>
        </p:nvCxnSpPr>
        <p:spPr>
          <a:xfrm>
            <a:off x="6319423" y="2177889"/>
            <a:ext cx="0" cy="17737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="" xmlns:a16="http://schemas.microsoft.com/office/drawing/2014/main" id="{732A6CC5-2AF7-ED42-B01B-2DA820124CA4}"/>
              </a:ext>
            </a:extLst>
          </p:cNvPr>
          <p:cNvSpPr txBox="1"/>
          <p:nvPr/>
        </p:nvSpPr>
        <p:spPr>
          <a:xfrm>
            <a:off x="4445103" y="3277624"/>
            <a:ext cx="3766569" cy="7386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400" b="1" dirty="0"/>
              <a:t>Ergebnis: Heizenergieverbrauch von 1-2 FH 2002 – 2018 nach Energieträgern </a:t>
            </a:r>
          </a:p>
          <a:p>
            <a:endParaRPr lang="de-DE" sz="1400" b="1" dirty="0"/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="" xmlns:a16="http://schemas.microsoft.com/office/drawing/2014/main" id="{9ECBB096-1687-0549-A934-63E419AE6F4C}"/>
              </a:ext>
            </a:extLst>
          </p:cNvPr>
          <p:cNvCxnSpPr>
            <a:cxnSpLocks/>
            <a:stCxn id="15" idx="2"/>
            <a:endCxn id="18" idx="0"/>
          </p:cNvCxnSpPr>
          <p:nvPr/>
        </p:nvCxnSpPr>
        <p:spPr>
          <a:xfrm>
            <a:off x="6319423" y="3093923"/>
            <a:ext cx="8965" cy="18370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="" xmlns:a16="http://schemas.microsoft.com/office/drawing/2014/main" id="{F6D72E6D-02A2-D14F-A78A-5B40FB8D7476}"/>
              </a:ext>
            </a:extLst>
          </p:cNvPr>
          <p:cNvSpPr txBox="1"/>
          <p:nvPr/>
        </p:nvSpPr>
        <p:spPr>
          <a:xfrm>
            <a:off x="4445103" y="4193658"/>
            <a:ext cx="3766569" cy="738664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400" b="1" dirty="0"/>
              <a:t>Emissionsfaktoren der relevanten Energieträger für Hamburg / Deutschland, Quellen: Klimaschutz-Leitstelle Hamburg und UBA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="" xmlns:a16="http://schemas.microsoft.com/office/drawing/2014/main" id="{03B45FBD-6735-EC4F-AC34-4DF864FCB1E7}"/>
              </a:ext>
            </a:extLst>
          </p:cNvPr>
          <p:cNvSpPr txBox="1"/>
          <p:nvPr/>
        </p:nvSpPr>
        <p:spPr>
          <a:xfrm>
            <a:off x="3916187" y="5244888"/>
            <a:ext cx="2260497" cy="9541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400" b="1" dirty="0"/>
              <a:t>Ergebnis 1: CO2-Emissionen aus der Beheizung von 1-2 FH 2002 – 2018 insgesamt</a:t>
            </a:r>
          </a:p>
          <a:p>
            <a:endParaRPr lang="de-DE" sz="1400" b="1" dirty="0"/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="" xmlns:a16="http://schemas.microsoft.com/office/drawing/2014/main" id="{C0623A89-0461-8249-A10F-4E0A4DEAAA1E}"/>
              </a:ext>
            </a:extLst>
          </p:cNvPr>
          <p:cNvCxnSpPr>
            <a:cxnSpLocks/>
            <a:stCxn id="18" idx="2"/>
            <a:endCxn id="22" idx="0"/>
          </p:cNvCxnSpPr>
          <p:nvPr/>
        </p:nvCxnSpPr>
        <p:spPr>
          <a:xfrm>
            <a:off x="6328388" y="4016288"/>
            <a:ext cx="0" cy="17737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winkelte Verbindung 26">
            <a:extLst>
              <a:ext uri="{FF2B5EF4-FFF2-40B4-BE49-F238E27FC236}">
                <a16:creationId xmlns="" xmlns:a16="http://schemas.microsoft.com/office/drawing/2014/main" id="{2E673F44-486D-984B-8D07-0F411C6395C3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 rot="5400000">
            <a:off x="5531129" y="4447629"/>
            <a:ext cx="312566" cy="1281952"/>
          </a:xfrm>
          <a:prstGeom prst="bentConnector3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>
            <a:extLst>
              <a:ext uri="{FF2B5EF4-FFF2-40B4-BE49-F238E27FC236}">
                <a16:creationId xmlns="" xmlns:a16="http://schemas.microsoft.com/office/drawing/2014/main" id="{03961E45-3491-3D4B-A868-F90AFF2423D0}"/>
              </a:ext>
            </a:extLst>
          </p:cNvPr>
          <p:cNvSpPr txBox="1"/>
          <p:nvPr/>
        </p:nvSpPr>
        <p:spPr>
          <a:xfrm>
            <a:off x="6544237" y="5244888"/>
            <a:ext cx="2260497" cy="9541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400" b="1" dirty="0"/>
              <a:t>Ergebnis 2: CO2-Emissionen aus der Beheizung von 1-2 FH 2002 – 2018 nach Energieträgern</a:t>
            </a:r>
          </a:p>
        </p:txBody>
      </p:sp>
      <p:cxnSp>
        <p:nvCxnSpPr>
          <p:cNvPr id="31" name="Gewinkelte Verbindung 30">
            <a:extLst>
              <a:ext uri="{FF2B5EF4-FFF2-40B4-BE49-F238E27FC236}">
                <a16:creationId xmlns="" xmlns:a16="http://schemas.microsoft.com/office/drawing/2014/main" id="{43A759BC-93FE-C246-A546-4B371DD7E2ED}"/>
              </a:ext>
            </a:extLst>
          </p:cNvPr>
          <p:cNvCxnSpPr>
            <a:cxnSpLocks/>
            <a:stCxn id="22" idx="2"/>
            <a:endCxn id="30" idx="0"/>
          </p:cNvCxnSpPr>
          <p:nvPr/>
        </p:nvCxnSpPr>
        <p:spPr>
          <a:xfrm rot="16200000" flipH="1">
            <a:off x="6845154" y="4415556"/>
            <a:ext cx="312566" cy="134609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="" xmlns:a16="http://schemas.microsoft.com/office/drawing/2014/main" id="{A1364AA6-97DF-C248-BA2E-FB4E64FBA1F8}"/>
              </a:ext>
            </a:extLst>
          </p:cNvPr>
          <p:cNvSpPr txBox="1"/>
          <p:nvPr/>
        </p:nvSpPr>
        <p:spPr>
          <a:xfrm>
            <a:off x="300470" y="3167778"/>
            <a:ext cx="3073195" cy="1384995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400" b="1" dirty="0"/>
              <a:t>Anzahl von 1-2 FH in Hamburg 2004 – 2017, Quelle: Statistikamt Hamburg, Hochbautätigkeit und Wohnungsbestand, F II 1, 2, 4 - </a:t>
            </a:r>
            <a:r>
              <a:rPr lang="de-DE" sz="1400" b="1" dirty="0" err="1"/>
              <a:t>j</a:t>
            </a:r>
            <a:r>
              <a:rPr lang="de-DE" sz="1400" b="1" dirty="0"/>
              <a:t> 04 H - F II 1, 2, 4 - </a:t>
            </a:r>
            <a:r>
              <a:rPr lang="de-DE" sz="1400" b="1" dirty="0" err="1"/>
              <a:t>j</a:t>
            </a:r>
            <a:r>
              <a:rPr lang="de-DE" sz="1400" b="1" dirty="0"/>
              <a:t> 17 H - 2002, 2003, 2018 geschätzt</a:t>
            </a:r>
          </a:p>
        </p:txBody>
      </p:sp>
      <p:cxnSp>
        <p:nvCxnSpPr>
          <p:cNvPr id="21" name="Gewinkelte Verbindung 20">
            <a:extLst>
              <a:ext uri="{FF2B5EF4-FFF2-40B4-BE49-F238E27FC236}">
                <a16:creationId xmlns="" xmlns:a16="http://schemas.microsoft.com/office/drawing/2014/main" id="{33CF5C2F-2FA4-8D4C-94BD-AEF9FB70CE4F}"/>
              </a:ext>
            </a:extLst>
          </p:cNvPr>
          <p:cNvCxnSpPr>
            <a:cxnSpLocks/>
            <a:stCxn id="20" idx="3"/>
            <a:endCxn id="7" idx="1"/>
          </p:cNvCxnSpPr>
          <p:nvPr/>
        </p:nvCxnSpPr>
        <p:spPr>
          <a:xfrm flipV="1">
            <a:off x="3373665" y="1808557"/>
            <a:ext cx="1062473" cy="2051719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>
            <a:extLst>
              <a:ext uri="{FF2B5EF4-FFF2-40B4-BE49-F238E27FC236}">
                <a16:creationId xmlns="" xmlns:a16="http://schemas.microsoft.com/office/drawing/2014/main" id="{1BDFE9AF-F4FA-BF45-B212-CBA84F2D6F97}"/>
              </a:ext>
            </a:extLst>
          </p:cNvPr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Rechenweg: Teil 2 - CO2-Bilanz von 1-2 Familienhäusern in Hamburg</a:t>
            </a:r>
          </a:p>
        </p:txBody>
      </p:sp>
    </p:spTree>
    <p:extLst>
      <p:ext uri="{BB962C8B-B14F-4D97-AF65-F5344CB8AC3E}">
        <p14:creationId xmlns:p14="http://schemas.microsoft.com/office/powerpoint/2010/main" val="11675991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="" xmlns:a16="http://schemas.microsoft.com/office/drawing/2014/main" id="{D79C7081-FC66-C64A-82D3-769182687529}"/>
              </a:ext>
            </a:extLst>
          </p:cNvPr>
          <p:cNvSpPr txBox="1"/>
          <p:nvPr/>
        </p:nvSpPr>
        <p:spPr>
          <a:xfrm>
            <a:off x="294442" y="859268"/>
            <a:ext cx="2753557" cy="738664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400" b="1" dirty="0"/>
              <a:t>Grundlage 1: CO2-Emissionen aus der Beheizung von MFH 2002 – 2018 insgesamt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="" xmlns:a16="http://schemas.microsoft.com/office/drawing/2014/main" id="{D0B7D867-3A27-F244-9EF4-7EA1427634DD}"/>
              </a:ext>
            </a:extLst>
          </p:cNvPr>
          <p:cNvSpPr txBox="1"/>
          <p:nvPr/>
        </p:nvSpPr>
        <p:spPr>
          <a:xfrm>
            <a:off x="294442" y="1908240"/>
            <a:ext cx="2753557" cy="738664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400" b="1" dirty="0"/>
              <a:t>Grundlage 2: CO2-Emissionen aus der Beheizung von 1-2 FH 2002 – 2018 insgesamt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="" xmlns:a16="http://schemas.microsoft.com/office/drawing/2014/main" id="{DCA9FF99-2B6B-344E-9FA7-25642AD1A695}"/>
              </a:ext>
            </a:extLst>
          </p:cNvPr>
          <p:cNvSpPr txBox="1"/>
          <p:nvPr/>
        </p:nvSpPr>
        <p:spPr>
          <a:xfrm>
            <a:off x="3557596" y="1439225"/>
            <a:ext cx="4071369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400" b="1" dirty="0"/>
              <a:t>Ergebnis: CO2-Emissionen aus der Beheizung von Wohngebäuden in Hamburg</a:t>
            </a:r>
          </a:p>
        </p:txBody>
      </p:sp>
      <p:cxnSp>
        <p:nvCxnSpPr>
          <p:cNvPr id="9" name="Gewinkelte Verbindung 8">
            <a:extLst>
              <a:ext uri="{FF2B5EF4-FFF2-40B4-BE49-F238E27FC236}">
                <a16:creationId xmlns="" xmlns:a16="http://schemas.microsoft.com/office/drawing/2014/main" id="{499A5456-5565-2A40-84FB-4F595573BA41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3047999" y="1228600"/>
            <a:ext cx="509597" cy="472235"/>
          </a:xfrm>
          <a:prstGeom prst="bentConnector3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winkelte Verbindung 9">
            <a:extLst>
              <a:ext uri="{FF2B5EF4-FFF2-40B4-BE49-F238E27FC236}">
                <a16:creationId xmlns="" xmlns:a16="http://schemas.microsoft.com/office/drawing/2014/main" id="{3BDE475A-5283-9546-B260-82A8BEDE176E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3047999" y="1700835"/>
            <a:ext cx="509597" cy="576737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="" xmlns:a16="http://schemas.microsoft.com/office/drawing/2014/main" id="{D1106E12-ECB7-6A48-B1D4-EC9169D25880}"/>
              </a:ext>
            </a:extLst>
          </p:cNvPr>
          <p:cNvSpPr txBox="1"/>
          <p:nvPr/>
        </p:nvSpPr>
        <p:spPr>
          <a:xfrm>
            <a:off x="294442" y="2957212"/>
            <a:ext cx="2753557" cy="738664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400" b="1" dirty="0"/>
              <a:t>Grundlage 1: CO2-Emissionen aus der Beheizung von MFH 2002 – 2018 nach Energieträgern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="" xmlns:a16="http://schemas.microsoft.com/office/drawing/2014/main" id="{569B0507-5930-8146-B984-351830FA573B}"/>
              </a:ext>
            </a:extLst>
          </p:cNvPr>
          <p:cNvSpPr txBox="1"/>
          <p:nvPr/>
        </p:nvSpPr>
        <p:spPr>
          <a:xfrm>
            <a:off x="294442" y="4006184"/>
            <a:ext cx="2753557" cy="738664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400" b="1" dirty="0"/>
              <a:t>Grundlage 2: CO2-Emissionen aus der Beheizung von 1-2 FH 2002 – 2018 nach Energieträgern 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="" xmlns:a16="http://schemas.microsoft.com/office/drawing/2014/main" id="{9A0981E3-D74B-934A-9F52-58709D4BD999}"/>
              </a:ext>
            </a:extLst>
          </p:cNvPr>
          <p:cNvSpPr txBox="1"/>
          <p:nvPr/>
        </p:nvSpPr>
        <p:spPr>
          <a:xfrm>
            <a:off x="3557596" y="3537169"/>
            <a:ext cx="4071369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400" b="1" dirty="0"/>
              <a:t>Ergebnis: CO2-Emissionen aus der Beheizung von Wohngebäuden in Hamburg nach Energieträgern </a:t>
            </a:r>
          </a:p>
        </p:txBody>
      </p:sp>
      <p:cxnSp>
        <p:nvCxnSpPr>
          <p:cNvPr id="26" name="Gewinkelte Verbindung 25">
            <a:extLst>
              <a:ext uri="{FF2B5EF4-FFF2-40B4-BE49-F238E27FC236}">
                <a16:creationId xmlns="" xmlns:a16="http://schemas.microsoft.com/office/drawing/2014/main" id="{5ED0146D-56A2-5041-A6D2-1883B0679826}"/>
              </a:ext>
            </a:extLst>
          </p:cNvPr>
          <p:cNvCxnSpPr>
            <a:cxnSpLocks/>
            <a:stCxn id="20" idx="3"/>
            <a:endCxn id="25" idx="1"/>
          </p:cNvCxnSpPr>
          <p:nvPr/>
        </p:nvCxnSpPr>
        <p:spPr>
          <a:xfrm>
            <a:off x="3047999" y="3326544"/>
            <a:ext cx="509597" cy="472235"/>
          </a:xfrm>
          <a:prstGeom prst="bentConnector3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winkelte Verbindung 27">
            <a:extLst>
              <a:ext uri="{FF2B5EF4-FFF2-40B4-BE49-F238E27FC236}">
                <a16:creationId xmlns="" xmlns:a16="http://schemas.microsoft.com/office/drawing/2014/main" id="{03E24F57-0153-CA42-BA16-56930A46455B}"/>
              </a:ext>
            </a:extLst>
          </p:cNvPr>
          <p:cNvCxnSpPr>
            <a:cxnSpLocks/>
            <a:stCxn id="21" idx="3"/>
            <a:endCxn id="25" idx="1"/>
          </p:cNvCxnSpPr>
          <p:nvPr/>
        </p:nvCxnSpPr>
        <p:spPr>
          <a:xfrm flipV="1">
            <a:off x="3047999" y="3798779"/>
            <a:ext cx="509597" cy="576737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="" xmlns:a16="http://schemas.microsoft.com/office/drawing/2014/main" id="{AE22B714-93F1-7E46-902B-427969AF202F}"/>
              </a:ext>
            </a:extLst>
          </p:cNvPr>
          <p:cNvSpPr txBox="1"/>
          <p:nvPr/>
        </p:nvSpPr>
        <p:spPr>
          <a:xfrm>
            <a:off x="0" y="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Rechenweg: Teil 3 - CO2-Bilanz von 1-2 und Mehrfamilienhäusern in Hamburg</a:t>
            </a:r>
          </a:p>
        </p:txBody>
      </p:sp>
    </p:spTree>
    <p:extLst>
      <p:ext uri="{BB962C8B-B14F-4D97-AF65-F5344CB8AC3E}">
        <p14:creationId xmlns:p14="http://schemas.microsoft.com/office/powerpoint/2010/main" val="12233525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="" xmlns:a16="http://schemas.microsoft.com/office/drawing/2014/main" id="{CB0FF79C-F7D2-834D-A4E0-61EB7EB97807}"/>
              </a:ext>
            </a:extLst>
          </p:cNvPr>
          <p:cNvSpPr txBox="1"/>
          <p:nvPr/>
        </p:nvSpPr>
        <p:spPr>
          <a:xfrm>
            <a:off x="577971" y="265014"/>
            <a:ext cx="811745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600" b="1" dirty="0"/>
              <a:t>Teil 3: Empirische Grundlagen</a:t>
            </a:r>
          </a:p>
        </p:txBody>
      </p:sp>
    </p:spTree>
    <p:extLst>
      <p:ext uri="{BB962C8B-B14F-4D97-AF65-F5344CB8AC3E}">
        <p14:creationId xmlns:p14="http://schemas.microsoft.com/office/powerpoint/2010/main" val="5536584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="" xmlns:a16="http://schemas.microsoft.com/office/drawing/2014/main" id="{DC176B47-FF77-E545-99EE-A6BF81045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0561"/>
            <a:ext cx="9144000" cy="591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34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="" xmlns:a16="http://schemas.microsoft.com/office/drawing/2014/main" id="{CB0FF79C-F7D2-834D-A4E0-61EB7EB97807}"/>
              </a:ext>
            </a:extLst>
          </p:cNvPr>
          <p:cNvSpPr txBox="1"/>
          <p:nvPr/>
        </p:nvSpPr>
        <p:spPr>
          <a:xfrm>
            <a:off x="577971" y="265014"/>
            <a:ext cx="811745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600" b="1" dirty="0"/>
              <a:t>Teil 1: Grundlegendes</a:t>
            </a:r>
          </a:p>
        </p:txBody>
      </p:sp>
    </p:spTree>
    <p:extLst>
      <p:ext uri="{BB962C8B-B14F-4D97-AF65-F5344CB8AC3E}">
        <p14:creationId xmlns:p14="http://schemas.microsoft.com/office/powerpoint/2010/main" val="12399232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="" xmlns:a16="http://schemas.microsoft.com/office/drawing/2014/main" id="{4B6392A3-C189-3949-AA0D-8F8FB8041D71}"/>
              </a:ext>
            </a:extLst>
          </p:cNvPr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1-2 FH, Vollzug der EnEV in Hamburg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="" xmlns:a16="http://schemas.microsoft.com/office/drawing/2014/main" id="{11D5E0D0-E85F-704F-A887-9BC370060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0561"/>
            <a:ext cx="9144000" cy="591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5883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="" xmlns:a16="http://schemas.microsoft.com/office/drawing/2014/main" id="{2019AF9E-A43C-FF49-BE05-AC789B5ACB40}"/>
              </a:ext>
            </a:extLst>
          </p:cNvPr>
          <p:cNvSpPr txBox="1"/>
          <p:nvPr/>
        </p:nvSpPr>
        <p:spPr>
          <a:xfrm>
            <a:off x="-1" y="0"/>
            <a:ext cx="91440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Vollzug der EnEV bei neu errichteten Mehrfamiliengebäuden in München: Durchschnitt 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="" xmlns:a16="http://schemas.microsoft.com/office/drawing/2014/main" id="{2BDB0EF4-8731-C14D-88CD-DC98023BF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0561"/>
            <a:ext cx="9144000" cy="591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8537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="" xmlns:a16="http://schemas.microsoft.com/office/drawing/2014/main" id="{34DEDC94-D352-504C-A45D-0A268480ACA3}"/>
              </a:ext>
            </a:extLst>
          </p:cNvPr>
          <p:cNvSpPr txBox="1"/>
          <p:nvPr/>
        </p:nvSpPr>
        <p:spPr>
          <a:xfrm>
            <a:off x="-1" y="0"/>
            <a:ext cx="91440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Zum Vergleich: Vollzug der EnEV bei neu errichteten Mehr- </a:t>
            </a:r>
            <a:r>
              <a:rPr lang="de-DE" sz="2800" b="1" dirty="0" err="1"/>
              <a:t>familienhäusern</a:t>
            </a:r>
            <a:r>
              <a:rPr lang="de-DE" sz="2800" b="1" dirty="0"/>
              <a:t> in Deutschland insgesamt: Durchschnitt 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="" xmlns:a16="http://schemas.microsoft.com/office/drawing/2014/main" id="{8B313818-0E37-8E4B-8EB1-98370CAAF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4107"/>
            <a:ext cx="9144000" cy="591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6333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="" xmlns:a16="http://schemas.microsoft.com/office/drawing/2014/main" id="{2019AF9E-A43C-FF49-BE05-AC789B5ACB40}"/>
              </a:ext>
            </a:extLst>
          </p:cNvPr>
          <p:cNvSpPr txBox="1"/>
          <p:nvPr/>
        </p:nvSpPr>
        <p:spPr>
          <a:xfrm>
            <a:off x="-1" y="0"/>
            <a:ext cx="91440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Energieträgerwahl bei neu errichteten </a:t>
            </a:r>
            <a:r>
              <a:rPr lang="de-DE" sz="2800" b="1" dirty="0" err="1"/>
              <a:t>Mehrfamiliengebäu</a:t>
            </a:r>
            <a:r>
              <a:rPr lang="de-DE" sz="2800" b="1" dirty="0"/>
              <a:t>-den in München nach beheizter Fläche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="" xmlns:a16="http://schemas.microsoft.com/office/drawing/2014/main" id="{38DEEB52-8B93-E14C-B92E-BD4284EB8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0561"/>
            <a:ext cx="9144000" cy="591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8927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="" xmlns:a16="http://schemas.microsoft.com/office/drawing/2014/main" id="{CB0FF79C-F7D2-834D-A4E0-61EB7EB97807}"/>
              </a:ext>
            </a:extLst>
          </p:cNvPr>
          <p:cNvSpPr txBox="1"/>
          <p:nvPr/>
        </p:nvSpPr>
        <p:spPr>
          <a:xfrm>
            <a:off x="577971" y="265014"/>
            <a:ext cx="8117456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600" b="1" dirty="0"/>
              <a:t>Teil 4: </a:t>
            </a:r>
            <a:r>
              <a:rPr lang="de-DE" sz="9600" b="1" dirty="0" err="1"/>
              <a:t>Inhaltsver-zeichnis</a:t>
            </a:r>
            <a:r>
              <a:rPr lang="de-DE" sz="9600" b="1" dirty="0"/>
              <a:t> zu Hamburg</a:t>
            </a:r>
          </a:p>
        </p:txBody>
      </p:sp>
    </p:spTree>
    <p:extLst>
      <p:ext uri="{BB962C8B-B14F-4D97-AF65-F5344CB8AC3E}">
        <p14:creationId xmlns:p14="http://schemas.microsoft.com/office/powerpoint/2010/main" val="35876701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="" xmlns:a16="http://schemas.microsoft.com/office/drawing/2014/main" id="{969C6370-71C2-134A-AFBC-1B9B654115B6}"/>
              </a:ext>
            </a:extLst>
          </p:cNvPr>
          <p:cNvSpPr txBox="1"/>
          <p:nvPr/>
        </p:nvSpPr>
        <p:spPr>
          <a:xfrm>
            <a:off x="0" y="0"/>
            <a:ext cx="91439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sz="2800" b="1" dirty="0"/>
              <a:t>Hamburg, Wohngebäude, CO</a:t>
            </a:r>
            <a:r>
              <a:rPr lang="de-DE" sz="2800" b="1" baseline="-25000" dirty="0"/>
              <a:t>2</a:t>
            </a:r>
            <a:r>
              <a:rPr lang="de-DE" sz="2800" b="1" dirty="0"/>
              <a:t>-Emissionen aus Beheizung 2002 – 2018 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="" xmlns:a16="http://schemas.microsoft.com/office/drawing/2014/main" id="{562E8470-42B2-EB4D-B02E-13E472ACA805}"/>
              </a:ext>
            </a:extLst>
          </p:cNvPr>
          <p:cNvSpPr/>
          <p:nvPr/>
        </p:nvSpPr>
        <p:spPr>
          <a:xfrm>
            <a:off x="2286000" y="-17232746"/>
            <a:ext cx="4572000" cy="6236964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lnSpc>
                <a:spcPts val="15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de-DE" sz="11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Hamburg, Wohngebäude, CO</a:t>
            </a:r>
            <a:r>
              <a:rPr lang="de-DE" sz="1100" b="1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de-DE" sz="11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-Emissionen aus Beheizung 2002 – 2018 </a:t>
            </a:r>
            <a:endParaRPr lang="de-DE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ts val="1500"/>
              </a:lnSpc>
              <a:spcAft>
                <a:spcPts val="0"/>
              </a:spcAft>
              <a:buFont typeface="+mj-lt"/>
              <a:buAutoNum type="alphaLcPeriod"/>
            </a:pPr>
            <a:r>
              <a:rPr lang="de-DE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Hamburg, Wohngebäude, CO</a:t>
            </a:r>
            <a:r>
              <a:rPr lang="de-DE" sz="11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de-DE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-Emissionen aus Beheizung 2002 - 2018 in Mio. t</a:t>
            </a:r>
          </a:p>
          <a:p>
            <a:pPr marL="742950" lvl="1" indent="-285750">
              <a:lnSpc>
                <a:spcPts val="1500"/>
              </a:lnSpc>
              <a:spcAft>
                <a:spcPts val="0"/>
              </a:spcAft>
              <a:buFont typeface="+mj-lt"/>
              <a:buAutoNum type="alphaLcPeriod"/>
            </a:pPr>
            <a:r>
              <a:rPr lang="de-DE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Hamburg, Wohngebäude, CO</a:t>
            </a:r>
            <a:r>
              <a:rPr lang="de-DE" sz="11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de-DE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-Emissionen aus Beheizung 2002 - 2018 nach Energieträgern, Anteile in Mio. t CO</a:t>
            </a:r>
            <a:r>
              <a:rPr lang="de-DE" sz="11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de-DE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ts val="1500"/>
              </a:lnSpc>
              <a:spcAft>
                <a:spcPts val="0"/>
              </a:spcAft>
              <a:buFont typeface="+mj-lt"/>
              <a:buAutoNum type="alphaLcPeriod"/>
            </a:pPr>
            <a:r>
              <a:rPr lang="de-DE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Hamburg, Wohngebäude, Emissionen aus Beheizung 2002 - 2018 nach Energieträgern, Anteile in %</a:t>
            </a:r>
          </a:p>
          <a:p>
            <a:pPr marL="742950" lvl="1" indent="-285750">
              <a:lnSpc>
                <a:spcPts val="1500"/>
              </a:lnSpc>
              <a:spcAft>
                <a:spcPts val="0"/>
              </a:spcAft>
              <a:buFont typeface="+mj-lt"/>
              <a:buAutoNum type="alphaLcPeriod"/>
            </a:pPr>
            <a:r>
              <a:rPr lang="de-DE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Hamburg, Wohngebäude, flächenbezogener Heizenergieverbrauchs und beheizte Wohnfläche 2002 - 2018</a:t>
            </a:r>
          </a:p>
          <a:p>
            <a:pPr marL="742950" lvl="1" indent="-285750">
              <a:lnSpc>
                <a:spcPts val="1500"/>
              </a:lnSpc>
              <a:spcAft>
                <a:spcPts val="0"/>
              </a:spcAft>
              <a:buFont typeface="+mj-lt"/>
              <a:buAutoNum type="alphaLcPeriod"/>
            </a:pPr>
            <a:r>
              <a:rPr lang="de-DE" sz="11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Hamburg, Wohngebäude, CO</a:t>
            </a:r>
            <a:r>
              <a:rPr lang="de-DE" sz="1100" i="1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de-DE" sz="11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-Emissionen aus </a:t>
            </a:r>
            <a:r>
              <a:rPr lang="de-DE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Beheizung 2002 - 2018 nach</a:t>
            </a:r>
            <a:r>
              <a:rPr lang="de-DE" sz="11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Energieträgern, Anteile in Mio. t CO</a:t>
            </a:r>
            <a:r>
              <a:rPr lang="de-DE" sz="1100" i="1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de-DE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ts val="1500"/>
              </a:lnSpc>
              <a:spcAft>
                <a:spcPts val="0"/>
              </a:spcAft>
              <a:buFont typeface="+mj-lt"/>
              <a:buAutoNum type="alphaLcPeriod"/>
            </a:pPr>
            <a:r>
              <a:rPr lang="de-DE" sz="11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Hamburg, Wohngebäude, CO2-Emissionen aus Beheizung 2002 - 2018 nach Energieträgern, Anteile in %</a:t>
            </a:r>
            <a:endParaRPr lang="de-DE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ts val="1500"/>
              </a:lnSpc>
              <a:spcAft>
                <a:spcPts val="0"/>
              </a:spcAft>
              <a:buFont typeface="+mj-lt"/>
              <a:buAutoNum type="arabicPeriod"/>
            </a:pPr>
            <a:r>
              <a:rPr lang="de-DE" sz="11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Hamburg, 1-2 Familiengebäude, CO2-Emissionen aus Beheizung 2002 – 2008 </a:t>
            </a:r>
            <a:endParaRPr lang="de-DE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ts val="1500"/>
              </a:lnSpc>
              <a:spcAft>
                <a:spcPts val="0"/>
              </a:spcAft>
              <a:buFont typeface="+mj-lt"/>
              <a:buAutoNum type="alphaLcPeriod"/>
            </a:pPr>
            <a:r>
              <a:rPr lang="de-DE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Hamburg, 1-2 Familiengebäude, CO2-Emissionen aus Beheizung 2002 - 2018 in Mio. t</a:t>
            </a:r>
          </a:p>
          <a:p>
            <a:pPr marL="742950" lvl="1" indent="-285750">
              <a:lnSpc>
                <a:spcPts val="1500"/>
              </a:lnSpc>
              <a:spcAft>
                <a:spcPts val="0"/>
              </a:spcAft>
              <a:buFont typeface="+mj-lt"/>
              <a:buAutoNum type="alphaLcPeriod"/>
            </a:pPr>
            <a:r>
              <a:rPr lang="de-DE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Hamburg, 1-2 Familiengebäude, CO2-Emissionen aus Beheizung 2002 - 2018 nach Energieträgern, Anteile in Mio. t CO2</a:t>
            </a:r>
          </a:p>
          <a:p>
            <a:pPr marL="742950" lvl="1" indent="-285750">
              <a:lnSpc>
                <a:spcPts val="1500"/>
              </a:lnSpc>
              <a:spcAft>
                <a:spcPts val="0"/>
              </a:spcAft>
              <a:buFont typeface="+mj-lt"/>
              <a:buAutoNum type="alphaLcPeriod"/>
            </a:pPr>
            <a:r>
              <a:rPr lang="de-DE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Hamburg, 1-2 Familiengebäude, CO2-Emissionen aus Beheizung 2002 - 2018 nach Energieträgern, Anteile in %</a:t>
            </a:r>
          </a:p>
          <a:p>
            <a:pPr marL="742950" lvl="1" indent="-285750">
              <a:lnSpc>
                <a:spcPts val="1500"/>
              </a:lnSpc>
              <a:spcAft>
                <a:spcPts val="0"/>
              </a:spcAft>
              <a:buFont typeface="+mj-lt"/>
              <a:buAutoNum type="alphaLcPeriod"/>
            </a:pPr>
            <a:r>
              <a:rPr lang="de-DE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Hamburg, 1-2 Familiengebäude, flächenbezogener Heizenergieverbrauch und beheizte Wohnfläche 2002 - 2018</a:t>
            </a:r>
          </a:p>
          <a:p>
            <a:pPr marL="742950" lvl="1" indent="-285750">
              <a:lnSpc>
                <a:spcPts val="1500"/>
              </a:lnSpc>
              <a:spcAft>
                <a:spcPts val="0"/>
              </a:spcAft>
              <a:buFont typeface="+mj-lt"/>
              <a:buAutoNum type="alphaLcPeriod"/>
            </a:pPr>
            <a:r>
              <a:rPr lang="de-DE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Hamburg, 1-2 Familiengebäude, CO2-Emissionen aus Beheizung 2002 - 2018 nach Energieträgern, Anteile Mio. t CO2</a:t>
            </a:r>
          </a:p>
          <a:p>
            <a:pPr marL="742950" lvl="1" indent="-285750">
              <a:lnSpc>
                <a:spcPts val="1500"/>
              </a:lnSpc>
              <a:spcAft>
                <a:spcPts val="0"/>
              </a:spcAft>
              <a:buFont typeface="+mj-lt"/>
              <a:buAutoNum type="alphaLcPeriod"/>
            </a:pPr>
            <a:r>
              <a:rPr lang="de-DE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Hamburg, 1-2 Familiengebäude, CO2-Emissionen aus Beheizung 2002 - 2018 nach Energieträgern, Anteile in %</a:t>
            </a:r>
          </a:p>
          <a:p>
            <a:pPr>
              <a:lnSpc>
                <a:spcPts val="1500"/>
              </a:lnSpc>
              <a:spcBef>
                <a:spcPts val="600"/>
              </a:spcBef>
              <a:spcAft>
                <a:spcPts val="600"/>
              </a:spcAft>
            </a:pPr>
            <a:r>
              <a:rPr lang="de-DE" sz="11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de-DE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  <a:spcBef>
                <a:spcPts val="600"/>
              </a:spcBef>
              <a:spcAft>
                <a:spcPts val="600"/>
              </a:spcAft>
            </a:pPr>
            <a:r>
              <a:rPr lang="de-DE" sz="11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de-DE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  <a:spcBef>
                <a:spcPts val="600"/>
              </a:spcBef>
              <a:spcAft>
                <a:spcPts val="600"/>
              </a:spcAft>
            </a:pPr>
            <a:r>
              <a:rPr lang="de-DE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de-DE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="" xmlns:a16="http://schemas.microsoft.com/office/drawing/2014/main" id="{688A1B6A-C7A7-7045-AB23-4FFD386753E4}"/>
              </a:ext>
            </a:extLst>
          </p:cNvPr>
          <p:cNvSpPr txBox="1"/>
          <p:nvPr/>
        </p:nvSpPr>
        <p:spPr>
          <a:xfrm>
            <a:off x="0" y="1080000"/>
            <a:ext cx="9144000" cy="6182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ts val="1700"/>
              </a:lnSpc>
              <a:spcBef>
                <a:spcPts val="600"/>
              </a:spcBef>
              <a:buFont typeface="+mj-lt"/>
              <a:buAutoNum type="arabicPeriod"/>
            </a:pPr>
            <a:r>
              <a:rPr lang="de-DE" sz="1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Hamburg, Wohngebäude, CO</a:t>
            </a:r>
            <a:r>
              <a:rPr lang="de-DE" sz="1200" b="1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de-DE" sz="1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-Emissionen aus Beheizung 2002 – 2018 </a:t>
            </a:r>
            <a:endParaRPr lang="de-DE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ts val="1700"/>
              </a:lnSpc>
              <a:buFont typeface="+mj-lt"/>
              <a:buAutoNum type="alphaLcPeriod"/>
            </a:pPr>
            <a:r>
              <a:rPr lang="de-DE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Hamburg, Wohngebäude, CO</a:t>
            </a:r>
            <a:r>
              <a:rPr lang="de-DE" sz="12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de-DE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-Emissionen aus Beheizung 2002 - 2018 in Mio. t</a:t>
            </a:r>
          </a:p>
          <a:p>
            <a:pPr marL="742950" lvl="1" indent="-285750">
              <a:lnSpc>
                <a:spcPts val="1700"/>
              </a:lnSpc>
              <a:buFont typeface="+mj-lt"/>
              <a:buAutoNum type="alphaLcPeriod"/>
            </a:pPr>
            <a:r>
              <a:rPr lang="de-DE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Hamburg, Wohngebäude, CO</a:t>
            </a:r>
            <a:r>
              <a:rPr lang="de-DE" sz="12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de-DE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-Emissionen aus Beheizung 2002 - 2018 nach Energieträgern, Anteile in Mio. t CO</a:t>
            </a:r>
            <a:r>
              <a:rPr lang="de-DE" sz="12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de-DE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ts val="1700"/>
              </a:lnSpc>
              <a:buFont typeface="+mj-lt"/>
              <a:buAutoNum type="alphaLcPeriod"/>
            </a:pPr>
            <a:r>
              <a:rPr lang="de-DE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Hamburg, Wohngebäude, Emissionen aus Beheizung 2002 - 2018 nach Energieträgern, Anteile in %</a:t>
            </a:r>
          </a:p>
          <a:p>
            <a:pPr marL="742950" lvl="1" indent="-285750">
              <a:lnSpc>
                <a:spcPts val="1700"/>
              </a:lnSpc>
              <a:buFont typeface="+mj-lt"/>
              <a:buAutoNum type="alphaLcPeriod"/>
            </a:pPr>
            <a:r>
              <a:rPr lang="de-DE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Hamburg, Wohngebäude, flächenbezogener Heizenergieverbrauchs und beheizte Wohnfläche 2002 - 2018</a:t>
            </a:r>
          </a:p>
          <a:p>
            <a:pPr marL="742950" lvl="1" indent="-285750">
              <a:lnSpc>
                <a:spcPts val="1700"/>
              </a:lnSpc>
              <a:buFont typeface="+mj-lt"/>
              <a:buAutoNum type="alphaLcPeriod"/>
            </a:pPr>
            <a:r>
              <a:rPr lang="de-DE" sz="12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Hamburg, Wohngebäude, CO</a:t>
            </a:r>
            <a:r>
              <a:rPr lang="de-DE" sz="1200" i="1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de-DE" sz="12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-Emissionen aus </a:t>
            </a:r>
            <a:r>
              <a:rPr lang="de-DE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Beheizung 2002 - 2018 nach</a:t>
            </a:r>
            <a:r>
              <a:rPr lang="de-DE" sz="12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Energieträgern, Anteile in Mio. t CO</a:t>
            </a:r>
            <a:r>
              <a:rPr lang="de-DE" sz="1200" i="1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de-DE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ts val="1700"/>
              </a:lnSpc>
              <a:buFont typeface="+mj-lt"/>
              <a:buAutoNum type="alphaLcPeriod"/>
            </a:pPr>
            <a:r>
              <a:rPr lang="de-DE" sz="12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Hamburg, Wohngebäude, CO2-Emissionen aus Beheizung 2002 - 2018 nach Energieträgern, Anteile in %</a:t>
            </a:r>
            <a:endParaRPr lang="de-DE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ts val="1700"/>
              </a:lnSpc>
              <a:buFont typeface="+mj-lt"/>
              <a:buAutoNum type="arabicPeriod"/>
            </a:pPr>
            <a:r>
              <a:rPr lang="de-DE" sz="1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Hamburg, 1-2 Familiengebäude, CO2-Emissionen aus Beheizung 2002 – 2008 </a:t>
            </a:r>
            <a:endParaRPr lang="de-DE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ts val="1700"/>
              </a:lnSpc>
              <a:buFont typeface="+mj-lt"/>
              <a:buAutoNum type="alphaLcPeriod"/>
            </a:pPr>
            <a:r>
              <a:rPr lang="de-DE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Hamburg, 1-2 Familiengebäude, CO2-Emissionen aus Beheizung 2002 - 2018 in Mio. t</a:t>
            </a:r>
          </a:p>
          <a:p>
            <a:pPr marL="742950" lvl="1" indent="-285750">
              <a:lnSpc>
                <a:spcPts val="1700"/>
              </a:lnSpc>
              <a:buFont typeface="+mj-lt"/>
              <a:buAutoNum type="alphaLcPeriod"/>
            </a:pPr>
            <a:r>
              <a:rPr lang="de-DE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Hamburg, 1-2 Familiengebäude, CO2-Emissionen aus Beheizung 2002 - 2018 nach Energieträgern, Anteile in Mio. t CO2</a:t>
            </a:r>
          </a:p>
          <a:p>
            <a:pPr marL="742950" lvl="1" indent="-285750">
              <a:lnSpc>
                <a:spcPts val="1700"/>
              </a:lnSpc>
              <a:buFont typeface="+mj-lt"/>
              <a:buAutoNum type="alphaLcPeriod"/>
            </a:pPr>
            <a:r>
              <a:rPr lang="de-DE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Hamburg, 1-2 Familiengebäude, CO2-Emissionen aus Beheizung 2002 - 2018 nach Energieträgern, Anteile in %</a:t>
            </a:r>
          </a:p>
          <a:p>
            <a:pPr marL="742950" lvl="1" indent="-285750">
              <a:lnSpc>
                <a:spcPts val="1700"/>
              </a:lnSpc>
              <a:buFont typeface="+mj-lt"/>
              <a:buAutoNum type="alphaLcPeriod"/>
            </a:pPr>
            <a:r>
              <a:rPr lang="de-DE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Hamburg, 1-2 Familiengebäude, flächenbezogener Heizenergieverbrauch und beheizte Wohnfläche 2002 - 2018</a:t>
            </a:r>
          </a:p>
          <a:p>
            <a:pPr marL="742950" lvl="1" indent="-285750">
              <a:lnSpc>
                <a:spcPts val="1700"/>
              </a:lnSpc>
              <a:buFont typeface="+mj-lt"/>
              <a:buAutoNum type="alphaLcPeriod"/>
            </a:pPr>
            <a:r>
              <a:rPr lang="de-DE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Hamburg, 1-2 Familiengebäude, CO2-Emissionen aus Beheizung 2002 - 2018 nach Energieträgern, Anteile Mio. t CO2</a:t>
            </a:r>
          </a:p>
          <a:p>
            <a:pPr marL="742950" lvl="1" indent="-285750">
              <a:lnSpc>
                <a:spcPts val="1700"/>
              </a:lnSpc>
              <a:buFont typeface="+mj-lt"/>
              <a:buAutoNum type="alphaLcPeriod"/>
            </a:pPr>
            <a:r>
              <a:rPr lang="de-DE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Hamburg, 1-2 Familiengebäude, CO2-Emissionen aus Beheizung 2002 - 2018 nach Energieträgern, Anteile in %</a:t>
            </a:r>
          </a:p>
          <a:p>
            <a:pPr marL="342900" lvl="0" indent="-342900">
              <a:lnSpc>
                <a:spcPts val="1700"/>
              </a:lnSpc>
              <a:buFont typeface="+mj-lt"/>
              <a:buAutoNum type="arabicPeriod"/>
            </a:pPr>
            <a:r>
              <a:rPr lang="de-DE" sz="1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Hamburg, Mehrfamiliengebäude, CO</a:t>
            </a:r>
            <a:r>
              <a:rPr lang="de-DE" sz="1200" b="1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de-DE" sz="1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-Emissionen aus Beheizung 2002 –</a:t>
            </a:r>
            <a:r>
              <a:rPr lang="de-DE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2008 </a:t>
            </a:r>
          </a:p>
          <a:p>
            <a:pPr marL="742950" lvl="1" indent="-285750">
              <a:lnSpc>
                <a:spcPts val="1700"/>
              </a:lnSpc>
              <a:buFont typeface="+mj-lt"/>
              <a:buAutoNum type="alphaLcPeriod"/>
            </a:pPr>
            <a:r>
              <a:rPr lang="de-DE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Hamburg, Mehrfamiliengebäude, CO</a:t>
            </a:r>
            <a:r>
              <a:rPr lang="de-DE" sz="12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de-DE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-Emissionen aus Beheizung 2002 - 2018 in Mio. t</a:t>
            </a:r>
          </a:p>
          <a:p>
            <a:pPr marL="742950" lvl="1" indent="-285750">
              <a:lnSpc>
                <a:spcPts val="1700"/>
              </a:lnSpc>
              <a:buFont typeface="+mj-lt"/>
              <a:buAutoNum type="alphaLcPeriod"/>
            </a:pPr>
            <a:r>
              <a:rPr lang="de-DE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Hamburg, Mehrfamiliengebäude, CO</a:t>
            </a:r>
            <a:r>
              <a:rPr lang="de-DE" sz="12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de-DE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-Emissionen aus Beheizung 2002 - 2018 nach Energieträgern, Anteile in Mio. t CO</a:t>
            </a:r>
            <a:r>
              <a:rPr lang="de-DE" sz="12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de-DE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ts val="1700"/>
              </a:lnSpc>
              <a:buFont typeface="+mj-lt"/>
              <a:buAutoNum type="alphaLcPeriod"/>
            </a:pPr>
            <a:r>
              <a:rPr lang="de-DE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Hamburg, Mehrfamiliengebäude, CO</a:t>
            </a:r>
            <a:r>
              <a:rPr lang="de-DE" sz="12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de-DE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-Emissionen aus Beheizung 2002 - 2018 nach Energieträgern, Anteile in %</a:t>
            </a:r>
          </a:p>
          <a:p>
            <a:pPr marL="742950" lvl="1" indent="-285750">
              <a:lnSpc>
                <a:spcPts val="1700"/>
              </a:lnSpc>
              <a:buFont typeface="+mj-lt"/>
              <a:buAutoNum type="alphaLcPeriod"/>
            </a:pPr>
            <a:r>
              <a:rPr lang="de-DE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Hamburg, Mehrfamiliengebäude, flächenbezogener Heizenergieverbrauch und beheizte Wohnfläche 2002 - 2018</a:t>
            </a:r>
          </a:p>
          <a:p>
            <a:pPr marL="742950" lvl="1" indent="-285750">
              <a:lnSpc>
                <a:spcPts val="1700"/>
              </a:lnSpc>
              <a:buFont typeface="+mj-lt"/>
              <a:buAutoNum type="alphaLcPeriod"/>
            </a:pPr>
            <a:r>
              <a:rPr lang="de-DE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Hamburg, Mehrfamiliengebäude, CO</a:t>
            </a:r>
            <a:r>
              <a:rPr lang="de-DE" sz="12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de-DE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-Emissionen aus Beheizung 2002 - 2018 nach Energieträgern, Anteile in Mio. t CO</a:t>
            </a:r>
            <a:r>
              <a:rPr lang="de-DE" sz="12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de-DE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ts val="1700"/>
              </a:lnSpc>
              <a:buFont typeface="+mj-lt"/>
              <a:buAutoNum type="alphaLcPeriod"/>
            </a:pPr>
            <a:r>
              <a:rPr lang="de-DE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Hamburg, Mehrfamiliengebäude, CO</a:t>
            </a:r>
            <a:r>
              <a:rPr lang="de-DE" sz="12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de-DE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-Emissionen aus Beheizung 2002 - 2018 nach Energieträgern, Anteile in %</a:t>
            </a:r>
          </a:p>
          <a:p>
            <a:pPr marL="742950" lvl="1" indent="-285750">
              <a:lnSpc>
                <a:spcPts val="1700"/>
              </a:lnSpc>
              <a:buFont typeface="+mj-lt"/>
              <a:buAutoNum type="alphaLcPeriod"/>
            </a:pPr>
            <a:endParaRPr lang="de-DE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ts val="1700"/>
              </a:lnSpc>
              <a:buFont typeface="+mj-lt"/>
              <a:buAutoNum type="alphaLcPeriod"/>
            </a:pPr>
            <a:endParaRPr lang="de-DE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ts val="1700"/>
              </a:lnSpc>
              <a:buFont typeface="+mj-lt"/>
              <a:buAutoNum type="alphaLcPeriod"/>
            </a:pPr>
            <a:endParaRPr lang="de-DE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ts val="1700"/>
              </a:lnSpc>
              <a:buFont typeface="+mj-lt"/>
              <a:buAutoNum type="alphaLcPeriod"/>
            </a:pPr>
            <a:endParaRPr lang="de-DE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ts val="1700"/>
              </a:lnSpc>
              <a:buFont typeface="+mj-lt"/>
              <a:buAutoNum type="alphaLcPeriod"/>
            </a:pPr>
            <a:endParaRPr lang="de-DE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ts val="1700"/>
              </a:lnSpc>
              <a:buFont typeface="+mj-lt"/>
              <a:buAutoNum type="alphaLcPeriod"/>
            </a:pPr>
            <a:endParaRPr lang="de-DE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700"/>
              </a:lnSpc>
            </a:pP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41846402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="" xmlns:a16="http://schemas.microsoft.com/office/drawing/2014/main" id="{969C6370-71C2-134A-AFBC-1B9B654115B6}"/>
              </a:ext>
            </a:extLst>
          </p:cNvPr>
          <p:cNvSpPr txBox="1"/>
          <p:nvPr/>
        </p:nvSpPr>
        <p:spPr>
          <a:xfrm>
            <a:off x="0" y="0"/>
            <a:ext cx="91439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sz="2800" b="1" dirty="0"/>
              <a:t>Hamburg, Wohngebäude, CO</a:t>
            </a:r>
            <a:r>
              <a:rPr lang="de-DE" sz="2800" b="1" baseline="-25000" dirty="0"/>
              <a:t>2</a:t>
            </a:r>
            <a:r>
              <a:rPr lang="de-DE" sz="2800" b="1" dirty="0"/>
              <a:t>-Emissionen aus Beheizung 2002 – 2018 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="" xmlns:a16="http://schemas.microsoft.com/office/drawing/2014/main" id="{562E8470-42B2-EB4D-B02E-13E472ACA805}"/>
              </a:ext>
            </a:extLst>
          </p:cNvPr>
          <p:cNvSpPr/>
          <p:nvPr/>
        </p:nvSpPr>
        <p:spPr>
          <a:xfrm>
            <a:off x="2286000" y="-17232746"/>
            <a:ext cx="4572000" cy="6236964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lnSpc>
                <a:spcPts val="15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de-DE" sz="11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Hamburg, Wohngebäude, CO</a:t>
            </a:r>
            <a:r>
              <a:rPr lang="de-DE" sz="1100" b="1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de-DE" sz="11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-Emissionen aus Beheizung 2002 – 2018 </a:t>
            </a:r>
            <a:endParaRPr lang="de-DE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ts val="1500"/>
              </a:lnSpc>
              <a:spcAft>
                <a:spcPts val="0"/>
              </a:spcAft>
              <a:buFont typeface="+mj-lt"/>
              <a:buAutoNum type="alphaLcPeriod"/>
            </a:pPr>
            <a:r>
              <a:rPr lang="de-DE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Hamburg, Wohngebäude, CO</a:t>
            </a:r>
            <a:r>
              <a:rPr lang="de-DE" sz="11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de-DE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-Emissionen aus Beheizung 2002 - 2018 in Mio. t</a:t>
            </a:r>
          </a:p>
          <a:p>
            <a:pPr marL="742950" lvl="1" indent="-285750">
              <a:lnSpc>
                <a:spcPts val="1500"/>
              </a:lnSpc>
              <a:spcAft>
                <a:spcPts val="0"/>
              </a:spcAft>
              <a:buFont typeface="+mj-lt"/>
              <a:buAutoNum type="alphaLcPeriod"/>
            </a:pPr>
            <a:r>
              <a:rPr lang="de-DE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Hamburg, Wohngebäude, CO</a:t>
            </a:r>
            <a:r>
              <a:rPr lang="de-DE" sz="11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de-DE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-Emissionen aus Beheizung 2002 - 2018 nach Energieträgern, Anteile in Mio. t CO</a:t>
            </a:r>
            <a:r>
              <a:rPr lang="de-DE" sz="11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de-DE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ts val="1500"/>
              </a:lnSpc>
              <a:spcAft>
                <a:spcPts val="0"/>
              </a:spcAft>
              <a:buFont typeface="+mj-lt"/>
              <a:buAutoNum type="alphaLcPeriod"/>
            </a:pPr>
            <a:r>
              <a:rPr lang="de-DE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Hamburg, Wohngebäude, Emissionen aus Beheizung 2002 - 2018 nach Energieträgern, Anteile in %</a:t>
            </a:r>
          </a:p>
          <a:p>
            <a:pPr marL="742950" lvl="1" indent="-285750">
              <a:lnSpc>
                <a:spcPts val="1500"/>
              </a:lnSpc>
              <a:spcAft>
                <a:spcPts val="0"/>
              </a:spcAft>
              <a:buFont typeface="+mj-lt"/>
              <a:buAutoNum type="alphaLcPeriod"/>
            </a:pPr>
            <a:r>
              <a:rPr lang="de-DE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Hamburg, Wohngebäude, flächenbezogener Heizenergieverbrauchs und beheizte Wohnfläche 2002 - 2018</a:t>
            </a:r>
          </a:p>
          <a:p>
            <a:pPr marL="742950" lvl="1" indent="-285750">
              <a:lnSpc>
                <a:spcPts val="1500"/>
              </a:lnSpc>
              <a:spcAft>
                <a:spcPts val="0"/>
              </a:spcAft>
              <a:buFont typeface="+mj-lt"/>
              <a:buAutoNum type="alphaLcPeriod"/>
            </a:pPr>
            <a:r>
              <a:rPr lang="de-DE" sz="11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Hamburg, Wohngebäude, CO</a:t>
            </a:r>
            <a:r>
              <a:rPr lang="de-DE" sz="1100" i="1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de-DE" sz="11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-Emissionen aus </a:t>
            </a:r>
            <a:r>
              <a:rPr lang="de-DE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Beheizung 2002 - 2018 nach</a:t>
            </a:r>
            <a:r>
              <a:rPr lang="de-DE" sz="11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Energieträgern, Anteile in Mio. t CO</a:t>
            </a:r>
            <a:r>
              <a:rPr lang="de-DE" sz="1100" i="1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de-DE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ts val="1500"/>
              </a:lnSpc>
              <a:spcAft>
                <a:spcPts val="0"/>
              </a:spcAft>
              <a:buFont typeface="+mj-lt"/>
              <a:buAutoNum type="alphaLcPeriod"/>
            </a:pPr>
            <a:r>
              <a:rPr lang="de-DE" sz="11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Hamburg, Wohngebäude, CO2-Emissionen aus Beheizung 2002 - 2018 nach Energieträgern, Anteile in %</a:t>
            </a:r>
            <a:endParaRPr lang="de-DE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ts val="1500"/>
              </a:lnSpc>
              <a:spcAft>
                <a:spcPts val="0"/>
              </a:spcAft>
              <a:buFont typeface="+mj-lt"/>
              <a:buAutoNum type="arabicPeriod"/>
            </a:pPr>
            <a:r>
              <a:rPr lang="de-DE" sz="11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Hamburg, 1-2 Familiengebäude, CO2-Emissionen aus Beheizung 2002 – 2008 </a:t>
            </a:r>
            <a:endParaRPr lang="de-DE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ts val="1500"/>
              </a:lnSpc>
              <a:spcAft>
                <a:spcPts val="0"/>
              </a:spcAft>
              <a:buFont typeface="+mj-lt"/>
              <a:buAutoNum type="alphaLcPeriod"/>
            </a:pPr>
            <a:r>
              <a:rPr lang="de-DE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Hamburg, 1-2 Familiengebäude, CO2-Emissionen aus Beheizung 2002 - 2018 in Mio. t</a:t>
            </a:r>
          </a:p>
          <a:p>
            <a:pPr marL="742950" lvl="1" indent="-285750">
              <a:lnSpc>
                <a:spcPts val="1500"/>
              </a:lnSpc>
              <a:spcAft>
                <a:spcPts val="0"/>
              </a:spcAft>
              <a:buFont typeface="+mj-lt"/>
              <a:buAutoNum type="alphaLcPeriod"/>
            </a:pPr>
            <a:r>
              <a:rPr lang="de-DE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Hamburg, 1-2 Familiengebäude, CO2-Emissionen aus Beheizung 2002 - 2018 nach Energieträgern, Anteile in Mio. t CO2</a:t>
            </a:r>
          </a:p>
          <a:p>
            <a:pPr marL="742950" lvl="1" indent="-285750">
              <a:lnSpc>
                <a:spcPts val="1500"/>
              </a:lnSpc>
              <a:spcAft>
                <a:spcPts val="0"/>
              </a:spcAft>
              <a:buFont typeface="+mj-lt"/>
              <a:buAutoNum type="alphaLcPeriod"/>
            </a:pPr>
            <a:r>
              <a:rPr lang="de-DE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Hamburg, 1-2 Familiengebäude, CO2-Emissionen aus Beheizung 2002 - 2018 nach Energieträgern, Anteile in %</a:t>
            </a:r>
          </a:p>
          <a:p>
            <a:pPr marL="742950" lvl="1" indent="-285750">
              <a:lnSpc>
                <a:spcPts val="1500"/>
              </a:lnSpc>
              <a:spcAft>
                <a:spcPts val="0"/>
              </a:spcAft>
              <a:buFont typeface="+mj-lt"/>
              <a:buAutoNum type="alphaLcPeriod"/>
            </a:pPr>
            <a:r>
              <a:rPr lang="de-DE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Hamburg, 1-2 Familiengebäude, flächenbezogener Heizenergieverbrauch und beheizte Wohnfläche 2002 - 2018</a:t>
            </a:r>
          </a:p>
          <a:p>
            <a:pPr marL="742950" lvl="1" indent="-285750">
              <a:lnSpc>
                <a:spcPts val="1500"/>
              </a:lnSpc>
              <a:spcAft>
                <a:spcPts val="0"/>
              </a:spcAft>
              <a:buFont typeface="+mj-lt"/>
              <a:buAutoNum type="alphaLcPeriod"/>
            </a:pPr>
            <a:r>
              <a:rPr lang="de-DE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Hamburg, 1-2 Familiengebäude, CO2-Emissionen aus Beheizung 2002 - 2018 nach Energieträgern, Anteile Mio. t CO2</a:t>
            </a:r>
          </a:p>
          <a:p>
            <a:pPr marL="742950" lvl="1" indent="-285750">
              <a:lnSpc>
                <a:spcPts val="1500"/>
              </a:lnSpc>
              <a:spcAft>
                <a:spcPts val="0"/>
              </a:spcAft>
              <a:buFont typeface="+mj-lt"/>
              <a:buAutoNum type="alphaLcPeriod"/>
            </a:pPr>
            <a:r>
              <a:rPr lang="de-DE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Hamburg, 1-2 Familiengebäude, CO2-Emissionen aus Beheizung 2002 - 2018 nach Energieträgern, Anteile in %</a:t>
            </a:r>
          </a:p>
          <a:p>
            <a:pPr>
              <a:lnSpc>
                <a:spcPts val="1500"/>
              </a:lnSpc>
              <a:spcBef>
                <a:spcPts val="600"/>
              </a:spcBef>
              <a:spcAft>
                <a:spcPts val="600"/>
              </a:spcAft>
            </a:pPr>
            <a:r>
              <a:rPr lang="de-DE" sz="11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de-DE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  <a:spcBef>
                <a:spcPts val="600"/>
              </a:spcBef>
              <a:spcAft>
                <a:spcPts val="600"/>
              </a:spcAft>
            </a:pPr>
            <a:r>
              <a:rPr lang="de-DE" sz="11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de-DE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  <a:spcBef>
                <a:spcPts val="600"/>
              </a:spcBef>
              <a:spcAft>
                <a:spcPts val="600"/>
              </a:spcAft>
            </a:pPr>
            <a:r>
              <a:rPr lang="de-DE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de-DE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="" xmlns:a16="http://schemas.microsoft.com/office/drawing/2014/main" id="{688A1B6A-C7A7-7045-AB23-4FFD386753E4}"/>
              </a:ext>
            </a:extLst>
          </p:cNvPr>
          <p:cNvSpPr txBox="1"/>
          <p:nvPr/>
        </p:nvSpPr>
        <p:spPr>
          <a:xfrm>
            <a:off x="0" y="1080000"/>
            <a:ext cx="9144000" cy="6836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ts val="1740"/>
              </a:lnSpc>
              <a:spcAft>
                <a:spcPts val="0"/>
              </a:spcAft>
              <a:buFont typeface="+mj-lt"/>
              <a:buAutoNum type="arabicPeriod" startAt="4"/>
            </a:pPr>
            <a:r>
              <a:rPr lang="de-DE" sz="11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Hamburg, Wohngebäude, Heizenergieverbrauch 2002 – 2018 </a:t>
            </a:r>
            <a:endParaRPr lang="de-DE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ts val="1740"/>
              </a:lnSpc>
              <a:spcAft>
                <a:spcPts val="0"/>
              </a:spcAft>
              <a:buFont typeface="+mj-lt"/>
              <a:buAutoNum type="alphaLcPeriod"/>
            </a:pPr>
            <a:r>
              <a:rPr lang="de-DE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Hamburg, Wohngebäude, Heizenergieverbrauch 2002 - 2018 in </a:t>
            </a:r>
            <a:r>
              <a:rPr lang="de-DE" sz="1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TWh</a:t>
            </a:r>
            <a:endParaRPr lang="de-DE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ts val="1740"/>
              </a:lnSpc>
              <a:spcAft>
                <a:spcPts val="0"/>
              </a:spcAft>
              <a:buFont typeface="+mj-lt"/>
              <a:buAutoNum type="alphaLcPeriod"/>
            </a:pPr>
            <a:r>
              <a:rPr lang="de-DE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Hamburg, Wohngebäude, Heizenergieverbrauch 2002 - 2018 nach Energieträgern, Anteile in </a:t>
            </a:r>
            <a:r>
              <a:rPr lang="de-DE" sz="1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TWh</a:t>
            </a:r>
            <a:endParaRPr lang="de-DE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ts val="1740"/>
              </a:lnSpc>
              <a:spcAft>
                <a:spcPts val="0"/>
              </a:spcAft>
              <a:buFont typeface="+mj-lt"/>
              <a:buAutoNum type="alphaLcPeriod"/>
            </a:pPr>
            <a:r>
              <a:rPr lang="de-DE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Hamburg, Wohngebäude, Heizenergieverbrauch 2002 - 2018 nach Energieträgern, Anteile in %</a:t>
            </a:r>
          </a:p>
          <a:p>
            <a:pPr marL="742950" lvl="1" indent="-285750">
              <a:lnSpc>
                <a:spcPts val="1740"/>
              </a:lnSpc>
              <a:spcAft>
                <a:spcPts val="0"/>
              </a:spcAft>
              <a:buFont typeface="+mj-lt"/>
              <a:buAutoNum type="alphaLcPeriod"/>
            </a:pPr>
            <a:r>
              <a:rPr lang="de-DE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Hamburg, Wohngebäude, flächenbezogener Heizenergieverbrauch und beheizte Wohnfläche 2002 - 2018</a:t>
            </a:r>
          </a:p>
          <a:p>
            <a:pPr marL="742950" lvl="1" indent="-285750">
              <a:lnSpc>
                <a:spcPts val="1740"/>
              </a:lnSpc>
              <a:spcAft>
                <a:spcPts val="0"/>
              </a:spcAft>
              <a:buFont typeface="+mj-lt"/>
              <a:buAutoNum type="alphaLcPeriod"/>
            </a:pPr>
            <a:r>
              <a:rPr lang="de-DE" sz="11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Hamburg, Wohngebäude, </a:t>
            </a:r>
            <a:r>
              <a:rPr lang="de-DE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Heizenergieverbrauch 2002 - 2018 nach</a:t>
            </a:r>
            <a:r>
              <a:rPr lang="de-DE" sz="11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Energieträgern, Anteile in </a:t>
            </a:r>
            <a:r>
              <a:rPr lang="de-DE" sz="1100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TWh</a:t>
            </a:r>
            <a:endParaRPr lang="de-DE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ts val="1740"/>
              </a:lnSpc>
              <a:spcAft>
                <a:spcPts val="0"/>
              </a:spcAft>
              <a:buFont typeface="+mj-lt"/>
              <a:buAutoNum type="alphaLcPeriod"/>
            </a:pPr>
            <a:r>
              <a:rPr lang="de-DE" sz="11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Hamburg, Wohngebäude, </a:t>
            </a:r>
            <a:r>
              <a:rPr lang="de-DE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Heizenergieverbrauch</a:t>
            </a:r>
            <a:r>
              <a:rPr lang="de-DE" sz="11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2002 - 2018 nach Energieträgern, Anteile in %</a:t>
            </a:r>
            <a:endParaRPr lang="de-DE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ts val="1740"/>
              </a:lnSpc>
              <a:spcAft>
                <a:spcPts val="0"/>
              </a:spcAft>
              <a:buFont typeface="+mj-lt"/>
              <a:buAutoNum type="alphaLcPeriod"/>
            </a:pPr>
            <a:r>
              <a:rPr lang="de-DE" sz="11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Hamburg, Wohngebäude, flächenbezogener Heizenergieverbrauch, beheizte Fläche und Heizenergieverbrauch 2002 - 2018</a:t>
            </a:r>
            <a:endParaRPr lang="de-DE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ts val="1740"/>
              </a:lnSpc>
              <a:spcAft>
                <a:spcPts val="0"/>
              </a:spcAft>
              <a:buFont typeface="+mj-lt"/>
              <a:buAutoNum type="arabicPeriod" startAt="4"/>
            </a:pPr>
            <a:r>
              <a:rPr lang="de-DE" sz="11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Hamburg, 1-2 </a:t>
            </a:r>
            <a:r>
              <a:rPr lang="de-DE" sz="11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Famliengebäude</a:t>
            </a:r>
            <a:r>
              <a:rPr lang="de-DE" sz="11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Heizenergieverbrauch 2002 – 2018 </a:t>
            </a:r>
            <a:endParaRPr lang="de-DE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ts val="1740"/>
              </a:lnSpc>
              <a:spcAft>
                <a:spcPts val="0"/>
              </a:spcAft>
              <a:buFont typeface="+mj-lt"/>
              <a:buAutoNum type="alphaLcPeriod"/>
            </a:pPr>
            <a:r>
              <a:rPr lang="de-DE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Hamburg, 1-2 Familiengebäude, Heizenergieverbrauch 2002 - 2018 in </a:t>
            </a:r>
            <a:r>
              <a:rPr lang="de-DE" sz="1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TWh</a:t>
            </a:r>
            <a:endParaRPr lang="de-DE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ts val="1740"/>
              </a:lnSpc>
              <a:spcAft>
                <a:spcPts val="0"/>
              </a:spcAft>
              <a:buFont typeface="+mj-lt"/>
              <a:buAutoNum type="alphaLcPeriod"/>
            </a:pPr>
            <a:r>
              <a:rPr lang="de-DE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Hamburg, 1-2 Familiengebäude, Heizenergieverbrauch 2002 - 2018 nach Energieträgern, Anteile in </a:t>
            </a:r>
            <a:r>
              <a:rPr lang="de-DE" sz="1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TWh</a:t>
            </a:r>
            <a:endParaRPr lang="de-DE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ts val="1740"/>
              </a:lnSpc>
              <a:spcAft>
                <a:spcPts val="0"/>
              </a:spcAft>
              <a:buFont typeface="+mj-lt"/>
              <a:buAutoNum type="alphaLcPeriod"/>
            </a:pPr>
            <a:r>
              <a:rPr lang="de-DE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Hamburg, 1-2 Familiengebäude, Heizenergieverbrauch 2002 - 2018 nach Energieträgern, Anteile in %</a:t>
            </a:r>
          </a:p>
          <a:p>
            <a:pPr marL="742950" lvl="1" indent="-285750">
              <a:lnSpc>
                <a:spcPts val="1740"/>
              </a:lnSpc>
              <a:spcAft>
                <a:spcPts val="0"/>
              </a:spcAft>
              <a:buFont typeface="+mj-lt"/>
              <a:buAutoNum type="alphaLcPeriod"/>
            </a:pPr>
            <a:r>
              <a:rPr lang="de-DE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Hamburg, 1-2 Familiengebäude, flächenbezogener Heizenergieverbrauch und beheizte Wohnfläche 2002 - 2018</a:t>
            </a:r>
          </a:p>
          <a:p>
            <a:pPr marL="742950" lvl="1" indent="-285750">
              <a:lnSpc>
                <a:spcPts val="1740"/>
              </a:lnSpc>
              <a:spcAft>
                <a:spcPts val="0"/>
              </a:spcAft>
              <a:buFont typeface="+mj-lt"/>
              <a:buAutoNum type="alphaLcPeriod"/>
            </a:pPr>
            <a:r>
              <a:rPr lang="de-DE" sz="11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Hamburg, 1-2 Familiengebäude, </a:t>
            </a:r>
            <a:r>
              <a:rPr lang="de-DE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Heizenergieverbrauch 2002 - 2018 nach</a:t>
            </a:r>
            <a:r>
              <a:rPr lang="de-DE" sz="11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Energieträgern, Anteile in </a:t>
            </a:r>
            <a:r>
              <a:rPr lang="de-DE" sz="1100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TWh</a:t>
            </a:r>
            <a:endParaRPr lang="de-DE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ts val="1740"/>
              </a:lnSpc>
              <a:spcAft>
                <a:spcPts val="0"/>
              </a:spcAft>
              <a:buFont typeface="+mj-lt"/>
              <a:buAutoNum type="alphaLcPeriod"/>
            </a:pPr>
            <a:r>
              <a:rPr lang="de-DE" sz="11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Hamburg, 1-2 Familiengebäude, </a:t>
            </a:r>
            <a:r>
              <a:rPr lang="de-DE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Heizenergieverbrauch</a:t>
            </a:r>
            <a:r>
              <a:rPr lang="de-DE" sz="11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2002 - 2018 nach Energieträgern, Anteile in %</a:t>
            </a:r>
            <a:endParaRPr lang="de-DE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ts val="1740"/>
              </a:lnSpc>
              <a:spcAft>
                <a:spcPts val="0"/>
              </a:spcAft>
              <a:buFont typeface="+mj-lt"/>
              <a:buAutoNum type="alphaLcPeriod"/>
            </a:pPr>
            <a:r>
              <a:rPr lang="de-DE" sz="11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Hamburg, 1-2 Familiengebäude, flächenbezogener Heizenergieverbrauch, beheizte Fläche und Heizenergieverbrauch 2002 – 2018</a:t>
            </a:r>
            <a:endParaRPr lang="de-DE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ts val="1740"/>
              </a:lnSpc>
              <a:spcAft>
                <a:spcPts val="0"/>
              </a:spcAft>
              <a:buFont typeface="+mj-lt"/>
              <a:buAutoNum type="arabicPeriod" startAt="4"/>
            </a:pPr>
            <a:r>
              <a:rPr lang="de-DE" sz="11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Hamburg, Mehrfamiliengebäude, Heizenergieverbrauch 2002 – 2018 </a:t>
            </a:r>
            <a:endParaRPr lang="de-DE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ts val="1740"/>
              </a:lnSpc>
              <a:spcAft>
                <a:spcPts val="0"/>
              </a:spcAft>
              <a:buFont typeface="+mj-lt"/>
              <a:buAutoNum type="alphaLcPeriod"/>
            </a:pPr>
            <a:r>
              <a:rPr lang="de-DE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Hamburg, Mehrfamiliengebäude, Heizenergieverbrauch 2002 - 2018 in </a:t>
            </a:r>
            <a:r>
              <a:rPr lang="de-DE" sz="1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TWh</a:t>
            </a:r>
            <a:endParaRPr lang="de-DE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ts val="1740"/>
              </a:lnSpc>
              <a:spcAft>
                <a:spcPts val="0"/>
              </a:spcAft>
              <a:buFont typeface="+mj-lt"/>
              <a:buAutoNum type="alphaLcPeriod"/>
            </a:pPr>
            <a:r>
              <a:rPr lang="de-DE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Hamburg, Mehrfamiliengebäude, Heizenergieverbrauch 2002 - 2018 nach Energieträgern, Anteile in </a:t>
            </a:r>
            <a:r>
              <a:rPr lang="de-DE" sz="1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TWh</a:t>
            </a:r>
            <a:endParaRPr lang="de-DE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ts val="1740"/>
              </a:lnSpc>
              <a:spcAft>
                <a:spcPts val="0"/>
              </a:spcAft>
              <a:buFont typeface="+mj-lt"/>
              <a:buAutoNum type="alphaLcPeriod"/>
            </a:pPr>
            <a:r>
              <a:rPr lang="de-DE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Hamburg, Mehrfamiliengebäude, Heizenergieverbrauch 2002 - 2018 nach Energieträgern, Anteile in %</a:t>
            </a:r>
          </a:p>
          <a:p>
            <a:pPr marL="742950" lvl="1" indent="-285750">
              <a:lnSpc>
                <a:spcPts val="1740"/>
              </a:lnSpc>
              <a:spcAft>
                <a:spcPts val="0"/>
              </a:spcAft>
              <a:buFont typeface="+mj-lt"/>
              <a:buAutoNum type="alphaLcPeriod"/>
            </a:pPr>
            <a:r>
              <a:rPr lang="de-DE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Hamburg, Mehrfamiliengebäude, flächenbezogener Heizenergieverbrauch und beheizte Wohnfläche 2002 - 2018</a:t>
            </a:r>
          </a:p>
          <a:p>
            <a:pPr marL="742950" lvl="1" indent="-285750">
              <a:lnSpc>
                <a:spcPts val="1740"/>
              </a:lnSpc>
              <a:spcAft>
                <a:spcPts val="0"/>
              </a:spcAft>
              <a:buFont typeface="+mj-lt"/>
              <a:buAutoNum type="alphaLcPeriod"/>
            </a:pPr>
            <a:r>
              <a:rPr lang="de-DE" sz="11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Hamburg, Mehrfamiliengebäude, </a:t>
            </a:r>
            <a:r>
              <a:rPr lang="de-DE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Heizenergieverbrauch 2002 - 2018 nach</a:t>
            </a:r>
            <a:r>
              <a:rPr lang="de-DE" sz="11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Energieträgern, Anteile in </a:t>
            </a:r>
            <a:r>
              <a:rPr lang="de-DE" sz="1100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TWh</a:t>
            </a:r>
            <a:endParaRPr lang="de-DE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ts val="1740"/>
              </a:lnSpc>
              <a:spcAft>
                <a:spcPts val="0"/>
              </a:spcAft>
              <a:buFont typeface="+mj-lt"/>
              <a:buAutoNum type="alphaLcPeriod"/>
            </a:pPr>
            <a:r>
              <a:rPr lang="de-DE" sz="11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Hamburg, Mehrfamiliengebäude, </a:t>
            </a:r>
            <a:r>
              <a:rPr lang="de-DE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Heizenergieverbrauch</a:t>
            </a:r>
            <a:r>
              <a:rPr lang="de-DE" sz="11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2002 - 2018 nach Energieträgern, Anteile in %</a:t>
            </a:r>
            <a:endParaRPr lang="de-DE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ts val="1740"/>
              </a:lnSpc>
              <a:spcAft>
                <a:spcPts val="0"/>
              </a:spcAft>
              <a:buFont typeface="+mj-lt"/>
              <a:buAutoNum type="alphaLcPeriod"/>
            </a:pPr>
            <a:r>
              <a:rPr lang="de-DE" sz="11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Hamburg, Mehrfamiliengebäude, flächenbezogener Heizenergieverbrauch, beheizte Fläche und Heizenergieverbrauch 2002 – 2018</a:t>
            </a:r>
            <a:endParaRPr lang="de-DE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ts val="1740"/>
              </a:lnSpc>
              <a:buFont typeface="+mj-lt"/>
              <a:buAutoNum type="alphaLcPeriod"/>
            </a:pPr>
            <a:endParaRPr lang="de-DE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ts val="1740"/>
              </a:lnSpc>
              <a:buFont typeface="+mj-lt"/>
              <a:buAutoNum type="alphaLcPeriod"/>
            </a:pPr>
            <a:endParaRPr lang="de-DE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ts val="1740"/>
              </a:lnSpc>
              <a:buFont typeface="+mj-lt"/>
              <a:buAutoNum type="alphaLcPeriod"/>
            </a:pPr>
            <a:endParaRPr lang="de-DE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ts val="1740"/>
              </a:lnSpc>
              <a:buFont typeface="+mj-lt"/>
              <a:buAutoNum type="alphaLcPeriod"/>
            </a:pPr>
            <a:endParaRPr lang="de-DE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ts val="1740"/>
              </a:lnSpc>
              <a:buFont typeface="+mj-lt"/>
              <a:buAutoNum type="alphaLcPeriod"/>
            </a:pPr>
            <a:endParaRPr lang="de-DE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ts val="1740"/>
              </a:lnSpc>
              <a:buFont typeface="+mj-lt"/>
              <a:buAutoNum type="alphaLcPeriod"/>
            </a:pPr>
            <a:endParaRPr lang="de-DE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740"/>
              </a:lnSpc>
            </a:pP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7630960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="" xmlns:a16="http://schemas.microsoft.com/office/drawing/2014/main" id="{969C6370-71C2-134A-AFBC-1B9B654115B6}"/>
              </a:ext>
            </a:extLst>
          </p:cNvPr>
          <p:cNvSpPr txBox="1"/>
          <p:nvPr/>
        </p:nvSpPr>
        <p:spPr>
          <a:xfrm>
            <a:off x="0" y="0"/>
            <a:ext cx="91439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sz="2800" b="1" dirty="0"/>
              <a:t>Hamburg, Wohngebäude, CO</a:t>
            </a:r>
            <a:r>
              <a:rPr lang="de-DE" sz="2800" b="1" baseline="-25000" dirty="0"/>
              <a:t>2</a:t>
            </a:r>
            <a:r>
              <a:rPr lang="de-DE" sz="2800" b="1" dirty="0"/>
              <a:t>-Emissionen aus Beheizung 2002 – 2018 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="" xmlns:a16="http://schemas.microsoft.com/office/drawing/2014/main" id="{562E8470-42B2-EB4D-B02E-13E472ACA805}"/>
              </a:ext>
            </a:extLst>
          </p:cNvPr>
          <p:cNvSpPr/>
          <p:nvPr/>
        </p:nvSpPr>
        <p:spPr>
          <a:xfrm>
            <a:off x="2286000" y="-17232746"/>
            <a:ext cx="4572000" cy="6236964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lnSpc>
                <a:spcPts val="15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de-DE" sz="11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Hamburg, Wohngebäude, CO</a:t>
            </a:r>
            <a:r>
              <a:rPr lang="de-DE" sz="1100" b="1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de-DE" sz="11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-Emissionen aus Beheizung 2002 – 2018 </a:t>
            </a:r>
            <a:endParaRPr lang="de-DE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ts val="1500"/>
              </a:lnSpc>
              <a:spcAft>
                <a:spcPts val="0"/>
              </a:spcAft>
              <a:buFont typeface="+mj-lt"/>
              <a:buAutoNum type="alphaLcPeriod"/>
            </a:pPr>
            <a:r>
              <a:rPr lang="de-DE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Hamburg, Wohngebäude, CO</a:t>
            </a:r>
            <a:r>
              <a:rPr lang="de-DE" sz="11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de-DE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-Emissionen aus Beheizung 2002 - 2018 in Mio. t</a:t>
            </a:r>
          </a:p>
          <a:p>
            <a:pPr marL="742950" lvl="1" indent="-285750">
              <a:lnSpc>
                <a:spcPts val="1500"/>
              </a:lnSpc>
              <a:spcAft>
                <a:spcPts val="0"/>
              </a:spcAft>
              <a:buFont typeface="+mj-lt"/>
              <a:buAutoNum type="alphaLcPeriod"/>
            </a:pPr>
            <a:r>
              <a:rPr lang="de-DE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Hamburg, Wohngebäude, CO</a:t>
            </a:r>
            <a:r>
              <a:rPr lang="de-DE" sz="11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de-DE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-Emissionen aus Beheizung 2002 - 2018 nach Energieträgern, Anteile in Mio. t CO</a:t>
            </a:r>
            <a:r>
              <a:rPr lang="de-DE" sz="11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de-DE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ts val="1500"/>
              </a:lnSpc>
              <a:spcAft>
                <a:spcPts val="0"/>
              </a:spcAft>
              <a:buFont typeface="+mj-lt"/>
              <a:buAutoNum type="alphaLcPeriod"/>
            </a:pPr>
            <a:r>
              <a:rPr lang="de-DE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Hamburg, Wohngebäude, Emissionen aus Beheizung 2002 - 2018 nach Energieträgern, Anteile in %</a:t>
            </a:r>
          </a:p>
          <a:p>
            <a:pPr marL="742950" lvl="1" indent="-285750">
              <a:lnSpc>
                <a:spcPts val="1500"/>
              </a:lnSpc>
              <a:spcAft>
                <a:spcPts val="0"/>
              </a:spcAft>
              <a:buFont typeface="+mj-lt"/>
              <a:buAutoNum type="alphaLcPeriod"/>
            </a:pPr>
            <a:r>
              <a:rPr lang="de-DE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Hamburg, Wohngebäude, flächenbezogener Heizenergieverbrauchs und beheizte Wohnfläche 2002 - 2018</a:t>
            </a:r>
          </a:p>
          <a:p>
            <a:pPr marL="742950" lvl="1" indent="-285750">
              <a:lnSpc>
                <a:spcPts val="1500"/>
              </a:lnSpc>
              <a:spcAft>
                <a:spcPts val="0"/>
              </a:spcAft>
              <a:buFont typeface="+mj-lt"/>
              <a:buAutoNum type="alphaLcPeriod"/>
            </a:pPr>
            <a:r>
              <a:rPr lang="de-DE" sz="11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Hamburg, Wohngebäude, CO</a:t>
            </a:r>
            <a:r>
              <a:rPr lang="de-DE" sz="1100" i="1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de-DE" sz="11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-Emissionen aus </a:t>
            </a:r>
            <a:r>
              <a:rPr lang="de-DE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Beheizung 2002 - 2018 nach</a:t>
            </a:r>
            <a:r>
              <a:rPr lang="de-DE" sz="11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Energieträgern, Anteile in Mio. t CO</a:t>
            </a:r>
            <a:r>
              <a:rPr lang="de-DE" sz="1100" i="1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de-DE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ts val="1500"/>
              </a:lnSpc>
              <a:spcAft>
                <a:spcPts val="0"/>
              </a:spcAft>
              <a:buFont typeface="+mj-lt"/>
              <a:buAutoNum type="alphaLcPeriod"/>
            </a:pPr>
            <a:r>
              <a:rPr lang="de-DE" sz="11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Hamburg, Wohngebäude, CO2-Emissionen aus Beheizung 2002 - 2018 nach Energieträgern, Anteile in %</a:t>
            </a:r>
            <a:endParaRPr lang="de-DE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ts val="1500"/>
              </a:lnSpc>
              <a:spcAft>
                <a:spcPts val="0"/>
              </a:spcAft>
              <a:buFont typeface="+mj-lt"/>
              <a:buAutoNum type="arabicPeriod"/>
            </a:pPr>
            <a:r>
              <a:rPr lang="de-DE" sz="11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Hamburg, 1-2 Familiengebäude, CO2-Emissionen aus Beheizung 2002 – 2008 </a:t>
            </a:r>
            <a:endParaRPr lang="de-DE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ts val="1500"/>
              </a:lnSpc>
              <a:spcAft>
                <a:spcPts val="0"/>
              </a:spcAft>
              <a:buFont typeface="+mj-lt"/>
              <a:buAutoNum type="alphaLcPeriod"/>
            </a:pPr>
            <a:r>
              <a:rPr lang="de-DE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Hamburg, 1-2 Familiengebäude, CO2-Emissionen aus Beheizung 2002 - 2018 in Mio. t</a:t>
            </a:r>
          </a:p>
          <a:p>
            <a:pPr marL="742950" lvl="1" indent="-285750">
              <a:lnSpc>
                <a:spcPts val="1500"/>
              </a:lnSpc>
              <a:spcAft>
                <a:spcPts val="0"/>
              </a:spcAft>
              <a:buFont typeface="+mj-lt"/>
              <a:buAutoNum type="alphaLcPeriod"/>
            </a:pPr>
            <a:r>
              <a:rPr lang="de-DE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Hamburg, 1-2 Familiengebäude, CO2-Emissionen aus Beheizung 2002 - 2018 nach Energieträgern, Anteile in Mio. t CO2</a:t>
            </a:r>
          </a:p>
          <a:p>
            <a:pPr marL="742950" lvl="1" indent="-285750">
              <a:lnSpc>
                <a:spcPts val="1500"/>
              </a:lnSpc>
              <a:spcAft>
                <a:spcPts val="0"/>
              </a:spcAft>
              <a:buFont typeface="+mj-lt"/>
              <a:buAutoNum type="alphaLcPeriod"/>
            </a:pPr>
            <a:r>
              <a:rPr lang="de-DE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Hamburg, 1-2 Familiengebäude, CO2-Emissionen aus Beheizung 2002 - 2018 nach Energieträgern, Anteile in %</a:t>
            </a:r>
          </a:p>
          <a:p>
            <a:pPr marL="742950" lvl="1" indent="-285750">
              <a:lnSpc>
                <a:spcPts val="1500"/>
              </a:lnSpc>
              <a:spcAft>
                <a:spcPts val="0"/>
              </a:spcAft>
              <a:buFont typeface="+mj-lt"/>
              <a:buAutoNum type="alphaLcPeriod"/>
            </a:pPr>
            <a:r>
              <a:rPr lang="de-DE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Hamburg, 1-2 Familiengebäude, flächenbezogener Heizenergieverbrauch und beheizte Wohnfläche 2002 - 2018</a:t>
            </a:r>
          </a:p>
          <a:p>
            <a:pPr marL="742950" lvl="1" indent="-285750">
              <a:lnSpc>
                <a:spcPts val="1500"/>
              </a:lnSpc>
              <a:spcAft>
                <a:spcPts val="0"/>
              </a:spcAft>
              <a:buFont typeface="+mj-lt"/>
              <a:buAutoNum type="alphaLcPeriod"/>
            </a:pPr>
            <a:r>
              <a:rPr lang="de-DE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Hamburg, 1-2 Familiengebäude, CO2-Emissionen aus Beheizung 2002 - 2018 nach Energieträgern, Anteile Mio. t CO2</a:t>
            </a:r>
          </a:p>
          <a:p>
            <a:pPr marL="742950" lvl="1" indent="-285750">
              <a:lnSpc>
                <a:spcPts val="1500"/>
              </a:lnSpc>
              <a:spcAft>
                <a:spcPts val="0"/>
              </a:spcAft>
              <a:buFont typeface="+mj-lt"/>
              <a:buAutoNum type="alphaLcPeriod"/>
            </a:pPr>
            <a:r>
              <a:rPr lang="de-DE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Hamburg, 1-2 Familiengebäude, CO2-Emissionen aus Beheizung 2002 - 2018 nach Energieträgern, Anteile in %</a:t>
            </a:r>
          </a:p>
          <a:p>
            <a:pPr>
              <a:lnSpc>
                <a:spcPts val="1500"/>
              </a:lnSpc>
              <a:spcBef>
                <a:spcPts val="600"/>
              </a:spcBef>
              <a:spcAft>
                <a:spcPts val="600"/>
              </a:spcAft>
            </a:pPr>
            <a:r>
              <a:rPr lang="de-DE" sz="11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de-DE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  <a:spcBef>
                <a:spcPts val="600"/>
              </a:spcBef>
              <a:spcAft>
                <a:spcPts val="600"/>
              </a:spcAft>
            </a:pPr>
            <a:r>
              <a:rPr lang="de-DE" sz="11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de-DE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  <a:spcBef>
                <a:spcPts val="600"/>
              </a:spcBef>
              <a:spcAft>
                <a:spcPts val="600"/>
              </a:spcAft>
            </a:pPr>
            <a:r>
              <a:rPr lang="de-DE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de-DE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="" xmlns:a16="http://schemas.microsoft.com/office/drawing/2014/main" id="{688A1B6A-C7A7-7045-AB23-4FFD386753E4}"/>
              </a:ext>
            </a:extLst>
          </p:cNvPr>
          <p:cNvSpPr txBox="1"/>
          <p:nvPr/>
        </p:nvSpPr>
        <p:spPr>
          <a:xfrm>
            <a:off x="0" y="1080000"/>
            <a:ext cx="9144000" cy="5092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ts val="1740"/>
              </a:lnSpc>
              <a:spcAft>
                <a:spcPts val="0"/>
              </a:spcAft>
              <a:buFont typeface="+mj-lt"/>
              <a:buAutoNum type="arabicPeriod" startAt="7"/>
            </a:pPr>
            <a:r>
              <a:rPr lang="de-DE" sz="11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Hamburg, Wohngebäude, CO2-Emissionen aus Beheizung 2002 – 2018, witterungsbereinigt </a:t>
            </a:r>
            <a:endParaRPr lang="de-DE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ts val="1740"/>
              </a:lnSpc>
              <a:spcAft>
                <a:spcPts val="0"/>
              </a:spcAft>
              <a:buFont typeface="+mj-lt"/>
              <a:buAutoNum type="alphaLcPeriod"/>
            </a:pPr>
            <a:r>
              <a:rPr lang="de-DE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Hamburg, Wohngebäude, CO2-Emissionen aus Beheizung 2002 - 2018 in Mio. t, witterungsbereinigt</a:t>
            </a:r>
          </a:p>
          <a:p>
            <a:pPr marL="742950" lvl="1" indent="-285750">
              <a:lnSpc>
                <a:spcPts val="1740"/>
              </a:lnSpc>
              <a:spcAft>
                <a:spcPts val="0"/>
              </a:spcAft>
              <a:buFont typeface="+mj-lt"/>
              <a:buAutoNum type="alphaLcPeriod"/>
            </a:pPr>
            <a:r>
              <a:rPr lang="de-DE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Hamburg, Wohngebäude, CO2-Emissionen aus Beheizung 2002 - 2018 nach Energieträgern, Anteile in Mio. t CO2, witterungsbereinigt</a:t>
            </a:r>
          </a:p>
          <a:p>
            <a:pPr marL="742950" lvl="1" indent="-285750">
              <a:lnSpc>
                <a:spcPts val="1740"/>
              </a:lnSpc>
              <a:spcAft>
                <a:spcPts val="0"/>
              </a:spcAft>
              <a:buFont typeface="+mj-lt"/>
              <a:buAutoNum type="alphaLcPeriod"/>
            </a:pPr>
            <a:r>
              <a:rPr lang="de-DE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Hamburg, Wohngebäude, Emissionen aus Beheizung 2002 - 2018 nach Energieträgern, Anteile in %, witterungsbereinigt</a:t>
            </a:r>
          </a:p>
          <a:p>
            <a:pPr marL="742950" lvl="1" indent="-285750">
              <a:lnSpc>
                <a:spcPts val="1740"/>
              </a:lnSpc>
              <a:spcAft>
                <a:spcPts val="0"/>
              </a:spcAft>
              <a:buFont typeface="+mj-lt"/>
              <a:buAutoNum type="alphaLcPeriod"/>
            </a:pPr>
            <a:r>
              <a:rPr lang="de-DE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Hamburg, Wohngebäude, flächenbezogener Heizenergieverbrauchs und beheizte Wohnfläche 2002 - 2018, witterungsbereinigt</a:t>
            </a:r>
          </a:p>
          <a:p>
            <a:pPr marL="742950" lvl="1" indent="-285750">
              <a:lnSpc>
                <a:spcPts val="1740"/>
              </a:lnSpc>
              <a:spcAft>
                <a:spcPts val="0"/>
              </a:spcAft>
              <a:buFont typeface="+mj-lt"/>
              <a:buAutoNum type="alphaLcPeriod"/>
            </a:pPr>
            <a:r>
              <a:rPr lang="de-DE" sz="11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Hamburg, Wohngebäude, CO2-Emissionen aus Beheizung 2002 - 2018 nach Energieträgern, Anteile in Mio. t CO2, witterungsbereinigt</a:t>
            </a:r>
            <a:endParaRPr lang="de-DE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ts val="1740"/>
              </a:lnSpc>
              <a:spcAft>
                <a:spcPts val="0"/>
              </a:spcAft>
              <a:buFont typeface="+mj-lt"/>
              <a:buAutoNum type="alphaLcPeriod"/>
            </a:pPr>
            <a:r>
              <a:rPr lang="de-DE" sz="11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Hamburg, Wohngebäude, CO2-Emissionen aus Beheizung 2002 - 2018 nach Energieträgern, Anteile in %, witterungsbereinigt</a:t>
            </a:r>
            <a:endParaRPr lang="de-DE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ts val="1740"/>
              </a:lnSpc>
              <a:spcAft>
                <a:spcPts val="0"/>
              </a:spcAft>
              <a:buFont typeface="+mj-lt"/>
              <a:buAutoNum type="arabicPeriod" startAt="7"/>
            </a:pPr>
            <a:r>
              <a:rPr lang="de-DE" sz="11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Hamburg, 1-2 Familiengebäude, CO2-Emissionen aus Beheizung 2002 – 2008, witterungsbereinigt </a:t>
            </a:r>
            <a:endParaRPr lang="de-DE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ts val="1740"/>
              </a:lnSpc>
              <a:spcAft>
                <a:spcPts val="0"/>
              </a:spcAft>
              <a:buFont typeface="+mj-lt"/>
              <a:buAutoNum type="alphaLcPeriod"/>
            </a:pPr>
            <a:r>
              <a:rPr lang="de-DE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Hamburg, 1-2 Familiengebäude, CO2-Emissionen aus Beheizung 2002 - 2018 in Mio. t, witterungsbereinigt</a:t>
            </a:r>
          </a:p>
          <a:p>
            <a:pPr marL="742950" lvl="1" indent="-285750">
              <a:lnSpc>
                <a:spcPts val="1740"/>
              </a:lnSpc>
              <a:spcAft>
                <a:spcPts val="0"/>
              </a:spcAft>
              <a:buFont typeface="+mj-lt"/>
              <a:buAutoNum type="alphaLcPeriod"/>
            </a:pPr>
            <a:r>
              <a:rPr lang="de-DE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Hamburg, 1-2 Familiengebäude, CO2-Emissionen aus Beheizung 2002 - 2018 nach Energieträgern, Anteile in Mio. t CO2, witterungsbereinigt</a:t>
            </a:r>
          </a:p>
          <a:p>
            <a:pPr marL="742950" lvl="1" indent="-285750">
              <a:lnSpc>
                <a:spcPts val="1740"/>
              </a:lnSpc>
              <a:spcAft>
                <a:spcPts val="0"/>
              </a:spcAft>
              <a:buFont typeface="+mj-lt"/>
              <a:buAutoNum type="alphaLcPeriod"/>
            </a:pPr>
            <a:r>
              <a:rPr lang="de-DE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Hamburg, 1-2 Familiengebäude, CO2-Emissionen aus Beheizung 2002 - 2018 nach Energieträgern, Anteile in %, witterungsbereinigt</a:t>
            </a:r>
          </a:p>
          <a:p>
            <a:pPr marL="742950" lvl="1" indent="-285750">
              <a:lnSpc>
                <a:spcPts val="1740"/>
              </a:lnSpc>
              <a:spcAft>
                <a:spcPts val="0"/>
              </a:spcAft>
              <a:buFont typeface="+mj-lt"/>
              <a:buAutoNum type="alphaLcPeriod"/>
            </a:pPr>
            <a:r>
              <a:rPr lang="de-DE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Hamburg, 1-2 Familiengebäude, flächenbezogener Heizenergieverbrauch und beheizte Wohnfläche 2002 - 2018, witterungsbereinigt</a:t>
            </a:r>
          </a:p>
          <a:p>
            <a:pPr marL="742950" lvl="1" indent="-285750">
              <a:lnSpc>
                <a:spcPts val="1740"/>
              </a:lnSpc>
              <a:spcAft>
                <a:spcPts val="0"/>
              </a:spcAft>
              <a:buFont typeface="+mj-lt"/>
              <a:buAutoNum type="alphaLcPeriod"/>
            </a:pPr>
            <a:r>
              <a:rPr lang="de-DE" sz="11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Hamburg, 1-2 Familiengebäude, CO2-Emissionen aus Beheizung 2002 - 2018 nach Energieträgern, Anteile Mio. t CO2, witterungsbereinigt</a:t>
            </a:r>
            <a:endParaRPr lang="de-DE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ts val="1740"/>
              </a:lnSpc>
              <a:spcAft>
                <a:spcPts val="0"/>
              </a:spcAft>
              <a:buFont typeface="+mj-lt"/>
              <a:buAutoNum type="alphaLcPeriod"/>
            </a:pPr>
            <a:r>
              <a:rPr lang="de-DE" sz="11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Hamburg, 1-2 Familiengebäude, CO2-Emissionen aus Beheizung 2002 - 2018 nach Energieträgern, Anteile in %, witterungsbereinigt</a:t>
            </a:r>
            <a:endParaRPr lang="de-DE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ts val="1740"/>
              </a:lnSpc>
              <a:spcAft>
                <a:spcPts val="0"/>
              </a:spcAft>
              <a:buFont typeface="+mj-lt"/>
              <a:buAutoNum type="arabicPeriod" startAt="7"/>
            </a:pPr>
            <a:r>
              <a:rPr lang="de-DE" sz="11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Hamburg, Mehrfamiliengebäude, CO2-Emissionen aus Beheizung 2002 – 2008, witterungsbereinigt</a:t>
            </a:r>
            <a:r>
              <a:rPr lang="de-DE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742950" lvl="1" indent="-285750">
              <a:lnSpc>
                <a:spcPts val="1740"/>
              </a:lnSpc>
              <a:spcAft>
                <a:spcPts val="0"/>
              </a:spcAft>
              <a:buFont typeface="+mj-lt"/>
              <a:buAutoNum type="alphaLcPeriod"/>
            </a:pPr>
            <a:r>
              <a:rPr lang="de-DE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Hamburg, Mehrfamiliengebäude, CO2-Emissionen aus Beheizung 2002 - 2018 in Mio. t, witterungsbereinigt</a:t>
            </a:r>
          </a:p>
          <a:p>
            <a:pPr marL="742950" lvl="1" indent="-285750">
              <a:lnSpc>
                <a:spcPts val="1740"/>
              </a:lnSpc>
              <a:spcAft>
                <a:spcPts val="0"/>
              </a:spcAft>
              <a:buFont typeface="+mj-lt"/>
              <a:buAutoNum type="alphaLcPeriod"/>
            </a:pPr>
            <a:r>
              <a:rPr lang="de-DE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Hamburg, Mehrfamiliengebäude, CO2-Emissionen aus Beheizung 2002 - 2018 nach Energieträgern, Anteile in Mio. t CO2, witterungsbereinigt</a:t>
            </a:r>
          </a:p>
          <a:p>
            <a:pPr marL="742950" lvl="1" indent="-285750">
              <a:lnSpc>
                <a:spcPts val="1740"/>
              </a:lnSpc>
              <a:spcAft>
                <a:spcPts val="0"/>
              </a:spcAft>
              <a:buFont typeface="+mj-lt"/>
              <a:buAutoNum type="alphaLcPeriod"/>
            </a:pPr>
            <a:r>
              <a:rPr lang="de-DE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Hamburg, Mehrfamiliengebäude, CO2-Emissionen aus Beheizung 2002 - 2018 nach Energieträgern, Anteile in %, witterungsbereinigt</a:t>
            </a:r>
          </a:p>
          <a:p>
            <a:pPr marL="742950" lvl="1" indent="-285750">
              <a:lnSpc>
                <a:spcPts val="1740"/>
              </a:lnSpc>
              <a:spcAft>
                <a:spcPts val="0"/>
              </a:spcAft>
              <a:buFont typeface="+mj-lt"/>
              <a:buAutoNum type="alphaLcPeriod"/>
            </a:pPr>
            <a:r>
              <a:rPr lang="de-DE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Hamburg, Mehrfamiliengebäude, flächenbezogener Heizenergieverbrauch und beheizte Wohnfläche 2002 - 2018, witterungsbereinigt</a:t>
            </a:r>
          </a:p>
          <a:p>
            <a:pPr marL="742950" lvl="1" indent="-285750">
              <a:lnSpc>
                <a:spcPts val="1740"/>
              </a:lnSpc>
              <a:spcAft>
                <a:spcPts val="0"/>
              </a:spcAft>
              <a:buFont typeface="+mj-lt"/>
              <a:buAutoNum type="alphaLcPeriod"/>
            </a:pPr>
            <a:r>
              <a:rPr lang="de-DE" sz="11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Hamburg, Mehrfamiliengebäude, CO2-Emissionen aus Beheizung 2002 - 2018 nach Energieträgern, Anteile Mio. t CO2, witterungsbereinigt</a:t>
            </a:r>
            <a:endParaRPr lang="de-DE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ts val="1740"/>
              </a:lnSpc>
              <a:spcAft>
                <a:spcPts val="0"/>
              </a:spcAft>
              <a:buFont typeface="+mj-lt"/>
              <a:buAutoNum type="alphaLcPeriod"/>
            </a:pPr>
            <a:r>
              <a:rPr lang="de-DE" sz="11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Hamburg, Mehrfamiliengebäude, CO2-Emissionen aus Beheizung 2002 - 2018 nach Energieträgern, Anteile in %, witterungsbereinigt</a:t>
            </a:r>
            <a:endParaRPr lang="de-DE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ts val="1740"/>
              </a:lnSpc>
              <a:buFont typeface="+mj-lt"/>
              <a:buAutoNum type="alphaLcPeriod"/>
            </a:pPr>
            <a:endParaRPr lang="de-DE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740"/>
              </a:lnSpc>
            </a:pP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29901556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="" xmlns:a16="http://schemas.microsoft.com/office/drawing/2014/main" id="{969C6370-71C2-134A-AFBC-1B9B654115B6}"/>
              </a:ext>
            </a:extLst>
          </p:cNvPr>
          <p:cNvSpPr txBox="1"/>
          <p:nvPr/>
        </p:nvSpPr>
        <p:spPr>
          <a:xfrm>
            <a:off x="0" y="0"/>
            <a:ext cx="91439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sz="2800" b="1" dirty="0"/>
              <a:t>Hamburg, Wohngebäude, CO</a:t>
            </a:r>
            <a:r>
              <a:rPr lang="de-DE" sz="2800" b="1" baseline="-25000" dirty="0"/>
              <a:t>2</a:t>
            </a:r>
            <a:r>
              <a:rPr lang="de-DE" sz="2800" b="1" dirty="0"/>
              <a:t>-Emissionen aus Beheizung 2002 – 2018 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="" xmlns:a16="http://schemas.microsoft.com/office/drawing/2014/main" id="{562E8470-42B2-EB4D-B02E-13E472ACA805}"/>
              </a:ext>
            </a:extLst>
          </p:cNvPr>
          <p:cNvSpPr/>
          <p:nvPr/>
        </p:nvSpPr>
        <p:spPr>
          <a:xfrm>
            <a:off x="2286000" y="-17232746"/>
            <a:ext cx="4572000" cy="1323888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lnSpc>
                <a:spcPts val="1500"/>
              </a:lnSpc>
              <a:spcAft>
                <a:spcPts val="0"/>
              </a:spcAft>
              <a:buFont typeface="+mj-lt"/>
              <a:buAutoNum type="arabicPeriod" startAt="10"/>
            </a:pPr>
            <a:r>
              <a:rPr lang="de-DE" sz="11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Hamburg, Wohngebäude, Heizenergieverbrauch 2002 – 2018, witterungsbereinigt </a:t>
            </a:r>
            <a:endParaRPr lang="de-DE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ts val="1500"/>
              </a:lnSpc>
              <a:spcAft>
                <a:spcPts val="0"/>
              </a:spcAft>
              <a:buFont typeface="+mj-lt"/>
              <a:buAutoNum type="alphaLcPeriod"/>
            </a:pPr>
            <a:r>
              <a:rPr lang="de-DE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Hamburg, Wohngebäude, Heizenergieverbrauch 2002 - 2018 in </a:t>
            </a:r>
            <a:r>
              <a:rPr lang="de-DE" sz="1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TWh</a:t>
            </a:r>
            <a:r>
              <a:rPr lang="de-DE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witterungsbereinigt</a:t>
            </a:r>
          </a:p>
          <a:p>
            <a:pPr marL="742950" lvl="1" indent="-285750">
              <a:lnSpc>
                <a:spcPts val="1500"/>
              </a:lnSpc>
              <a:spcAft>
                <a:spcPts val="0"/>
              </a:spcAft>
              <a:buFont typeface="+mj-lt"/>
              <a:buAutoNum type="alphaLcPeriod"/>
            </a:pPr>
            <a:r>
              <a:rPr lang="de-DE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Hamburg, Wohngebäude, Heizenergieverbrauch 2002 - 2018 nach Energieträgern, Anteile in </a:t>
            </a:r>
            <a:r>
              <a:rPr lang="de-DE" sz="1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TWh</a:t>
            </a:r>
            <a:r>
              <a:rPr lang="de-DE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witterungsbereinigt</a:t>
            </a:r>
          </a:p>
          <a:p>
            <a:pPr marL="742950" lvl="1" indent="-285750">
              <a:lnSpc>
                <a:spcPts val="1500"/>
              </a:lnSpc>
              <a:spcAft>
                <a:spcPts val="0"/>
              </a:spcAft>
              <a:buFont typeface="+mj-lt"/>
              <a:buAutoNum type="alphaLcPeriod"/>
            </a:pPr>
            <a:r>
              <a:rPr lang="de-DE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Hamburg, Wohngebäude, Heizenergieverbrauch 2002 - 2018 nach Energieträgern, Anteile in %, witterungsbereinigt</a:t>
            </a:r>
          </a:p>
          <a:p>
            <a:pPr marL="742950" lvl="1" indent="-285750">
              <a:lnSpc>
                <a:spcPts val="1500"/>
              </a:lnSpc>
              <a:spcAft>
                <a:spcPts val="0"/>
              </a:spcAft>
              <a:buFont typeface="+mj-lt"/>
              <a:buAutoNum type="alphaLcPeriod"/>
            </a:pPr>
            <a:r>
              <a:rPr lang="de-DE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Hamburg, Wohngebäude, flächenbezogener Heizenergieverbrauch und beheizte Wohnfläche 2002 - 2018, witterungsbereinigt</a:t>
            </a:r>
          </a:p>
          <a:p>
            <a:pPr marL="742950" lvl="1" indent="-285750">
              <a:lnSpc>
                <a:spcPts val="1500"/>
              </a:lnSpc>
              <a:spcAft>
                <a:spcPts val="0"/>
              </a:spcAft>
              <a:buFont typeface="+mj-lt"/>
              <a:buAutoNum type="alphaLcPeriod"/>
            </a:pPr>
            <a:r>
              <a:rPr lang="de-DE" sz="11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Hamburg, Wohngebäude, Heizenergieverbrauch 2002 - 2018 nach Energieträgern, Anteile in </a:t>
            </a:r>
            <a:r>
              <a:rPr lang="de-DE" sz="1100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TWh</a:t>
            </a:r>
            <a:r>
              <a:rPr lang="de-DE" sz="11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witterungsbereinigt</a:t>
            </a:r>
            <a:endParaRPr lang="de-DE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ts val="1500"/>
              </a:lnSpc>
              <a:spcAft>
                <a:spcPts val="0"/>
              </a:spcAft>
              <a:buFont typeface="+mj-lt"/>
              <a:buAutoNum type="alphaLcPeriod"/>
            </a:pPr>
            <a:r>
              <a:rPr lang="de-DE" sz="11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Hamburg, Wohngebäude, Heizenergieverbrauch 2002 - 2018 nach Energieträgern, Anteile in %, witterungsbereinigt</a:t>
            </a:r>
            <a:endParaRPr lang="de-DE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ts val="1500"/>
              </a:lnSpc>
              <a:spcAft>
                <a:spcPts val="0"/>
              </a:spcAft>
              <a:buFont typeface="+mj-lt"/>
              <a:buAutoNum type="alphaLcPeriod"/>
            </a:pPr>
            <a:r>
              <a:rPr lang="de-DE" sz="11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Hamburg, Wohngebäude, flächenbezogener Heizenergieverbrauch, beheizte Fläche und Heizenergieverbrauch 2002 - 2018, witterungsbereinigt</a:t>
            </a:r>
            <a:endParaRPr lang="de-DE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ts val="1500"/>
              </a:lnSpc>
              <a:spcAft>
                <a:spcPts val="0"/>
              </a:spcAft>
              <a:buFont typeface="+mj-lt"/>
              <a:buAutoNum type="arabicPeriod" startAt="10"/>
            </a:pPr>
            <a:r>
              <a:rPr lang="de-DE" sz="11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Hamburg, 1-2 </a:t>
            </a:r>
            <a:r>
              <a:rPr lang="de-DE" sz="11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Famliengebäude</a:t>
            </a:r>
            <a:r>
              <a:rPr lang="de-DE" sz="11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Heizenergieverbrauch 2002 – 2018, witterungsbereinigt </a:t>
            </a:r>
            <a:endParaRPr lang="de-DE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ts val="1500"/>
              </a:lnSpc>
              <a:spcAft>
                <a:spcPts val="0"/>
              </a:spcAft>
              <a:buFont typeface="+mj-lt"/>
              <a:buAutoNum type="alphaLcPeriod"/>
            </a:pPr>
            <a:r>
              <a:rPr lang="de-DE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Hamburg, 1-2 Familiengebäude, Heizenergieverbrauch 2002 - 2018 in </a:t>
            </a:r>
            <a:r>
              <a:rPr lang="de-DE" sz="1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TWh</a:t>
            </a:r>
            <a:r>
              <a:rPr lang="de-DE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witterungsbereinigt</a:t>
            </a:r>
          </a:p>
          <a:p>
            <a:pPr marL="742950" lvl="1" indent="-285750">
              <a:lnSpc>
                <a:spcPts val="1500"/>
              </a:lnSpc>
              <a:spcAft>
                <a:spcPts val="0"/>
              </a:spcAft>
              <a:buFont typeface="+mj-lt"/>
              <a:buAutoNum type="alphaLcPeriod"/>
            </a:pPr>
            <a:r>
              <a:rPr lang="de-DE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Hamburg, 1-2 Familiengebäude, Heizenergieverbrauch 2002 - 2018 nach Energieträgern, Anteile in </a:t>
            </a:r>
            <a:r>
              <a:rPr lang="de-DE" sz="1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TWh</a:t>
            </a:r>
            <a:r>
              <a:rPr lang="de-DE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witterungsbereinigt</a:t>
            </a:r>
          </a:p>
          <a:p>
            <a:pPr marL="742950" lvl="1" indent="-285750">
              <a:lnSpc>
                <a:spcPts val="1500"/>
              </a:lnSpc>
              <a:spcAft>
                <a:spcPts val="0"/>
              </a:spcAft>
              <a:buFont typeface="+mj-lt"/>
              <a:buAutoNum type="alphaLcPeriod"/>
            </a:pPr>
            <a:r>
              <a:rPr lang="de-DE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Hamburg, 1-2 Familiengebäude, Heizenergieverbrauch 2002 - 2018 nach Energieträgern, Anteile in %, witterungsbereinigt</a:t>
            </a:r>
          </a:p>
          <a:p>
            <a:pPr marL="742950" lvl="1" indent="-285750">
              <a:lnSpc>
                <a:spcPts val="1500"/>
              </a:lnSpc>
              <a:spcAft>
                <a:spcPts val="0"/>
              </a:spcAft>
              <a:buFont typeface="+mj-lt"/>
              <a:buAutoNum type="alphaLcPeriod"/>
            </a:pPr>
            <a:r>
              <a:rPr lang="de-DE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Hamburg, 1-2 Familiengebäude, flächenbezogener Heizenergieverbrauch und beheizte Wohnfläche 2002 - 2018, witterungsbereinigt</a:t>
            </a:r>
          </a:p>
          <a:p>
            <a:pPr marL="742950" lvl="1" indent="-285750">
              <a:lnSpc>
                <a:spcPts val="1500"/>
              </a:lnSpc>
              <a:spcAft>
                <a:spcPts val="0"/>
              </a:spcAft>
              <a:buFont typeface="+mj-lt"/>
              <a:buAutoNum type="alphaLcPeriod"/>
            </a:pPr>
            <a:r>
              <a:rPr lang="de-DE" sz="11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Hamburg, 1-2 Familiengebäude, </a:t>
            </a:r>
            <a:r>
              <a:rPr lang="de-DE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Heizenergieverbrauch 2002 - 2018 nach</a:t>
            </a:r>
            <a:r>
              <a:rPr lang="de-DE" sz="11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Energieträgern, Anteile in </a:t>
            </a:r>
            <a:r>
              <a:rPr lang="de-DE" sz="1100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TWh</a:t>
            </a:r>
            <a:r>
              <a:rPr lang="de-DE" sz="11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witterungsbereinigt</a:t>
            </a:r>
            <a:endParaRPr lang="de-DE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ts val="1500"/>
              </a:lnSpc>
              <a:spcAft>
                <a:spcPts val="0"/>
              </a:spcAft>
              <a:buFont typeface="+mj-lt"/>
              <a:buAutoNum type="alphaLcPeriod"/>
            </a:pPr>
            <a:r>
              <a:rPr lang="de-DE" sz="11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Hamburg, 1-2 Familiengebäude, Heizenergieverbrauch 2002 - 2018 nach Energieträgern, Anteile in %, witterungsbereinigt</a:t>
            </a:r>
            <a:endParaRPr lang="de-DE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ts val="1500"/>
              </a:lnSpc>
              <a:spcAft>
                <a:spcPts val="0"/>
              </a:spcAft>
              <a:buFont typeface="+mj-lt"/>
              <a:buAutoNum type="alphaLcPeriod"/>
            </a:pPr>
            <a:r>
              <a:rPr lang="de-DE" sz="11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Hamburg, 1-2 Familiengebäude, flächenbezogener Heizenergieverbrauch, beheizte Fläche und Heizenergieverbrauch 2002 – 2018, witterungsbereinigt</a:t>
            </a:r>
            <a:endParaRPr lang="de-DE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ts val="1500"/>
              </a:lnSpc>
              <a:spcAft>
                <a:spcPts val="0"/>
              </a:spcAft>
              <a:buFont typeface="+mj-lt"/>
              <a:buAutoNum type="arabicPeriod" startAt="10"/>
            </a:pPr>
            <a:r>
              <a:rPr lang="de-DE" sz="11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Hamburg, Mehrfamiliengebäude, Heizenergieverbrauch 2002 – 2018, witterungsbereinigt </a:t>
            </a:r>
            <a:endParaRPr lang="de-DE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ts val="1500"/>
              </a:lnSpc>
              <a:spcAft>
                <a:spcPts val="0"/>
              </a:spcAft>
              <a:buFont typeface="+mj-lt"/>
              <a:buAutoNum type="alphaLcPeriod"/>
            </a:pPr>
            <a:r>
              <a:rPr lang="de-DE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Hamburg, Mehrfamiliengebäude, Heizenergieverbrauch 2002 - 2018 in </a:t>
            </a:r>
            <a:r>
              <a:rPr lang="de-DE" sz="1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TWh</a:t>
            </a:r>
            <a:r>
              <a:rPr lang="de-DE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witterungsbereinigt</a:t>
            </a:r>
          </a:p>
          <a:p>
            <a:pPr marL="742950" lvl="1" indent="-285750">
              <a:lnSpc>
                <a:spcPts val="1500"/>
              </a:lnSpc>
              <a:spcAft>
                <a:spcPts val="0"/>
              </a:spcAft>
              <a:buFont typeface="+mj-lt"/>
              <a:buAutoNum type="alphaLcPeriod"/>
            </a:pPr>
            <a:r>
              <a:rPr lang="de-DE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Hamburg, Mehrfamiliengebäude, Heizenergieverbrauch 2002 - 2018 nach Energieträgern, Anteile in </a:t>
            </a:r>
            <a:r>
              <a:rPr lang="de-DE" sz="1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TWh</a:t>
            </a:r>
            <a:r>
              <a:rPr lang="de-DE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witterungsbereinigt</a:t>
            </a:r>
          </a:p>
          <a:p>
            <a:pPr marL="742950" lvl="1" indent="-285750">
              <a:lnSpc>
                <a:spcPts val="1500"/>
              </a:lnSpc>
              <a:spcAft>
                <a:spcPts val="0"/>
              </a:spcAft>
              <a:buFont typeface="+mj-lt"/>
              <a:buAutoNum type="alphaLcPeriod"/>
            </a:pPr>
            <a:r>
              <a:rPr lang="de-DE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Hamburg, Mehrfamiliengebäude, Heizenergieverbrauch 2002 - 2018 nach Energieträgern, Anteile in %, witterungsbereinigt</a:t>
            </a:r>
          </a:p>
          <a:p>
            <a:pPr marL="742950" lvl="1" indent="-285750">
              <a:lnSpc>
                <a:spcPts val="1500"/>
              </a:lnSpc>
              <a:spcAft>
                <a:spcPts val="0"/>
              </a:spcAft>
              <a:buFont typeface="+mj-lt"/>
              <a:buAutoNum type="alphaLcPeriod"/>
            </a:pPr>
            <a:r>
              <a:rPr lang="de-DE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Hamburg, Mehrfamiliengebäude, flächenbezogener Heizenergieverbrauch und beheizte Wohnfläche 2002 - 2018, witterungsbereinigt</a:t>
            </a:r>
          </a:p>
          <a:p>
            <a:pPr marL="742950" lvl="1" indent="-285750">
              <a:lnSpc>
                <a:spcPts val="1500"/>
              </a:lnSpc>
              <a:spcAft>
                <a:spcPts val="0"/>
              </a:spcAft>
              <a:buFont typeface="+mj-lt"/>
              <a:buAutoNum type="alphaLcPeriod"/>
            </a:pPr>
            <a:r>
              <a:rPr lang="de-DE" sz="11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Hamburg, Mehrfamiliengebäude, Heizenergieverbrauch 2002 - 2018 nach Energieträgern, Anteile in </a:t>
            </a:r>
            <a:r>
              <a:rPr lang="de-DE" sz="1100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TWh</a:t>
            </a:r>
            <a:r>
              <a:rPr lang="de-DE" sz="11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witterungsbereinigt</a:t>
            </a:r>
            <a:endParaRPr lang="de-DE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ts val="1500"/>
              </a:lnSpc>
              <a:spcAft>
                <a:spcPts val="0"/>
              </a:spcAft>
              <a:buFont typeface="+mj-lt"/>
              <a:buAutoNum type="alphaLcPeriod"/>
            </a:pPr>
            <a:r>
              <a:rPr lang="de-DE" sz="11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Hamburg, Mehrfamiliengebäude, Heizenergieverbrauch 2002 - 2018 nach Energieträgern, Anteile in %, witterungsbereinigt</a:t>
            </a:r>
            <a:endParaRPr lang="de-DE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ts val="1500"/>
              </a:lnSpc>
              <a:spcAft>
                <a:spcPts val="0"/>
              </a:spcAft>
              <a:buFont typeface="+mj-lt"/>
              <a:buAutoNum type="alphaLcPeriod"/>
            </a:pPr>
            <a:r>
              <a:rPr lang="de-DE" sz="11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Hamburg, Mehrfamiliengebäude, flächenbezogener Heizenergieverbrauch, beheizte Fläche und Heizenergieverbrauch 2002 – 2018, witterungsbereinigt</a:t>
            </a:r>
            <a:endParaRPr lang="de-DE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ts val="1500"/>
              </a:lnSpc>
              <a:spcAft>
                <a:spcPts val="0"/>
              </a:spcAft>
              <a:buFont typeface="+mj-lt"/>
              <a:buAutoNum type="arabicPeriod" startAt="10"/>
            </a:pPr>
            <a:r>
              <a:rPr lang="de-DE" sz="11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Emissionskoeffizienten für Hamburg</a:t>
            </a:r>
            <a:endParaRPr lang="de-DE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ts val="1500"/>
              </a:lnSpc>
              <a:spcAft>
                <a:spcPts val="0"/>
              </a:spcAft>
              <a:buFont typeface="+mj-lt"/>
              <a:buAutoNum type="arabicPeriod" startAt="10"/>
            </a:pPr>
            <a:r>
              <a:rPr lang="de-DE" sz="11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Erste Schlussfolgerungen</a:t>
            </a:r>
            <a:endParaRPr lang="de-DE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ts val="1500"/>
              </a:lnSpc>
              <a:spcAft>
                <a:spcPts val="0"/>
              </a:spcAft>
              <a:buFont typeface="+mj-lt"/>
              <a:buAutoNum type="alphaLcPeriod"/>
            </a:pPr>
            <a:r>
              <a:rPr lang="de-DE" sz="11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Prognose für 2050</a:t>
            </a:r>
            <a:endParaRPr lang="de-DE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ts val="1500"/>
              </a:lnSpc>
              <a:spcAft>
                <a:spcPts val="0"/>
              </a:spcAft>
              <a:buFont typeface="+mj-lt"/>
              <a:buAutoNum type="alphaLcPeriod"/>
            </a:pPr>
            <a:r>
              <a:rPr lang="de-DE" sz="11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Der Beitrag von 1-2 Familienhäusern und Mehrfamilienhäusern zum Klimaschutz</a:t>
            </a:r>
            <a:endParaRPr lang="de-DE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ts val="1500"/>
              </a:lnSpc>
              <a:spcAft>
                <a:spcPts val="0"/>
              </a:spcAft>
              <a:buFont typeface="+mj-lt"/>
              <a:buAutoNum type="alphaLcPeriod"/>
            </a:pPr>
            <a:r>
              <a:rPr lang="de-DE" sz="11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Der Einfluss des Flächenwachstums auf die CO2-Emissionen der Gebäude</a:t>
            </a:r>
            <a:endParaRPr lang="de-DE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ts val="1500"/>
              </a:lnSpc>
              <a:spcAft>
                <a:spcPts val="600"/>
              </a:spcAft>
              <a:buFont typeface="+mj-lt"/>
              <a:buAutoNum type="alphaLcPeriod"/>
            </a:pPr>
            <a:r>
              <a:rPr lang="de-DE" sz="11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Der Einfluss sinkender Emissionskoeffizienten auf die CO2-Emissionen der Gebäude</a:t>
            </a:r>
            <a:endParaRPr lang="de-DE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  <a:spcBef>
                <a:spcPts val="600"/>
              </a:spcBef>
              <a:spcAft>
                <a:spcPts val="600"/>
              </a:spcAft>
            </a:pPr>
            <a:r>
              <a:rPr lang="de-DE" sz="11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de-DE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  <a:spcBef>
                <a:spcPts val="600"/>
              </a:spcBef>
              <a:spcAft>
                <a:spcPts val="600"/>
              </a:spcAft>
            </a:pPr>
            <a:r>
              <a:rPr lang="de-DE" sz="11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de-DE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  <a:spcBef>
                <a:spcPts val="600"/>
              </a:spcBef>
              <a:spcAft>
                <a:spcPts val="600"/>
              </a:spcAft>
            </a:pPr>
            <a:r>
              <a:rPr lang="de-DE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de-DE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="" xmlns:a16="http://schemas.microsoft.com/office/drawing/2014/main" id="{506803D7-52D8-3E4D-BF87-92DEF8B41FBB}"/>
              </a:ext>
            </a:extLst>
          </p:cNvPr>
          <p:cNvSpPr txBox="1"/>
          <p:nvPr/>
        </p:nvSpPr>
        <p:spPr>
          <a:xfrm>
            <a:off x="0" y="1097584"/>
            <a:ext cx="9144000" cy="5370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ts val="1500"/>
              </a:lnSpc>
              <a:spcAft>
                <a:spcPts val="0"/>
              </a:spcAft>
              <a:buFont typeface="+mj-lt"/>
              <a:buAutoNum type="arabicPeriod" startAt="10"/>
            </a:pPr>
            <a:r>
              <a:rPr lang="de-DE" sz="11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Hamburg, Wohngebäude, Heizenergieverbrauch 2002 – 2018, witterungsbereinigt </a:t>
            </a:r>
            <a:endParaRPr lang="de-DE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ts val="1500"/>
              </a:lnSpc>
              <a:spcAft>
                <a:spcPts val="0"/>
              </a:spcAft>
              <a:buFont typeface="+mj-lt"/>
              <a:buAutoNum type="alphaLcPeriod"/>
            </a:pPr>
            <a:r>
              <a:rPr lang="de-DE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Hamburg, Wohngebäude, Heizenergieverbrauch 2002 - 2018 in </a:t>
            </a:r>
            <a:r>
              <a:rPr lang="de-DE" sz="1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TWh</a:t>
            </a:r>
            <a:r>
              <a:rPr lang="de-DE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witterungsbereinigt</a:t>
            </a:r>
          </a:p>
          <a:p>
            <a:pPr marL="742950" lvl="1" indent="-285750">
              <a:lnSpc>
                <a:spcPts val="1500"/>
              </a:lnSpc>
              <a:spcAft>
                <a:spcPts val="0"/>
              </a:spcAft>
              <a:buFont typeface="+mj-lt"/>
              <a:buAutoNum type="alphaLcPeriod"/>
            </a:pPr>
            <a:r>
              <a:rPr lang="de-DE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Hamburg, Wohngebäude, Heizenergieverbrauch 2002 - 2018 nach Energieträgern, Anteile in </a:t>
            </a:r>
            <a:r>
              <a:rPr lang="de-DE" sz="1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TWh</a:t>
            </a:r>
            <a:r>
              <a:rPr lang="de-DE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witterungsbereinigt</a:t>
            </a:r>
          </a:p>
          <a:p>
            <a:pPr marL="742950" lvl="1" indent="-285750">
              <a:lnSpc>
                <a:spcPts val="1500"/>
              </a:lnSpc>
              <a:spcAft>
                <a:spcPts val="0"/>
              </a:spcAft>
              <a:buFont typeface="+mj-lt"/>
              <a:buAutoNum type="alphaLcPeriod"/>
            </a:pPr>
            <a:r>
              <a:rPr lang="de-DE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Hamburg, Wohngebäude, Heizenergieverbrauch 2002 - 2018 nach Energieträgern, Anteile in %, witterungsbereinigt</a:t>
            </a:r>
          </a:p>
          <a:p>
            <a:pPr marL="742950" lvl="1" indent="-285750">
              <a:lnSpc>
                <a:spcPts val="1500"/>
              </a:lnSpc>
              <a:spcAft>
                <a:spcPts val="0"/>
              </a:spcAft>
              <a:buFont typeface="+mj-lt"/>
              <a:buAutoNum type="alphaLcPeriod"/>
            </a:pPr>
            <a:r>
              <a:rPr lang="de-DE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Hamburg, Wohngebäude, flächenbezogener Heizenergieverbrauch und beheizte Wohnfläche 2002 - 2018, witterungsbereinigt</a:t>
            </a:r>
          </a:p>
          <a:p>
            <a:pPr marL="742950" lvl="1" indent="-285750">
              <a:lnSpc>
                <a:spcPts val="1500"/>
              </a:lnSpc>
              <a:spcAft>
                <a:spcPts val="0"/>
              </a:spcAft>
              <a:buFont typeface="+mj-lt"/>
              <a:buAutoNum type="alphaLcPeriod"/>
            </a:pPr>
            <a:r>
              <a:rPr lang="de-DE" sz="11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Hamburg, Wohngebäude, Heizenergieverbrauch 2002 - 2018 nach Energieträgern, Anteile in </a:t>
            </a:r>
            <a:r>
              <a:rPr lang="de-DE" sz="1100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TWh</a:t>
            </a:r>
            <a:r>
              <a:rPr lang="de-DE" sz="11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witterungsbereinigt</a:t>
            </a:r>
            <a:endParaRPr lang="de-DE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ts val="1500"/>
              </a:lnSpc>
              <a:spcAft>
                <a:spcPts val="0"/>
              </a:spcAft>
              <a:buFont typeface="+mj-lt"/>
              <a:buAutoNum type="alphaLcPeriod"/>
            </a:pPr>
            <a:r>
              <a:rPr lang="de-DE" sz="11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Hamburg, Wohngebäude, Heizenergieverbrauch 2002 - 2018 nach Energieträgern, Anteile in %, witterungsbereinigt</a:t>
            </a:r>
            <a:endParaRPr lang="de-DE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ts val="1500"/>
              </a:lnSpc>
              <a:spcAft>
                <a:spcPts val="0"/>
              </a:spcAft>
              <a:buFont typeface="+mj-lt"/>
              <a:buAutoNum type="alphaLcPeriod"/>
            </a:pPr>
            <a:r>
              <a:rPr lang="de-DE" sz="11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Hamburg, Wohngebäude, flächenbezogener Heizenergieverbrauch, beheizte Fläche und Heizenergieverbrauch 2002 - 2018, witterungsbereinigt</a:t>
            </a:r>
            <a:endParaRPr lang="de-DE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ts val="1500"/>
              </a:lnSpc>
              <a:spcAft>
                <a:spcPts val="0"/>
              </a:spcAft>
              <a:buFont typeface="+mj-lt"/>
              <a:buAutoNum type="arabicPeriod" startAt="10"/>
            </a:pPr>
            <a:r>
              <a:rPr lang="de-DE" sz="11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Hamburg, 1-2 </a:t>
            </a:r>
            <a:r>
              <a:rPr lang="de-DE" sz="11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Famliengebäude</a:t>
            </a:r>
            <a:r>
              <a:rPr lang="de-DE" sz="11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Heizenergieverbrauch 2002 – 2018, witterungsbereinigt </a:t>
            </a:r>
            <a:endParaRPr lang="de-DE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ts val="1500"/>
              </a:lnSpc>
              <a:spcAft>
                <a:spcPts val="0"/>
              </a:spcAft>
              <a:buFont typeface="+mj-lt"/>
              <a:buAutoNum type="alphaLcPeriod"/>
            </a:pPr>
            <a:r>
              <a:rPr lang="de-DE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Hamburg, 1-2 Familiengebäude, Heizenergieverbrauch 2002 - 2018 in </a:t>
            </a:r>
            <a:r>
              <a:rPr lang="de-DE" sz="1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TWh</a:t>
            </a:r>
            <a:r>
              <a:rPr lang="de-DE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witterungsbereinigt</a:t>
            </a:r>
          </a:p>
          <a:p>
            <a:pPr marL="742950" lvl="1" indent="-285750">
              <a:lnSpc>
                <a:spcPts val="1500"/>
              </a:lnSpc>
              <a:spcAft>
                <a:spcPts val="0"/>
              </a:spcAft>
              <a:buFont typeface="+mj-lt"/>
              <a:buAutoNum type="alphaLcPeriod"/>
            </a:pPr>
            <a:r>
              <a:rPr lang="de-DE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Hamburg, 1-2 Familiengebäude, Heizenergieverbrauch 2002 - 2018 nach Energieträgern, Anteile in </a:t>
            </a:r>
            <a:r>
              <a:rPr lang="de-DE" sz="1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TWh</a:t>
            </a:r>
            <a:r>
              <a:rPr lang="de-DE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witterungsbereinigt</a:t>
            </a:r>
          </a:p>
          <a:p>
            <a:pPr marL="742950" lvl="1" indent="-285750">
              <a:lnSpc>
                <a:spcPts val="1500"/>
              </a:lnSpc>
              <a:spcAft>
                <a:spcPts val="0"/>
              </a:spcAft>
              <a:buFont typeface="+mj-lt"/>
              <a:buAutoNum type="alphaLcPeriod"/>
            </a:pPr>
            <a:r>
              <a:rPr lang="de-DE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Hamburg, 1-2 Familiengebäude, Heizenergieverbrauch 2002 - 2018 nach Energieträgern, Anteile in %, witterungsbereinigt</a:t>
            </a:r>
          </a:p>
          <a:p>
            <a:pPr marL="742950" lvl="1" indent="-285750">
              <a:lnSpc>
                <a:spcPts val="1500"/>
              </a:lnSpc>
              <a:spcAft>
                <a:spcPts val="0"/>
              </a:spcAft>
              <a:buFont typeface="+mj-lt"/>
              <a:buAutoNum type="alphaLcPeriod"/>
            </a:pPr>
            <a:r>
              <a:rPr lang="de-DE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Hamburg, 1-2 Familiengebäude, flächenbezogener Heizenergieverbrauch und beheizte Wohnfläche 2002 - 2018, witterungsbereinigt</a:t>
            </a:r>
          </a:p>
          <a:p>
            <a:pPr marL="742950" lvl="1" indent="-285750">
              <a:lnSpc>
                <a:spcPts val="1500"/>
              </a:lnSpc>
              <a:spcAft>
                <a:spcPts val="0"/>
              </a:spcAft>
              <a:buFont typeface="+mj-lt"/>
              <a:buAutoNum type="alphaLcPeriod"/>
            </a:pPr>
            <a:r>
              <a:rPr lang="de-DE" sz="11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Hamburg, 1-2 Familiengebäude, </a:t>
            </a:r>
            <a:r>
              <a:rPr lang="de-DE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Heizenergieverbrauch 2002 - 2018 nach</a:t>
            </a:r>
            <a:r>
              <a:rPr lang="de-DE" sz="11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Energieträgern, Anteile in </a:t>
            </a:r>
            <a:r>
              <a:rPr lang="de-DE" sz="1100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TWh</a:t>
            </a:r>
            <a:r>
              <a:rPr lang="de-DE" sz="11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witterungsbereinigt</a:t>
            </a:r>
            <a:endParaRPr lang="de-DE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ts val="1500"/>
              </a:lnSpc>
              <a:spcAft>
                <a:spcPts val="0"/>
              </a:spcAft>
              <a:buFont typeface="+mj-lt"/>
              <a:buAutoNum type="alphaLcPeriod"/>
            </a:pPr>
            <a:r>
              <a:rPr lang="de-DE" sz="11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Hamburg, 1-2 Familiengebäude, Heizenergieverbrauch 2002 - 2018 nach Energieträgern, Anteile in %, witterungsbereinigt</a:t>
            </a:r>
            <a:endParaRPr lang="de-DE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ts val="1500"/>
              </a:lnSpc>
              <a:spcAft>
                <a:spcPts val="0"/>
              </a:spcAft>
              <a:buFont typeface="+mj-lt"/>
              <a:buAutoNum type="alphaLcPeriod"/>
            </a:pPr>
            <a:r>
              <a:rPr lang="de-DE" sz="11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Hamburg, 1-2 Familiengebäude, flächenbezogener Heizenergieverbrauch, beheizte Fläche und Heizenergieverbrauch 2002 – 2018, witterungsbereinigt</a:t>
            </a:r>
            <a:endParaRPr lang="de-DE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ts val="1500"/>
              </a:lnSpc>
              <a:spcAft>
                <a:spcPts val="0"/>
              </a:spcAft>
              <a:buFont typeface="+mj-lt"/>
              <a:buAutoNum type="arabicPeriod" startAt="10"/>
            </a:pPr>
            <a:r>
              <a:rPr lang="de-DE" sz="11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Hamburg, Mehrfamiliengebäude, Heizenergieverbrauch 2002 – 2018, witterungsbereinigt </a:t>
            </a:r>
            <a:endParaRPr lang="de-DE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ts val="1500"/>
              </a:lnSpc>
              <a:spcAft>
                <a:spcPts val="0"/>
              </a:spcAft>
              <a:buFont typeface="+mj-lt"/>
              <a:buAutoNum type="alphaLcPeriod"/>
            </a:pPr>
            <a:r>
              <a:rPr lang="de-DE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Hamburg, Mehrfamiliengebäude, Heizenergieverbrauch 2002 - 2018 in </a:t>
            </a:r>
            <a:r>
              <a:rPr lang="de-DE" sz="1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TWh</a:t>
            </a:r>
            <a:r>
              <a:rPr lang="de-DE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witterungsbereinigt</a:t>
            </a:r>
          </a:p>
          <a:p>
            <a:pPr marL="742950" lvl="1" indent="-285750">
              <a:lnSpc>
                <a:spcPts val="1500"/>
              </a:lnSpc>
              <a:spcAft>
                <a:spcPts val="0"/>
              </a:spcAft>
              <a:buFont typeface="+mj-lt"/>
              <a:buAutoNum type="alphaLcPeriod"/>
            </a:pPr>
            <a:r>
              <a:rPr lang="de-DE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Hamburg, Mehrfamiliengebäude, Heizenergieverbrauch 2002 - 2018 nach Energieträgern, Anteile in </a:t>
            </a:r>
            <a:r>
              <a:rPr lang="de-DE" sz="1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TWh</a:t>
            </a:r>
            <a:r>
              <a:rPr lang="de-DE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witterungsbereinigt</a:t>
            </a:r>
          </a:p>
          <a:p>
            <a:pPr marL="742950" lvl="1" indent="-285750">
              <a:lnSpc>
                <a:spcPts val="1500"/>
              </a:lnSpc>
              <a:spcAft>
                <a:spcPts val="0"/>
              </a:spcAft>
              <a:buFont typeface="+mj-lt"/>
              <a:buAutoNum type="alphaLcPeriod"/>
            </a:pPr>
            <a:r>
              <a:rPr lang="de-DE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Hamburg, Mehrfamiliengebäude, Heizenergieverbrauch 2002 - 2018 nach Energieträgern, Anteile in %, witterungsbereinigt</a:t>
            </a:r>
          </a:p>
          <a:p>
            <a:pPr marL="742950" lvl="1" indent="-285750">
              <a:lnSpc>
                <a:spcPts val="1500"/>
              </a:lnSpc>
              <a:spcAft>
                <a:spcPts val="0"/>
              </a:spcAft>
              <a:buFont typeface="+mj-lt"/>
              <a:buAutoNum type="alphaLcPeriod"/>
            </a:pPr>
            <a:r>
              <a:rPr lang="de-DE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Hamburg, Mehrfamiliengebäude, flächenbezogener Heizenergieverbrauch und beheizte Wohnfläche 2002 - 2018, witterungsbereinigt</a:t>
            </a:r>
          </a:p>
          <a:p>
            <a:pPr marL="742950" lvl="1" indent="-285750">
              <a:lnSpc>
                <a:spcPts val="1500"/>
              </a:lnSpc>
              <a:spcAft>
                <a:spcPts val="0"/>
              </a:spcAft>
              <a:buFont typeface="+mj-lt"/>
              <a:buAutoNum type="alphaLcPeriod"/>
            </a:pPr>
            <a:r>
              <a:rPr lang="de-DE" sz="11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Hamburg, Mehrfamiliengebäude, Heizenergieverbrauch 2002 - 2018 nach Energieträgern, Anteile in </a:t>
            </a:r>
            <a:r>
              <a:rPr lang="de-DE" sz="1100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TWh</a:t>
            </a:r>
            <a:r>
              <a:rPr lang="de-DE" sz="11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witterungsbereinigt</a:t>
            </a:r>
            <a:endParaRPr lang="de-DE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ts val="1500"/>
              </a:lnSpc>
              <a:spcAft>
                <a:spcPts val="0"/>
              </a:spcAft>
              <a:buFont typeface="+mj-lt"/>
              <a:buAutoNum type="alphaLcPeriod"/>
            </a:pPr>
            <a:r>
              <a:rPr lang="de-DE" sz="11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Hamburg, Mehrfamiliengebäude, Heizenergieverbrauch 2002 - 2018 nach Energieträgern, Anteile in %, witterungsbereinigt</a:t>
            </a:r>
            <a:endParaRPr lang="de-DE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ts val="1500"/>
              </a:lnSpc>
              <a:spcAft>
                <a:spcPts val="0"/>
              </a:spcAft>
              <a:buFont typeface="+mj-lt"/>
              <a:buAutoNum type="alphaLcPeriod"/>
            </a:pPr>
            <a:r>
              <a:rPr lang="de-DE" sz="11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Hamburg, Mehrfamiliengebäude, flächenbezogener Heizenergieverbrauch, beheizte Fläche und Heizenergieverbrauch 2002 – 2018, witterungsbereinigt</a:t>
            </a:r>
            <a:endParaRPr lang="de-DE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759481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="" xmlns:a16="http://schemas.microsoft.com/office/drawing/2014/main" id="{969C6370-71C2-134A-AFBC-1B9B654115B6}"/>
              </a:ext>
            </a:extLst>
          </p:cNvPr>
          <p:cNvSpPr txBox="1"/>
          <p:nvPr/>
        </p:nvSpPr>
        <p:spPr>
          <a:xfrm>
            <a:off x="0" y="0"/>
            <a:ext cx="91439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sz="2800" b="1" dirty="0"/>
              <a:t>Hamburg, Wohngebäude, CO</a:t>
            </a:r>
            <a:r>
              <a:rPr lang="de-DE" sz="2800" b="1" baseline="-25000" dirty="0"/>
              <a:t>2</a:t>
            </a:r>
            <a:r>
              <a:rPr lang="de-DE" sz="2800" b="1" dirty="0"/>
              <a:t>-Emissionen aus Beheizung 2002 – 2018 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="" xmlns:a16="http://schemas.microsoft.com/office/drawing/2014/main" id="{562E8470-42B2-EB4D-B02E-13E472ACA805}"/>
              </a:ext>
            </a:extLst>
          </p:cNvPr>
          <p:cNvSpPr/>
          <p:nvPr/>
        </p:nvSpPr>
        <p:spPr>
          <a:xfrm>
            <a:off x="2286000" y="-17232746"/>
            <a:ext cx="4572000" cy="1323888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lnSpc>
                <a:spcPts val="1500"/>
              </a:lnSpc>
              <a:spcAft>
                <a:spcPts val="0"/>
              </a:spcAft>
              <a:buFont typeface="+mj-lt"/>
              <a:buAutoNum type="arabicPeriod" startAt="10"/>
            </a:pPr>
            <a:r>
              <a:rPr lang="de-DE" sz="11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Hamburg, Wohngebäude, Heizenergieverbrauch 2002 – 2018, witterungsbereinigt </a:t>
            </a:r>
            <a:endParaRPr lang="de-DE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ts val="1500"/>
              </a:lnSpc>
              <a:spcAft>
                <a:spcPts val="0"/>
              </a:spcAft>
              <a:buFont typeface="+mj-lt"/>
              <a:buAutoNum type="alphaLcPeriod"/>
            </a:pPr>
            <a:r>
              <a:rPr lang="de-DE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Hamburg, Wohngebäude, Heizenergieverbrauch 2002 - 2018 in </a:t>
            </a:r>
            <a:r>
              <a:rPr lang="de-DE" sz="1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TWh</a:t>
            </a:r>
            <a:r>
              <a:rPr lang="de-DE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witterungsbereinigt</a:t>
            </a:r>
          </a:p>
          <a:p>
            <a:pPr marL="742950" lvl="1" indent="-285750">
              <a:lnSpc>
                <a:spcPts val="1500"/>
              </a:lnSpc>
              <a:spcAft>
                <a:spcPts val="0"/>
              </a:spcAft>
              <a:buFont typeface="+mj-lt"/>
              <a:buAutoNum type="alphaLcPeriod"/>
            </a:pPr>
            <a:r>
              <a:rPr lang="de-DE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Hamburg, Wohngebäude, Heizenergieverbrauch 2002 - 2018 nach Energieträgern, Anteile in </a:t>
            </a:r>
            <a:r>
              <a:rPr lang="de-DE" sz="1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TWh</a:t>
            </a:r>
            <a:r>
              <a:rPr lang="de-DE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witterungsbereinigt</a:t>
            </a:r>
          </a:p>
          <a:p>
            <a:pPr marL="742950" lvl="1" indent="-285750">
              <a:lnSpc>
                <a:spcPts val="1500"/>
              </a:lnSpc>
              <a:spcAft>
                <a:spcPts val="0"/>
              </a:spcAft>
              <a:buFont typeface="+mj-lt"/>
              <a:buAutoNum type="alphaLcPeriod"/>
            </a:pPr>
            <a:r>
              <a:rPr lang="de-DE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Hamburg, Wohngebäude, Heizenergieverbrauch 2002 - 2018 nach Energieträgern, Anteile in %, witterungsbereinigt</a:t>
            </a:r>
          </a:p>
          <a:p>
            <a:pPr marL="742950" lvl="1" indent="-285750">
              <a:lnSpc>
                <a:spcPts val="1500"/>
              </a:lnSpc>
              <a:spcAft>
                <a:spcPts val="0"/>
              </a:spcAft>
              <a:buFont typeface="+mj-lt"/>
              <a:buAutoNum type="alphaLcPeriod"/>
            </a:pPr>
            <a:r>
              <a:rPr lang="de-DE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Hamburg, Wohngebäude, flächenbezogener Heizenergieverbrauch und beheizte Wohnfläche 2002 - 2018, witterungsbereinigt</a:t>
            </a:r>
          </a:p>
          <a:p>
            <a:pPr marL="742950" lvl="1" indent="-285750">
              <a:lnSpc>
                <a:spcPts val="1500"/>
              </a:lnSpc>
              <a:spcAft>
                <a:spcPts val="0"/>
              </a:spcAft>
              <a:buFont typeface="+mj-lt"/>
              <a:buAutoNum type="alphaLcPeriod"/>
            </a:pPr>
            <a:r>
              <a:rPr lang="de-DE" sz="11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Hamburg, Wohngebäude, Heizenergieverbrauch 2002 - 2018 nach Energieträgern, Anteile in </a:t>
            </a:r>
            <a:r>
              <a:rPr lang="de-DE" sz="1100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TWh</a:t>
            </a:r>
            <a:r>
              <a:rPr lang="de-DE" sz="11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witterungsbereinigt</a:t>
            </a:r>
            <a:endParaRPr lang="de-DE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ts val="1500"/>
              </a:lnSpc>
              <a:spcAft>
                <a:spcPts val="0"/>
              </a:spcAft>
              <a:buFont typeface="+mj-lt"/>
              <a:buAutoNum type="alphaLcPeriod"/>
            </a:pPr>
            <a:r>
              <a:rPr lang="de-DE" sz="11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Hamburg, Wohngebäude, Heizenergieverbrauch 2002 - 2018 nach Energieträgern, Anteile in %, witterungsbereinigt</a:t>
            </a:r>
            <a:endParaRPr lang="de-DE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ts val="1500"/>
              </a:lnSpc>
              <a:spcAft>
                <a:spcPts val="0"/>
              </a:spcAft>
              <a:buFont typeface="+mj-lt"/>
              <a:buAutoNum type="alphaLcPeriod"/>
            </a:pPr>
            <a:r>
              <a:rPr lang="de-DE" sz="11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Hamburg, Wohngebäude, flächenbezogener Heizenergieverbrauch, beheizte Fläche und Heizenergieverbrauch 2002 - 2018, witterungsbereinigt</a:t>
            </a:r>
            <a:endParaRPr lang="de-DE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ts val="1500"/>
              </a:lnSpc>
              <a:spcAft>
                <a:spcPts val="0"/>
              </a:spcAft>
              <a:buFont typeface="+mj-lt"/>
              <a:buAutoNum type="arabicPeriod" startAt="10"/>
            </a:pPr>
            <a:r>
              <a:rPr lang="de-DE" sz="11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Hamburg, 1-2 </a:t>
            </a:r>
            <a:r>
              <a:rPr lang="de-DE" sz="11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Famliengebäude</a:t>
            </a:r>
            <a:r>
              <a:rPr lang="de-DE" sz="11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Heizenergieverbrauch 2002 – 2018, witterungsbereinigt </a:t>
            </a:r>
            <a:endParaRPr lang="de-DE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ts val="1500"/>
              </a:lnSpc>
              <a:spcAft>
                <a:spcPts val="0"/>
              </a:spcAft>
              <a:buFont typeface="+mj-lt"/>
              <a:buAutoNum type="alphaLcPeriod"/>
            </a:pPr>
            <a:r>
              <a:rPr lang="de-DE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Hamburg, 1-2 Familiengebäude, Heizenergieverbrauch 2002 - 2018 in </a:t>
            </a:r>
            <a:r>
              <a:rPr lang="de-DE" sz="1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TWh</a:t>
            </a:r>
            <a:r>
              <a:rPr lang="de-DE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witterungsbereinigt</a:t>
            </a:r>
          </a:p>
          <a:p>
            <a:pPr marL="742950" lvl="1" indent="-285750">
              <a:lnSpc>
                <a:spcPts val="1500"/>
              </a:lnSpc>
              <a:spcAft>
                <a:spcPts val="0"/>
              </a:spcAft>
              <a:buFont typeface="+mj-lt"/>
              <a:buAutoNum type="alphaLcPeriod"/>
            </a:pPr>
            <a:r>
              <a:rPr lang="de-DE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Hamburg, 1-2 Familiengebäude, Heizenergieverbrauch 2002 - 2018 nach Energieträgern, Anteile in </a:t>
            </a:r>
            <a:r>
              <a:rPr lang="de-DE" sz="1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TWh</a:t>
            </a:r>
            <a:r>
              <a:rPr lang="de-DE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witterungsbereinigt</a:t>
            </a:r>
          </a:p>
          <a:p>
            <a:pPr marL="742950" lvl="1" indent="-285750">
              <a:lnSpc>
                <a:spcPts val="1500"/>
              </a:lnSpc>
              <a:spcAft>
                <a:spcPts val="0"/>
              </a:spcAft>
              <a:buFont typeface="+mj-lt"/>
              <a:buAutoNum type="alphaLcPeriod"/>
            </a:pPr>
            <a:r>
              <a:rPr lang="de-DE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Hamburg, 1-2 Familiengebäude, Heizenergieverbrauch 2002 - 2018 nach Energieträgern, Anteile in %, witterungsbereinigt</a:t>
            </a:r>
          </a:p>
          <a:p>
            <a:pPr marL="742950" lvl="1" indent="-285750">
              <a:lnSpc>
                <a:spcPts val="1500"/>
              </a:lnSpc>
              <a:spcAft>
                <a:spcPts val="0"/>
              </a:spcAft>
              <a:buFont typeface="+mj-lt"/>
              <a:buAutoNum type="alphaLcPeriod"/>
            </a:pPr>
            <a:r>
              <a:rPr lang="de-DE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Hamburg, 1-2 Familiengebäude, flächenbezogener Heizenergieverbrauch und beheizte Wohnfläche 2002 - 2018, witterungsbereinigt</a:t>
            </a:r>
          </a:p>
          <a:p>
            <a:pPr marL="742950" lvl="1" indent="-285750">
              <a:lnSpc>
                <a:spcPts val="1500"/>
              </a:lnSpc>
              <a:spcAft>
                <a:spcPts val="0"/>
              </a:spcAft>
              <a:buFont typeface="+mj-lt"/>
              <a:buAutoNum type="alphaLcPeriod"/>
            </a:pPr>
            <a:r>
              <a:rPr lang="de-DE" sz="11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Hamburg, 1-2 Familiengebäude, </a:t>
            </a:r>
            <a:r>
              <a:rPr lang="de-DE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Heizenergieverbrauch 2002 - 2018 nach</a:t>
            </a:r>
            <a:r>
              <a:rPr lang="de-DE" sz="11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Energieträgern, Anteile in </a:t>
            </a:r>
            <a:r>
              <a:rPr lang="de-DE" sz="1100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TWh</a:t>
            </a:r>
            <a:r>
              <a:rPr lang="de-DE" sz="11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witterungsbereinigt</a:t>
            </a:r>
            <a:endParaRPr lang="de-DE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ts val="1500"/>
              </a:lnSpc>
              <a:spcAft>
                <a:spcPts val="0"/>
              </a:spcAft>
              <a:buFont typeface="+mj-lt"/>
              <a:buAutoNum type="alphaLcPeriod"/>
            </a:pPr>
            <a:r>
              <a:rPr lang="de-DE" sz="11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Hamburg, 1-2 Familiengebäude, Heizenergieverbrauch 2002 - 2018 nach Energieträgern, Anteile in %, witterungsbereinigt</a:t>
            </a:r>
            <a:endParaRPr lang="de-DE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ts val="1500"/>
              </a:lnSpc>
              <a:spcAft>
                <a:spcPts val="0"/>
              </a:spcAft>
              <a:buFont typeface="+mj-lt"/>
              <a:buAutoNum type="alphaLcPeriod"/>
            </a:pPr>
            <a:r>
              <a:rPr lang="de-DE" sz="11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Hamburg, 1-2 Familiengebäude, flächenbezogener Heizenergieverbrauch, beheizte Fläche und Heizenergieverbrauch 2002 – 2018, witterungsbereinigt</a:t>
            </a:r>
            <a:endParaRPr lang="de-DE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ts val="1500"/>
              </a:lnSpc>
              <a:spcAft>
                <a:spcPts val="0"/>
              </a:spcAft>
              <a:buFont typeface="+mj-lt"/>
              <a:buAutoNum type="arabicPeriod" startAt="10"/>
            </a:pPr>
            <a:r>
              <a:rPr lang="de-DE" sz="11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Hamburg, Mehrfamiliengebäude, Heizenergieverbrauch 2002 – 2018, witterungsbereinigt </a:t>
            </a:r>
            <a:endParaRPr lang="de-DE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ts val="1500"/>
              </a:lnSpc>
              <a:spcAft>
                <a:spcPts val="0"/>
              </a:spcAft>
              <a:buFont typeface="+mj-lt"/>
              <a:buAutoNum type="alphaLcPeriod"/>
            </a:pPr>
            <a:r>
              <a:rPr lang="de-DE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Hamburg, Mehrfamiliengebäude, Heizenergieverbrauch 2002 - 2018 in </a:t>
            </a:r>
            <a:r>
              <a:rPr lang="de-DE" sz="1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TWh</a:t>
            </a:r>
            <a:r>
              <a:rPr lang="de-DE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witterungsbereinigt</a:t>
            </a:r>
          </a:p>
          <a:p>
            <a:pPr marL="742950" lvl="1" indent="-285750">
              <a:lnSpc>
                <a:spcPts val="1500"/>
              </a:lnSpc>
              <a:spcAft>
                <a:spcPts val="0"/>
              </a:spcAft>
              <a:buFont typeface="+mj-lt"/>
              <a:buAutoNum type="alphaLcPeriod"/>
            </a:pPr>
            <a:r>
              <a:rPr lang="de-DE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Hamburg, Mehrfamiliengebäude, Heizenergieverbrauch 2002 - 2018 nach Energieträgern, Anteile in </a:t>
            </a:r>
            <a:r>
              <a:rPr lang="de-DE" sz="1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TWh</a:t>
            </a:r>
            <a:r>
              <a:rPr lang="de-DE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witterungsbereinigt</a:t>
            </a:r>
          </a:p>
          <a:p>
            <a:pPr marL="742950" lvl="1" indent="-285750">
              <a:lnSpc>
                <a:spcPts val="1500"/>
              </a:lnSpc>
              <a:spcAft>
                <a:spcPts val="0"/>
              </a:spcAft>
              <a:buFont typeface="+mj-lt"/>
              <a:buAutoNum type="alphaLcPeriod"/>
            </a:pPr>
            <a:r>
              <a:rPr lang="de-DE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Hamburg, Mehrfamiliengebäude, Heizenergieverbrauch 2002 - 2018 nach Energieträgern, Anteile in %, witterungsbereinigt</a:t>
            </a:r>
          </a:p>
          <a:p>
            <a:pPr marL="742950" lvl="1" indent="-285750">
              <a:lnSpc>
                <a:spcPts val="1500"/>
              </a:lnSpc>
              <a:spcAft>
                <a:spcPts val="0"/>
              </a:spcAft>
              <a:buFont typeface="+mj-lt"/>
              <a:buAutoNum type="alphaLcPeriod"/>
            </a:pPr>
            <a:r>
              <a:rPr lang="de-DE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Hamburg, Mehrfamiliengebäude, flächenbezogener Heizenergieverbrauch und beheizte Wohnfläche 2002 - 2018, witterungsbereinigt</a:t>
            </a:r>
          </a:p>
          <a:p>
            <a:pPr marL="742950" lvl="1" indent="-285750">
              <a:lnSpc>
                <a:spcPts val="1500"/>
              </a:lnSpc>
              <a:spcAft>
                <a:spcPts val="0"/>
              </a:spcAft>
              <a:buFont typeface="+mj-lt"/>
              <a:buAutoNum type="alphaLcPeriod"/>
            </a:pPr>
            <a:r>
              <a:rPr lang="de-DE" sz="11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Hamburg, Mehrfamiliengebäude, Heizenergieverbrauch 2002 - 2018 nach Energieträgern, Anteile in </a:t>
            </a:r>
            <a:r>
              <a:rPr lang="de-DE" sz="1100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TWh</a:t>
            </a:r>
            <a:r>
              <a:rPr lang="de-DE" sz="11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witterungsbereinigt</a:t>
            </a:r>
            <a:endParaRPr lang="de-DE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ts val="1500"/>
              </a:lnSpc>
              <a:spcAft>
                <a:spcPts val="0"/>
              </a:spcAft>
              <a:buFont typeface="+mj-lt"/>
              <a:buAutoNum type="alphaLcPeriod"/>
            </a:pPr>
            <a:r>
              <a:rPr lang="de-DE" sz="11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Hamburg, Mehrfamiliengebäude, Heizenergieverbrauch 2002 - 2018 nach Energieträgern, Anteile in %, witterungsbereinigt</a:t>
            </a:r>
            <a:endParaRPr lang="de-DE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ts val="1500"/>
              </a:lnSpc>
              <a:spcAft>
                <a:spcPts val="0"/>
              </a:spcAft>
              <a:buFont typeface="+mj-lt"/>
              <a:buAutoNum type="alphaLcPeriod"/>
            </a:pPr>
            <a:r>
              <a:rPr lang="de-DE" sz="11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Hamburg, Mehrfamiliengebäude, flächenbezogener Heizenergieverbrauch, beheizte Fläche und Heizenergieverbrauch 2002 – 2018, witterungsbereinigt</a:t>
            </a:r>
            <a:endParaRPr lang="de-DE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ts val="1500"/>
              </a:lnSpc>
              <a:spcAft>
                <a:spcPts val="0"/>
              </a:spcAft>
              <a:buFont typeface="+mj-lt"/>
              <a:buAutoNum type="arabicPeriod" startAt="10"/>
            </a:pPr>
            <a:r>
              <a:rPr lang="de-DE" sz="11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Emissionskoeffizienten für Hamburg</a:t>
            </a:r>
            <a:endParaRPr lang="de-DE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ts val="1500"/>
              </a:lnSpc>
              <a:spcAft>
                <a:spcPts val="0"/>
              </a:spcAft>
              <a:buFont typeface="+mj-lt"/>
              <a:buAutoNum type="arabicPeriod" startAt="10"/>
            </a:pPr>
            <a:r>
              <a:rPr lang="de-DE" sz="11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Erste Schlussfolgerungen</a:t>
            </a:r>
            <a:endParaRPr lang="de-DE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ts val="1500"/>
              </a:lnSpc>
              <a:spcAft>
                <a:spcPts val="0"/>
              </a:spcAft>
              <a:buFont typeface="+mj-lt"/>
              <a:buAutoNum type="alphaLcPeriod"/>
            </a:pPr>
            <a:r>
              <a:rPr lang="de-DE" sz="11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Prognose für 2050</a:t>
            </a:r>
            <a:endParaRPr lang="de-DE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ts val="1500"/>
              </a:lnSpc>
              <a:spcAft>
                <a:spcPts val="0"/>
              </a:spcAft>
              <a:buFont typeface="+mj-lt"/>
              <a:buAutoNum type="alphaLcPeriod"/>
            </a:pPr>
            <a:r>
              <a:rPr lang="de-DE" sz="11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Der Beitrag von 1-2 Familienhäusern und Mehrfamilienhäusern zum Klimaschutz</a:t>
            </a:r>
            <a:endParaRPr lang="de-DE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ts val="1500"/>
              </a:lnSpc>
              <a:spcAft>
                <a:spcPts val="0"/>
              </a:spcAft>
              <a:buFont typeface="+mj-lt"/>
              <a:buAutoNum type="alphaLcPeriod"/>
            </a:pPr>
            <a:r>
              <a:rPr lang="de-DE" sz="11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Der Einfluss des Flächenwachstums auf die CO2-Emissionen der Gebäude</a:t>
            </a:r>
            <a:endParaRPr lang="de-DE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ts val="1500"/>
              </a:lnSpc>
              <a:spcAft>
                <a:spcPts val="600"/>
              </a:spcAft>
              <a:buFont typeface="+mj-lt"/>
              <a:buAutoNum type="alphaLcPeriod"/>
            </a:pPr>
            <a:r>
              <a:rPr lang="de-DE" sz="11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Der Einfluss sinkender Emissionskoeffizienten auf die CO2-Emissionen der Gebäude</a:t>
            </a:r>
            <a:endParaRPr lang="de-DE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  <a:spcBef>
                <a:spcPts val="600"/>
              </a:spcBef>
              <a:spcAft>
                <a:spcPts val="600"/>
              </a:spcAft>
            </a:pPr>
            <a:r>
              <a:rPr lang="de-DE" sz="11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de-DE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  <a:spcBef>
                <a:spcPts val="600"/>
              </a:spcBef>
              <a:spcAft>
                <a:spcPts val="600"/>
              </a:spcAft>
            </a:pPr>
            <a:r>
              <a:rPr lang="de-DE" sz="11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de-DE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  <a:spcBef>
                <a:spcPts val="600"/>
              </a:spcBef>
              <a:spcAft>
                <a:spcPts val="600"/>
              </a:spcAft>
            </a:pPr>
            <a:r>
              <a:rPr lang="de-DE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de-DE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="" xmlns:a16="http://schemas.microsoft.com/office/drawing/2014/main" id="{506803D7-52D8-3E4D-BF87-92DEF8B41FBB}"/>
              </a:ext>
            </a:extLst>
          </p:cNvPr>
          <p:cNvSpPr txBox="1"/>
          <p:nvPr/>
        </p:nvSpPr>
        <p:spPr>
          <a:xfrm>
            <a:off x="0" y="1094779"/>
            <a:ext cx="9073662" cy="1792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ts val="1500"/>
              </a:lnSpc>
              <a:spcAft>
                <a:spcPts val="0"/>
              </a:spcAft>
              <a:buFont typeface="+mj-lt"/>
              <a:buAutoNum type="arabicPeriod" startAt="13"/>
            </a:pPr>
            <a:r>
              <a:rPr lang="de-DE" sz="11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Emissionskoeffizienten für Hamburg</a:t>
            </a:r>
          </a:p>
          <a:p>
            <a:pPr marL="342900" lvl="0" indent="-342900">
              <a:lnSpc>
                <a:spcPts val="1500"/>
              </a:lnSpc>
              <a:spcAft>
                <a:spcPts val="0"/>
              </a:spcAft>
              <a:buFont typeface="+mj-lt"/>
              <a:buAutoNum type="arabicPeriod" startAt="13"/>
            </a:pPr>
            <a:r>
              <a:rPr lang="de-DE" sz="11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Zur Methode</a:t>
            </a:r>
            <a:endParaRPr lang="de-DE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ts val="1500"/>
              </a:lnSpc>
              <a:spcAft>
                <a:spcPts val="0"/>
              </a:spcAft>
              <a:buFont typeface="+mj-lt"/>
              <a:buAutoNum type="arabicPeriod" startAt="13"/>
            </a:pPr>
            <a:r>
              <a:rPr lang="de-DE" sz="11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Erste Schlussfolgerungen</a:t>
            </a:r>
            <a:endParaRPr lang="de-DE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ts val="1500"/>
              </a:lnSpc>
              <a:spcAft>
                <a:spcPts val="0"/>
              </a:spcAft>
              <a:buFont typeface="+mj-lt"/>
              <a:buAutoNum type="alphaLcPeriod"/>
            </a:pPr>
            <a:r>
              <a:rPr lang="de-DE" sz="11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Prognose für 2050</a:t>
            </a:r>
            <a:endParaRPr lang="de-DE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ts val="1500"/>
              </a:lnSpc>
              <a:spcAft>
                <a:spcPts val="0"/>
              </a:spcAft>
              <a:buFont typeface="+mj-lt"/>
              <a:buAutoNum type="alphaLcPeriod"/>
            </a:pPr>
            <a:r>
              <a:rPr lang="de-DE" sz="11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Der Beitrag von 1-2 Familienhäusern und Mehrfamilienhäusern zum Klimaschutz</a:t>
            </a:r>
            <a:endParaRPr lang="de-DE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ts val="1500"/>
              </a:lnSpc>
              <a:spcAft>
                <a:spcPts val="0"/>
              </a:spcAft>
              <a:buFont typeface="+mj-lt"/>
              <a:buAutoNum type="alphaLcPeriod"/>
            </a:pPr>
            <a:r>
              <a:rPr lang="de-DE" sz="11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Der Einfluss des Flächenwachstums auf die CO2-Emissionen der Gebäude</a:t>
            </a:r>
            <a:endParaRPr lang="de-DE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ts val="1500"/>
              </a:lnSpc>
              <a:spcAft>
                <a:spcPts val="600"/>
              </a:spcAft>
              <a:buFont typeface="+mj-lt"/>
              <a:buAutoNum type="alphaLcPeriod"/>
            </a:pPr>
            <a:r>
              <a:rPr lang="de-DE" sz="11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Der Einfluss sinkender Emissionskoeffizienten auf die CO2-Emissionen der Gebäude</a:t>
            </a:r>
            <a:endParaRPr lang="de-DE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93751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>
            <a:extLst>
              <a:ext uri="{FF2B5EF4-FFF2-40B4-BE49-F238E27FC236}">
                <a16:creationId xmlns="" xmlns:a16="http://schemas.microsoft.com/office/drawing/2014/main" id="{CE4D23F6-D489-A043-9B51-EA0BB37713D1}"/>
              </a:ext>
            </a:extLst>
          </p:cNvPr>
          <p:cNvGrpSpPr/>
          <p:nvPr/>
        </p:nvGrpSpPr>
        <p:grpSpPr>
          <a:xfrm>
            <a:off x="866952" y="1596519"/>
            <a:ext cx="7410095" cy="5114197"/>
            <a:chOff x="560711" y="181888"/>
            <a:chExt cx="7410095" cy="5114197"/>
          </a:xfrm>
        </p:grpSpPr>
        <p:grpSp>
          <p:nvGrpSpPr>
            <p:cNvPr id="2" name="Gruppieren 1">
              <a:extLst>
                <a:ext uri="{FF2B5EF4-FFF2-40B4-BE49-F238E27FC236}">
                  <a16:creationId xmlns="" xmlns:a16="http://schemas.microsoft.com/office/drawing/2014/main" id="{D025B256-10D1-9547-AA48-35146231A8DE}"/>
                </a:ext>
              </a:extLst>
            </p:cNvPr>
            <p:cNvGrpSpPr/>
            <p:nvPr/>
          </p:nvGrpSpPr>
          <p:grpSpPr>
            <a:xfrm>
              <a:off x="560711" y="181888"/>
              <a:ext cx="7410095" cy="5114197"/>
              <a:chOff x="560711" y="181888"/>
              <a:chExt cx="7410095" cy="5114197"/>
            </a:xfrm>
          </p:grpSpPr>
          <p:sp>
            <p:nvSpPr>
              <p:cNvPr id="8" name="Textfeld 7">
                <a:extLst>
                  <a:ext uri="{FF2B5EF4-FFF2-40B4-BE49-F238E27FC236}">
                    <a16:creationId xmlns="" xmlns:a16="http://schemas.microsoft.com/office/drawing/2014/main" id="{71568ABB-F816-394D-99E6-CF91615E5D57}"/>
                  </a:ext>
                </a:extLst>
              </p:cNvPr>
              <p:cNvSpPr txBox="1"/>
              <p:nvPr/>
            </p:nvSpPr>
            <p:spPr>
              <a:xfrm>
                <a:off x="3143510" y="181888"/>
                <a:ext cx="2178476" cy="166199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de-DE" sz="36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Hausbe</a:t>
                </a:r>
                <a:r>
                  <a:rPr lang="de-DE" sz="3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-</a:t>
                </a:r>
              </a:p>
              <a:p>
                <a:pPr algn="ctr"/>
                <a:r>
                  <a:rPr lang="de-DE" sz="36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sitzer</a:t>
                </a:r>
                <a:r>
                  <a:rPr lang="de-DE" sz="3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, </a:t>
                </a:r>
              </a:p>
              <a:p>
                <a:pPr algn="ctr"/>
                <a:r>
                  <a:rPr lang="de-DE" sz="3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Mieter</a:t>
                </a:r>
              </a:p>
            </p:txBody>
          </p:sp>
          <p:sp>
            <p:nvSpPr>
              <p:cNvPr id="10" name="Gebogener Pfeil 9">
                <a:extLst>
                  <a:ext uri="{FF2B5EF4-FFF2-40B4-BE49-F238E27FC236}">
                    <a16:creationId xmlns="" xmlns:a16="http://schemas.microsoft.com/office/drawing/2014/main" id="{1FFC116E-F308-BF43-9513-BF264A29D3A6}"/>
                  </a:ext>
                </a:extLst>
              </p:cNvPr>
              <p:cNvSpPr/>
              <p:nvPr/>
            </p:nvSpPr>
            <p:spPr>
              <a:xfrm rot="16200000">
                <a:off x="920711" y="0"/>
                <a:ext cx="4680000" cy="5400000"/>
              </a:xfrm>
              <a:prstGeom prst="circularArrow">
                <a:avLst>
                  <a:gd name="adj1" fmla="val 17201"/>
                  <a:gd name="adj2" fmla="val 1142319"/>
                  <a:gd name="adj3" fmla="val 20397163"/>
                  <a:gd name="adj4" fmla="val 10800000"/>
                  <a:gd name="adj5" fmla="val 12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Gebogener Pfeil 4">
                <a:extLst>
                  <a:ext uri="{FF2B5EF4-FFF2-40B4-BE49-F238E27FC236}">
                    <a16:creationId xmlns="" xmlns:a16="http://schemas.microsoft.com/office/drawing/2014/main" id="{7669B8B6-045E-F242-96EB-B1CA30EA5975}"/>
                  </a:ext>
                </a:extLst>
              </p:cNvPr>
              <p:cNvSpPr/>
              <p:nvPr/>
            </p:nvSpPr>
            <p:spPr>
              <a:xfrm rot="5400000">
                <a:off x="2930806" y="0"/>
                <a:ext cx="4680000" cy="5400000"/>
              </a:xfrm>
              <a:prstGeom prst="circularArrow">
                <a:avLst>
                  <a:gd name="adj1" fmla="val 17201"/>
                  <a:gd name="adj2" fmla="val 1142319"/>
                  <a:gd name="adj3" fmla="val 20397163"/>
                  <a:gd name="adj4" fmla="val 10800000"/>
                  <a:gd name="adj5" fmla="val 12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Textfeld 5">
                <a:extLst>
                  <a:ext uri="{FF2B5EF4-FFF2-40B4-BE49-F238E27FC236}">
                    <a16:creationId xmlns="" xmlns:a16="http://schemas.microsoft.com/office/drawing/2014/main" id="{99D7D911-7D4A-4847-95AA-7CCD3BC8BE65}"/>
                  </a:ext>
                </a:extLst>
              </p:cNvPr>
              <p:cNvSpPr txBox="1"/>
              <p:nvPr/>
            </p:nvSpPr>
            <p:spPr>
              <a:xfrm>
                <a:off x="3278342" y="4188089"/>
                <a:ext cx="1992464" cy="110799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de-DE" sz="3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co2online</a:t>
                </a:r>
              </a:p>
              <a:p>
                <a:pPr algn="ctr"/>
                <a:endParaRPr lang="de-DE" sz="36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4" name="Rechteck 3">
              <a:extLst>
                <a:ext uri="{FF2B5EF4-FFF2-40B4-BE49-F238E27FC236}">
                  <a16:creationId xmlns="" xmlns:a16="http://schemas.microsoft.com/office/drawing/2014/main" id="{9906F73F-0640-5B49-AABE-ADA96B3AD157}"/>
                </a:ext>
              </a:extLst>
            </p:cNvPr>
            <p:cNvSpPr/>
            <p:nvPr/>
          </p:nvSpPr>
          <p:spPr>
            <a:xfrm rot="16200000">
              <a:off x="4187365" y="1064597"/>
              <a:ext cx="3269138" cy="3279836"/>
            </a:xfrm>
            <a:prstGeom prst="rect">
              <a:avLst/>
            </a:prstGeom>
            <a:noFill/>
            <a:scene3d>
              <a:camera prst="orthographicFront">
                <a:rot lat="0" lon="300000" rev="0"/>
              </a:camera>
              <a:lightRig rig="threePt" dir="t"/>
            </a:scene3d>
          </p:spPr>
          <p:txBody>
            <a:bodyPr wrap="none" lIns="91440" tIns="45720" rIns="91440" bIns="45720">
              <a:prstTxWarp prst="textArchDown">
                <a:avLst/>
              </a:prstTxWarp>
              <a:spAutoFit/>
            </a:bodyPr>
            <a:lstStyle/>
            <a:p>
              <a:pPr algn="ctr"/>
              <a:r>
                <a:rPr lang="de-DE" sz="6600" b="1" dirty="0">
                  <a:ln w="0"/>
                  <a:solidFill>
                    <a:schemeClr val="bg1"/>
                  </a:solidFill>
                  <a:effectLst>
                    <a:outerShdw dist="19050" algn="tl" rotWithShape="0">
                      <a:schemeClr val="bg1">
                        <a:alpha val="40000"/>
                      </a:schemeClr>
                    </a:outerShdw>
                  </a:effectLst>
                </a:rPr>
                <a:t>b</a:t>
              </a:r>
              <a:r>
                <a:rPr lang="de-DE" sz="6600" b="1" cap="none" spc="0" dirty="0">
                  <a:ln w="0"/>
                  <a:solidFill>
                    <a:schemeClr val="bg1"/>
                  </a:solidFill>
                  <a:effectLst>
                    <a:outerShdw dist="19050" algn="tl" rotWithShape="0">
                      <a:schemeClr val="bg1">
                        <a:alpha val="40000"/>
                      </a:schemeClr>
                    </a:outerShdw>
                  </a:effectLst>
                </a:rPr>
                <a:t>efragen</a:t>
              </a:r>
            </a:p>
          </p:txBody>
        </p:sp>
        <p:sp>
          <p:nvSpPr>
            <p:cNvPr id="11" name="Rechteck 10">
              <a:extLst>
                <a:ext uri="{FF2B5EF4-FFF2-40B4-BE49-F238E27FC236}">
                  <a16:creationId xmlns="" xmlns:a16="http://schemas.microsoft.com/office/drawing/2014/main" id="{00F10F64-149B-1B4E-8043-56B2DC88D574}"/>
                </a:ext>
              </a:extLst>
            </p:cNvPr>
            <p:cNvSpPr/>
            <p:nvPr/>
          </p:nvSpPr>
          <p:spPr>
            <a:xfrm rot="5400000">
              <a:off x="1135349" y="896263"/>
              <a:ext cx="3488351" cy="3607471"/>
            </a:xfrm>
            <a:prstGeom prst="rect">
              <a:avLst/>
            </a:prstGeom>
            <a:noFill/>
            <a:scene3d>
              <a:camera prst="orthographicFront">
                <a:rot lat="0" lon="300000" rev="0"/>
              </a:camera>
              <a:lightRig rig="threePt" dir="t"/>
            </a:scene3d>
          </p:spPr>
          <p:txBody>
            <a:bodyPr wrap="none" lIns="91440" tIns="45720" rIns="91440" bIns="45720">
              <a:prstTxWarp prst="textArchDown">
                <a:avLst/>
              </a:prstTxWarp>
              <a:spAutoFit/>
            </a:bodyPr>
            <a:lstStyle/>
            <a:p>
              <a:pPr algn="ctr"/>
              <a:r>
                <a:rPr lang="de-DE" sz="6600" b="1" dirty="0">
                  <a:ln w="0"/>
                  <a:solidFill>
                    <a:schemeClr val="bg1"/>
                  </a:solidFill>
                  <a:effectLst>
                    <a:outerShdw dist="19050" algn="tl" rotWithShape="0">
                      <a:schemeClr val="bg1">
                        <a:alpha val="40000"/>
                      </a:schemeClr>
                    </a:outerShdw>
                  </a:effectLst>
                </a:rPr>
                <a:t>b</a:t>
              </a:r>
              <a:r>
                <a:rPr lang="de-DE" sz="6600" b="1" cap="none" spc="0" dirty="0">
                  <a:ln w="0"/>
                  <a:solidFill>
                    <a:schemeClr val="bg1"/>
                  </a:solidFill>
                  <a:effectLst>
                    <a:outerShdw dist="19050" algn="tl" rotWithShape="0">
                      <a:schemeClr val="bg1">
                        <a:alpha val="40000"/>
                      </a:schemeClr>
                    </a:outerShdw>
                  </a:effectLst>
                </a:rPr>
                <a:t>eraten</a:t>
              </a:r>
            </a:p>
          </p:txBody>
        </p:sp>
      </p:grpSp>
      <p:sp>
        <p:nvSpPr>
          <p:cNvPr id="13" name="Textfeld 12">
            <a:extLst>
              <a:ext uri="{FF2B5EF4-FFF2-40B4-BE49-F238E27FC236}">
                <a16:creationId xmlns="" xmlns:a16="http://schemas.microsoft.com/office/drawing/2014/main" id="{6A9541BB-264A-D64F-8252-0A6E704352AD}"/>
              </a:ext>
            </a:extLst>
          </p:cNvPr>
          <p:cNvSpPr txBox="1"/>
          <p:nvPr/>
        </p:nvSpPr>
        <p:spPr>
          <a:xfrm>
            <a:off x="0" y="0"/>
            <a:ext cx="9144000" cy="1735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60"/>
              </a:lnSpc>
              <a:spcBef>
                <a:spcPts val="600"/>
              </a:spcBef>
              <a:spcAft>
                <a:spcPts val="600"/>
              </a:spcAft>
            </a:pPr>
            <a:r>
              <a:rPr lang="de-DE" sz="4400" b="1" dirty="0"/>
              <a:t>Der Markenkern von co2online: Die Einheit von Beratung und Befragung</a:t>
            </a:r>
          </a:p>
          <a:p>
            <a:pPr>
              <a:lnSpc>
                <a:spcPts val="3760"/>
              </a:lnSpc>
              <a:spcBef>
                <a:spcPts val="600"/>
              </a:spcBef>
              <a:spcAft>
                <a:spcPts val="600"/>
              </a:spcAft>
            </a:pPr>
            <a:endParaRPr lang="de-DE" sz="4400" b="1" dirty="0"/>
          </a:p>
        </p:txBody>
      </p:sp>
    </p:spTree>
    <p:extLst>
      <p:ext uri="{BB962C8B-B14F-4D97-AF65-F5344CB8AC3E}">
        <p14:creationId xmlns:p14="http://schemas.microsoft.com/office/powerpoint/2010/main" val="42770056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="" xmlns:a16="http://schemas.microsoft.com/office/drawing/2014/main" id="{CB0FF79C-F7D2-834D-A4E0-61EB7EB97807}"/>
              </a:ext>
            </a:extLst>
          </p:cNvPr>
          <p:cNvSpPr txBox="1"/>
          <p:nvPr/>
        </p:nvSpPr>
        <p:spPr>
          <a:xfrm>
            <a:off x="577971" y="265014"/>
            <a:ext cx="8117456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600" b="1" dirty="0"/>
              <a:t>Teil 5: CO2-Bilanz für Berlin (brandneu)</a:t>
            </a:r>
          </a:p>
        </p:txBody>
      </p:sp>
    </p:spTree>
    <p:extLst>
      <p:ext uri="{BB962C8B-B14F-4D97-AF65-F5344CB8AC3E}">
        <p14:creationId xmlns:p14="http://schemas.microsoft.com/office/powerpoint/2010/main" val="29113321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smtClean="0"/>
              <a:t>Berlin – alle Gebäude (MFH + 1-2FH)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27610471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027" y="914400"/>
            <a:ext cx="7786001" cy="5461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60128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68" y="168479"/>
            <a:ext cx="8961683" cy="625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66680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96" y="176169"/>
            <a:ext cx="9054897" cy="6249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9823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1" y="276836"/>
            <a:ext cx="9049814" cy="6230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01836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74" y="260059"/>
            <a:ext cx="8934983" cy="6266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feld 2"/>
          <p:cNvSpPr txBox="1"/>
          <p:nvPr/>
        </p:nvSpPr>
        <p:spPr>
          <a:xfrm>
            <a:off x="1630014" y="63614"/>
            <a:ext cx="4624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Alle Gebäude (MFH + 1-2FH) – Anteile of what?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7542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smtClean="0"/>
              <a:t>Berlin – MFH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24783292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910" y="209549"/>
            <a:ext cx="8538181" cy="6438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73469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01" y="190500"/>
            <a:ext cx="8517796" cy="640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0866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="" xmlns:a16="http://schemas.microsoft.com/office/drawing/2014/main" id="{CB0FF79C-F7D2-834D-A4E0-61EB7EB97807}"/>
              </a:ext>
            </a:extLst>
          </p:cNvPr>
          <p:cNvSpPr txBox="1"/>
          <p:nvPr/>
        </p:nvSpPr>
        <p:spPr>
          <a:xfrm>
            <a:off x="905774" y="230508"/>
            <a:ext cx="683212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600" b="1" dirty="0"/>
              <a:t>2,4 Mio. Gebäude-</a:t>
            </a:r>
            <a:r>
              <a:rPr lang="de-DE" sz="9600" b="1" dirty="0" err="1"/>
              <a:t>datensätze</a:t>
            </a:r>
            <a:r>
              <a:rPr lang="de-DE" sz="9600" b="1" dirty="0"/>
              <a:t> 2002 - 2018</a:t>
            </a:r>
          </a:p>
        </p:txBody>
      </p:sp>
    </p:spTree>
    <p:extLst>
      <p:ext uri="{BB962C8B-B14F-4D97-AF65-F5344CB8AC3E}">
        <p14:creationId xmlns:p14="http://schemas.microsoft.com/office/powerpoint/2010/main" val="26504057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006"/>
            <a:ext cx="8917837" cy="6606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96056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" y="95052"/>
            <a:ext cx="9061814" cy="6762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36322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" y="80783"/>
            <a:ext cx="8953274" cy="6710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75900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" y="65496"/>
            <a:ext cx="9098380" cy="6792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81593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5" y="95250"/>
            <a:ext cx="9098275" cy="6701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57805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18" y="114299"/>
            <a:ext cx="9023725" cy="667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874417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" y="247650"/>
            <a:ext cx="9010650" cy="636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068722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983" y="304800"/>
            <a:ext cx="8775801" cy="634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222010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82" y="104774"/>
            <a:ext cx="8930623" cy="663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301217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868" y="171450"/>
            <a:ext cx="8841833" cy="658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7267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="" xmlns:a16="http://schemas.microsoft.com/office/drawing/2014/main" id="{CB0FF79C-F7D2-834D-A4E0-61EB7EB97807}"/>
              </a:ext>
            </a:extLst>
          </p:cNvPr>
          <p:cNvSpPr txBox="1"/>
          <p:nvPr/>
        </p:nvSpPr>
        <p:spPr>
          <a:xfrm>
            <a:off x="0" y="230508"/>
            <a:ext cx="9144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600" b="1" dirty="0"/>
              <a:t>Wir wissen, </a:t>
            </a:r>
            <a:r>
              <a:rPr lang="de-DE" sz="9600" b="1" dirty="0">
                <a:highlight>
                  <a:srgbClr val="FFFF00"/>
                </a:highlight>
              </a:rPr>
              <a:t>wie</a:t>
            </a:r>
            <a:r>
              <a:rPr lang="de-DE" sz="9600" b="1" dirty="0"/>
              <a:t> sich die CO</a:t>
            </a:r>
            <a:r>
              <a:rPr lang="de-DE" sz="9600" b="1" baseline="-25000" dirty="0"/>
              <a:t>2</a:t>
            </a:r>
            <a:r>
              <a:rPr lang="de-DE" sz="9600" b="1" dirty="0"/>
              <a:t>-Emissionen entwickeln</a:t>
            </a:r>
          </a:p>
        </p:txBody>
      </p:sp>
    </p:spTree>
    <p:extLst>
      <p:ext uri="{BB962C8B-B14F-4D97-AF65-F5344CB8AC3E}">
        <p14:creationId xmlns:p14="http://schemas.microsoft.com/office/powerpoint/2010/main" val="84061885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85" y="114300"/>
            <a:ext cx="8893023" cy="659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947463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42" y="152399"/>
            <a:ext cx="8856130" cy="646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525330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706" y="171450"/>
            <a:ext cx="9079067" cy="645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571884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smtClean="0"/>
              <a:t>Berlin – 1-2FH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253061603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131807"/>
            <a:ext cx="8684630" cy="6507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257776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57" y="142874"/>
            <a:ext cx="8926805" cy="658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217976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" y="66675"/>
            <a:ext cx="8915400" cy="668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981344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16" y="123825"/>
            <a:ext cx="8893012" cy="655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506045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93" y="114300"/>
            <a:ext cx="8945447" cy="663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548046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78" y="104775"/>
            <a:ext cx="8862810" cy="653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0881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="" xmlns:a16="http://schemas.microsoft.com/office/drawing/2014/main" id="{CB0FF79C-F7D2-834D-A4E0-61EB7EB97807}"/>
              </a:ext>
            </a:extLst>
          </p:cNvPr>
          <p:cNvSpPr txBox="1"/>
          <p:nvPr/>
        </p:nvSpPr>
        <p:spPr>
          <a:xfrm>
            <a:off x="0" y="230508"/>
            <a:ext cx="9144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600" b="1" dirty="0"/>
              <a:t>Wir wissen </a:t>
            </a:r>
          </a:p>
          <a:p>
            <a:pPr algn="ctr"/>
            <a:r>
              <a:rPr lang="de-DE" sz="9600" b="1" dirty="0"/>
              <a:t>nicht, </a:t>
            </a:r>
          </a:p>
          <a:p>
            <a:pPr algn="ctr"/>
            <a:r>
              <a:rPr lang="de-DE" sz="9600" b="1" dirty="0">
                <a:highlight>
                  <a:srgbClr val="FFFF00"/>
                </a:highlight>
              </a:rPr>
              <a:t>warum…</a:t>
            </a:r>
            <a:endParaRPr lang="de-DE" sz="9600" b="1" dirty="0"/>
          </a:p>
        </p:txBody>
      </p:sp>
    </p:spTree>
    <p:extLst>
      <p:ext uri="{BB962C8B-B14F-4D97-AF65-F5344CB8AC3E}">
        <p14:creationId xmlns:p14="http://schemas.microsoft.com/office/powerpoint/2010/main" val="263018274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28" y="104775"/>
            <a:ext cx="8925355" cy="659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300536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92" y="114300"/>
            <a:ext cx="8854222" cy="654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316029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9" y="104775"/>
            <a:ext cx="8755172" cy="646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421229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49" y="684360"/>
            <a:ext cx="8620111" cy="5830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1438"/>
            <a:ext cx="5334000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187280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56" y="180975"/>
            <a:ext cx="8843856" cy="653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315621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" y="34083"/>
            <a:ext cx="8763000" cy="6659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998086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84" y="200025"/>
            <a:ext cx="8748322" cy="640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76212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65166"/>
            <a:ext cx="8620125" cy="6617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175018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24" y="171450"/>
            <a:ext cx="9069758" cy="654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863884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362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="" xmlns:a16="http://schemas.microsoft.com/office/drawing/2014/main" id="{CB0FF79C-F7D2-834D-A4E0-61EB7EB97807}"/>
              </a:ext>
            </a:extLst>
          </p:cNvPr>
          <p:cNvSpPr txBox="1"/>
          <p:nvPr/>
        </p:nvSpPr>
        <p:spPr>
          <a:xfrm>
            <a:off x="0" y="230508"/>
            <a:ext cx="9144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600" b="1" dirty="0"/>
              <a:t>Wir errechnen Ergebnisse,</a:t>
            </a:r>
          </a:p>
          <a:p>
            <a:pPr algn="ctr"/>
            <a:r>
              <a:rPr lang="de-DE" sz="9600" b="1" dirty="0"/>
              <a:t>keine </a:t>
            </a:r>
          </a:p>
          <a:p>
            <a:pPr algn="ctr"/>
            <a:r>
              <a:rPr lang="de-DE" sz="9600" b="1" dirty="0">
                <a:highlight>
                  <a:srgbClr val="FFFF00"/>
                </a:highlight>
              </a:rPr>
              <a:t>Erkenntnisse…</a:t>
            </a:r>
            <a:endParaRPr lang="de-DE" sz="9600" b="1" dirty="0"/>
          </a:p>
        </p:txBody>
      </p:sp>
    </p:spTree>
    <p:extLst>
      <p:ext uri="{BB962C8B-B14F-4D97-AF65-F5344CB8AC3E}">
        <p14:creationId xmlns:p14="http://schemas.microsoft.com/office/powerpoint/2010/main" val="8145731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50409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="" xmlns:a16="http://schemas.microsoft.com/office/drawing/2014/main" id="{CB0FF79C-F7D2-834D-A4E0-61EB7EB97807}"/>
              </a:ext>
            </a:extLst>
          </p:cNvPr>
          <p:cNvSpPr txBox="1"/>
          <p:nvPr/>
        </p:nvSpPr>
        <p:spPr>
          <a:xfrm>
            <a:off x="577971" y="265014"/>
            <a:ext cx="811745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600" b="1" dirty="0"/>
              <a:t>Teil 6: </a:t>
            </a:r>
          </a:p>
          <a:p>
            <a:pPr algn="ctr"/>
            <a:r>
              <a:rPr lang="de-DE" sz="9600" b="1" dirty="0"/>
              <a:t>Fragen…</a:t>
            </a:r>
          </a:p>
        </p:txBody>
      </p:sp>
    </p:spTree>
    <p:extLst>
      <p:ext uri="{BB962C8B-B14F-4D97-AF65-F5344CB8AC3E}">
        <p14:creationId xmlns:p14="http://schemas.microsoft.com/office/powerpoint/2010/main" val="328522343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>
            <a:extLst>
              <a:ext uri="{FF2B5EF4-FFF2-40B4-BE49-F238E27FC236}">
                <a16:creationId xmlns="" xmlns:a16="http://schemas.microsoft.com/office/drawing/2014/main" id="{AE22B714-93F1-7E46-902B-427969AF202F}"/>
              </a:ext>
            </a:extLst>
          </p:cNvPr>
          <p:cNvSpPr txBox="1"/>
          <p:nvPr/>
        </p:nvSpPr>
        <p:spPr>
          <a:xfrm>
            <a:off x="0" y="0"/>
            <a:ext cx="9144000" cy="6380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180"/>
              </a:lnSpc>
              <a:spcBef>
                <a:spcPts val="600"/>
              </a:spcBef>
              <a:spcAft>
                <a:spcPts val="600"/>
              </a:spcAft>
            </a:pPr>
            <a:r>
              <a:rPr lang="de-DE" sz="2400" b="1" dirty="0"/>
              <a:t>Themen:</a:t>
            </a:r>
          </a:p>
          <a:p>
            <a:pPr marL="342900" indent="-342900">
              <a:lnSpc>
                <a:spcPts val="318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400" b="1" dirty="0"/>
              <a:t>Zielgruppe</a:t>
            </a:r>
          </a:p>
          <a:p>
            <a:pPr marL="342900" indent="-342900">
              <a:lnSpc>
                <a:spcPts val="318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400" b="1" dirty="0"/>
              <a:t>Kosten bei SEnerCon / Angebotspreis (</a:t>
            </a:r>
            <a:r>
              <a:rPr lang="de-DE" sz="2400" b="1" dirty="0" err="1"/>
              <a:t>pricing</a:t>
            </a:r>
            <a:r>
              <a:rPr lang="de-DE" sz="2400" b="1" dirty="0"/>
              <a:t>)</a:t>
            </a:r>
          </a:p>
          <a:p>
            <a:pPr marL="342900" indent="-342900">
              <a:lnSpc>
                <a:spcPts val="318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400" b="1" dirty="0"/>
              <a:t>Wettbewerber (Ökoinstitut, Klimabündnis, FFE München)</a:t>
            </a:r>
          </a:p>
          <a:p>
            <a:pPr marL="342900" indent="-342900">
              <a:lnSpc>
                <a:spcPts val="318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400" b="1" dirty="0"/>
              <a:t>Erste Kandidaten: München, Hamburg, Ulm, Stuttgart, Berlin, UBA</a:t>
            </a:r>
          </a:p>
          <a:p>
            <a:pPr marL="342900" indent="-342900">
              <a:lnSpc>
                <a:spcPts val="318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400" b="1" dirty="0"/>
              <a:t>Kooperation co2online / SEnerCon beim Vertrieb</a:t>
            </a:r>
          </a:p>
          <a:p>
            <a:pPr marL="342900" indent="-342900">
              <a:lnSpc>
                <a:spcPts val="318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400" b="1" dirty="0"/>
              <a:t>Wichtigkeit der Ratgeber als „Sinnesorgane“ von Kommunen und Ländern wird erkannt</a:t>
            </a:r>
          </a:p>
          <a:p>
            <a:pPr marL="342900" indent="-342900">
              <a:lnSpc>
                <a:spcPts val="318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400" b="1" dirty="0"/>
              <a:t>Reduktion der Komplexität: Welche Form ist angemessen?</a:t>
            </a:r>
          </a:p>
          <a:p>
            <a:pPr marL="342900" indent="-342900">
              <a:lnSpc>
                <a:spcPts val="318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400" b="1" dirty="0"/>
              <a:t>Verbindung Heizspiegel, CO</a:t>
            </a:r>
            <a:r>
              <a:rPr lang="de-DE" sz="2400" b="1" baseline="-25000" dirty="0"/>
              <a:t>2</a:t>
            </a:r>
            <a:r>
              <a:rPr lang="de-DE" sz="2400" b="1" dirty="0"/>
              <a:t>-Bilanz, Studien zur Entwicklung des Heizenergieverbrauchs</a:t>
            </a:r>
          </a:p>
          <a:p>
            <a:pPr marL="342900" indent="-342900">
              <a:lnSpc>
                <a:spcPts val="318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de-DE" sz="2400" b="1" dirty="0"/>
          </a:p>
        </p:txBody>
      </p:sp>
    </p:spTree>
    <p:extLst>
      <p:ext uri="{BB962C8B-B14F-4D97-AF65-F5344CB8AC3E}">
        <p14:creationId xmlns:p14="http://schemas.microsoft.com/office/powerpoint/2010/main" val="188906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="" xmlns:a16="http://schemas.microsoft.com/office/drawing/2014/main" id="{CB0FF79C-F7D2-834D-A4E0-61EB7EB97807}"/>
              </a:ext>
            </a:extLst>
          </p:cNvPr>
          <p:cNvSpPr txBox="1"/>
          <p:nvPr/>
        </p:nvSpPr>
        <p:spPr>
          <a:xfrm>
            <a:off x="0" y="230508"/>
            <a:ext cx="9144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600" b="1" dirty="0">
                <a:highlight>
                  <a:srgbClr val="FFFF00"/>
                </a:highlight>
              </a:rPr>
              <a:t>Erkenntnisse sind aber unerlässlich für den Klimaschutz</a:t>
            </a:r>
            <a:endParaRPr lang="de-DE" sz="9600" b="1" dirty="0"/>
          </a:p>
        </p:txBody>
      </p:sp>
    </p:spTree>
    <p:extLst>
      <p:ext uri="{BB962C8B-B14F-4D97-AF65-F5344CB8AC3E}">
        <p14:creationId xmlns:p14="http://schemas.microsoft.com/office/powerpoint/2010/main" val="1880353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="" xmlns:a16="http://schemas.microsoft.com/office/drawing/2014/main" id="{CB0FF79C-F7D2-834D-A4E0-61EB7EB97807}"/>
              </a:ext>
            </a:extLst>
          </p:cNvPr>
          <p:cNvSpPr txBox="1"/>
          <p:nvPr/>
        </p:nvSpPr>
        <p:spPr>
          <a:xfrm>
            <a:off x="0" y="230508"/>
            <a:ext cx="9144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600" b="1" dirty="0"/>
              <a:t>Oder anders: die Politik versucht, einen Gegen-stand zu steuern,</a:t>
            </a:r>
          </a:p>
        </p:txBody>
      </p:sp>
    </p:spTree>
    <p:extLst>
      <p:ext uri="{BB962C8B-B14F-4D97-AF65-F5344CB8AC3E}">
        <p14:creationId xmlns:p14="http://schemas.microsoft.com/office/powerpoint/2010/main" val="2905883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3638</Words>
  <Application>Microsoft Office PowerPoint</Application>
  <PresentationFormat>Bildschirmpräsentation (4:3)</PresentationFormat>
  <Paragraphs>345</Paragraphs>
  <Slides>72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72</vt:i4>
      </vt:variant>
    </vt:vector>
  </HeadingPairs>
  <TitlesOfParts>
    <vt:vector size="73" baseType="lpstr"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Berlin – alle Gebäude (MFH + 1-2FH)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Berlin – MFH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Berlin – 1-2FH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Johannes Hengstenberg</dc:creator>
  <cp:lastModifiedBy>Bhaskar Kamble</cp:lastModifiedBy>
  <cp:revision>17</cp:revision>
  <dcterms:created xsi:type="dcterms:W3CDTF">2019-03-18T10:25:04Z</dcterms:created>
  <dcterms:modified xsi:type="dcterms:W3CDTF">2019-03-20T14:12:54Z</dcterms:modified>
</cp:coreProperties>
</file>