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76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7" r:id="rId14"/>
    <p:sldId id="273" r:id="rId15"/>
    <p:sldId id="274" r:id="rId16"/>
    <p:sldId id="257" r:id="rId17"/>
    <p:sldId id="275" r:id="rId18"/>
    <p:sldId id="278" r:id="rId19"/>
    <p:sldId id="259" r:id="rId20"/>
    <p:sldId id="260" r:id="rId21"/>
    <p:sldId id="261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7"/>
    <p:restoredTop sz="94737"/>
  </p:normalViewPr>
  <p:slideViewPr>
    <p:cSldViewPr snapToGrid="0" snapToObjects="1">
      <p:cViewPr varScale="1">
        <p:scale>
          <a:sx n="148" d="100"/>
          <a:sy n="148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3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8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9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8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6286-44AA-3C49-B3C5-7CE0F7C2751A}" type="datetimeFigureOut">
              <a:rPr lang="de-DE" smtClean="0"/>
              <a:t>18.03.19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4FC7BF-F74E-284E-A057-D8FCC19CE9FA}"/>
              </a:ext>
            </a:extLst>
          </p:cNvPr>
          <p:cNvSpPr txBox="1"/>
          <p:nvPr/>
        </p:nvSpPr>
        <p:spPr>
          <a:xfrm>
            <a:off x="0" y="0"/>
            <a:ext cx="8082951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600" b="1" dirty="0"/>
              <a:t>CO2-Bilanzen für Wohngebäude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600" b="1" dirty="0"/>
              <a:t>Zielgruppen: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Größere Kommunen,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Bundesländer,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Bundesrepublik Deutschland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endParaRPr lang="de-DE" sz="2800" b="1" dirty="0"/>
          </a:p>
          <a:p>
            <a:endParaRPr lang="de-DE" sz="2800" b="1" dirty="0"/>
          </a:p>
          <a:p>
            <a:endParaRPr lang="de-DE" b="1" dirty="0"/>
          </a:p>
          <a:p>
            <a:r>
              <a:rPr lang="de-DE" b="1" dirty="0"/>
              <a:t>19.3.2019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Dr. Johannes D. Hengstenberg </a:t>
            </a:r>
          </a:p>
          <a:p>
            <a:r>
              <a:rPr lang="de-DE" b="1" dirty="0"/>
              <a:t>Co2online gGmbH / SEnerCon GmbH</a:t>
            </a:r>
          </a:p>
          <a:p>
            <a:r>
              <a:rPr lang="de-DE" b="1" dirty="0"/>
              <a:t>Hochkirchstraße 11</a:t>
            </a:r>
          </a:p>
          <a:p>
            <a:r>
              <a:rPr lang="de-DE" b="1" dirty="0"/>
              <a:t>10829 Berlin</a:t>
            </a:r>
          </a:p>
        </p:txBody>
      </p:sp>
    </p:spTree>
    <p:extLst>
      <p:ext uri="{BB962C8B-B14F-4D97-AF65-F5344CB8AC3E}">
        <p14:creationId xmlns:p14="http://schemas.microsoft.com/office/powerpoint/2010/main" val="114745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den sie nicht </a:t>
            </a:r>
            <a:r>
              <a:rPr lang="de-DE" sz="9600" b="1" dirty="0">
                <a:highlight>
                  <a:srgbClr val="FFFF00"/>
                </a:highlight>
              </a:rPr>
              <a:t>versteht</a:t>
            </a:r>
            <a:r>
              <a:rPr lang="de-DE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6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9600" b="1" dirty="0"/>
              <a:t>Die CO</a:t>
            </a:r>
            <a:r>
              <a:rPr lang="de-DE" sz="9600" b="1" baseline="-25000" dirty="0"/>
              <a:t>2</a:t>
            </a:r>
            <a:r>
              <a:rPr lang="de-DE" sz="9600" b="1" dirty="0"/>
              <a:t>-Bilanzen von co2online helfen der Politik, die Dynamik…</a:t>
            </a:r>
          </a:p>
        </p:txBody>
      </p:sp>
    </p:spTree>
    <p:extLst>
      <p:ext uri="{BB962C8B-B14F-4D97-AF65-F5344CB8AC3E}">
        <p14:creationId xmlns:p14="http://schemas.microsoft.com/office/powerpoint/2010/main" val="27972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9600" b="1" dirty="0"/>
              <a:t>der CO</a:t>
            </a:r>
            <a:r>
              <a:rPr lang="de-DE" sz="9600" b="1" baseline="-25000" dirty="0"/>
              <a:t>2</a:t>
            </a:r>
            <a:r>
              <a:rPr lang="de-DE" sz="9600" b="1" dirty="0"/>
              <a:t>-Entwicklung in Gebäuden zu </a:t>
            </a:r>
            <a:r>
              <a:rPr lang="de-DE" sz="9600" b="1" dirty="0">
                <a:highlight>
                  <a:srgbClr val="FFFF00"/>
                </a:highlight>
              </a:rPr>
              <a:t>verstehen</a:t>
            </a:r>
          </a:p>
        </p:txBody>
      </p:sp>
    </p:spTree>
    <p:extLst>
      <p:ext uri="{BB962C8B-B14F-4D97-AF65-F5344CB8AC3E}">
        <p14:creationId xmlns:p14="http://schemas.microsoft.com/office/powerpoint/2010/main" val="19551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65014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2: </a:t>
            </a:r>
          </a:p>
          <a:p>
            <a:pPr algn="ctr"/>
            <a:r>
              <a:rPr lang="de-DE" sz="9600" b="1" dirty="0"/>
              <a:t>Die Konstruktion von CO</a:t>
            </a:r>
            <a:r>
              <a:rPr lang="de-DE" sz="9600" b="1" baseline="-25000" dirty="0"/>
              <a:t>2</a:t>
            </a:r>
            <a:r>
              <a:rPr lang="de-DE" sz="9600" b="1" dirty="0"/>
              <a:t>-Bilanzen</a:t>
            </a:r>
          </a:p>
        </p:txBody>
      </p:sp>
    </p:spTree>
    <p:extLst>
      <p:ext uri="{BB962C8B-B14F-4D97-AF65-F5344CB8AC3E}">
        <p14:creationId xmlns:p14="http://schemas.microsoft.com/office/powerpoint/2010/main" val="277672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9FB376-E9C1-9E4C-BF2A-EE185BC6AED6}"/>
              </a:ext>
            </a:extLst>
          </p:cNvPr>
          <p:cNvSpPr txBox="1"/>
          <p:nvPr/>
        </p:nvSpPr>
        <p:spPr>
          <a:xfrm>
            <a:off x="3442082" y="5525400"/>
            <a:ext cx="982134" cy="646331"/>
          </a:xfrm>
          <a:prstGeom prst="rect">
            <a:avLst/>
          </a:prstGeom>
          <a:solidFill>
            <a:srgbClr val="FFFF00"/>
          </a:solidFill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CO2-Bilanz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2AFEB6-6BE0-4848-8063-022584BA1D29}"/>
              </a:ext>
            </a:extLst>
          </p:cNvPr>
          <p:cNvSpPr txBox="1"/>
          <p:nvPr/>
        </p:nvSpPr>
        <p:spPr>
          <a:xfrm>
            <a:off x="495686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Zahl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51C8D0-5AF4-9A4F-8AA7-8055E5AB371D}"/>
              </a:ext>
            </a:extLst>
          </p:cNvPr>
          <p:cNvSpPr txBox="1"/>
          <p:nvPr/>
        </p:nvSpPr>
        <p:spPr>
          <a:xfrm>
            <a:off x="1615208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Fläche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888E7E5-B9F1-0349-833C-5D15F653D1AC}"/>
              </a:ext>
            </a:extLst>
          </p:cNvPr>
          <p:cNvSpPr txBox="1"/>
          <p:nvPr/>
        </p:nvSpPr>
        <p:spPr>
          <a:xfrm>
            <a:off x="2755515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Effizienz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BB2C49-D77D-9E43-AC83-02B46E601372}"/>
              </a:ext>
            </a:extLst>
          </p:cNvPr>
          <p:cNvSpPr txBox="1"/>
          <p:nvPr/>
        </p:nvSpPr>
        <p:spPr>
          <a:xfrm>
            <a:off x="4243339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/>
              <a:t>Rate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CACB116-45A9-D94F-A1EB-FB89D9E2E263}"/>
              </a:ext>
            </a:extLst>
          </p:cNvPr>
          <p:cNvSpPr txBox="1"/>
          <p:nvPr/>
        </p:nvSpPr>
        <p:spPr>
          <a:xfrm>
            <a:off x="5370175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/>
              <a:t>Fläche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8AE0572-8647-454A-98CA-5FEFF19A3AC9}"/>
              </a:ext>
            </a:extLst>
          </p:cNvPr>
          <p:cNvSpPr txBox="1"/>
          <p:nvPr/>
        </p:nvSpPr>
        <p:spPr>
          <a:xfrm>
            <a:off x="6524721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 err="1"/>
              <a:t>Wirk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2CE7A6-CEDF-FD4E-B829-7ABC14668E53}"/>
              </a:ext>
            </a:extLst>
          </p:cNvPr>
          <p:cNvSpPr txBox="1"/>
          <p:nvPr/>
        </p:nvSpPr>
        <p:spPr>
          <a:xfrm>
            <a:off x="2677776" y="2629338"/>
            <a:ext cx="1136073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Wahl Zubau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03450DB-1789-5747-85B4-DC90279A3B46}"/>
              </a:ext>
            </a:extLst>
          </p:cNvPr>
          <p:cNvSpPr txBox="1"/>
          <p:nvPr/>
        </p:nvSpPr>
        <p:spPr>
          <a:xfrm>
            <a:off x="4165605" y="2629338"/>
            <a:ext cx="1136073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ET-Wahl Bestand</a:t>
            </a:r>
          </a:p>
        </p:txBody>
      </p:sp>
      <p:cxnSp>
        <p:nvCxnSpPr>
          <p:cNvPr id="48" name="Gewinkelte Verbindung 47">
            <a:extLst>
              <a:ext uri="{FF2B5EF4-FFF2-40B4-BE49-F238E27FC236}">
                <a16:creationId xmlns:a16="http://schemas.microsoft.com/office/drawing/2014/main" id="{8F2F1BD3-21BD-2A42-B024-0322E13D6674}"/>
              </a:ext>
            </a:extLst>
          </p:cNvPr>
          <p:cNvCxnSpPr>
            <a:cxnSpLocks/>
            <a:stCxn id="32" idx="2"/>
            <a:endCxn id="94" idx="0"/>
          </p:cNvCxnSpPr>
          <p:nvPr/>
        </p:nvCxnSpPr>
        <p:spPr>
          <a:xfrm rot="16200000" flipH="1">
            <a:off x="3321806" y="3199676"/>
            <a:ext cx="535350" cy="687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8C71863-CE0C-D549-BD9C-1730C7F2C83B}"/>
              </a:ext>
            </a:extLst>
          </p:cNvPr>
          <p:cNvSpPr txBox="1"/>
          <p:nvPr/>
        </p:nvSpPr>
        <p:spPr>
          <a:xfrm>
            <a:off x="3442082" y="3811019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HEV</a:t>
            </a:r>
          </a:p>
          <a:p>
            <a:r>
              <a:rPr lang="de-DE" dirty="0"/>
              <a:t>ET Mix</a:t>
            </a:r>
          </a:p>
        </p:txBody>
      </p:sp>
      <p:cxnSp>
        <p:nvCxnSpPr>
          <p:cNvPr id="97" name="Gewinkelte Verbindung 96">
            <a:extLst>
              <a:ext uri="{FF2B5EF4-FFF2-40B4-BE49-F238E27FC236}">
                <a16:creationId xmlns:a16="http://schemas.microsoft.com/office/drawing/2014/main" id="{3E9347AD-6111-7E4A-B009-E3828619FE4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5400000">
            <a:off x="4065721" y="3143098"/>
            <a:ext cx="535350" cy="8004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 Verbindung 99">
            <a:extLst>
              <a:ext uri="{FF2B5EF4-FFF2-40B4-BE49-F238E27FC236}">
                <a16:creationId xmlns:a16="http://schemas.microsoft.com/office/drawing/2014/main" id="{67C1302C-67A7-1F4A-9BBF-A9F869F24A94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rot="5400000">
            <a:off x="5650534" y="1264084"/>
            <a:ext cx="448362" cy="22821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>
            <a:extLst>
              <a:ext uri="{FF2B5EF4-FFF2-40B4-BE49-F238E27FC236}">
                <a16:creationId xmlns:a16="http://schemas.microsoft.com/office/drawing/2014/main" id="{4B3699F5-49EA-004A-BF29-5305F93E9E3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rot="5400000">
            <a:off x="5073261" y="1841357"/>
            <a:ext cx="448362" cy="1127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105">
            <a:extLst>
              <a:ext uri="{FF2B5EF4-FFF2-40B4-BE49-F238E27FC236}">
                <a16:creationId xmlns:a16="http://schemas.microsoft.com/office/drawing/2014/main" id="{9BA6863D-54F4-6F4B-B8A0-18856E5EB83A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5400000">
            <a:off x="4509843" y="2404775"/>
            <a:ext cx="448362" cy="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>
            <a:extLst>
              <a:ext uri="{FF2B5EF4-FFF2-40B4-BE49-F238E27FC236}">
                <a16:creationId xmlns:a16="http://schemas.microsoft.com/office/drawing/2014/main" id="{6A1025BE-20FC-C043-B38A-A2EA6D27A0B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rot="5400000">
            <a:off x="3022017" y="2404773"/>
            <a:ext cx="448362" cy="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 Verbindung 111">
            <a:extLst>
              <a:ext uri="{FF2B5EF4-FFF2-40B4-BE49-F238E27FC236}">
                <a16:creationId xmlns:a16="http://schemas.microsoft.com/office/drawing/2014/main" id="{0339EC98-4363-F945-A719-22836FE8FDC5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16200000" flipH="1">
            <a:off x="2451863" y="1835388"/>
            <a:ext cx="448362" cy="11395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114">
            <a:extLst>
              <a:ext uri="{FF2B5EF4-FFF2-40B4-BE49-F238E27FC236}">
                <a16:creationId xmlns:a16="http://schemas.microsoft.com/office/drawing/2014/main" id="{D42048B2-F108-2143-B326-CDC00976F30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1892102" y="1275627"/>
            <a:ext cx="448362" cy="22590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B13BCA7-82DF-E245-8A99-20DD05C4FC9E}"/>
              </a:ext>
            </a:extLst>
          </p:cNvPr>
          <p:cNvSpPr txBox="1"/>
          <p:nvPr/>
        </p:nvSpPr>
        <p:spPr>
          <a:xfrm>
            <a:off x="3451318" y="4669534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CO2</a:t>
            </a:r>
          </a:p>
          <a:p>
            <a:r>
              <a:rPr lang="de-DE" dirty="0"/>
              <a:t>Gehalt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FF34CC3-0287-E84A-AED6-6FC2B062343F}"/>
              </a:ext>
            </a:extLst>
          </p:cNvPr>
          <p:cNvCxnSpPr>
            <a:stCxn id="94" idx="2"/>
            <a:endCxn id="118" idx="0"/>
          </p:cNvCxnSpPr>
          <p:nvPr/>
        </p:nvCxnSpPr>
        <p:spPr>
          <a:xfrm>
            <a:off x="3933149" y="4457350"/>
            <a:ext cx="9236" cy="212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4E2018B-69B1-574F-A663-2EBF39AC7795}"/>
              </a:ext>
            </a:extLst>
          </p:cNvPr>
          <p:cNvCxnSpPr>
            <a:cxnSpLocks/>
            <a:stCxn id="118" idx="2"/>
            <a:endCxn id="4" idx="0"/>
          </p:cNvCxnSpPr>
          <p:nvPr/>
        </p:nvCxnSpPr>
        <p:spPr>
          <a:xfrm flipH="1">
            <a:off x="3933149" y="5315865"/>
            <a:ext cx="9236" cy="20953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34621A8C-1F5C-024A-9A6D-C92C03893BCC}"/>
              </a:ext>
            </a:extLst>
          </p:cNvPr>
          <p:cNvSpPr txBox="1"/>
          <p:nvPr/>
        </p:nvSpPr>
        <p:spPr>
          <a:xfrm>
            <a:off x="7688506" y="1534644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Bestand</a:t>
            </a:r>
          </a:p>
          <a:p>
            <a:r>
              <a:rPr lang="de-DE" dirty="0"/>
              <a:t>ruhend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05582F1-11BA-9645-BCAE-6026BC2B336A}"/>
              </a:ext>
            </a:extLst>
          </p:cNvPr>
          <p:cNvSpPr txBox="1"/>
          <p:nvPr/>
        </p:nvSpPr>
        <p:spPr>
          <a:xfrm>
            <a:off x="7688506" y="3818880"/>
            <a:ext cx="998682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Mix Bestand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DF7F1923-C6F1-0B4D-A4D1-352FBBD85CD9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>
            <a:off x="8179573" y="2180975"/>
            <a:ext cx="8274" cy="1637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9E6960D-B7FB-4C45-B25C-C5AC8C92ADB2}"/>
              </a:ext>
            </a:extLst>
          </p:cNvPr>
          <p:cNvCxnSpPr>
            <a:cxnSpLocks/>
            <a:stCxn id="138" idx="1"/>
            <a:endCxn id="94" idx="3"/>
          </p:cNvCxnSpPr>
          <p:nvPr/>
        </p:nvCxnSpPr>
        <p:spPr>
          <a:xfrm flipH="1" flipV="1">
            <a:off x="4424216" y="4134185"/>
            <a:ext cx="3264290" cy="786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D19699FD-B39A-8D41-B16C-EBB31936A548}"/>
              </a:ext>
            </a:extLst>
          </p:cNvPr>
          <p:cNvSpPr txBox="1"/>
          <p:nvPr/>
        </p:nvSpPr>
        <p:spPr>
          <a:xfrm>
            <a:off x="495686" y="1008609"/>
            <a:ext cx="3241963" cy="369332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8848D20-3B34-1544-A088-8FAEF73EE27B}"/>
              </a:ext>
            </a:extLst>
          </p:cNvPr>
          <p:cNvSpPr txBox="1"/>
          <p:nvPr/>
        </p:nvSpPr>
        <p:spPr>
          <a:xfrm>
            <a:off x="4253348" y="1003991"/>
            <a:ext cx="4417292" cy="369332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Bestand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B3413F-ACCF-2044-BA74-5029514EBC75}"/>
              </a:ext>
            </a:extLst>
          </p:cNvPr>
          <p:cNvSpPr txBox="1"/>
          <p:nvPr/>
        </p:nvSpPr>
        <p:spPr>
          <a:xfrm>
            <a:off x="0" y="136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CO2-Bilanz der Wohngebäude in Ulm: Einflussfaktoren </a:t>
            </a:r>
          </a:p>
        </p:txBody>
      </p:sp>
    </p:spTree>
    <p:extLst>
      <p:ext uri="{BB962C8B-B14F-4D97-AF65-F5344CB8AC3E}">
        <p14:creationId xmlns:p14="http://schemas.microsoft.com/office/powerpoint/2010/main" val="99221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AE42E4F-643D-054A-AD2B-6CC0EA39870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1 - CO2-Bilanz von Mehrfamilienhäusern in Hamburg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3" y="775836"/>
            <a:ext cx="308525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Spezifischer Heizenergieverbrauch von MFH 2002 – 2018 – Quelle: SEnerCon Datenbank 10.000 eigene Datensätze für Hamburg – </a:t>
            </a:r>
          </a:p>
          <a:p>
            <a:r>
              <a:rPr lang="de-DE" sz="1400" b="1" i="1" dirty="0"/>
              <a:t>Variante 1</a:t>
            </a:r>
            <a:r>
              <a:rPr lang="de-DE" sz="1400" b="1" dirty="0"/>
              <a:t>: nicht witterungsbereinigt</a:t>
            </a:r>
          </a:p>
          <a:p>
            <a:r>
              <a:rPr lang="de-DE" sz="1400" b="1" i="1" dirty="0"/>
              <a:t>Variante 2</a:t>
            </a:r>
            <a:r>
              <a:rPr lang="de-DE" sz="1400" b="1" dirty="0"/>
              <a:t>: witterungsbereinigt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3" y="2355259"/>
            <a:ext cx="308525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Nutzflächen von MFH in Hamburg 2004 – 2017, Quelle: Statistikamt Hamburg, Hochbautätigkeit und Wohnungsbestand, F II 1, 2, 4 - </a:t>
            </a:r>
            <a:r>
              <a:rPr lang="de-DE" sz="1400" b="1" dirty="0" err="1"/>
              <a:t>j</a:t>
            </a:r>
            <a:r>
              <a:rPr lang="de-DE" sz="1400" b="1" dirty="0"/>
              <a:t> 04 H - F II 1, 2, 4 - </a:t>
            </a:r>
            <a:r>
              <a:rPr lang="de-DE" sz="1400" b="1" dirty="0" err="1"/>
              <a:t>j</a:t>
            </a:r>
            <a:r>
              <a:rPr lang="de-DE" sz="1400" b="1" dirty="0"/>
              <a:t> 17 H - 2002, 2003, 2018 geschätzt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4445104" y="1439225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MFH 2002 – 2018 – Quelle: SEnerCon Datenbank 10.000 Datensätze für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9694" y="1468334"/>
            <a:ext cx="1065410" cy="340223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79694" y="1808557"/>
            <a:ext cx="1065410" cy="1239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DA12E42-CAAA-EF4C-93D9-49CBC76E6572}"/>
              </a:ext>
            </a:extLst>
          </p:cNvPr>
          <p:cNvSpPr txBox="1"/>
          <p:nvPr/>
        </p:nvSpPr>
        <p:spPr>
          <a:xfrm>
            <a:off x="4445104" y="2355259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Energieträgerproportion (Verbrauch) von MFH 2002 – 2018 – Quelle: SEnerCon Datenbank 10.000 eigene Datensätze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744783-1772-5C47-87E6-AF2E7C42208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328389" y="2177889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2A6CC5-2AF7-ED42-B01B-2DA820124CA4}"/>
              </a:ext>
            </a:extLst>
          </p:cNvPr>
          <p:cNvSpPr txBox="1"/>
          <p:nvPr/>
        </p:nvSpPr>
        <p:spPr>
          <a:xfrm>
            <a:off x="4454069" y="3277624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MFH 2002 – 2018 nach Energieträgern </a:t>
            </a:r>
          </a:p>
          <a:p>
            <a:endParaRPr lang="de-DE" sz="1400" b="1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CBB096-1687-0549-A934-63E419AE6F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328389" y="3093923"/>
            <a:ext cx="8965" cy="1837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6D72E6D-02A2-D14F-A78A-5B40FB8D7476}"/>
              </a:ext>
            </a:extLst>
          </p:cNvPr>
          <p:cNvSpPr txBox="1"/>
          <p:nvPr/>
        </p:nvSpPr>
        <p:spPr>
          <a:xfrm>
            <a:off x="4454069" y="4193658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Emissionsfaktoren der relevanten Energieträger für Hamburg / Deutschland, Quellen: Klimaschutz-Leitstelle Hamburg und UBA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B45FBD-6735-EC4F-AC34-4DF864FCB1E7}"/>
              </a:ext>
            </a:extLst>
          </p:cNvPr>
          <p:cNvSpPr txBox="1"/>
          <p:nvPr/>
        </p:nvSpPr>
        <p:spPr>
          <a:xfrm>
            <a:off x="3934116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1:CO2-Emissionen aus der Beheizung von MFH 2002 – 2018 insgesamt</a:t>
            </a:r>
          </a:p>
          <a:p>
            <a:endParaRPr lang="de-DE" sz="1400" b="1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0623A89-0461-8249-A10F-4E0A4DEAAA1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337354" y="4016288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2E673F44-486D-984B-8D07-0F411C6395C3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5540095" y="4447629"/>
            <a:ext cx="312566" cy="128195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961E45-3491-3D4B-A868-F90AFF2423D0}"/>
              </a:ext>
            </a:extLst>
          </p:cNvPr>
          <p:cNvSpPr txBox="1"/>
          <p:nvPr/>
        </p:nvSpPr>
        <p:spPr>
          <a:xfrm>
            <a:off x="6499414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2:CO2-Emissionen aus der Beheizung von MFH 2002 – 2018 nach Energie-trägern</a:t>
            </a:r>
          </a:p>
        </p:txBody>
      </p: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43A759BC-93FE-C246-A546-4B371DD7E2ED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rot="16200000" flipH="1">
            <a:off x="6827225" y="4442450"/>
            <a:ext cx="312566" cy="12923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0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2" y="615293"/>
            <a:ext cx="3085252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Spezifischer Heizenergieverbrauch von 1-2 FH 2002 – 2018 – Quelle: SEnerCon Datenbank 20.000 eigene Datensätze für Hamburg</a:t>
            </a:r>
          </a:p>
          <a:p>
            <a:r>
              <a:rPr lang="de-DE" sz="1400" b="1" i="1" dirty="0"/>
              <a:t>Variante 1</a:t>
            </a:r>
            <a:r>
              <a:rPr lang="de-DE" sz="1400" b="1" dirty="0"/>
              <a:t>: nicht witterungsbereinigt</a:t>
            </a:r>
          </a:p>
          <a:p>
            <a:r>
              <a:rPr lang="de-DE" sz="1400" b="1" i="1" dirty="0"/>
              <a:t>Variante 2</a:t>
            </a:r>
            <a:r>
              <a:rPr lang="de-DE" sz="1400" b="1" dirty="0"/>
              <a:t>: witterungsbereinigt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2" y="2187587"/>
            <a:ext cx="3085252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Durchschnittliche Nutzflächen von 1-2 FH in Hamburg 2002 – 2018 – Quelle: 20.000 eigene Datensätze für Hamburg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4436138" y="1439225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1-2 FH 2002 – 2018 – Quelle: SEnerCon Datenbank 10.000 Datensätze für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9694" y="1307791"/>
            <a:ext cx="1056444" cy="500766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79694" y="1808557"/>
            <a:ext cx="1056444" cy="7483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DA12E42-CAAA-EF4C-93D9-49CBC76E6572}"/>
              </a:ext>
            </a:extLst>
          </p:cNvPr>
          <p:cNvSpPr txBox="1"/>
          <p:nvPr/>
        </p:nvSpPr>
        <p:spPr>
          <a:xfrm>
            <a:off x="4436138" y="2355259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Energieträgerproportion (Verbrauch) von 1-2 FH 2002 – 2018 – Quelle: SEnerCon Datenbank 10.000 eigene Datensätze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744783-1772-5C47-87E6-AF2E7C42208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319423" y="2177889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2A6CC5-2AF7-ED42-B01B-2DA820124CA4}"/>
              </a:ext>
            </a:extLst>
          </p:cNvPr>
          <p:cNvSpPr txBox="1"/>
          <p:nvPr/>
        </p:nvSpPr>
        <p:spPr>
          <a:xfrm>
            <a:off x="4445103" y="3277624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1-2 FH 2002 – 2018 nach Energieträgern </a:t>
            </a:r>
          </a:p>
          <a:p>
            <a:endParaRPr lang="de-DE" sz="1400" b="1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CBB096-1687-0549-A934-63E419AE6F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319423" y="3093923"/>
            <a:ext cx="8965" cy="1837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6D72E6D-02A2-D14F-A78A-5B40FB8D7476}"/>
              </a:ext>
            </a:extLst>
          </p:cNvPr>
          <p:cNvSpPr txBox="1"/>
          <p:nvPr/>
        </p:nvSpPr>
        <p:spPr>
          <a:xfrm>
            <a:off x="4445103" y="4193658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Emissionsfaktoren der relevanten Energieträger für Hamburg / Deutschland, Quellen: Klimaschutz-Leitstelle Hamburg und UBA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B45FBD-6735-EC4F-AC34-4DF864FCB1E7}"/>
              </a:ext>
            </a:extLst>
          </p:cNvPr>
          <p:cNvSpPr txBox="1"/>
          <p:nvPr/>
        </p:nvSpPr>
        <p:spPr>
          <a:xfrm>
            <a:off x="3916187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1: CO2-Emissionen aus der Beheizung von 1-2 FH 2002 – 2018 insgesamt</a:t>
            </a:r>
          </a:p>
          <a:p>
            <a:endParaRPr lang="de-DE" sz="1400" b="1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0623A89-0461-8249-A10F-4E0A4DEAAA1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328388" y="4016288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2E673F44-486D-984B-8D07-0F411C6395C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5531129" y="4447629"/>
            <a:ext cx="312566" cy="128195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961E45-3491-3D4B-A868-F90AFF2423D0}"/>
              </a:ext>
            </a:extLst>
          </p:cNvPr>
          <p:cNvSpPr txBox="1"/>
          <p:nvPr/>
        </p:nvSpPr>
        <p:spPr>
          <a:xfrm>
            <a:off x="6544237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2: CO2-Emissionen aus der Beheizung von 1-2 FH 2002 – 2018 nach Energieträgern</a:t>
            </a:r>
          </a:p>
        </p:txBody>
      </p: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43A759BC-93FE-C246-A546-4B371DD7E2ED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rot="16200000" flipH="1">
            <a:off x="6845154" y="4415556"/>
            <a:ext cx="312566" cy="1346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1364AA6-97DF-C248-BA2E-FB4E64FBA1F8}"/>
              </a:ext>
            </a:extLst>
          </p:cNvPr>
          <p:cNvSpPr txBox="1"/>
          <p:nvPr/>
        </p:nvSpPr>
        <p:spPr>
          <a:xfrm>
            <a:off x="300470" y="3167778"/>
            <a:ext cx="3073195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Anzahl von 1-2 FH in Hamburg 2004 – 2017, Quelle: Statistikamt Hamburg, Hochbautätigkeit und Wohnungsbestand, F II 1, 2, 4 - </a:t>
            </a:r>
            <a:r>
              <a:rPr lang="de-DE" sz="1400" b="1" dirty="0" err="1"/>
              <a:t>j</a:t>
            </a:r>
            <a:r>
              <a:rPr lang="de-DE" sz="1400" b="1" dirty="0"/>
              <a:t> 04 H - F II 1, 2, 4 - </a:t>
            </a:r>
            <a:r>
              <a:rPr lang="de-DE" sz="1400" b="1" dirty="0" err="1"/>
              <a:t>j</a:t>
            </a:r>
            <a:r>
              <a:rPr lang="de-DE" sz="1400" b="1" dirty="0"/>
              <a:t> 17 H - 2002, 2003, 2018 geschätzt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33CF5C2F-2FA4-8D4C-94BD-AEF9FB70CE4F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3373665" y="1808557"/>
            <a:ext cx="1062473" cy="20517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BDFE9AF-F4FA-BF45-B212-CBA84F2D6F97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2 - CO2-Bilanz von 1-2 Familienhäusern in Hamburg</a:t>
            </a:r>
          </a:p>
        </p:txBody>
      </p:sp>
    </p:spTree>
    <p:extLst>
      <p:ext uri="{BB962C8B-B14F-4D97-AF65-F5344CB8AC3E}">
        <p14:creationId xmlns:p14="http://schemas.microsoft.com/office/powerpoint/2010/main" val="116759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2" y="859268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1: CO2-Emissionen aus der Beheizung von MFH 2002 – 2018 insgesamt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2" y="1908240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2: CO2-Emissionen aus der Beheizung von 1-2 FH 2002 – 2018 insgesamt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3557596" y="1439225"/>
            <a:ext cx="407136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CO2-Emissionen aus der Beheizung von Wohngebäuden in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7999" y="1228600"/>
            <a:ext cx="509597" cy="47223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47999" y="1700835"/>
            <a:ext cx="509597" cy="5767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1106E12-ECB7-6A48-B1D4-EC9169D25880}"/>
              </a:ext>
            </a:extLst>
          </p:cNvPr>
          <p:cNvSpPr txBox="1"/>
          <p:nvPr/>
        </p:nvSpPr>
        <p:spPr>
          <a:xfrm>
            <a:off x="294442" y="2957212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1: CO2-Emissionen aus der Beheizung von MFH 2002 – 2018 nach Energieträgern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69B0507-5930-8146-B984-351830FA573B}"/>
              </a:ext>
            </a:extLst>
          </p:cNvPr>
          <p:cNvSpPr txBox="1"/>
          <p:nvPr/>
        </p:nvSpPr>
        <p:spPr>
          <a:xfrm>
            <a:off x="294442" y="4006184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2: CO2-Emissionen aus der Beheizung von 1-2 FH 2002 – 2018 nach Energieträgern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A0981E3-D74B-934A-9F52-58709D4BD999}"/>
              </a:ext>
            </a:extLst>
          </p:cNvPr>
          <p:cNvSpPr txBox="1"/>
          <p:nvPr/>
        </p:nvSpPr>
        <p:spPr>
          <a:xfrm>
            <a:off x="3557596" y="3537169"/>
            <a:ext cx="407136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CO2-Emissionen aus der Beheizung von Wohngebäuden in Hamburg nach Energieträgern </a:t>
            </a:r>
          </a:p>
        </p:txBody>
      </p: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5ED0146D-56A2-5041-A6D2-1883B067982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047999" y="3326544"/>
            <a:ext cx="509597" cy="47223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03E24F57-0153-CA42-BA16-56930A46455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047999" y="3798779"/>
            <a:ext cx="509597" cy="5767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E22B714-93F1-7E46-902B-427969AF202F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3 - CO2-Bilanz von 1-2 und Mehrfamilienhäusern in Hamburg</a:t>
            </a:r>
          </a:p>
        </p:txBody>
      </p:sp>
    </p:spTree>
    <p:extLst>
      <p:ext uri="{BB962C8B-B14F-4D97-AF65-F5344CB8AC3E}">
        <p14:creationId xmlns:p14="http://schemas.microsoft.com/office/powerpoint/2010/main" val="122335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E22B714-93F1-7E46-902B-427969AF202F}"/>
              </a:ext>
            </a:extLst>
          </p:cNvPr>
          <p:cNvSpPr txBox="1"/>
          <p:nvPr/>
        </p:nvSpPr>
        <p:spPr>
          <a:xfrm>
            <a:off x="0" y="0"/>
            <a:ext cx="9144000" cy="638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b="1" dirty="0"/>
              <a:t>Themen: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Zielgruppe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Kosten bei SEnerCon / Angebotspreis (</a:t>
            </a:r>
            <a:r>
              <a:rPr lang="de-DE" sz="2400" b="1" dirty="0" err="1"/>
              <a:t>pricing</a:t>
            </a:r>
            <a:r>
              <a:rPr lang="de-DE" sz="2400" b="1" dirty="0"/>
              <a:t>)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Wettbewerber (Ökoinstitut, Klimabündnis, FFE München)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Erste Kandidaten: München, Hamburg, Ulm, Stuttgart, Berlin, UBA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Kooperation co2online / SEnerCon beim Vertrieb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Wichtigkeit der Ratgeber als „Sinnesorgane“ von Kommunen und Ländern wird erkannt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Reduktion der Komplexität: Welche Form ist angemessen?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Verbindung Heizspiegel, CO</a:t>
            </a:r>
            <a:r>
              <a:rPr lang="de-DE" sz="2400" b="1" baseline="-25000" dirty="0"/>
              <a:t>2</a:t>
            </a:r>
            <a:r>
              <a:rPr lang="de-DE" sz="2400" b="1" dirty="0"/>
              <a:t>-Bilanz, Studien zur Entwicklung des Heizenergieverbrauchs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8890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176B47-FF77-E545-99EE-A6BF8104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1: Grundlegendes</a:t>
            </a:r>
          </a:p>
        </p:txBody>
      </p:sp>
    </p:spTree>
    <p:extLst>
      <p:ext uri="{BB962C8B-B14F-4D97-AF65-F5344CB8AC3E}">
        <p14:creationId xmlns:p14="http://schemas.microsoft.com/office/powerpoint/2010/main" val="123992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01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57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4D23F6-D489-A043-9B51-EA0BB37713D1}"/>
              </a:ext>
            </a:extLst>
          </p:cNvPr>
          <p:cNvGrpSpPr/>
          <p:nvPr/>
        </p:nvGrpSpPr>
        <p:grpSpPr>
          <a:xfrm>
            <a:off x="866952" y="1596519"/>
            <a:ext cx="7410095" cy="5114197"/>
            <a:chOff x="560711" y="181888"/>
            <a:chExt cx="7410095" cy="5114197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025B256-10D1-9547-AA48-35146231A8DE}"/>
                </a:ext>
              </a:extLst>
            </p:cNvPr>
            <p:cNvGrpSpPr/>
            <p:nvPr/>
          </p:nvGrpSpPr>
          <p:grpSpPr>
            <a:xfrm>
              <a:off x="560711" y="181888"/>
              <a:ext cx="7410095" cy="5114197"/>
              <a:chOff x="560711" y="181888"/>
              <a:chExt cx="7410095" cy="511419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568ABB-F816-394D-99E6-CF91615E5D57}"/>
                  </a:ext>
                </a:extLst>
              </p:cNvPr>
              <p:cNvSpPr txBox="1"/>
              <p:nvPr/>
            </p:nvSpPr>
            <p:spPr>
              <a:xfrm>
                <a:off x="3143510" y="181888"/>
                <a:ext cx="2178476" cy="1661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Hausbe</a:t>
                </a:r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</a:p>
              <a:p>
                <a:pPr algn="ctr"/>
                <a:r>
                  <a:rPr lang="de-DE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sitzer</a:t>
                </a:r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Mieter</a:t>
                </a:r>
              </a:p>
            </p:txBody>
          </p:sp>
          <p:sp>
            <p:nvSpPr>
              <p:cNvPr id="10" name="Gebogener Pfeil 9">
                <a:extLst>
                  <a:ext uri="{FF2B5EF4-FFF2-40B4-BE49-F238E27FC236}">
                    <a16:creationId xmlns:a16="http://schemas.microsoft.com/office/drawing/2014/main" id="{1FFC116E-F308-BF43-9513-BF264A29D3A6}"/>
                  </a:ext>
                </a:extLst>
              </p:cNvPr>
              <p:cNvSpPr/>
              <p:nvPr/>
            </p:nvSpPr>
            <p:spPr>
              <a:xfrm rot="16200000">
                <a:off x="920711" y="0"/>
                <a:ext cx="4680000" cy="5400000"/>
              </a:xfrm>
              <a:prstGeom prst="circularArrow">
                <a:avLst>
                  <a:gd name="adj1" fmla="val 17201"/>
                  <a:gd name="adj2" fmla="val 1142319"/>
                  <a:gd name="adj3" fmla="val 20397163"/>
                  <a:gd name="adj4" fmla="val 10800000"/>
                  <a:gd name="adj5" fmla="val 12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Gebogener Pfeil 4">
                <a:extLst>
                  <a:ext uri="{FF2B5EF4-FFF2-40B4-BE49-F238E27FC236}">
                    <a16:creationId xmlns:a16="http://schemas.microsoft.com/office/drawing/2014/main" id="{7669B8B6-045E-F242-96EB-B1CA30EA5975}"/>
                  </a:ext>
                </a:extLst>
              </p:cNvPr>
              <p:cNvSpPr/>
              <p:nvPr/>
            </p:nvSpPr>
            <p:spPr>
              <a:xfrm rot="5400000">
                <a:off x="2930806" y="0"/>
                <a:ext cx="4680000" cy="5400000"/>
              </a:xfrm>
              <a:prstGeom prst="circularArrow">
                <a:avLst>
                  <a:gd name="adj1" fmla="val 17201"/>
                  <a:gd name="adj2" fmla="val 1142319"/>
                  <a:gd name="adj3" fmla="val 20397163"/>
                  <a:gd name="adj4" fmla="val 10800000"/>
                  <a:gd name="adj5" fmla="val 12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D7D911-7D4A-4847-95AA-7CCD3BC8BE65}"/>
                  </a:ext>
                </a:extLst>
              </p:cNvPr>
              <p:cNvSpPr txBox="1"/>
              <p:nvPr/>
            </p:nvSpPr>
            <p:spPr>
              <a:xfrm>
                <a:off x="3278342" y="4188089"/>
                <a:ext cx="1992464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co2online</a:t>
                </a:r>
              </a:p>
              <a:p>
                <a:pPr algn="ctr"/>
                <a:endParaRPr lang="de-DE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906F73F-0640-5B49-AABE-ADA96B3AD157}"/>
                </a:ext>
              </a:extLst>
            </p:cNvPr>
            <p:cNvSpPr/>
            <p:nvPr/>
          </p:nvSpPr>
          <p:spPr>
            <a:xfrm rot="16200000">
              <a:off x="4187365" y="1064597"/>
              <a:ext cx="3269138" cy="3279836"/>
            </a:xfrm>
            <a:prstGeom prst="rect">
              <a:avLst/>
            </a:prstGeom>
            <a:noFill/>
            <a:scene3d>
              <a:camera prst="orthographicFront">
                <a:rot lat="0" lon="300000" rev="0"/>
              </a:camera>
              <a:lightRig rig="threePt" dir="t"/>
            </a:scene3d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6600" b="1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de-DE" sz="6600" b="1" cap="none" spc="0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efragen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0F10F64-149B-1B4E-8043-56B2DC88D574}"/>
                </a:ext>
              </a:extLst>
            </p:cNvPr>
            <p:cNvSpPr/>
            <p:nvPr/>
          </p:nvSpPr>
          <p:spPr>
            <a:xfrm rot="5400000">
              <a:off x="1135349" y="896263"/>
              <a:ext cx="3488351" cy="3607471"/>
            </a:xfrm>
            <a:prstGeom prst="rect">
              <a:avLst/>
            </a:prstGeom>
            <a:noFill/>
            <a:scene3d>
              <a:camera prst="orthographicFront">
                <a:rot lat="0" lon="300000" rev="0"/>
              </a:camera>
              <a:lightRig rig="threePt" dir="t"/>
            </a:scene3d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6600" b="1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de-DE" sz="6600" b="1" cap="none" spc="0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eraten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A9541BB-264A-D64F-8252-0A6E704352AD}"/>
              </a:ext>
            </a:extLst>
          </p:cNvPr>
          <p:cNvSpPr txBox="1"/>
          <p:nvPr/>
        </p:nvSpPr>
        <p:spPr>
          <a:xfrm>
            <a:off x="0" y="0"/>
            <a:ext cx="9144000" cy="173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4400" b="1" dirty="0"/>
              <a:t>Der Markenkern von co2online: Die Einheit von Beratung und Befragung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42770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905774" y="230508"/>
            <a:ext cx="68321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2,4 Mio. Gebäude-</a:t>
            </a:r>
            <a:r>
              <a:rPr lang="de-DE" sz="9600" b="1" dirty="0" err="1"/>
              <a:t>datensätze</a:t>
            </a:r>
            <a:r>
              <a:rPr lang="de-DE" sz="9600" b="1" dirty="0"/>
              <a:t> 2002 - 2018</a:t>
            </a:r>
          </a:p>
        </p:txBody>
      </p:sp>
    </p:spTree>
    <p:extLst>
      <p:ext uri="{BB962C8B-B14F-4D97-AF65-F5344CB8AC3E}">
        <p14:creationId xmlns:p14="http://schemas.microsoft.com/office/powerpoint/2010/main" val="265040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wissen, </a:t>
            </a:r>
            <a:r>
              <a:rPr lang="de-DE" sz="9600" b="1" dirty="0">
                <a:highlight>
                  <a:srgbClr val="FFFF00"/>
                </a:highlight>
              </a:rPr>
              <a:t>wie</a:t>
            </a:r>
            <a:r>
              <a:rPr lang="de-DE" sz="9600" b="1" dirty="0"/>
              <a:t> sich die CO</a:t>
            </a:r>
            <a:r>
              <a:rPr lang="de-DE" sz="9600" b="1" baseline="-25000" dirty="0"/>
              <a:t>2</a:t>
            </a:r>
            <a:r>
              <a:rPr lang="de-DE" sz="9600" b="1" dirty="0"/>
              <a:t>-Emissionen entwickeln</a:t>
            </a:r>
          </a:p>
        </p:txBody>
      </p:sp>
    </p:spTree>
    <p:extLst>
      <p:ext uri="{BB962C8B-B14F-4D97-AF65-F5344CB8AC3E}">
        <p14:creationId xmlns:p14="http://schemas.microsoft.com/office/powerpoint/2010/main" val="84061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wissen </a:t>
            </a:r>
          </a:p>
          <a:p>
            <a:pPr algn="ctr"/>
            <a:r>
              <a:rPr lang="de-DE" sz="9600" b="1" dirty="0"/>
              <a:t>nicht, </a:t>
            </a:r>
          </a:p>
          <a:p>
            <a:pPr algn="ctr"/>
            <a:r>
              <a:rPr lang="de-DE" sz="9600" b="1" dirty="0">
                <a:highlight>
                  <a:srgbClr val="FFFF00"/>
                </a:highlight>
              </a:rPr>
              <a:t>warum…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263018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errechnen Ergebnisse,</a:t>
            </a:r>
          </a:p>
          <a:p>
            <a:pPr algn="ctr"/>
            <a:r>
              <a:rPr lang="de-DE" sz="9600" b="1" dirty="0"/>
              <a:t>keine </a:t>
            </a:r>
          </a:p>
          <a:p>
            <a:pPr algn="ctr"/>
            <a:r>
              <a:rPr lang="de-DE" sz="9600" b="1" dirty="0">
                <a:highlight>
                  <a:srgbClr val="FFFF00"/>
                </a:highlight>
              </a:rPr>
              <a:t>Erkenntnisse…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814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highlight>
                  <a:srgbClr val="FFFF00"/>
                </a:highlight>
              </a:rPr>
              <a:t>Erkenntnisse sind aber unerlässlich für den Klimaschutz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188035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Oder anders: die Politik versucht, einen Gegen-stand zu steuern,</a:t>
            </a:r>
          </a:p>
        </p:txBody>
      </p:sp>
    </p:spTree>
    <p:extLst>
      <p:ext uri="{BB962C8B-B14F-4D97-AF65-F5344CB8AC3E}">
        <p14:creationId xmlns:p14="http://schemas.microsoft.com/office/powerpoint/2010/main" val="29058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693</Words>
  <Application>Microsoft Macintosh PowerPoint</Application>
  <PresentationFormat>Bildschirmpräsentation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Hengstenberg</dc:creator>
  <cp:lastModifiedBy>Johannes Hengstenberg</cp:lastModifiedBy>
  <cp:revision>9</cp:revision>
  <dcterms:created xsi:type="dcterms:W3CDTF">2019-03-18T10:25:04Z</dcterms:created>
  <dcterms:modified xsi:type="dcterms:W3CDTF">2019-03-18T13:04:57Z</dcterms:modified>
</cp:coreProperties>
</file>