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5" r:id="rId4"/>
    <p:sldId id="263" r:id="rId5"/>
    <p:sldId id="257" r:id="rId6"/>
    <p:sldId id="278" r:id="rId7"/>
    <p:sldId id="277" r:id="rId8"/>
    <p:sldId id="285" r:id="rId9"/>
    <p:sldId id="258" r:id="rId10"/>
    <p:sldId id="279" r:id="rId11"/>
    <p:sldId id="281" r:id="rId12"/>
    <p:sldId id="259" r:id="rId13"/>
    <p:sldId id="262" r:id="rId14"/>
    <p:sldId id="308" r:id="rId15"/>
    <p:sldId id="307" r:id="rId16"/>
    <p:sldId id="309" r:id="rId17"/>
    <p:sldId id="310" r:id="rId18"/>
    <p:sldId id="312" r:id="rId19"/>
    <p:sldId id="313" r:id="rId20"/>
    <p:sldId id="314" r:id="rId21"/>
    <p:sldId id="315" r:id="rId22"/>
    <p:sldId id="306" r:id="rId23"/>
    <p:sldId id="286" r:id="rId24"/>
    <p:sldId id="266" r:id="rId25"/>
    <p:sldId id="296" r:id="rId26"/>
    <p:sldId id="297" r:id="rId27"/>
    <p:sldId id="288" r:id="rId28"/>
    <p:sldId id="289" r:id="rId29"/>
    <p:sldId id="267" r:id="rId30"/>
    <p:sldId id="305" r:id="rId31"/>
    <p:sldId id="303" r:id="rId32"/>
    <p:sldId id="298" r:id="rId33"/>
    <p:sldId id="300" r:id="rId34"/>
    <p:sldId id="301" r:id="rId35"/>
    <p:sldId id="270" r:id="rId36"/>
    <p:sldId id="319" r:id="rId37"/>
    <p:sldId id="271" r:id="rId38"/>
    <p:sldId id="318" r:id="rId39"/>
    <p:sldId id="320" r:id="rId40"/>
    <p:sldId id="322" r:id="rId41"/>
    <p:sldId id="323" r:id="rId42"/>
    <p:sldId id="326" r:id="rId43"/>
    <p:sldId id="324" r:id="rId44"/>
    <p:sldId id="316" r:id="rId45"/>
    <p:sldId id="272" r:id="rId46"/>
    <p:sldId id="31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5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C63E-F3C4-439D-8434-0F10FBAF1F2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EBC9-0595-4711-B487-6C8242A043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Ulm CO</a:t>
            </a:r>
            <a:r>
              <a:rPr lang="de-DE" baseline="-25000" smtClean="0"/>
              <a:t>2</a:t>
            </a:r>
            <a:r>
              <a:rPr lang="de-DE" smtClean="0"/>
              <a:t> Bilanz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ITHUB_REPOS\co2emissions\presentations\ulm\co2_all_byET_relativ_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58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Alle Gebäude</a:t>
            </a:r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2699792" y="3068960"/>
            <a:ext cx="370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specific CO2 emissions (per unit area)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GITHUB_REPOS\co2emissions\presentations\ulm\co2_all_specif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9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059832" y="2996952"/>
            <a:ext cx="33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Energy shares of energie traegers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059832" y="2996952"/>
            <a:ext cx="33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Energy shares of energie traegers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5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D:\GITHUB_REPOS\co2emissions\presentations\ulm\energy_mfh_byET_relati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4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1" name="Picture 3" descr="D:\GITHUB_REPOS\co2emissions\presentations\ulm\energy_mfh_byET_relativ_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2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059832" y="2996952"/>
            <a:ext cx="310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Area shares of energie traegers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D:\GITHUB_REPOS\co2emissions\presentations\ulm\Area_mfh_byET_relati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7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Alle Gebäude</a:t>
            </a:r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3203848" y="3068960"/>
            <a:ext cx="24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Absolute CO2 emissions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4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:\GITHUB_REPOS\co2emissions\presentations\ulm\Area_mfh_byET_relativ_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0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1547664" y="2852936"/>
            <a:ext cx="736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How much are was heated by each ET</a:t>
            </a:r>
          </a:p>
          <a:p>
            <a:r>
              <a:rPr lang="de-DE" smtClean="0"/>
              <a:t>Based on Area shares of energie traegers and total heated area for each 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059832" y="2996952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Absolute co2 emissions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8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75624"/>
              </p:ext>
            </p:extLst>
          </p:nvPr>
        </p:nvGraphicFramePr>
        <p:xfrm>
          <a:off x="971600" y="2137251"/>
          <a:ext cx="7488832" cy="3291840"/>
        </p:xfrm>
        <a:graphic>
          <a:graphicData uri="http://schemas.openxmlformats.org/drawingml/2006/table">
            <a:tbl>
              <a:tblPr/>
              <a:tblGrid>
                <a:gridCol w="360040"/>
                <a:gridCol w="1008112"/>
                <a:gridCol w="1440160"/>
                <a:gridCol w="936104"/>
                <a:gridCol w="936104"/>
                <a:gridCol w="936104"/>
                <a:gridCol w="936104"/>
                <a:gridCol w="936104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Jahr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Erdgas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Flüssiggas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Heizöl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Holzpellets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27,1194329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16,0505944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13,9438339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57,1138613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43,5620801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4,90228451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29,9507136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78,4150782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36,3442602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3,57295513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43,0772378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82,9944532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42,0134238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10,3466249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22,6354823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74,9955309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38,7241395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10,03464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15,9588531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64,7176326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39,1812684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8,59582049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23,0953548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70,8724436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29,4424588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12,0925038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18,2664297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59,8013923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19,5045289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18,0178648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1,62314427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12,6393784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51,7849163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11,2150368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20,6583551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13,9525053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0,05431954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45,8802167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9,29709906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22,5656475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1,18848547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6,45619647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0,01974306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39,5271715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6,58407049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25,374555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5,83955473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37,7981802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1,55267913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27,7683665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13,7274836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43,0485293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3,9917109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10,3402167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31,6988764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46,0308041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18,8088596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17,6754849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1,50251609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37,9868606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24,9199493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18,1712946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2,06415059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45,1553945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33,0533024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14,1234547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1,88709994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0,02489436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0,24699771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49,3357492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56,9484516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8,05378449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65,0022361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45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GITHUB_REPOS\co2emissions\presentations\ulm\co2_mfh_absol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0099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5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GITHUB_REPOS\co2emissions\presentations\ulm\co2_mfh_byET_absol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9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GITHUB_REPOS\co2emissions\presentations\ulm\co2_mfh_byET_absolut_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04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059832" y="2996952"/>
            <a:ext cx="366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Specific co2 emissions (per unit area)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53041"/>
              </p:ext>
            </p:extLst>
          </p:nvPr>
        </p:nvGraphicFramePr>
        <p:xfrm>
          <a:off x="3784600" y="2137251"/>
          <a:ext cx="1574800" cy="3291840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Spez CO2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22,1323087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30,2776117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31,7021136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28,5119419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24,5725121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26,7974379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22,4828675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19,4188096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16,8600839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14,4595169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13,7648344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15,5384386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16,4754187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13,4039119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15,7869325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17,1664524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22,5808841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GITHUB_REPOS\co2emissions\presentations\ulm\co2_mfh_specif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83125"/>
              </p:ext>
            </p:extLst>
          </p:nvPr>
        </p:nvGraphicFramePr>
        <p:xfrm>
          <a:off x="683568" y="1844821"/>
          <a:ext cx="7848872" cy="3744290"/>
        </p:xfrm>
        <a:graphic>
          <a:graphicData uri="http://schemas.openxmlformats.org/drawingml/2006/table">
            <a:tbl>
              <a:tblPr/>
              <a:tblGrid>
                <a:gridCol w="981109"/>
                <a:gridCol w="981109"/>
                <a:gridCol w="981109"/>
                <a:gridCol w="981109"/>
                <a:gridCol w="981109"/>
                <a:gridCol w="981109"/>
                <a:gridCol w="981109"/>
                <a:gridCol w="981109"/>
              </a:tblGrid>
              <a:tr h="371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Jahr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Erdgas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Flüssiggas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Heizöl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Holzpellets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59,9294144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16,0505944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62,9280435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138,908052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81,6219548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5,39777798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71,8906607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158,910393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68,4629788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4,72341222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93,5360134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166,722404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67,6353299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11,8874566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0,12750003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73,228418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152,878704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67,6497106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11,5402863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0,88182072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58,304772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138,37659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68,2351833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10,2297011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0,17920148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65,7031953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144,347281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60,1375877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14,7625662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0,91195469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51,5739075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127,386016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47,728829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20,6370181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2,12820362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51,5378005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0,27329186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122,305143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32,5070304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22,6584282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1,64956376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56,1598727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0,07445767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9,49949819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122,548851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30,7269934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23,2865967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3,56679595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51,3960558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0,04377183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15,4165022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124,436716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28,1176361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26,5383951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2,22277279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41,5300235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0,06822359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12,2012257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110,678277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27,8603391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29,3287887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0,53603667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55,2954303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3,93219485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116,95279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31,5897588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10,9257892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82,1372224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9,04478395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133,697554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39,9599983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18,4502984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0,07853122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45,6665242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0,03175235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2,51352901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106,700634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54,0797731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19,4481902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0,11878429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39,262859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0,01207957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112,921686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57,6927662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16,6184825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1,47029098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34,9220629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0,06817376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1,9726473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112,744424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109,907562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8,05378449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117,961347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38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059832" y="2996952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Relative co2 emissions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78904"/>
              </p:ext>
            </p:extLst>
          </p:nvPr>
        </p:nvGraphicFramePr>
        <p:xfrm>
          <a:off x="1422400" y="2217261"/>
          <a:ext cx="6299200" cy="3291840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Jahr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Erdgas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Flüssiggas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Heizöl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Holzpellets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0,47483102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0,281028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0,24414098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0,55553193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0,06251712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0,38195095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0,43791192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0,04305053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0,51903755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0,56021237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0,13796322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0,30182442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0,59835532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0,15505264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0,24659204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0,55284207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0,12128579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0,32587214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0,49233735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0,20221107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0,30545158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0,37664498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0,34793654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0,03134396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0,24407452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0,24444167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0,45026716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0,30410722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0,00118394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0,2352078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0,57088951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0,03006756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0,16333566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0,00049948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0,17419014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0,67131684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0,15449301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0,03606811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0,64504797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0,31888392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0,08671825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0,22463689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0,68864486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0,4951412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0,46530523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0,03955357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0,55187092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0,40241692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0,04571216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0,66996657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0,28627223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0,03825015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0,00050459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0,00500647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0,87609989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0,12390011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30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GITHUB_REPOS\co2emissions\presentations\ulm\co2_mfh_byET_relati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5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GITHUB_REPOS\co2emissions\presentations\ulm\co2_mfh_byET_relativ_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99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4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1-2FH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347864" y="3212976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Absolute CO2 emissions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9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97746"/>
              </p:ext>
            </p:extLst>
          </p:nvPr>
        </p:nvGraphicFramePr>
        <p:xfrm>
          <a:off x="1409700" y="2137251"/>
          <a:ext cx="6324600" cy="3291840"/>
        </p:xfrm>
        <a:graphic>
          <a:graphicData uri="http://schemas.openxmlformats.org/drawingml/2006/table">
            <a:tbl>
              <a:tblPr/>
              <a:tblGrid>
                <a:gridCol w="812800"/>
                <a:gridCol w="787400"/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erdgas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waerme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fluessiggas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heizoel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holzpellets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strom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32,81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48,98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81,79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38,06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41,94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80,50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32,12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1,15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50,46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83,73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25,62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1,54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0,13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50,59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77,88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28,93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1,51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0,88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42,35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73,66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29,05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1,63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0,18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42,61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73,47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30,70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2,67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0,91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33,31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67,58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28,22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2,62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38,90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0,27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70,52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21,29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1,65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42,21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9,50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76,67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21,43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0,72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2,38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44,94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15,42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84,91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21,53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1,16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2,22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35,69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12,20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72,88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26,31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1,56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41,57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3,93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73,90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27,60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0,59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50,44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9,04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87,67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21,15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0,77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44,16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2,51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68,71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29,16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1,28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0,12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37,20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67,77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24,64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2,50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1,47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33,03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1,73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63,41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52,96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52,96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85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_REPOS\co2emissions\presentations\ulm\co2_sfh_absol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7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ITHUB_REPOS\co2emissions\presentations\ulm\co2_sfh_byET_absol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33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ITHUB_REPOS\co2emissions\presentations\ulm\co2_sfh_byET_absolut_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3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_REPOS\co2emissions\presentations\ulm\co2_all_absol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3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</a:t>
            </a:r>
            <a:r>
              <a:rPr lang="de-DE" smtClean="0"/>
              <a:t>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059832" y="2996952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Relative co2 emissions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12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816100" y="2217261"/>
          <a:ext cx="5511800" cy="3291840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erdgas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waerme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fluessiggas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heizoel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holzpellets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strom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0,40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0,60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0,47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0,38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0,60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0,33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0,65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0,39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0,40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0,45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0,49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0,40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0,28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0,12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0,25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0,18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0,30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0,49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0,17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0,36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0,56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0,31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0,58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0,10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0,31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0,01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0,64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0,43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0,55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0,39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0,04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0,52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0,03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-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1,00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62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ITHUB_REPOS\co2emissions\presentations\ulm\co2_sfh_byET_relati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120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ITHUB_REPOS\co2emissions\presentations\ulm\co2_sfh_byET_relativ_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89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1-2FH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347864" y="3212976"/>
            <a:ext cx="229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specific CO2 emissions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7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ITHUB_REPOS\co2emissions\presentations\ulm\co2_sfh_specif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445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ITHUB_REPOS\co2emissions\presentations\ulm\co2_all_byET_absol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73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GITHUB_REPOS\co2emissions\presentations\ulm\co2_all_byET_absolut_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143000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1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Alle Gebäude</a:t>
            </a:r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3203848" y="3068960"/>
            <a:ext cx="23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Relative CO2 emissions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86466"/>
              </p:ext>
            </p:extLst>
          </p:nvPr>
        </p:nvGraphicFramePr>
        <p:xfrm>
          <a:off x="755576" y="2137251"/>
          <a:ext cx="8136904" cy="3291840"/>
        </p:xfrm>
        <a:graphic>
          <a:graphicData uri="http://schemas.openxmlformats.org/drawingml/2006/table">
            <a:tbl>
              <a:tblPr/>
              <a:tblGrid>
                <a:gridCol w="1017113"/>
                <a:gridCol w="1017113"/>
                <a:gridCol w="1017113"/>
                <a:gridCol w="1017113"/>
                <a:gridCol w="1017113"/>
                <a:gridCol w="1017113"/>
                <a:gridCol w="1017113"/>
                <a:gridCol w="1017113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Jahr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Erdgas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Flüssiggas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Heizöl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Holzpellets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0,43143226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0,11554834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0,45301941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0,51363509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0,03396743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0,45239747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0,41064054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0,028331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0,56102846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0,44241172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0,07775744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0,00083399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0,47899685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0,48888118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0,08339768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0,00637261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0,42134853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0,4727154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0,07086868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0,00124146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0,45517446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0,4720894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0,11588844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0,00715899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0,40486318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0,39024384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0,16873385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0,01740077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0,42138703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0,00223451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0,26525773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0,18489303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0,01346046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0,45826519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0,00060758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0,07751601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0,24692868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0,18713606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0,02866353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0,41302967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0,00035176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0,1238903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0,25404837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0,23977962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0,02008319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0,37523193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0,00061641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0,11024047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0,23821868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0,2507746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0,00458336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0,47280129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0,03362207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0,23627776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0,08172019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0,61435097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0,06765108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0,37450573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0,17291648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0,000736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0,42798738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0,00029758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0,02355683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0,47891397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0,17222724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0,00105192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0,3476999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0,00010697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0,51171281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0,1473996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0,01304092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0,30974537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0,00060468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0,01749663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0,93172522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0,06827478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27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ITHUB_REPOS\co2emissions\presentations\ulm\co2_all_byET_relati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64023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365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Office PowerPoint</Application>
  <PresentationFormat>Bildschirmpräsentation (4:3)</PresentationFormat>
  <Paragraphs>910</Paragraphs>
  <Slides>46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7" baseType="lpstr">
      <vt:lpstr>Larissa</vt:lpstr>
      <vt:lpstr>Ulm CO2 Bilanz</vt:lpstr>
      <vt:lpstr>Alle Gebäude</vt:lpstr>
      <vt:lpstr>PowerPoint-Präsentation</vt:lpstr>
      <vt:lpstr>PowerPoint-Präsentation</vt:lpstr>
      <vt:lpstr>PowerPoint-Präsentation</vt:lpstr>
      <vt:lpstr>PowerPoint-Präsentation</vt:lpstr>
      <vt:lpstr>Alle Gebäude</vt:lpstr>
      <vt:lpstr>PowerPoint-Präsentation</vt:lpstr>
      <vt:lpstr>PowerPoint-Präsentation</vt:lpstr>
      <vt:lpstr>PowerPoint-Präsentation</vt:lpstr>
      <vt:lpstr>Alle Gebäude</vt:lpstr>
      <vt:lpstr>PowerPoint-Präsentation</vt:lpstr>
      <vt:lpstr>MFH</vt:lpstr>
      <vt:lpstr>PowerPoint-Präsentation</vt:lpstr>
      <vt:lpstr>MFH</vt:lpstr>
      <vt:lpstr>PowerPoint-Präsentation</vt:lpstr>
      <vt:lpstr>PowerPoint-Präsentation</vt:lpstr>
      <vt:lpstr>MFH</vt:lpstr>
      <vt:lpstr>PowerPoint-Präsentation</vt:lpstr>
      <vt:lpstr>PowerPoint-Präsentation</vt:lpstr>
      <vt:lpstr>MFH</vt:lpstr>
      <vt:lpstr>MFH</vt:lpstr>
      <vt:lpstr>PowerPoint-Präsentation</vt:lpstr>
      <vt:lpstr>PowerPoint-Präsentation</vt:lpstr>
      <vt:lpstr>PowerPoint-Präsentation</vt:lpstr>
      <vt:lpstr>PowerPoint-Präsentation</vt:lpstr>
      <vt:lpstr>MFH</vt:lpstr>
      <vt:lpstr>PowerPoint-Präsentation</vt:lpstr>
      <vt:lpstr>PowerPoint-Präsentation</vt:lpstr>
      <vt:lpstr>MFH</vt:lpstr>
      <vt:lpstr>PowerPoint-Präsentation</vt:lpstr>
      <vt:lpstr>PowerPoint-Präsentation</vt:lpstr>
      <vt:lpstr>PowerPoint-Präsentation</vt:lpstr>
      <vt:lpstr>PowerPoint-Präsentation</vt:lpstr>
      <vt:lpstr>1-2FH</vt:lpstr>
      <vt:lpstr>PowerPoint-Präsentation</vt:lpstr>
      <vt:lpstr>PowerPoint-Präsentation</vt:lpstr>
      <vt:lpstr>PowerPoint-Präsentation</vt:lpstr>
      <vt:lpstr>PowerPoint-Präsentation</vt:lpstr>
      <vt:lpstr>SFH</vt:lpstr>
      <vt:lpstr>PowerPoint-Präsentation</vt:lpstr>
      <vt:lpstr>PowerPoint-Präsentation</vt:lpstr>
      <vt:lpstr>PowerPoint-Präsentation</vt:lpstr>
      <vt:lpstr>1-2FH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Bhaskar Kamble</dc:creator>
  <cp:lastModifiedBy>Bhaskar Kamble</cp:lastModifiedBy>
  <cp:revision>24</cp:revision>
  <dcterms:created xsi:type="dcterms:W3CDTF">2019-02-26T14:43:02Z</dcterms:created>
  <dcterms:modified xsi:type="dcterms:W3CDTF">2019-03-02T11:56:34Z</dcterms:modified>
</cp:coreProperties>
</file>