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07"/>
    <p:restoredTop sz="94694"/>
  </p:normalViewPr>
  <p:slideViewPr>
    <p:cSldViewPr snapToGrid="0" snapToObjects="1">
      <p:cViewPr>
        <p:scale>
          <a:sx n="98" d="100"/>
          <a:sy n="98" d="100"/>
        </p:scale>
        <p:origin x="19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CE2F9-BA41-C740-A8FD-05E2329F2604}" type="datetimeFigureOut">
              <a:rPr lang="de-DE" smtClean="0"/>
              <a:t>07.06.19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F21D-7EA3-8D4F-B545-2722D0713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08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FC3E-A485-0444-A074-A571A1B0143A}" type="datetime1">
              <a:rPr lang="de-DE" smtClean="0"/>
              <a:t>07.06.19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11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DD9-616E-7C46-946E-05CC57DCFAEB}" type="datetime1">
              <a:rPr lang="de-DE" smtClean="0"/>
              <a:t>07.06.19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3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AC80-0A99-E54F-B5BA-6E39DC220A7A}" type="datetime1">
              <a:rPr lang="de-DE" smtClean="0"/>
              <a:t>07.06.19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96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72B-E270-3247-9170-28FD727A3FF1}" type="datetime1">
              <a:rPr lang="de-DE" smtClean="0"/>
              <a:t>07.06.19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5384-51C5-CC42-9585-A4D7D38F0298}" type="datetime1">
              <a:rPr lang="de-DE" smtClean="0"/>
              <a:t>07.06.19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1E4F-367F-364B-B938-C69D0A2B3162}" type="datetime1">
              <a:rPr lang="de-DE" smtClean="0"/>
              <a:t>07.06.19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4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A4E2-DA69-B046-951C-E0A49D22CD42}" type="datetime1">
              <a:rPr lang="de-DE" smtClean="0"/>
              <a:t>07.06.19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A575-C716-3945-996F-4FE03FDD3C2C}" type="datetime1">
              <a:rPr lang="de-DE" smtClean="0"/>
              <a:t>07.06.19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685C-E1DF-7849-8E24-BDFCC4204C4C}" type="datetime1">
              <a:rPr lang="de-DE" smtClean="0"/>
              <a:t>07.06.19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43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8659-93D2-4A4A-86B7-CAF43A684221}" type="datetime1">
              <a:rPr lang="de-DE" smtClean="0"/>
              <a:t>07.06.19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62FD-C04F-0549-B255-2193882FA140}" type="datetime1">
              <a:rPr lang="de-DE" smtClean="0"/>
              <a:t>07.06.19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3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1484-0D99-2146-880E-2A6592646D1B}" type="datetime1">
              <a:rPr lang="de-DE" smtClean="0"/>
              <a:t>07.06.19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4ADD-86D7-7546-A30D-4D309395C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6621EA-8ED5-C24E-BC63-0A303432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3" y="1"/>
            <a:ext cx="9152404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B2EB534-5334-B446-BD3B-7F4AB2833B0F}"/>
              </a:ext>
            </a:extLst>
          </p:cNvPr>
          <p:cNvSpPr txBox="1"/>
          <p:nvPr/>
        </p:nvSpPr>
        <p:spPr>
          <a:xfrm>
            <a:off x="-4203" y="-479907"/>
            <a:ext cx="9144000" cy="7445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b="1" dirty="0"/>
              <a:t>Mannheim: CO</a:t>
            </a:r>
            <a:r>
              <a:rPr lang="de-DE" sz="2400" b="1" baseline="-25000" dirty="0"/>
              <a:t>2</a:t>
            </a:r>
            <a:r>
              <a:rPr lang="de-DE" sz="2400" b="1" dirty="0"/>
              <a:t>-Emissionen aus der Beheizung von Wohngebäuden mit Sammelheizung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b="1" dirty="0"/>
              <a:t>Datengrundlage: Angaben von Nutzern der interaktiven Energiespar-ratgeber von co2online aus der Zeit von 2004 – 2019 für die Jahre 2002 – 2018</a:t>
            </a:r>
          </a:p>
          <a:p>
            <a:endParaRPr lang="de-DE" sz="2400" b="1" dirty="0"/>
          </a:p>
          <a:p>
            <a:endParaRPr lang="de-DE" sz="2400" b="1" dirty="0"/>
          </a:p>
          <a:p>
            <a:endParaRPr lang="de-DE" sz="2400" b="1" dirty="0"/>
          </a:p>
          <a:p>
            <a:r>
              <a:rPr lang="de-DE" b="1" dirty="0"/>
              <a:t>Dr. Johannes D. Hengstenberg, co2online gGmbH</a:t>
            </a:r>
          </a:p>
          <a:p>
            <a:r>
              <a:rPr lang="de-DE" b="1" dirty="0"/>
              <a:t>Dr. Bhaskar Kamble, SEnerCon GmbH</a:t>
            </a:r>
          </a:p>
          <a:p>
            <a:endParaRPr lang="de-DE" b="1" dirty="0"/>
          </a:p>
          <a:p>
            <a:r>
              <a:rPr lang="de-DE" b="1" dirty="0"/>
              <a:t>Berlin, 6.6.2019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© co2online gGmbH</a:t>
            </a:r>
          </a:p>
          <a:p>
            <a:r>
              <a:rPr lang="de-DE" b="1" dirty="0"/>
              <a:t>Hochkirchstraße 11</a:t>
            </a:r>
          </a:p>
          <a:p>
            <a:r>
              <a:rPr lang="de-DE" b="1" dirty="0"/>
              <a:t>10829 Berlin </a:t>
            </a:r>
          </a:p>
        </p:txBody>
      </p:sp>
    </p:spTree>
    <p:extLst>
      <p:ext uri="{BB962C8B-B14F-4D97-AF65-F5344CB8AC3E}">
        <p14:creationId xmlns:p14="http://schemas.microsoft.com/office/powerpoint/2010/main" val="329821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6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90D7D2-A5E7-8048-A382-C8214601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3" y="-26126"/>
            <a:ext cx="9144000" cy="68455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48220D1-B57B-B043-AF85-C864C631FDD3}"/>
              </a:ext>
            </a:extLst>
          </p:cNvPr>
          <p:cNvSpPr txBox="1"/>
          <p:nvPr/>
        </p:nvSpPr>
        <p:spPr>
          <a:xfrm>
            <a:off x="-8403" y="0"/>
            <a:ext cx="9144000" cy="1076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000" b="1" dirty="0"/>
              <a:t>Mannheim: CO</a:t>
            </a:r>
            <a:r>
              <a:rPr lang="de-DE" sz="2000" b="1" baseline="-25000" dirty="0"/>
              <a:t>2</a:t>
            </a:r>
            <a:r>
              <a:rPr lang="de-DE" sz="2000" b="1" dirty="0"/>
              <a:t>-Emissionen aus der Beheizung von 1-2 Familiengebäuden mit Sammelheizung 2002 – 2018, Anteile nach Energieträgern in 1.000 t/a</a:t>
            </a:r>
            <a:br>
              <a:rPr lang="de-DE" sz="2000" b="1" dirty="0"/>
            </a:b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3171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1FC00AA-3BD3-E14A-9265-F9459880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11"/>
            <a:ext cx="9149714" cy="68559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13A9E4-6C0D-704D-90F9-575297571A96}"/>
              </a:ext>
            </a:extLst>
          </p:cNvPr>
          <p:cNvSpPr txBox="1"/>
          <p:nvPr/>
        </p:nvSpPr>
        <p:spPr>
          <a:xfrm>
            <a:off x="0" y="0"/>
            <a:ext cx="9144000" cy="1076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000" b="1" dirty="0"/>
              <a:t>Mannheim: CO</a:t>
            </a:r>
            <a:r>
              <a:rPr lang="de-DE" sz="2000" b="1" baseline="-25000" dirty="0"/>
              <a:t>2</a:t>
            </a:r>
            <a:r>
              <a:rPr lang="de-DE" sz="2000" b="1" dirty="0"/>
              <a:t>-Emissionen aus der Beheizung von 1-2 Familiengebäuden mit Sammelheizung 2002 – 2018, Anteile nach Energieträgern in Prozent</a:t>
            </a:r>
            <a:br>
              <a:rPr lang="de-DE" sz="2000" b="1" dirty="0"/>
            </a:b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197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CD0DB47-05B1-D94C-9169-314DDDF2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" y="-26126"/>
            <a:ext cx="9152404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C2FB514-0B76-3148-A601-23C375A037A2}"/>
              </a:ext>
            </a:extLst>
          </p:cNvPr>
          <p:cNvSpPr txBox="1"/>
          <p:nvPr/>
        </p:nvSpPr>
        <p:spPr>
          <a:xfrm>
            <a:off x="-8403" y="0"/>
            <a:ext cx="9144000" cy="1076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000" b="1" dirty="0"/>
              <a:t>Mannheim: CO</a:t>
            </a:r>
            <a:r>
              <a:rPr lang="de-DE" sz="2000" b="1" baseline="-25000" dirty="0"/>
              <a:t>2</a:t>
            </a:r>
            <a:r>
              <a:rPr lang="de-DE" sz="2000" b="1" dirty="0"/>
              <a:t>-Emissionen aus der Beheizung von Mehrfamiliengebäuden mit Sammelheizung 2002 – 2018, Anteile nach Energieträgern in 1.000 t/a</a:t>
            </a:r>
            <a:br>
              <a:rPr lang="de-DE" sz="2000" b="1" dirty="0"/>
            </a:b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6401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B9EEE7-7E5E-9C4E-97AE-D3CA9F39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07" y="-26126"/>
            <a:ext cx="9152404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A47D1AE-7B0A-DA44-B398-62A5BFC2E290}"/>
              </a:ext>
            </a:extLst>
          </p:cNvPr>
          <p:cNvSpPr txBox="1"/>
          <p:nvPr/>
        </p:nvSpPr>
        <p:spPr>
          <a:xfrm>
            <a:off x="-8403" y="0"/>
            <a:ext cx="9144000" cy="1076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000" b="1" dirty="0"/>
              <a:t>Mannheim: CO</a:t>
            </a:r>
            <a:r>
              <a:rPr lang="de-DE" sz="2000" b="1" baseline="-25000" dirty="0"/>
              <a:t>2</a:t>
            </a:r>
            <a:r>
              <a:rPr lang="de-DE" sz="2000" b="1" dirty="0"/>
              <a:t>-Emissionen aus der Beheizung von Mehrfamiliengebäuden mit Sammelheizung 2002 – 2018, Anteile nach Energieträgern in Prozent</a:t>
            </a:r>
            <a:br>
              <a:rPr lang="de-DE" sz="2000" b="1" dirty="0"/>
            </a:b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658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01F3973-499E-8545-8C9B-42AA02E3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" y="18890"/>
            <a:ext cx="9127194" cy="68391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A5D1365-DE95-F644-92DE-B5AD9E9515A9}"/>
              </a:ext>
            </a:extLst>
          </p:cNvPr>
          <p:cNvSpPr txBox="1"/>
          <p:nvPr/>
        </p:nvSpPr>
        <p:spPr>
          <a:xfrm>
            <a:off x="-8403" y="0"/>
            <a:ext cx="9144000" cy="1076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000" b="1" dirty="0"/>
              <a:t>Mannheim: CO</a:t>
            </a:r>
            <a:r>
              <a:rPr lang="de-DE" sz="2000" b="1" baseline="-25000" dirty="0"/>
              <a:t>2</a:t>
            </a:r>
            <a:r>
              <a:rPr lang="de-DE" sz="2000" b="1" dirty="0"/>
              <a:t>-Emissionen aus der Beheizung von 1-2 Familien- und </a:t>
            </a:r>
            <a:r>
              <a:rPr lang="de-DE" sz="2000" b="1" dirty="0" err="1"/>
              <a:t>Mehrfami-liengebäuden</a:t>
            </a:r>
            <a:r>
              <a:rPr lang="de-DE" sz="2000" b="1" dirty="0"/>
              <a:t> mit Sammelheizung 2002 – 2018, Anteile nach Energieträgern </a:t>
            </a:r>
            <a:br>
              <a:rPr lang="de-DE" sz="2000" b="1" dirty="0"/>
            </a:br>
            <a:r>
              <a:rPr lang="de-DE" sz="2000" b="1" dirty="0"/>
              <a:t>in 1.000 t/a</a:t>
            </a:r>
          </a:p>
        </p:txBody>
      </p:sp>
    </p:spTree>
    <p:extLst>
      <p:ext uri="{BB962C8B-B14F-4D97-AF65-F5344CB8AC3E}">
        <p14:creationId xmlns:p14="http://schemas.microsoft.com/office/powerpoint/2010/main" val="81564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EC7E45F-7491-8342-A588-9B28CFA9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3" y="13063"/>
            <a:ext cx="9152404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783C648-6429-3742-97EF-F03BF1EF00F2}"/>
              </a:ext>
            </a:extLst>
          </p:cNvPr>
          <p:cNvSpPr txBox="1"/>
          <p:nvPr/>
        </p:nvSpPr>
        <p:spPr>
          <a:xfrm>
            <a:off x="-8403" y="0"/>
            <a:ext cx="9144000" cy="11122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000" b="1" dirty="0"/>
              <a:t>Mannheim: CO</a:t>
            </a:r>
            <a:r>
              <a:rPr lang="de-DE" sz="2000" b="1" baseline="-25000" dirty="0"/>
              <a:t>2</a:t>
            </a:r>
            <a:r>
              <a:rPr lang="de-DE" sz="2000" b="1" dirty="0"/>
              <a:t>-Emissionen aus der Beheizung von 1-2 Familien- und </a:t>
            </a:r>
            <a:r>
              <a:rPr lang="de-DE" sz="2000" b="1" dirty="0" err="1"/>
              <a:t>Mehrfami-liengebäuden</a:t>
            </a:r>
            <a:r>
              <a:rPr lang="de-DE" sz="2000" b="1" dirty="0"/>
              <a:t> mit Sammelheizung 2002 – 2018, Anteile nach Energieträgern in Prozent</a:t>
            </a:r>
          </a:p>
        </p:txBody>
      </p:sp>
    </p:spTree>
    <p:extLst>
      <p:ext uri="{BB962C8B-B14F-4D97-AF65-F5344CB8AC3E}">
        <p14:creationId xmlns:p14="http://schemas.microsoft.com/office/powerpoint/2010/main" val="295112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93241C-494B-4744-AD79-89AA727B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1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CA62253-4DA5-A842-87AD-1ACC6664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" y="1082123"/>
            <a:ext cx="9017391" cy="46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0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Macintosh PowerPoint</Application>
  <PresentationFormat>Bildschirmpräsentation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Hengstenberg</dc:creator>
  <cp:lastModifiedBy>Johannes Hengstenberg</cp:lastModifiedBy>
  <cp:revision>7</cp:revision>
  <dcterms:created xsi:type="dcterms:W3CDTF">2019-06-07T09:44:00Z</dcterms:created>
  <dcterms:modified xsi:type="dcterms:W3CDTF">2019-06-07T10:46:20Z</dcterms:modified>
</cp:coreProperties>
</file>