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15" autoAdjust="0"/>
  </p:normalViewPr>
  <p:slideViewPr>
    <p:cSldViewPr>
      <p:cViewPr varScale="1">
        <p:scale>
          <a:sx n="80" d="100"/>
          <a:sy n="80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8AF9B-6004-4907-82C3-5B4B0E856C1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E4E59-35C4-4AC0-AEAB-7E3FC5DA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E4E59-35C4-4AC0-AEAB-7E3FC5DA05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9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8BCB-9C55-4669-B087-B9160B44A6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4CB5-8068-4346-9DC6-2048D2E1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ialmodelingprep.com/developer/docs/" TargetMode="External"/><Relationship Id="rId2" Type="http://schemas.openxmlformats.org/officeDocument/2006/relationships/hyperlink" Target="https://www1.nseindia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vestopedia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rgbClr val="00B050"/>
                </a:solidFill>
                <a:latin typeface="Arial Black" pitchFamily="34" charset="0"/>
              </a:rPr>
              <a:t>1. mean reversion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Mean reversion strategy is based on the concept that the high and low prices of an asset are a temporary phenomenon that revert to their mean value (average value) periodically. Identifying and defining a price range and implementing an algorithm based on it allows trades to be placed automatically when the price of an asset breaks in and out of its defined range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  <a:p>
            <a:r>
              <a:rPr lang="en-US" sz="1400" dirty="0"/>
              <a:t>Moving </a:t>
            </a:r>
            <a:r>
              <a:rPr lang="en-US" sz="1400" dirty="0" smtClean="0"/>
              <a:t>average </a:t>
            </a:r>
            <a:r>
              <a:rPr lang="en-US" sz="1400" dirty="0"/>
              <a:t>is calculated for every 20 ticks(records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Returns are calculated as (amount received as profit/amount invested)</a:t>
            </a:r>
          </a:p>
          <a:p>
            <a:r>
              <a:rPr lang="en-US" sz="1600" b="1" u="sng" dirty="0" smtClean="0"/>
              <a:t>Algorithm</a:t>
            </a:r>
            <a:r>
              <a:rPr lang="en-US" sz="1400" dirty="0" smtClean="0"/>
              <a:t>:</a:t>
            </a:r>
          </a:p>
          <a:p>
            <a:endParaRPr lang="en-US" sz="1400" dirty="0" smtClean="0"/>
          </a:p>
          <a:p>
            <a:r>
              <a:rPr lang="en-US" sz="1400" dirty="0" smtClean="0"/>
              <a:t>if</a:t>
            </a:r>
          </a:p>
          <a:p>
            <a:r>
              <a:rPr lang="en-US" sz="1400" dirty="0"/>
              <a:t>1.02 </a:t>
            </a:r>
            <a:r>
              <a:rPr lang="en-US" sz="1400" dirty="0" smtClean="0"/>
              <a:t>* current price &lt; moving average &lt; </a:t>
            </a:r>
            <a:r>
              <a:rPr lang="en-US" sz="1400" dirty="0"/>
              <a:t>1.05 </a:t>
            </a:r>
            <a:r>
              <a:rPr lang="en-US" sz="1400" dirty="0" smtClean="0"/>
              <a:t>* current price</a:t>
            </a:r>
          </a:p>
          <a:p>
            <a:r>
              <a:rPr lang="en-US" sz="1400" dirty="0" smtClean="0"/>
              <a:t>Then place a buy order</a:t>
            </a:r>
          </a:p>
          <a:p>
            <a:r>
              <a:rPr lang="en-US" sz="1400" dirty="0" smtClean="0"/>
              <a:t>And all the short positions should be covered for profit booking</a:t>
            </a:r>
          </a:p>
          <a:p>
            <a:r>
              <a:rPr lang="en-US" sz="1400" dirty="0" smtClean="0"/>
              <a:t>Because it is the lower position for short bands</a:t>
            </a:r>
          </a:p>
          <a:p>
            <a:endParaRPr lang="en-US" sz="1400" dirty="0" smtClean="0"/>
          </a:p>
          <a:p>
            <a:r>
              <a:rPr lang="en-US" sz="1400" dirty="0" smtClean="0"/>
              <a:t>or moving average &lt; </a:t>
            </a:r>
            <a:r>
              <a:rPr lang="en-US" sz="1400" dirty="0"/>
              <a:t>0.8 </a:t>
            </a:r>
            <a:r>
              <a:rPr lang="en-US" sz="1400" dirty="0" smtClean="0"/>
              <a:t>* current price</a:t>
            </a:r>
          </a:p>
          <a:p>
            <a:r>
              <a:rPr lang="en-US" sz="1400" dirty="0" smtClean="0"/>
              <a:t>Then also place a buy order</a:t>
            </a:r>
          </a:p>
          <a:p>
            <a:r>
              <a:rPr lang="en-US" sz="1400" dirty="0" smtClean="0"/>
              <a:t>Because it is the initiation of uptrend and it is going to be a larger band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822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5486400" cy="2209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NOTE:</a:t>
            </a:r>
          </a:p>
          <a:p>
            <a:r>
              <a:rPr lang="en-US" sz="1400" dirty="0" smtClean="0"/>
              <a:t>RED line denotes “Mark To Mark” price</a:t>
            </a:r>
          </a:p>
          <a:p>
            <a:r>
              <a:rPr lang="en-US" sz="1400" dirty="0" smtClean="0"/>
              <a:t>GREEN line denote 5 days volume weighted average price</a:t>
            </a:r>
          </a:p>
          <a:p>
            <a:r>
              <a:rPr lang="en-US" sz="1400" dirty="0" smtClean="0"/>
              <a:t>YELLOW line denotes 20 days volume weighted average price</a:t>
            </a:r>
          </a:p>
          <a:p>
            <a:r>
              <a:rPr lang="en-US" sz="1400" dirty="0" smtClean="0"/>
              <a:t>ORANGE dots are SELL</a:t>
            </a:r>
          </a:p>
          <a:p>
            <a:r>
              <a:rPr lang="en-US" sz="1400" dirty="0" smtClean="0"/>
              <a:t>BLUE dots are BUY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050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048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the vwap implementation on last two year data of the stock “Graphite India”.(blue dots are buys and orange dots are sell)</a:t>
            </a:r>
            <a:endParaRPr lang="en-US" dirty="0"/>
          </a:p>
        </p:txBody>
      </p:sp>
      <p:pic>
        <p:nvPicPr>
          <p:cNvPr id="7170" name="Picture 2" descr="C:\Users\Lenovo\Pictures\Screenshots\Screenshot (1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0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1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Lenovo\Pictures\Screenshots\Screenshot (1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821613" cy="5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34885" y="228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zoomed part of above graph for explaining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2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20980"/>
            <a:ext cx="739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Other TEST CASES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838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1.MRF</a:t>
            </a:r>
            <a:endParaRPr lang="en-US" dirty="0"/>
          </a:p>
        </p:txBody>
      </p:sp>
      <p:pic>
        <p:nvPicPr>
          <p:cNvPr id="9218" name="Picture 2" descr="C:\Users\Lenovo\Pictures\Screenshots\Screenshot (1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07532"/>
            <a:ext cx="8432800" cy="54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Lenovo\Pictures\Screenshots\Screenshot (2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6106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04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2.DHFL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7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3.TCS</a:t>
            </a:r>
            <a:endParaRPr lang="en-US" dirty="0"/>
          </a:p>
        </p:txBody>
      </p:sp>
      <p:pic>
        <p:nvPicPr>
          <p:cNvPr id="3" name="Picture 2" descr="C:\Users\Lenovo\Pictures\Screenshots\Screenshot (2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763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9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4.BAJFINANCE</a:t>
            </a:r>
            <a:endParaRPr lang="en-US" dirty="0"/>
          </a:p>
        </p:txBody>
      </p:sp>
      <p:pic>
        <p:nvPicPr>
          <p:cNvPr id="11267" name="Picture 3" descr="C:\Users\Lenovo\Pictures\Screenshots\Screenshot (2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7932"/>
            <a:ext cx="8915400" cy="58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4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05000"/>
            <a:ext cx="6400800" cy="4724400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NOTE: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We are studying trade only on data of puts of option chain of expiry 14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may 2020</a:t>
            </a:r>
          </a:p>
          <a:p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ALGORITHM: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Diff=0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While diff != n + 1: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Rate1=rate at strike price x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Rate2=rate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at strike price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x + diff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Rate3=rate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at strike price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x + 2 * diff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Diff++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Rate1 + Rate3 &lt; 2 * Rate2: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Then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Profit += 2 * Rate2 – Rate1 – Rate3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FEATURES: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complexity: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O(n^2) where n is the number of strikes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Space complexity: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O(n)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6764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Arial Black" pitchFamily="34" charset="0"/>
              </a:rPr>
              <a:t>3</a:t>
            </a:r>
            <a:r>
              <a:rPr lang="en-US" sz="1800" b="1" dirty="0" smtClean="0">
                <a:solidFill>
                  <a:srgbClr val="00B050"/>
                </a:solidFill>
                <a:latin typeface="Arial Black" pitchFamily="34" charset="0"/>
              </a:rPr>
              <a:t>.Bid Ask Spread</a:t>
            </a:r>
            <a:br>
              <a:rPr lang="en-US" sz="1800" b="1" dirty="0" smtClean="0">
                <a:solidFill>
                  <a:srgbClr val="00B050"/>
                </a:solidFill>
                <a:latin typeface="Arial Black" pitchFamily="34" charset="0"/>
              </a:rPr>
            </a:br>
            <a:r>
              <a:rPr lang="en-US" sz="1400" dirty="0" smtClean="0">
                <a:solidFill>
                  <a:srgbClr val="00B050"/>
                </a:solidFill>
                <a:latin typeface="+mn-lt"/>
              </a:rPr>
              <a:t>In option chain put writers are those who ask for a premium to purchase the share at the strike price to them</a:t>
            </a:r>
            <a:r>
              <a:rPr lang="en-US" sz="14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+mn-lt"/>
              </a:rPr>
              <a:t>if the price goes down and call writers are those who ask for a premium to buy the share at the strike price if the price goes up. The differences of rates at different strike prices can provide us non-risky profitable trades</a:t>
            </a:r>
            <a:endParaRPr lang="en-US" sz="18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2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Lenovo\Downloads\IMG_20200516_1357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63"/>
            <a:ext cx="8229600" cy="632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0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Pictures\Screenshots\Screenshot (2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458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3048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Puts data of nifty for 14</a:t>
            </a:r>
            <a:r>
              <a:rPr lang="en-US" baseline="30000" dirty="0" smtClean="0"/>
              <a:t>th</a:t>
            </a:r>
            <a:r>
              <a:rPr lang="en-US" dirty="0" smtClean="0"/>
              <a:t> may 2020 expiry on 11</a:t>
            </a:r>
            <a:r>
              <a:rPr lang="en-US" baseline="30000" dirty="0" smtClean="0"/>
              <a:t>th</a:t>
            </a:r>
            <a:r>
              <a:rPr lang="en-US" dirty="0" smtClean="0"/>
              <a:t> may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2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3143251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elif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95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* current price &gt; moving average &gt;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.9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* current price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then sell all the holdings and short the position 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as  it is the upper position of the short band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moving average &gt;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1.05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* current price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then also sell the holdings 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because it is going to be down trend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>
            <a:normAutofit/>
          </a:bodyPr>
          <a:lstStyle/>
          <a:p>
            <a:r>
              <a:rPr lang="en-US" sz="1600" b="1" u="sng" dirty="0" smtClean="0"/>
              <a:t>FEATURES OF ALGORITHM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Time complexity:</a:t>
            </a:r>
          </a:p>
          <a:p>
            <a:r>
              <a:rPr lang="en-US" sz="1400" dirty="0" smtClean="0"/>
              <a:t>(number of sell + number of buys)</a:t>
            </a:r>
          </a:p>
          <a:p>
            <a:r>
              <a:rPr lang="en-US" sz="1400" dirty="0" smtClean="0"/>
              <a:t>i:e O(m + n)</a:t>
            </a:r>
          </a:p>
          <a:p>
            <a:r>
              <a:rPr lang="en-US" sz="1400" dirty="0" smtClean="0"/>
              <a:t>Space complexity:</a:t>
            </a:r>
          </a:p>
          <a:p>
            <a:r>
              <a:rPr lang="en-US" sz="1400" dirty="0" smtClean="0"/>
              <a:t>(data of each traded day)</a:t>
            </a:r>
          </a:p>
          <a:p>
            <a:r>
              <a:rPr lang="en-US" sz="1400" dirty="0" smtClean="0"/>
              <a:t>i:e O(d)</a:t>
            </a:r>
          </a:p>
        </p:txBody>
      </p:sp>
    </p:spTree>
    <p:extLst>
      <p:ext uri="{BB962C8B-B14F-4D97-AF65-F5344CB8AC3E}">
        <p14:creationId xmlns:p14="http://schemas.microsoft.com/office/powerpoint/2010/main" val="390148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Pictures\Screenshots\Screenshot (3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1"/>
            <a:ext cx="8991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228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Suggested number of buys(blue) and sells(orange) at different strike rates for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enovo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09800"/>
            <a:ext cx="8181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4800"/>
            <a:ext cx="693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Strike prices with their premium and maximum profit trade</a:t>
            </a:r>
            <a:endParaRPr lang="en-US" dirty="0"/>
          </a:p>
        </p:txBody>
      </p:sp>
      <p:pic>
        <p:nvPicPr>
          <p:cNvPr id="4" name="Picture 2" descr="C:\Users\Lenovo\Pictures\Screenshots\Screenshot (3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1896"/>
            <a:ext cx="7221538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69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REFERENCES:</a:t>
            </a:r>
          </a:p>
          <a:p>
            <a:r>
              <a:rPr lang="en-US" sz="2400" dirty="0">
                <a:hlinkClick r:id="rId2"/>
              </a:rPr>
              <a:t>https://www1.nseindia.com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hlinkClick r:id="rId3"/>
              </a:rPr>
              <a:t>https://financialmodelingprep.com/developer/docs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>
                <a:hlinkClick r:id="rId4"/>
              </a:rPr>
              <a:t>https://www.investopedia.com/</a:t>
            </a:r>
            <a:endParaRPr lang="en-US" sz="2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</a:t>
            </a:r>
            <a:endParaRPr lang="en-US" dirty="0"/>
          </a:p>
        </p:txBody>
      </p:sp>
      <p:pic>
        <p:nvPicPr>
          <p:cNvPr id="1026" name="Picture 2" descr="C:\Users\Lenovo\Pictures\Screenshots\Screenshot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2209800"/>
            <a:ext cx="7766051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1295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the mean reversion implementation on last two year data of the stock “Graphite India”.(blue dots are buys and orange dots are sell)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0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Pictures\Screenshots\Screenshot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954838" cy="50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95984" y="794266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zoomed part of above graph for explaining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739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Other TEST CASES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MRF</a:t>
            </a:r>
            <a:endParaRPr lang="en-US" dirty="0"/>
          </a:p>
        </p:txBody>
      </p:sp>
      <p:pic>
        <p:nvPicPr>
          <p:cNvPr id="3074" name="Picture 2" descr="C:\Users\Lenovo\Pictures\Screenshots\Screensho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8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2.DHFL</a:t>
            </a:r>
            <a:endParaRPr lang="en-US" dirty="0"/>
          </a:p>
        </p:txBody>
      </p:sp>
      <p:pic>
        <p:nvPicPr>
          <p:cNvPr id="4098" name="Picture 2" descr="C:\Users\Lenovo\Pictures\Screenshots\Screenshot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0562"/>
            <a:ext cx="8534400" cy="586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5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enovo\Pictures\Screenshots\Screenshot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34400" cy="56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8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3.TCS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8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enovo\Pictures\Screenshots\Screenshot (1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5" y="674132"/>
            <a:ext cx="9046905" cy="580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304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4.BAJFINANCE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8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solidFill>
                  <a:srgbClr val="00B050"/>
                </a:solidFill>
                <a:latin typeface="Arial Black" pitchFamily="34" charset="0"/>
              </a:rPr>
              <a:t>2.Volume Weighted Average Price</a:t>
            </a:r>
            <a:br>
              <a:rPr lang="en-US" sz="1800" b="1" dirty="0" smtClean="0">
                <a:solidFill>
                  <a:srgbClr val="00B050"/>
                </a:solidFill>
                <a:latin typeface="Arial Black" pitchFamily="34" charset="0"/>
              </a:rPr>
            </a:br>
            <a:r>
              <a:rPr lang="en-US" sz="14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400" dirty="0">
                <a:solidFill>
                  <a:srgbClr val="00B050"/>
                </a:solidFill>
                <a:latin typeface="+mn-lt"/>
              </a:rPr>
            </a:br>
            <a:r>
              <a:rPr lang="en-US" sz="1400" dirty="0">
                <a:solidFill>
                  <a:srgbClr val="00B050"/>
                </a:solidFill>
                <a:latin typeface="+mn-lt"/>
              </a:rPr>
              <a:t>Volume-weighted average price strategy breaks up a large order and releases dynamically determined smaller chunks of the order to the market using stock-specific historical volume profiles. The aim is to execute the order close to the volume-weighted average price (VWAP)</a:t>
            </a:r>
            <a:br>
              <a:rPr lang="en-US" sz="1400" dirty="0">
                <a:solidFill>
                  <a:srgbClr val="00B050"/>
                </a:solidFill>
                <a:latin typeface="+mn-lt"/>
              </a:rPr>
            </a:br>
            <a:endParaRPr lang="en-US" sz="1800" b="1" dirty="0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17526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ALGORITHM: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wap=</a:t>
            </a:r>
            <a:r>
              <a:rPr lang="it-IT" sz="1400" i="1" dirty="0"/>
              <a:t>averageprice= E (price*volume)/ E </a:t>
            </a:r>
            <a:r>
              <a:rPr lang="it-IT" sz="1400" i="1" dirty="0" smtClean="0"/>
              <a:t>volume</a:t>
            </a:r>
          </a:p>
          <a:p>
            <a:r>
              <a:rPr lang="it-IT" sz="1400" i="1" dirty="0" smtClean="0">
                <a:solidFill>
                  <a:schemeClr val="bg1">
                    <a:lumMod val="50000"/>
                  </a:schemeClr>
                </a:solidFill>
              </a:rPr>
              <a:t>If vwap of 5d crosses 20d vwap then place the order </a:t>
            </a:r>
          </a:p>
          <a:p>
            <a:r>
              <a:rPr lang="it-IT" sz="1400" i="1" dirty="0" smtClean="0">
                <a:solidFill>
                  <a:schemeClr val="bg1">
                    <a:lumMod val="50000"/>
                  </a:schemeClr>
                </a:solidFill>
              </a:rPr>
              <a:t>if vwap[5d]&gt;vwap[20d]:</a:t>
            </a:r>
          </a:p>
          <a:p>
            <a:r>
              <a:rPr lang="it-IT" sz="1400" i="1" dirty="0" smtClean="0">
                <a:solidFill>
                  <a:schemeClr val="bg1">
                    <a:lumMod val="50000"/>
                  </a:schemeClr>
                </a:solidFill>
              </a:rPr>
              <a:t>Then its a buy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lse:</a:t>
            </a:r>
            <a:r>
              <a:rPr lang="it-IT" sz="1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1400" i="1" dirty="0" smtClean="0">
                <a:solidFill>
                  <a:schemeClr val="bg1">
                    <a:lumMod val="50000"/>
                  </a:schemeClr>
                </a:solidFill>
              </a:rPr>
              <a:t>it will be a sell</a:t>
            </a:r>
            <a:endParaRPr lang="en-US" sz="1400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3657600"/>
            <a:ext cx="6400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FEATURES OF ALGORITHM:</a:t>
            </a:r>
          </a:p>
          <a:p>
            <a:r>
              <a:rPr lang="en-US" sz="1400" dirty="0" smtClean="0"/>
              <a:t>Time complexity:</a:t>
            </a:r>
          </a:p>
          <a:p>
            <a:r>
              <a:rPr lang="en-US" sz="1400" dirty="0" smtClean="0"/>
              <a:t>(number of sell + number of buys)</a:t>
            </a:r>
          </a:p>
          <a:p>
            <a:r>
              <a:rPr lang="en-US" sz="1400" dirty="0" smtClean="0"/>
              <a:t>i:e O(m + n)</a:t>
            </a:r>
          </a:p>
          <a:p>
            <a:r>
              <a:rPr lang="en-US" sz="1400" dirty="0" smtClean="0"/>
              <a:t>Space complexity:</a:t>
            </a:r>
          </a:p>
          <a:p>
            <a:r>
              <a:rPr lang="en-US" sz="1400" dirty="0" smtClean="0"/>
              <a:t>(data of each traded day)</a:t>
            </a:r>
          </a:p>
          <a:p>
            <a:r>
              <a:rPr lang="en-US" sz="1400" dirty="0" smtClean="0"/>
              <a:t>i:e O(d)</a:t>
            </a:r>
          </a:p>
        </p:txBody>
      </p:sp>
    </p:spTree>
    <p:extLst>
      <p:ext uri="{BB962C8B-B14F-4D97-AF65-F5344CB8AC3E}">
        <p14:creationId xmlns:p14="http://schemas.microsoft.com/office/powerpoint/2010/main" val="40384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485</Words>
  <Application>Microsoft Office PowerPoint</Application>
  <PresentationFormat>On-screen Show (4:3)</PresentationFormat>
  <Paragraphs>89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1. mean reversion  Mean reversion strategy is based on the concept that the high and low prices of an asset are a temporary phenomenon that revert to their mean value (average value) periodically. Identifying and defining a price range and implementing an algorithm based on it allows trades to be placed automatically when the price of an asset breaks in and out of its defined range</vt:lpstr>
      <vt:lpstr>elif .95 * current price &gt; moving average &gt; .9 * current price  then sell all the holdings and short the position  as  it is the upper position of the short band   or moving average &gt; 1.05 * current price  then also sell the holdings  because it is going to be down trend  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2.Volume Weighted Average Price  Volume-weighted average price strategy breaks up a large order and releases dynamically determined smaller chunks of the order to the market using stock-specific historical volume profiles. The aim is to execute the order close to the volume-weighted average price (VWAP) 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3.Bid Ask Spread In option chain put writers are those who ask for a premium to purchase the share at the strike price to them if the price goes down and call writers are those who ask for a premium to buy the share at the strike price if the price goes up. The differences of rates at different strike prices can provide us non-risky profitable trades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mean reversion  Mean reversion strategy is based on the concept that the high and low prices of an asset are a temporary phenomenon that revert to their mean value (average value) periodically. Identifying and defining a price range and implementing an algorithm based on it allows trades to be placed automatically when the price of an asset breaks in and out of its defined range</dc:title>
  <dc:creator>Lenovo</dc:creator>
  <cp:lastModifiedBy>Lenovo</cp:lastModifiedBy>
  <cp:revision>21</cp:revision>
  <dcterms:created xsi:type="dcterms:W3CDTF">2020-05-14T11:51:34Z</dcterms:created>
  <dcterms:modified xsi:type="dcterms:W3CDTF">2020-05-21T11:07:36Z</dcterms:modified>
</cp:coreProperties>
</file>