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Garamond" panose="02020404030301010803" pitchFamily="18" charset="0"/>
      <p:regular r:id="rId22"/>
      <p:bold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jr4w1Ray9ITQFiB+HB92Nj1Tyc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07267C-2625-433E-9573-CBACF9DCB87E}">
  <a:tblStyle styleId="{0007267C-2625-433E-9573-CBACF9DCB87E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57F0F60-F634-45C1-AC20-E3970ECFE89A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E146A61-3F1E-4A09-96C4-C19CD75E88BA}" styleName="Table_2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98A233-2F90-4BF2-BEB8-CA3737A6A506}" styleName="Table_3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A71A88-AC21-4571-96A0-751CD458DD91}" styleName="Table_4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3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1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1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1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1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1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23;p19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sz="6800" b="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7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1" name="Google Shape;111;p27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1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9" name="Google Shape;49;p1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50;p1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51;p1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52;p18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b="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21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4" name="Google Shape;64;p21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" name="Google Shape;65;p21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" name="Google Shape;66;p21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dt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ft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sldNum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6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;p17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30;p1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" descr="abstract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952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"/>
          <p:cNvSpPr txBox="1">
            <a:spLocks noGrp="1"/>
          </p:cNvSpPr>
          <p:nvPr>
            <p:ph type="ctrTitle"/>
          </p:nvPr>
        </p:nvSpPr>
        <p:spPr>
          <a:xfrm>
            <a:off x="7413171" y="2420774"/>
            <a:ext cx="3333490" cy="136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CEDAA"/>
              </a:buClr>
              <a:buSzPts val="4400"/>
              <a:buFont typeface="Century Gothic"/>
              <a:buNone/>
            </a:pPr>
            <a:r>
              <a:rPr lang="en-GB" sz="4400" dirty="0">
                <a:solidFill>
                  <a:srgbClr val="FCEDAA"/>
                </a:solidFill>
              </a:rPr>
              <a:t>SANDKART</a:t>
            </a:r>
            <a:endParaRPr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6033793" y="3876638"/>
            <a:ext cx="47751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87"/>
              <a:buNone/>
            </a:pPr>
            <a:r>
              <a:rPr lang="en-GB" sz="1487" b="1">
                <a:solidFill>
                  <a:srgbClr val="DBECD3"/>
                </a:solidFill>
              </a:rPr>
              <a:t>GROUP&lt;43&gt; DATA STRATEGISTS</a:t>
            </a:r>
            <a:endParaRPr sz="210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87"/>
              <a:buNone/>
            </a:pPr>
            <a:r>
              <a:rPr lang="en-GB" sz="1487" b="1">
                <a:solidFill>
                  <a:srgbClr val="FF0000"/>
                </a:solidFill>
              </a:rPr>
              <a:t>ARSHAD ABBAS SHAHABUDDIN </a:t>
            </a:r>
            <a:r>
              <a:rPr lang="en-GB" sz="1487" b="1">
                <a:solidFill>
                  <a:srgbClr val="00FF00"/>
                </a:solidFill>
              </a:rPr>
              <a:t>||</a:t>
            </a:r>
            <a:r>
              <a:rPr lang="en-GB" sz="1487" b="1">
                <a:solidFill>
                  <a:srgbClr val="FF0000"/>
                </a:solidFill>
              </a:rPr>
              <a:t> ARYAN GD SINGH </a:t>
            </a:r>
            <a:r>
              <a:rPr lang="en-GB" sz="1487" b="1">
                <a:solidFill>
                  <a:srgbClr val="00FF00"/>
                </a:solidFill>
              </a:rPr>
              <a:t>||</a:t>
            </a:r>
            <a:r>
              <a:rPr lang="en-GB" sz="1487" b="1">
                <a:solidFill>
                  <a:srgbClr val="FF0000"/>
                </a:solidFill>
              </a:rPr>
              <a:t> ANSH MITTAL </a:t>
            </a:r>
            <a:r>
              <a:rPr lang="en-GB" sz="1487" b="1">
                <a:solidFill>
                  <a:srgbClr val="00FF00"/>
                </a:solidFill>
              </a:rPr>
              <a:t>||</a:t>
            </a:r>
            <a:r>
              <a:rPr lang="en-GB" sz="1487" b="1">
                <a:solidFill>
                  <a:srgbClr val="FF0000"/>
                </a:solidFill>
              </a:rPr>
              <a:t> BHASKAR </a:t>
            </a:r>
            <a:r>
              <a:rPr lang="en-GB" sz="1487" b="1">
                <a:solidFill>
                  <a:srgbClr val="00FF00"/>
                </a:solidFill>
              </a:rPr>
              <a:t>||</a:t>
            </a:r>
            <a:r>
              <a:rPr lang="en-GB" sz="1487" b="1">
                <a:solidFill>
                  <a:srgbClr val="FF0000"/>
                </a:solidFill>
              </a:rPr>
              <a:t> SAURABH PRASAD</a:t>
            </a:r>
            <a:endParaRPr sz="210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55"/>
              <a:buNone/>
            </a:pPr>
            <a:endParaRPr sz="855">
              <a:solidFill>
                <a:schemeClr val="lt1"/>
              </a:solidFill>
            </a:endParaRPr>
          </a:p>
        </p:txBody>
      </p:sp>
      <p:pic>
        <p:nvPicPr>
          <p:cNvPr id="123" name="Google Shape;123;p1" descr="Blue and Red Shopping Cart Logo | GraphicSpring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20233" y="2107884"/>
            <a:ext cx="1853293" cy="1853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350"/>
              </a:buClr>
              <a:buSzPts val="4000"/>
              <a:buFont typeface="Century Gothic"/>
              <a:buNone/>
            </a:pPr>
            <a:r>
              <a:rPr lang="en-GB" dirty="0">
                <a:solidFill>
                  <a:srgbClr val="194350"/>
                </a:solidFill>
              </a:rPr>
              <a:t>SANDKART EMPLOYEE</a:t>
            </a:r>
            <a:endParaRPr dirty="0"/>
          </a:p>
        </p:txBody>
      </p:sp>
      <p:graphicFrame>
        <p:nvGraphicFramePr>
          <p:cNvPr id="182" name="Google Shape;182;p10"/>
          <p:cNvGraphicFramePr/>
          <p:nvPr/>
        </p:nvGraphicFramePr>
        <p:xfrm>
          <a:off x="1453242" y="2014194"/>
          <a:ext cx="9671950" cy="2601010"/>
        </p:xfrm>
        <a:graphic>
          <a:graphicData uri="http://schemas.openxmlformats.org/drawingml/2006/table">
            <a:tbl>
              <a:tblPr firstRow="1" bandRow="1">
                <a:noFill/>
                <a:tableStyleId>{DE146A61-3F1E-4A09-96C4-C19CD75E88BA}</a:tableStyleId>
              </a:tblPr>
              <a:tblGrid>
                <a:gridCol w="483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GB" sz="1400"/>
                        <a:t>KEY QUESTIONS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GB" sz="1400"/>
                        <a:t>HOW DATABASE WILL HELP ANSWER THESE QUESTIONS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u="none" strike="noStrike">
                          <a:solidFill>
                            <a:srgbClr val="000000"/>
                          </a:solidFill>
                        </a:rPr>
                        <a:t>To view the number of working days.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u="none" strike="noStrike">
                          <a:solidFill>
                            <a:srgbClr val="000000"/>
                          </a:solidFill>
                        </a:rPr>
                        <a:t>To check their </a:t>
                      </a:r>
                      <a:r>
                        <a:rPr lang="en-GB" sz="1800">
                          <a:solidFill>
                            <a:srgbClr val="000000"/>
                          </a:solidFill>
                        </a:rPr>
                        <a:t>annual increment/bonus.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u="none" strike="noStrike">
                          <a:solidFill>
                            <a:srgbClr val="000000"/>
                          </a:solidFill>
                        </a:rPr>
                        <a:t>To whom are they answerable for their work.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Company hierarchy, Employee : Name, ID, department.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u="none" strike="noStrike">
                          <a:solidFill>
                            <a:srgbClr val="000000"/>
                          </a:solidFill>
                        </a:rPr>
                        <a:t>To know the source of communication among various departments.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Employee : Name, ID, department.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350"/>
              </a:buClr>
              <a:buSzPts val="4000"/>
              <a:buFont typeface="Century Gothic"/>
              <a:buNone/>
            </a:pPr>
            <a:r>
              <a:rPr lang="en-GB">
                <a:solidFill>
                  <a:srgbClr val="194350"/>
                </a:solidFill>
              </a:rPr>
              <a:t>DELIVERY EXECUTIVES</a:t>
            </a:r>
            <a:endParaRPr/>
          </a:p>
        </p:txBody>
      </p:sp>
      <p:graphicFrame>
        <p:nvGraphicFramePr>
          <p:cNvPr id="188" name="Google Shape;188;p11"/>
          <p:cNvGraphicFramePr/>
          <p:nvPr/>
        </p:nvGraphicFramePr>
        <p:xfrm>
          <a:off x="1142999" y="172976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{4C98A233-2F90-4BF2-BEB8-CA3737A6A506}</a:tableStyleId>
              </a:tblPr>
              <a:tblGrid>
                <a:gridCol w="51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KEY QUESTIONS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GB" sz="1400"/>
                        <a:t>HOW DATABASE WILL HELP ANSWER THESE QUESTIONS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</a:rPr>
                        <a:t>T</a:t>
                      </a:r>
                      <a:r>
                        <a:rPr lang="en-GB" sz="1600" b="0" u="none" strike="noStrike">
                          <a:solidFill>
                            <a:srgbClr val="000000"/>
                          </a:solidFill>
                        </a:rPr>
                        <a:t>o find the number of remaining order deliveries to be done by him on any day. </a:t>
                      </a:r>
                      <a:endParaRPr sz="1200" b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94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</a:rPr>
                        <a:t>To </a:t>
                      </a:r>
                      <a:r>
                        <a:rPr lang="en-GB" sz="1600" b="0" u="none" strike="noStrike">
                          <a:solidFill>
                            <a:srgbClr val="000000"/>
                          </a:solidFill>
                        </a:rPr>
                        <a:t>view the list of the scheduled shipments to be done on a particular day.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</a:rPr>
                        <a:t>T</a:t>
                      </a:r>
                      <a:r>
                        <a:rPr lang="en-GB" sz="1600" b="0" u="none" strike="noStrike">
                          <a:solidFill>
                            <a:srgbClr val="000000"/>
                          </a:solidFill>
                        </a:rPr>
                        <a:t>his includes (type of product, destination address, phone number of the buyer, mode of payment, etc) for each product. </a:t>
                      </a:r>
                      <a:endParaRPr sz="1200" b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GB" sz="1600" b="0" u="none" strike="noStrike">
                          <a:solidFill>
                            <a:srgbClr val="000000"/>
                          </a:solidFill>
                        </a:rPr>
                        <a:t>To view the total wallet balance. (including tips and salaries earned by him. )</a:t>
                      </a:r>
                      <a:endParaRPr sz="1200" b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Delivery Executives Account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1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GB" sz="1600" b="0" u="none" strike="noStrike">
                          <a:solidFill>
                            <a:srgbClr val="000000"/>
                          </a:solidFill>
                        </a:rPr>
                        <a:t>To view his ratings given by the customers. </a:t>
                      </a:r>
                      <a:endParaRPr sz="1200" b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Delivery rating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32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u="none" strike="noStrike">
                          <a:solidFill>
                            <a:srgbClr val="000000"/>
                          </a:solidFill>
                        </a:rPr>
                        <a:t>To cancel the order if any of the orders can not be delivered due to any reason.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GB" sz="1600" b="0" u="none" strike="noStrike">
                          <a:solidFill>
                            <a:srgbClr val="000000"/>
                          </a:solidFill>
                        </a:rPr>
                        <a:t>or example, if the provided information is wrong, buyer denies to receive, etc.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Customer : Name, ID, Address (Delivery Location)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350"/>
              </a:buClr>
              <a:buSzPts val="4000"/>
              <a:buFont typeface="Century Gothic"/>
              <a:buNone/>
            </a:pPr>
            <a:r>
              <a:rPr lang="en-GB">
                <a:solidFill>
                  <a:srgbClr val="194350"/>
                </a:solidFill>
              </a:rPr>
              <a:t>CUSTOMER SERVICE</a:t>
            </a:r>
            <a:endParaRPr/>
          </a:p>
        </p:txBody>
      </p:sp>
      <p:graphicFrame>
        <p:nvGraphicFramePr>
          <p:cNvPr id="194" name="Google Shape;194;p12"/>
          <p:cNvGraphicFramePr/>
          <p:nvPr/>
        </p:nvGraphicFramePr>
        <p:xfrm>
          <a:off x="1472231" y="1927554"/>
          <a:ext cx="9925700" cy="4707106"/>
        </p:xfrm>
        <a:graphic>
          <a:graphicData uri="http://schemas.openxmlformats.org/drawingml/2006/table">
            <a:tbl>
              <a:tblPr firstRow="1" bandRow="1">
                <a:noFill/>
                <a:tableStyleId>{0007267C-2625-433E-9573-CBACF9DCB87E}</a:tableStyleId>
              </a:tblPr>
              <a:tblGrid>
                <a:gridCol w="443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/>
                        <a:t>KEY QUESTIONS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/>
                        <a:t>HOW DATABASE WILL HELP ANSWER THESE QUESTIONS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Wrong order delivered.</a:t>
                      </a:r>
                      <a:endParaRPr sz="250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9144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/>
                        <a:t>Customer name,id,email,phone number,product name,id,size,color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6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Payment related queries.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9144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transaction no. , transaction method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Damaged/used product delivered.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9144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/>
                        <a:t>Customer name,id,email,phone number,product name,id,size,color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Tracking of the order.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9144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Time and date of order placed and delivered.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Delivery executive misbehaving.(bad service)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9144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Queries of the customers, chat with customers, refund/return.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Coupon/cashback related queries.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9144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/>
                        <a:t>product name,id,size,color,discount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350"/>
              </a:buClr>
              <a:buSzPts val="4000"/>
              <a:buFont typeface="Century Gothic"/>
              <a:buNone/>
            </a:pPr>
            <a:r>
              <a:rPr lang="en-GB">
                <a:solidFill>
                  <a:srgbClr val="194350"/>
                </a:solidFill>
              </a:rPr>
              <a:t>OWNERS/INVESTORS</a:t>
            </a:r>
            <a:endParaRPr/>
          </a:p>
        </p:txBody>
      </p:sp>
      <p:graphicFrame>
        <p:nvGraphicFramePr>
          <p:cNvPr id="200" name="Google Shape;200;p13"/>
          <p:cNvGraphicFramePr/>
          <p:nvPr/>
        </p:nvGraphicFramePr>
        <p:xfrm>
          <a:off x="1356177" y="2014194"/>
          <a:ext cx="9479650" cy="3510340"/>
        </p:xfrm>
        <a:graphic>
          <a:graphicData uri="http://schemas.openxmlformats.org/drawingml/2006/table">
            <a:tbl>
              <a:tblPr firstRow="1" bandRow="1">
                <a:noFill/>
                <a:tableStyleId>{CBA71A88-AC21-4571-96A0-751CD458DD91}</a:tableStyleId>
              </a:tblPr>
              <a:tblGrid>
                <a:gridCol w="47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KEY QUESTIONS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GB" sz="1400"/>
                        <a:t>HOW DATABASE WILL HELP ANSWER THESE QUESTIONS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>
                          <a:solidFill>
                            <a:schemeClr val="dk1"/>
                          </a:solidFill>
                        </a:rPr>
                        <a:t>What products are in demand.</a:t>
                      </a:r>
                      <a:endParaRPr sz="1800" b="0" i="0" u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No. of sales, product rating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u="none" strike="noStrike">
                          <a:solidFill>
                            <a:schemeClr val="dk1"/>
                          </a:solidFill>
                        </a:rPr>
                        <a:t>What category of products is most profitable.</a:t>
                      </a:r>
                      <a:endParaRPr sz="1800" b="0" i="0" u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i="0" u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Price(seller), Price(buyer), No. of sales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u="none" strike="noStrike">
                          <a:solidFill>
                            <a:schemeClr val="dk1"/>
                          </a:solidFill>
                        </a:rPr>
                        <a:t>Which locations are important for business.</a:t>
                      </a:r>
                      <a:endParaRPr sz="1800" b="0" i="0" u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i="0" u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Customer location, Price(buyer), No. of sales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u="none" strike="noStrike">
                          <a:solidFill>
                            <a:schemeClr val="dk1"/>
                          </a:solidFill>
                        </a:rPr>
                        <a:t>Which age demographic buys which products.</a:t>
                      </a:r>
                      <a:endParaRPr sz="1800" b="0" i="0" u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i="0" u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Price(buyer), No. of sales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u="none" strike="noStrike">
                          <a:solidFill>
                            <a:schemeClr val="dk1"/>
                          </a:solidFill>
                        </a:rPr>
                        <a:t>Which suppliers are trustworthy.</a:t>
                      </a:r>
                      <a:endParaRPr sz="1800" b="0" i="0" u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i="0" u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Customer age, Product type, Supplier rating, No. of sales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350"/>
              </a:buClr>
              <a:buSzPts val="4000"/>
              <a:buFont typeface="Century Gothic"/>
              <a:buNone/>
            </a:pPr>
            <a:r>
              <a:rPr lang="en-GB">
                <a:solidFill>
                  <a:srgbClr val="194350"/>
                </a:solidFill>
              </a:rPr>
              <a:t>ADVERTISERS</a:t>
            </a:r>
            <a:endParaRPr/>
          </a:p>
        </p:txBody>
      </p:sp>
      <p:graphicFrame>
        <p:nvGraphicFramePr>
          <p:cNvPr id="206" name="Google Shape;206;p14"/>
          <p:cNvGraphicFramePr/>
          <p:nvPr/>
        </p:nvGraphicFramePr>
        <p:xfrm>
          <a:off x="1066800" y="2103438"/>
          <a:ext cx="10058400" cy="3241100"/>
        </p:xfrm>
        <a:graphic>
          <a:graphicData uri="http://schemas.openxmlformats.org/drawingml/2006/table">
            <a:tbl>
              <a:tblPr firstRow="1" bandRow="1">
                <a:noFill/>
                <a:tableStyleId>{657F0F60-F634-45C1-AC20-E3970ECFE89A}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KEY QUESTIONS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GB" sz="1400"/>
                        <a:t>HOW DATABASE WILL HELP ANSWER THESE QUESTIONS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>
                          <a:solidFill>
                            <a:schemeClr val="dk1"/>
                          </a:solidFill>
                        </a:rPr>
                        <a:t>How much will the company help promote their products.</a:t>
                      </a:r>
                      <a:endParaRPr sz="1800" b="0" i="0" u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No. of sales, Customer location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u="none" strike="noStrike">
                          <a:solidFill>
                            <a:schemeClr val="dk1"/>
                          </a:solidFill>
                        </a:rPr>
                        <a:t>Which products are worth advertising.</a:t>
                      </a:r>
                      <a:endParaRPr sz="1800" b="0" i="0" u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i="0" u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No. of sales, Price(buyer), Price(seller)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u="none" strike="noStrike">
                          <a:solidFill>
                            <a:schemeClr val="dk1"/>
                          </a:solidFill>
                        </a:rPr>
                        <a:t>What locations the company can reach.</a:t>
                      </a:r>
                      <a:endParaRPr sz="1800" b="0" i="0" u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i="0" u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Customer location, No. of sales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u="none" strike="noStrike">
                          <a:solidFill>
                            <a:schemeClr val="dk1"/>
                          </a:solidFill>
                        </a:rPr>
                        <a:t>What is the age demographic of the buyers.</a:t>
                      </a:r>
                      <a:endParaRPr sz="1800" b="0" i="0" u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i="0" u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Customer age, Price(buyer), product type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u="none" strike="noStrike">
                          <a:solidFill>
                            <a:schemeClr val="dk1"/>
                          </a:solidFill>
                        </a:rPr>
                        <a:t>What kind of products should the company develop.</a:t>
                      </a:r>
                      <a:endParaRPr sz="1800" b="0" i="0" u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i="0" u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Product rating, No. of sales, Price(buyer), Price(seller)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350"/>
              </a:buClr>
              <a:buSzPts val="4000"/>
              <a:buFont typeface="Century Gothic"/>
              <a:buNone/>
            </a:pPr>
            <a:r>
              <a:rPr lang="en-GB">
                <a:solidFill>
                  <a:srgbClr val="194350"/>
                </a:solidFill>
              </a:rPr>
              <a:t>BRIEF DESCRIPTION</a:t>
            </a:r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 b="0" i="0" u="none" strike="noStrike" dirty="0">
                <a:solidFill>
                  <a:srgbClr val="000000"/>
                </a:solidFill>
                <a:sym typeface="Century Gothic"/>
              </a:rPr>
              <a:t>We as a group have decided to create the project around a large retail store like SandKart. We feel that SandKart is a broad service based platform that with the help of a database communicate with all its stakeholders. As the field of e-commerce is rising the mode of online shopping is gaining a lot of attention. The transaction of money that takes place is quite easy in the mode of online shopping and in the case of refunds as well. </a:t>
            </a:r>
            <a:endParaRPr sz="2400" b="0" dirty="0">
              <a:sym typeface="Century Gothic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600"/>
              <a:buChar char="◦"/>
            </a:pPr>
            <a:br>
              <a:rPr lang="en-GB" sz="600" dirty="0"/>
            </a:br>
            <a:endParaRPr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350"/>
              </a:buClr>
              <a:buSzPts val="4000"/>
              <a:buFont typeface="Century Gothic"/>
              <a:buNone/>
            </a:pPr>
            <a:r>
              <a:rPr lang="en-GB" dirty="0">
                <a:solidFill>
                  <a:srgbClr val="194350"/>
                </a:solidFill>
              </a:rPr>
              <a:t>SANDKART STAKEHOLDERS</a:t>
            </a:r>
            <a:endParaRPr dirty="0"/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GB" sz="2800" dirty="0"/>
              <a:t> CUSTOMERS (BUYERS)</a:t>
            </a:r>
            <a:endParaRPr dirty="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GB" sz="2800" dirty="0"/>
              <a:t> CUSTOMERS (SELLERS)</a:t>
            </a:r>
            <a:endParaRPr dirty="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GB" sz="2800" dirty="0"/>
              <a:t> DELIVERY EXECUTIVES</a:t>
            </a:r>
            <a:endParaRPr dirty="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GB" sz="2800" dirty="0"/>
              <a:t> SANDKART EMPLOYEES</a:t>
            </a:r>
            <a:endParaRPr dirty="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GB" sz="2800" dirty="0"/>
              <a:t> CUSTOMER SERVICE</a:t>
            </a:r>
            <a:endParaRPr dirty="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GB" sz="2800" dirty="0"/>
              <a:t> ADVERTISERS</a:t>
            </a:r>
            <a:endParaRPr dirty="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GB" sz="2800" dirty="0"/>
              <a:t> OWNERS/INVESTORS</a:t>
            </a:r>
            <a:endParaRPr dirty="0"/>
          </a:p>
        </p:txBody>
      </p:sp>
      <p:pic>
        <p:nvPicPr>
          <p:cNvPr id="136" name="Google Shape;136;p3" descr="5 Steps for Better IT Stakeholder Management and Communicati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103120"/>
            <a:ext cx="5314950" cy="376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350"/>
              </a:buClr>
              <a:buSzPts val="4000"/>
              <a:buFont typeface="Century Gothic"/>
              <a:buNone/>
            </a:pPr>
            <a:r>
              <a:rPr lang="en-GB">
                <a:solidFill>
                  <a:srgbClr val="194350"/>
                </a:solidFill>
              </a:rPr>
              <a:t>ROLE OF STAKEHOLDERS</a:t>
            </a: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 b="0" i="0" u="none" strike="noStrik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Buyers would buy the products</a:t>
            </a:r>
            <a:endParaRPr sz="1800" b="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lvl="0" indent="-1828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 b="0" i="0" u="none" strike="noStrik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Suppliers/SandKart Executives put products for sale</a:t>
            </a:r>
            <a:endParaRPr sz="1800" b="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lvl="0" indent="-1828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 b="0" i="0" u="none" strike="noStrik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Delivery Executive would deliver the product to the Buyer based on their location</a:t>
            </a:r>
            <a:endParaRPr sz="1800" b="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lvl="0" indent="-1828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 b="0" i="0" u="none" strike="noStrik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SandKart Employees would make sure the store works and adding their functionalities and also interact with the advertisers.</a:t>
            </a:r>
            <a:endParaRPr sz="1800" b="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lvl="0" indent="-1828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 b="0" i="0" u="none" strike="noStrik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Advertisers are other companies that want to use the store as a platform for advertising their products.</a:t>
            </a:r>
            <a:endParaRPr sz="1800" b="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lvl="0" indent="-1828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 b="0" i="0" u="none" strike="noStrik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Owners would manage the pay and other aspects of the SandKart Store and its employees.</a:t>
            </a:r>
            <a:endParaRPr sz="1800" b="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p4" descr="Stakeholder Management: A Key to Project Success - PMP Certification Exam  Prep &amp; Training - Velocitea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1243" y="642594"/>
            <a:ext cx="2813957" cy="146052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350"/>
              </a:buClr>
              <a:buSzPts val="4000"/>
              <a:buFont typeface="Century Gothic"/>
              <a:buNone/>
            </a:pPr>
            <a:r>
              <a:rPr lang="en-GB">
                <a:solidFill>
                  <a:srgbClr val="194350"/>
                </a:solidFill>
              </a:rPr>
              <a:t>CONSTRAINTS</a:t>
            </a:r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GB" sz="2800" b="0" i="0" u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Price Range cannot be negative </a:t>
            </a:r>
            <a:endParaRPr sz="2000" b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lvl="0" indent="-18288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GB" sz="2800" b="0" i="0" u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age of the person should be greater than 18</a:t>
            </a:r>
            <a:endParaRPr sz="2000" b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lvl="0" indent="-18288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GB" sz="2800" b="0" i="0" u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Constraint of the location of the user with regard to the delivery executive</a:t>
            </a:r>
            <a:endParaRPr sz="2000" b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lvl="0" indent="-18288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GB" sz="2800" b="0" i="0" u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10 Days refund period</a:t>
            </a:r>
            <a:endParaRPr sz="2000" b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" name="Google Shape;150;p5" descr="7 Must Be 18 &amp; Over to Purchase LOGIC Ecigs ideas | logic, ecig, 18t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7300" y="3967506"/>
            <a:ext cx="224790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 descr="Return Policy | Mia Mbili Stor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3967507"/>
            <a:ext cx="22479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350"/>
              </a:buClr>
              <a:buSzPts val="4000"/>
              <a:buFont typeface="Century Gothic"/>
              <a:buNone/>
            </a:pPr>
            <a:r>
              <a:rPr lang="en-GB">
                <a:solidFill>
                  <a:srgbClr val="194350"/>
                </a:solidFill>
              </a:rPr>
              <a:t>RELATIONSHIP</a:t>
            </a:r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44"/>
              <a:buFont typeface="Arial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Sellers </a:t>
            </a:r>
            <a:r>
              <a:rPr lang="en-GB" sz="2400" dirty="0">
                <a:solidFill>
                  <a:srgbClr val="000000"/>
                </a:solidFill>
              </a:rPr>
              <a:t>--&gt;</a:t>
            </a:r>
            <a:r>
              <a:rPr lang="en-GB" sz="2400" b="0" i="0" u="none" strike="noStrik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buyers (</a:t>
            </a:r>
            <a:r>
              <a:rPr lang="en-GB" sz="2400" dirty="0">
                <a:solidFill>
                  <a:srgbClr val="000000"/>
                </a:solidFill>
              </a:rPr>
              <a:t>M</a:t>
            </a:r>
            <a:r>
              <a:rPr lang="en-GB" sz="2400" b="0" i="0" u="none" strike="noStrik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any to many )</a:t>
            </a:r>
            <a:endParaRPr sz="1800" b="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lvl="0" indent="-18288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44"/>
              <a:buFont typeface="Arial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 Service --&gt; Customer (Many to many)</a:t>
            </a:r>
            <a:endParaRPr sz="1800" b="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lvl="0" indent="-18288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44"/>
              <a:buFont typeface="Arial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Delivery Executive --&gt; Customer(</a:t>
            </a:r>
            <a:r>
              <a:rPr lang="en-GB" sz="2400" dirty="0">
                <a:solidFill>
                  <a:srgbClr val="000000"/>
                </a:solidFill>
              </a:rPr>
              <a:t>O</a:t>
            </a:r>
            <a:r>
              <a:rPr lang="en-GB" sz="2400" b="0" i="0" u="none" strike="noStrik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 to many)</a:t>
            </a:r>
            <a:endParaRPr sz="2400" b="0" i="0" u="none" strike="noStrik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lvl="0" indent="-1737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Owners/Investors --&gt; Sandkart Employee(Many to many)</a:t>
            </a:r>
            <a:endParaRPr sz="2400" dirty="0">
              <a:solidFill>
                <a:srgbClr val="000000"/>
              </a:solidFill>
            </a:endParaRPr>
          </a:p>
          <a:p>
            <a:pPr marL="182880" lvl="0" indent="-1737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Customers --&gt; Product (Many to Many)</a:t>
            </a:r>
            <a:endParaRPr sz="2400" dirty="0">
              <a:solidFill>
                <a:srgbClr val="000000"/>
              </a:solidFill>
            </a:endParaRPr>
          </a:p>
          <a:p>
            <a:pPr marL="182880" lvl="0" indent="-1737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Advertisers --&gt; Owners/Investors(Many to one)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350"/>
              </a:buClr>
              <a:buSzPts val="4000"/>
              <a:buFont typeface="Century Gothic"/>
              <a:buNone/>
            </a:pPr>
            <a:r>
              <a:rPr lang="en-GB">
                <a:solidFill>
                  <a:srgbClr val="194350"/>
                </a:solidFill>
              </a:rPr>
              <a:t>ENTITIES</a:t>
            </a:r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/>
              <a:t> CUSTOMERS (BUYERS)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/>
              <a:t> CUSTOMERS (SELLERS)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/>
              <a:t> PRODUCTS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/>
              <a:t> PLAGKART EMPLOYEES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/>
              <a:t> DELIVERY EXECUTIVES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/>
              <a:t> CUSTOMER SERVICES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/>
              <a:t> OWNERS/INVESTORS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/>
              <a:t> ADVERTISERS</a:t>
            </a:r>
            <a:endParaRPr/>
          </a:p>
        </p:txBody>
      </p:sp>
      <p:pic>
        <p:nvPicPr>
          <p:cNvPr id="164" name="Google Shape;164;p7" descr="Sell Online | Grow your Online Business | Sell on Amazon In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0179" y="2014194"/>
            <a:ext cx="2930299" cy="39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350"/>
              </a:buClr>
              <a:buSzPts val="4000"/>
              <a:buFont typeface="Century Gothic"/>
              <a:buNone/>
            </a:pPr>
            <a:r>
              <a:rPr lang="en-GB">
                <a:solidFill>
                  <a:srgbClr val="194350"/>
                </a:solidFill>
              </a:rPr>
              <a:t>CUSTOMER(BUYER)</a:t>
            </a:r>
            <a:endParaRPr/>
          </a:p>
        </p:txBody>
      </p:sp>
      <p:graphicFrame>
        <p:nvGraphicFramePr>
          <p:cNvPr id="170" name="Google Shape;170;p8"/>
          <p:cNvGraphicFramePr/>
          <p:nvPr/>
        </p:nvGraphicFramePr>
        <p:xfrm>
          <a:off x="1461406" y="2270879"/>
          <a:ext cx="8882725" cy="3134430"/>
        </p:xfrm>
        <a:graphic>
          <a:graphicData uri="http://schemas.openxmlformats.org/drawingml/2006/table">
            <a:tbl>
              <a:tblPr firstRow="1" bandRow="1">
                <a:noFill/>
                <a:tableStyleId>{0007267C-2625-433E-9573-CBACF9DCB87E}</a:tableStyleId>
              </a:tblPr>
              <a:tblGrid>
                <a:gridCol w="414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/>
                        <a:t>KEY QUESTIONS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/>
                        <a:t>HOW DATABASE WILL HELP ANSWER THESE QUESTIONS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u="none" strike="noStrike" cap="none">
                          <a:solidFill>
                            <a:srgbClr val="000000"/>
                          </a:solidFill>
                        </a:rPr>
                        <a:t>What products are being sold?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/>
                        <a:t>Product name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>
                          <a:solidFill>
                            <a:srgbClr val="000000"/>
                          </a:solidFill>
                        </a:rPr>
                        <a:t>What are the prices of the product?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Products along with their prices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>
                          <a:solidFill>
                            <a:srgbClr val="000000"/>
                          </a:solidFill>
                        </a:rPr>
                        <a:t>What is the product rating?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Number of sales, Product rating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>
                          <a:solidFill>
                            <a:srgbClr val="000000"/>
                          </a:solidFill>
                        </a:rPr>
                        <a:t>How many people have reviewed/bought the  product?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Number of sales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>
                          <a:solidFill>
                            <a:srgbClr val="000000"/>
                          </a:solidFill>
                        </a:rPr>
                        <a:t>How long will the delivery take?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Customer location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u="none" strike="noStrike">
                          <a:solidFill>
                            <a:srgbClr val="000000"/>
                          </a:solidFill>
                        </a:rPr>
                        <a:t>Who can I ask queries from?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Employee : Name, ID, department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350"/>
              </a:buClr>
              <a:buSzPts val="4000"/>
              <a:buFont typeface="Century Gothic"/>
              <a:buNone/>
            </a:pPr>
            <a:r>
              <a:rPr lang="en-GB">
                <a:solidFill>
                  <a:srgbClr val="194350"/>
                </a:solidFill>
              </a:rPr>
              <a:t>CUSTOMER(SELLER)</a:t>
            </a:r>
            <a:endParaRPr/>
          </a:p>
        </p:txBody>
      </p:sp>
      <p:graphicFrame>
        <p:nvGraphicFramePr>
          <p:cNvPr id="176" name="Google Shape;176;p9"/>
          <p:cNvGraphicFramePr/>
          <p:nvPr/>
        </p:nvGraphicFramePr>
        <p:xfrm>
          <a:off x="1421476" y="1999006"/>
          <a:ext cx="9418300" cy="4084390"/>
        </p:xfrm>
        <a:graphic>
          <a:graphicData uri="http://schemas.openxmlformats.org/drawingml/2006/table">
            <a:tbl>
              <a:tblPr firstRow="1" bandRow="1">
                <a:noFill/>
                <a:tableStyleId>{657F0F60-F634-45C1-AC20-E3970ECFE89A}</a:tableStyleId>
              </a:tblPr>
              <a:tblGrid>
                <a:gridCol w="470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KEY QUESTIONS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GB" sz="1400"/>
                        <a:t>HOW DATABASE WILL HELP ANSWER THESE QUESTIONS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u="none" strike="noStrike">
                          <a:solidFill>
                            <a:srgbClr val="000000"/>
                          </a:solidFill>
                        </a:rPr>
                        <a:t>What are the already existing prices of the product I want to sell?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Product price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9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>
                          <a:solidFill>
                            <a:srgbClr val="000000"/>
                          </a:solidFill>
                        </a:rPr>
                        <a:t>What is the rating they have given to my product?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Product rating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9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u="none" strike="noStrike">
                          <a:solidFill>
                            <a:srgbClr val="000000"/>
                          </a:solidFill>
                        </a:rPr>
                        <a:t>How many people have bought my product?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Number of sales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u="none" strike="noStrike">
                          <a:solidFill>
                            <a:srgbClr val="000000"/>
                          </a:solidFill>
                        </a:rPr>
                        <a:t>Where is it being shipped to?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Customer location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9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>
                          <a:solidFill>
                            <a:srgbClr val="000000"/>
                          </a:solidFill>
                        </a:rPr>
                        <a:t>The queries they have posted on the site?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Customer queries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9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0" u="none" strike="noStrike">
                          <a:solidFill>
                            <a:srgbClr val="000000"/>
                          </a:solidFill>
                        </a:rPr>
                        <a:t>The reviews they have given my product?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Customer reviews, Product rating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1042</Words>
  <Application>Microsoft Office PowerPoint</Application>
  <PresentationFormat>Widescreen</PresentationFormat>
  <Paragraphs>133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Noto Sans Symbols</vt:lpstr>
      <vt:lpstr>Garamond</vt:lpstr>
      <vt:lpstr>Century Gothic</vt:lpstr>
      <vt:lpstr>SavonVTI</vt:lpstr>
      <vt:lpstr>SavonVTI</vt:lpstr>
      <vt:lpstr>SANDKART</vt:lpstr>
      <vt:lpstr>BRIEF DESCRIPTION</vt:lpstr>
      <vt:lpstr>SANDKART STAKEHOLDERS</vt:lpstr>
      <vt:lpstr>ROLE OF STAKEHOLDERS</vt:lpstr>
      <vt:lpstr>CONSTRAINTS</vt:lpstr>
      <vt:lpstr>RELATIONSHIP</vt:lpstr>
      <vt:lpstr>ENTITIES</vt:lpstr>
      <vt:lpstr>CUSTOMER(BUYER)</vt:lpstr>
      <vt:lpstr>CUSTOMER(SELLER)</vt:lpstr>
      <vt:lpstr>SANDKART EMPLOYEE</vt:lpstr>
      <vt:lpstr>DELIVERY EXECUTIVES</vt:lpstr>
      <vt:lpstr>CUSTOMER SERVICE</vt:lpstr>
      <vt:lpstr>OWNERS/INVESTORS</vt:lpstr>
      <vt:lpstr>ADVERTISERS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SANDKART</dc:title>
  <dc:creator>ANSH MITTAL</dc:creator>
  <cp:lastModifiedBy>Bhaskar Yadav</cp:lastModifiedBy>
  <cp:revision>4</cp:revision>
  <dcterms:created xsi:type="dcterms:W3CDTF">2021-01-30T08:52:14Z</dcterms:created>
  <dcterms:modified xsi:type="dcterms:W3CDTF">2022-07-19T13:22:36Z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