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5"/>
  </p:normalViewPr>
  <p:slideViewPr>
    <p:cSldViewPr snapToGrid="0" snapToObjects="1">
      <p:cViewPr varScale="1">
        <p:scale>
          <a:sx n="95" d="100"/>
          <a:sy n="95" d="100"/>
        </p:scale>
        <p:origin x="6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7/7/16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7/7/16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7/7/16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Convolutional Neural Networks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894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 RELU Layer</a:t>
            </a:r>
            <a:endParaRPr lang="en-US" dirty="0"/>
          </a:p>
        </p:txBody>
      </p:sp>
      <p:sp>
        <p:nvSpPr>
          <p:cNvPr id="3" name="Content Placeholder 2"/>
          <p:cNvSpPr>
            <a:spLocks noGrp="1"/>
          </p:cNvSpPr>
          <p:nvPr>
            <p:ph idx="1"/>
          </p:nvPr>
        </p:nvSpPr>
        <p:spPr>
          <a:xfrm>
            <a:off x="1154954" y="2603500"/>
            <a:ext cx="5528234" cy="3945218"/>
          </a:xfrm>
        </p:spPr>
        <p:txBody>
          <a:bodyPr/>
          <a:lstStyle/>
          <a:p>
            <a:r>
              <a:rPr lang="en-US" dirty="0" smtClean="0"/>
              <a:t>This layer we simply threshold each of the values at 0 (which would be important if our filters in the CONV layer had negative weights).</a:t>
            </a:r>
          </a:p>
          <a:p>
            <a:r>
              <a:rPr lang="en-US" dirty="0" smtClean="0"/>
              <a:t>This is one of several element-wise activation functions possible. This leaves the volume unchanged, and we are still at 28 x 28 x 12.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173" y="2415241"/>
            <a:ext cx="522194" cy="3925458"/>
          </a:xfrm>
          <a:prstGeom prst="rect">
            <a:avLst/>
          </a:prstGeom>
        </p:spPr>
      </p:pic>
    </p:spTree>
    <p:extLst>
      <p:ext uri="{BB962C8B-B14F-4D97-AF65-F5344CB8AC3E}">
        <p14:creationId xmlns:p14="http://schemas.microsoft.com/office/powerpoint/2010/main" val="1217725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 POOL Layer</a:t>
            </a:r>
            <a:endParaRPr lang="en-US" dirty="0"/>
          </a:p>
        </p:txBody>
      </p:sp>
      <p:sp>
        <p:nvSpPr>
          <p:cNvPr id="3" name="Content Placeholder 2"/>
          <p:cNvSpPr>
            <a:spLocks noGrp="1"/>
          </p:cNvSpPr>
          <p:nvPr>
            <p:ph idx="1"/>
          </p:nvPr>
        </p:nvSpPr>
        <p:spPr/>
        <p:txBody>
          <a:bodyPr/>
          <a:lstStyle/>
          <a:p>
            <a:r>
              <a:rPr lang="en-US" dirty="0" smtClean="0"/>
              <a:t>The most common type of pooling is MAX – Pooling over a 2 x 2 block. </a:t>
            </a:r>
          </a:p>
          <a:p>
            <a:r>
              <a:rPr lang="en-US" dirty="0" smtClean="0"/>
              <a:t>We simply look at each 2 x 2 block in each activation map, and choose the largest value in each block. This reduces the size of the activation maps.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151" y="3895911"/>
            <a:ext cx="7394641" cy="2123889"/>
          </a:xfrm>
          <a:prstGeom prst="rect">
            <a:avLst/>
          </a:prstGeom>
        </p:spPr>
      </p:pic>
    </p:spTree>
    <p:extLst>
      <p:ext uri="{BB962C8B-B14F-4D97-AF65-F5344CB8AC3E}">
        <p14:creationId xmlns:p14="http://schemas.microsoft.com/office/powerpoint/2010/main" val="1392558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 FC Layer</a:t>
            </a:r>
            <a:endParaRPr lang="en-US" dirty="0"/>
          </a:p>
        </p:txBody>
      </p:sp>
      <p:sp>
        <p:nvSpPr>
          <p:cNvPr id="3" name="Content Placeholder 2"/>
          <p:cNvSpPr>
            <a:spLocks noGrp="1"/>
          </p:cNvSpPr>
          <p:nvPr>
            <p:ph idx="1"/>
          </p:nvPr>
        </p:nvSpPr>
        <p:spPr/>
        <p:txBody>
          <a:bodyPr/>
          <a:lstStyle/>
          <a:p>
            <a:r>
              <a:rPr lang="en-US" dirty="0" smtClean="0"/>
              <a:t>After a max pool, our volume will now be 14 x 14 x 12. We follow this with another layer of convolution, and another pooling layer. The resulting volume will be 5 x 5 x 12. </a:t>
            </a:r>
          </a:p>
          <a:p>
            <a:r>
              <a:rPr lang="en-US" dirty="0" smtClean="0"/>
              <a:t>Now we have a layer with the weight vector having 5 x 5 x 12 = 300 components and neurons connecting to every portion of the 5 x 5 x 12 volume. </a:t>
            </a:r>
          </a:p>
          <a:p>
            <a:r>
              <a:rPr lang="en-US" dirty="0" smtClean="0"/>
              <a:t>Suppose we have to classify these into one of R classes, then the matrix multiplication will result in a R x 1 matrix holding the “scores” for each possible class. We then normalize these scores and output the most probable classification of the image. </a:t>
            </a:r>
          </a:p>
        </p:txBody>
      </p:sp>
    </p:spTree>
    <p:extLst>
      <p:ext uri="{BB962C8B-B14F-4D97-AF65-F5344CB8AC3E}">
        <p14:creationId xmlns:p14="http://schemas.microsoft.com/office/powerpoint/2010/main" val="767781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937" y="960222"/>
            <a:ext cx="8761082" cy="4956484"/>
          </a:xfrm>
        </p:spPr>
      </p:pic>
    </p:spTree>
    <p:extLst>
      <p:ext uri="{BB962C8B-B14F-4D97-AF65-F5344CB8AC3E}">
        <p14:creationId xmlns:p14="http://schemas.microsoft.com/office/powerpoint/2010/main" val="1368161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Flow And CNNs</a:t>
            </a:r>
            <a:endParaRPr lang="en-US" dirty="0"/>
          </a:p>
        </p:txBody>
      </p:sp>
      <p:sp>
        <p:nvSpPr>
          <p:cNvPr id="3" name="Content Placeholder 2"/>
          <p:cNvSpPr>
            <a:spLocks noGrp="1"/>
          </p:cNvSpPr>
          <p:nvPr>
            <p:ph idx="1"/>
          </p:nvPr>
        </p:nvSpPr>
        <p:spPr>
          <a:xfrm>
            <a:off x="1154954" y="2603499"/>
            <a:ext cx="4317999" cy="3474571"/>
          </a:xfrm>
        </p:spPr>
        <p:txBody>
          <a:bodyPr/>
          <a:lstStyle/>
          <a:p>
            <a:r>
              <a:rPr lang="en-US" dirty="0" smtClean="0"/>
              <a:t>Now we will use the MNIST data set of hand written digits and see how well our convolutional neural network does in classifying the numbers. </a:t>
            </a:r>
          </a:p>
          <a:p>
            <a:r>
              <a:rPr lang="en-US" dirty="0" smtClean="0"/>
              <a:t>Each image is 28 x 28 x 1. </a:t>
            </a:r>
          </a:p>
          <a:p>
            <a:r>
              <a:rPr lang="en-US" dirty="0" smtClean="0"/>
              <a:t>The accompanying code in </a:t>
            </a:r>
            <a:r>
              <a:rPr lang="en-US" dirty="0" err="1" smtClean="0"/>
              <a:t>TensorFlow</a:t>
            </a:r>
            <a:r>
              <a:rPr lang="en-US" dirty="0" smtClean="0"/>
              <a:t> will also be shown, but the logic present is universal and not specific to </a:t>
            </a:r>
            <a:r>
              <a:rPr lang="en-US" dirty="0" err="1" smtClean="0"/>
              <a:t>TensorFlow</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564" y="3174253"/>
            <a:ext cx="4876800" cy="1397000"/>
          </a:xfrm>
          <a:prstGeom prst="rect">
            <a:avLst/>
          </a:prstGeom>
        </p:spPr>
      </p:pic>
    </p:spTree>
    <p:extLst>
      <p:ext uri="{BB962C8B-B14F-4D97-AF65-F5344CB8AC3E}">
        <p14:creationId xmlns:p14="http://schemas.microsoft.com/office/powerpoint/2010/main" val="92594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Flow And CNNs: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709256"/>
            <a:ext cx="8824913" cy="3204787"/>
          </a:xfrm>
        </p:spPr>
      </p:pic>
    </p:spTree>
    <p:extLst>
      <p:ext uri="{BB962C8B-B14F-4D97-AF65-F5344CB8AC3E}">
        <p14:creationId xmlns:p14="http://schemas.microsoft.com/office/powerpoint/2010/main" val="581971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Flow And CNNs: Layer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967082"/>
            <a:ext cx="8824913" cy="2689136"/>
          </a:xfrm>
        </p:spPr>
      </p:pic>
    </p:spTree>
    <p:extLst>
      <p:ext uri="{BB962C8B-B14F-4D97-AF65-F5344CB8AC3E}">
        <p14:creationId xmlns:p14="http://schemas.microsoft.com/office/powerpoint/2010/main" val="1681463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 Flow And CNNs: Layer </a:t>
            </a:r>
            <a:r>
              <a:rPr lang="en-US" dirty="0" smtClean="0"/>
              <a:t>2 - 4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783" y="2422632"/>
            <a:ext cx="8824913" cy="12499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220" y="3867895"/>
            <a:ext cx="7063441" cy="2642364"/>
          </a:xfrm>
          <a:prstGeom prst="rect">
            <a:avLst/>
          </a:prstGeom>
        </p:spPr>
      </p:pic>
    </p:spTree>
    <p:extLst>
      <p:ext uri="{BB962C8B-B14F-4D97-AF65-F5344CB8AC3E}">
        <p14:creationId xmlns:p14="http://schemas.microsoft.com/office/powerpoint/2010/main" val="1253392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 Flow And CNNs: Layer 2 - 4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742" y="2603500"/>
            <a:ext cx="8546828" cy="3416300"/>
          </a:xfrm>
        </p:spPr>
      </p:pic>
    </p:spTree>
    <p:extLst>
      <p:ext uri="{BB962C8B-B14F-4D97-AF65-F5344CB8AC3E}">
        <p14:creationId xmlns:p14="http://schemas.microsoft.com/office/powerpoint/2010/main" val="643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 Flow And CNNs: Layer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792" y="3133165"/>
            <a:ext cx="8978915" cy="2362260"/>
          </a:xfrm>
        </p:spPr>
      </p:pic>
    </p:spTree>
    <p:extLst>
      <p:ext uri="{BB962C8B-B14F-4D97-AF65-F5344CB8AC3E}">
        <p14:creationId xmlns:p14="http://schemas.microsoft.com/office/powerpoint/2010/main" val="1093392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Differences With Regular Neural Nets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101" y="2536637"/>
            <a:ext cx="5121468" cy="3043891"/>
          </a:xfrm>
        </p:spPr>
      </p:pic>
      <p:sp>
        <p:nvSpPr>
          <p:cNvPr id="5" name="TextBox 4"/>
          <p:cNvSpPr txBox="1"/>
          <p:nvPr/>
        </p:nvSpPr>
        <p:spPr>
          <a:xfrm>
            <a:off x="672353" y="2541494"/>
            <a:ext cx="4863307" cy="3139321"/>
          </a:xfrm>
          <a:prstGeom prst="rect">
            <a:avLst/>
          </a:prstGeom>
          <a:noFill/>
        </p:spPr>
        <p:txBody>
          <a:bodyPr wrap="square" rtlCol="0">
            <a:spAutoFit/>
          </a:bodyPr>
          <a:lstStyle/>
          <a:p>
            <a:r>
              <a:rPr lang="en-US" dirty="0" smtClean="0"/>
              <a:t>The fundamental unit of these networks, the neuron/perceptron, remains unchanged. It receives inputs which can be thought of as a vector (x0, x1, x2,...) and computes the dot product with the weight vector (w0, w1, w2, …), and saves this dot product in a number, call it A. We then apply a non-linearity to A (several to choose from), and save it into B. Then, B is returned in the form of the “firing rate” of the neuron/perceptron. </a:t>
            </a:r>
            <a:endParaRPr lang="en-US" dirty="0"/>
          </a:p>
        </p:txBody>
      </p:sp>
    </p:spTree>
    <p:extLst>
      <p:ext uri="{BB962C8B-B14F-4D97-AF65-F5344CB8AC3E}">
        <p14:creationId xmlns:p14="http://schemas.microsoft.com/office/powerpoint/2010/main" val="1558993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 Flow And CNNs: </a:t>
            </a:r>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237" y="2701038"/>
            <a:ext cx="6699202" cy="2996032"/>
          </a:xfrm>
        </p:spPr>
      </p:pic>
    </p:spTree>
    <p:extLst>
      <p:ext uri="{BB962C8B-B14F-4D97-AF65-F5344CB8AC3E}">
        <p14:creationId xmlns:p14="http://schemas.microsoft.com/office/powerpoint/2010/main" val="1818234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54954" y="2603499"/>
            <a:ext cx="9804399" cy="3528359"/>
          </a:xfrm>
        </p:spPr>
        <p:txBody>
          <a:bodyPr/>
          <a:lstStyle/>
          <a:p>
            <a:r>
              <a:rPr lang="en-US" dirty="0"/>
              <a:t>C</a:t>
            </a:r>
            <a:r>
              <a:rPr lang="en-US" dirty="0" smtClean="0"/>
              <a:t>onvolutional </a:t>
            </a:r>
            <a:r>
              <a:rPr lang="en-US" dirty="0"/>
              <a:t>networks are specifically made for image recognition. </a:t>
            </a:r>
            <a:endParaRPr lang="en-US" dirty="0" smtClean="0"/>
          </a:p>
          <a:p>
            <a:r>
              <a:rPr lang="en-US" dirty="0" smtClean="0"/>
              <a:t>The </a:t>
            </a:r>
            <a:r>
              <a:rPr lang="en-US" dirty="0"/>
              <a:t>connections are local in space (along width and height), but always full along the entire depth of the input volume</a:t>
            </a:r>
            <a:r>
              <a:rPr lang="en-US" dirty="0" smtClean="0"/>
              <a:t>. This allows the network to detect spatial patterns.</a:t>
            </a:r>
          </a:p>
          <a:p>
            <a:r>
              <a:rPr lang="en-US" dirty="0" smtClean="0"/>
              <a:t>Convolutional networks have several important layers, but the fundamental perceptron is the same, and we still have a loss function that we are minimizing. </a:t>
            </a:r>
          </a:p>
          <a:p>
            <a:r>
              <a:rPr lang="en-US" dirty="0" smtClean="0"/>
              <a:t>Highly efficient and accurate results in image recognition can be obtained using these networks. </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328629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761413" cy="706964"/>
          </a:xfrm>
        </p:spPr>
        <p:txBody>
          <a:bodyPr/>
          <a:lstStyle/>
          <a:p>
            <a:r>
              <a:rPr lang="en-US" dirty="0"/>
              <a:t>Introduction: Differences With Regular Neural Nets</a:t>
            </a:r>
          </a:p>
        </p:txBody>
      </p:sp>
      <p:sp>
        <p:nvSpPr>
          <p:cNvPr id="3" name="Content Placeholder 2"/>
          <p:cNvSpPr>
            <a:spLocks noGrp="1"/>
          </p:cNvSpPr>
          <p:nvPr>
            <p:ph idx="1"/>
          </p:nvPr>
        </p:nvSpPr>
        <p:spPr>
          <a:xfrm>
            <a:off x="1154955" y="2603500"/>
            <a:ext cx="4210422" cy="3380441"/>
          </a:xfrm>
        </p:spPr>
        <p:txBody>
          <a:bodyPr>
            <a:normAutofit lnSpcReduction="10000"/>
          </a:bodyPr>
          <a:lstStyle/>
          <a:p>
            <a:r>
              <a:rPr lang="en-US" dirty="0" smtClean="0"/>
              <a:t>So how are convolutional Neural Networks different? </a:t>
            </a:r>
          </a:p>
          <a:p>
            <a:r>
              <a:rPr lang="en-US" dirty="0" smtClean="0"/>
              <a:t>The answer is that these convolutional networks are specifically made for image recognition. </a:t>
            </a:r>
          </a:p>
          <a:p>
            <a:r>
              <a:rPr lang="en-US" dirty="0" smtClean="0"/>
              <a:t>An image with dimensions H x W x C would need that number of weights per neuron, causing the traditional model to be slow and bulky, not to mention possibly over fit the data.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267" y="2603500"/>
            <a:ext cx="4792550" cy="2345018"/>
          </a:xfrm>
          <a:prstGeom prst="rect">
            <a:avLst/>
          </a:prstGeom>
        </p:spPr>
      </p:pic>
    </p:spTree>
    <p:extLst>
      <p:ext uri="{BB962C8B-B14F-4D97-AF65-F5344CB8AC3E}">
        <p14:creationId xmlns:p14="http://schemas.microsoft.com/office/powerpoint/2010/main" val="1713529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Differences With Regular Neural Nets</a:t>
            </a:r>
          </a:p>
        </p:txBody>
      </p:sp>
      <p:sp>
        <p:nvSpPr>
          <p:cNvPr id="3" name="Content Placeholder 2"/>
          <p:cNvSpPr>
            <a:spLocks noGrp="1"/>
          </p:cNvSpPr>
          <p:nvPr>
            <p:ph idx="1"/>
          </p:nvPr>
        </p:nvSpPr>
        <p:spPr>
          <a:xfrm>
            <a:off x="1154955" y="2603499"/>
            <a:ext cx="4909669" cy="3891429"/>
          </a:xfrm>
        </p:spPr>
        <p:txBody>
          <a:bodyPr>
            <a:normAutofit fontScale="85000" lnSpcReduction="10000"/>
          </a:bodyPr>
          <a:lstStyle/>
          <a:p>
            <a:r>
              <a:rPr lang="en-US" dirty="0" smtClean="0"/>
              <a:t>Convolutional Neural Networks take advantage of the fact that input can be thought of as 3 dimensional inputs. (height, width, color channels</a:t>
            </a:r>
            <a:r>
              <a:rPr lang="en-US" dirty="0" smtClean="0"/>
              <a:t>).</a:t>
            </a:r>
          </a:p>
          <a:p>
            <a:r>
              <a:rPr lang="en-US" dirty="0"/>
              <a:t>The extent of the connectivity along the depth axis is always equal to the depth of the input volume. It is important to emphasize again this asymmetry in how we treat the spatial dimensions (width and height) and the depth dimension: The connections are local in space (along width and height), but always full along the entire depth of the input volume.</a:t>
            </a:r>
            <a:endParaRPr lang="en-US" dirty="0" smtClean="0"/>
          </a:p>
          <a:p>
            <a:r>
              <a:rPr lang="en-US" dirty="0" smtClean="0"/>
              <a:t>The use of filters and partial connectivity from one layer to the next allow the same if not better performance while being exponentially more efficient.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444" y="3509682"/>
            <a:ext cx="4230973" cy="1653590"/>
          </a:xfrm>
          <a:prstGeom prst="rect">
            <a:avLst/>
          </a:prstGeom>
        </p:spPr>
      </p:pic>
    </p:spTree>
    <p:extLst>
      <p:ext uri="{BB962C8B-B14F-4D97-AF65-F5344CB8AC3E}">
        <p14:creationId xmlns:p14="http://schemas.microsoft.com/office/powerpoint/2010/main" val="1029215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Convolutional Neural Nets</a:t>
            </a:r>
            <a:endParaRPr lang="en-US" dirty="0"/>
          </a:p>
        </p:txBody>
      </p:sp>
      <p:sp>
        <p:nvSpPr>
          <p:cNvPr id="3" name="Content Placeholder 2"/>
          <p:cNvSpPr>
            <a:spLocks noGrp="1"/>
          </p:cNvSpPr>
          <p:nvPr>
            <p:ph idx="1"/>
          </p:nvPr>
        </p:nvSpPr>
        <p:spPr/>
        <p:txBody>
          <a:bodyPr/>
          <a:lstStyle/>
          <a:p>
            <a:r>
              <a:rPr lang="en-US" dirty="0" smtClean="0"/>
              <a:t>INPUT Layer: [H x W x C] with raw pixel values. </a:t>
            </a:r>
          </a:p>
          <a:p>
            <a:r>
              <a:rPr lang="en-US" dirty="0" smtClean="0"/>
              <a:t>CONV Layer: Consists of filters that compute the convolution of the image with a learned weight vector. </a:t>
            </a:r>
          </a:p>
          <a:p>
            <a:r>
              <a:rPr lang="en-US" dirty="0" smtClean="0"/>
              <a:t>RELU Layer: Element - wise </a:t>
            </a:r>
            <a:r>
              <a:rPr lang="en-US" dirty="0"/>
              <a:t>activation function, such as the </a:t>
            </a:r>
            <a:r>
              <a:rPr lang="en-US" dirty="0" smtClean="0"/>
              <a:t>max(0,x) </a:t>
            </a:r>
            <a:r>
              <a:rPr lang="en-US" dirty="0"/>
              <a:t> </a:t>
            </a:r>
            <a:r>
              <a:rPr lang="en-US" dirty="0" err="1"/>
              <a:t>thresholding</a:t>
            </a:r>
            <a:r>
              <a:rPr lang="en-US" dirty="0"/>
              <a:t> at zero</a:t>
            </a:r>
            <a:r>
              <a:rPr lang="en-US" dirty="0" smtClean="0"/>
              <a:t>.</a:t>
            </a:r>
          </a:p>
          <a:p>
            <a:r>
              <a:rPr lang="en-US" dirty="0" smtClean="0"/>
              <a:t>POOL layer: Down sampling operation along the spatial dimensions.</a:t>
            </a:r>
          </a:p>
          <a:p>
            <a:r>
              <a:rPr lang="en-US" dirty="0" smtClean="0"/>
              <a:t>FULLY CONNECTED layer: Compute the class scores and return the probabilities for classification for each potential class</a:t>
            </a:r>
            <a:r>
              <a:rPr lang="en-US" dirty="0" smtClean="0"/>
              <a:t>. This is where we have our loss function and where we are minimizing it. </a:t>
            </a:r>
            <a:endParaRPr lang="en-US" dirty="0"/>
          </a:p>
        </p:txBody>
      </p:sp>
    </p:spTree>
    <p:extLst>
      <p:ext uri="{BB962C8B-B14F-4D97-AF65-F5344CB8AC3E}">
        <p14:creationId xmlns:p14="http://schemas.microsoft.com/office/powerpoint/2010/main" val="69332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868525" cy="6669741"/>
          </a:xfrm>
        </p:spPr>
      </p:pic>
    </p:spTree>
    <p:extLst>
      <p:ext uri="{BB962C8B-B14F-4D97-AF65-F5344CB8AC3E}">
        <p14:creationId xmlns:p14="http://schemas.microsoft.com/office/powerpoint/2010/main" val="1732479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a:t>
            </a:r>
            <a:endParaRPr lang="en-US" dirty="0"/>
          </a:p>
        </p:txBody>
      </p:sp>
      <p:sp>
        <p:nvSpPr>
          <p:cNvPr id="3" name="Content Placeholder 2"/>
          <p:cNvSpPr>
            <a:spLocks noGrp="1"/>
          </p:cNvSpPr>
          <p:nvPr>
            <p:ph idx="1"/>
          </p:nvPr>
        </p:nvSpPr>
        <p:spPr/>
        <p:txBody>
          <a:bodyPr/>
          <a:lstStyle/>
          <a:p>
            <a:r>
              <a:rPr lang="en-US" dirty="0" smtClean="0"/>
              <a:t>We will follow a 32 x 32 x 3 image of a car through the convolution net and look at its transformations along the way.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635" y="3403266"/>
            <a:ext cx="2865717" cy="3033392"/>
          </a:xfrm>
          <a:prstGeom prst="rect">
            <a:avLst/>
          </a:prstGeom>
        </p:spPr>
      </p:pic>
    </p:spTree>
    <p:extLst>
      <p:ext uri="{BB962C8B-B14F-4D97-AF65-F5344CB8AC3E}">
        <p14:creationId xmlns:p14="http://schemas.microsoft.com/office/powerpoint/2010/main" val="112303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 Convolution Layer</a:t>
            </a:r>
            <a:endParaRPr lang="en-US" dirty="0"/>
          </a:p>
        </p:txBody>
      </p:sp>
      <p:sp>
        <p:nvSpPr>
          <p:cNvPr id="3" name="Content Placeholder 2"/>
          <p:cNvSpPr>
            <a:spLocks noGrp="1"/>
          </p:cNvSpPr>
          <p:nvPr>
            <p:ph idx="1"/>
          </p:nvPr>
        </p:nvSpPr>
        <p:spPr>
          <a:xfrm>
            <a:off x="1154954" y="2603499"/>
            <a:ext cx="6025775" cy="3635935"/>
          </a:xfrm>
        </p:spPr>
        <p:txBody>
          <a:bodyPr>
            <a:normAutofit fontScale="92500"/>
          </a:bodyPr>
          <a:lstStyle/>
          <a:p>
            <a:r>
              <a:rPr lang="en-US" dirty="0" smtClean="0"/>
              <a:t>Some hyper parameters in this step include the number of filters (K), the spatial extent of the filters (F), the stride (S), and the amount of zero padding (P).</a:t>
            </a:r>
          </a:p>
          <a:p>
            <a:r>
              <a:rPr lang="en-US" dirty="0" smtClean="0"/>
              <a:t>While these parameters are best trained by cross validation, for our case, we will choose K = 12, F = 5 x 5 x 3, S = 1, P = 0. </a:t>
            </a:r>
          </a:p>
          <a:p>
            <a:r>
              <a:rPr lang="en-US" dirty="0" smtClean="0"/>
              <a:t>Note that for parameter F, we can only choose the width and height of our filters, but they will always extend through the depth of the image.</a:t>
            </a:r>
          </a:p>
          <a:p>
            <a:r>
              <a:rPr lang="en-US" dirty="0" smtClean="0"/>
              <a:t>Now we will begin the process of training our filters to recognize certain characteristics of an image.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329" y="3423769"/>
            <a:ext cx="3962400" cy="1676400"/>
          </a:xfrm>
          <a:prstGeom prst="rect">
            <a:avLst/>
          </a:prstGeom>
        </p:spPr>
      </p:pic>
    </p:spTree>
    <p:extLst>
      <p:ext uri="{BB962C8B-B14F-4D97-AF65-F5344CB8AC3E}">
        <p14:creationId xmlns:p14="http://schemas.microsoft.com/office/powerpoint/2010/main" val="112195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Detail: Convolution Layer</a:t>
            </a:r>
            <a:endParaRPr lang="en-US" dirty="0"/>
          </a:p>
        </p:txBody>
      </p:sp>
      <p:sp>
        <p:nvSpPr>
          <p:cNvPr id="3" name="Content Placeholder 2"/>
          <p:cNvSpPr>
            <a:spLocks noGrp="1"/>
          </p:cNvSpPr>
          <p:nvPr>
            <p:ph idx="1"/>
          </p:nvPr>
        </p:nvSpPr>
        <p:spPr>
          <a:xfrm>
            <a:off x="1154955" y="2603500"/>
            <a:ext cx="6926728" cy="3568700"/>
          </a:xfrm>
        </p:spPr>
        <p:txBody>
          <a:bodyPr/>
          <a:lstStyle/>
          <a:p>
            <a:r>
              <a:rPr lang="en-US" dirty="0" smtClean="0"/>
              <a:t>Each of the 5 x 5 x 3 filters slide across the width and height of the image, and compute the dot product of that section of the image with the filter. </a:t>
            </a:r>
          </a:p>
          <a:p>
            <a:r>
              <a:rPr lang="en-US" dirty="0" smtClean="0"/>
              <a:t>In this sense, this operation is a convolution. </a:t>
            </a:r>
          </a:p>
          <a:p>
            <a:r>
              <a:rPr lang="en-US" dirty="0" smtClean="0"/>
              <a:t>Since our stride size is 1, we can obviously see that each filter will create a 28 x 28 x 1 activation map, and since have 12 of these filters, if we stack all of these activation maps, we have our output volume from this layer to be 28 x 28 x 12. </a:t>
            </a:r>
          </a:p>
          <a:p>
            <a:r>
              <a:rPr lang="en-US" dirty="0" smtClean="0"/>
              <a:t>We had 0 zero-padding, but if we did, then each activation map would be surrounded by 0’s on the sides.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0419" y="1799090"/>
            <a:ext cx="965948" cy="4373110"/>
          </a:xfrm>
          <a:prstGeom prst="rect">
            <a:avLst/>
          </a:prstGeom>
        </p:spPr>
      </p:pic>
    </p:spTree>
    <p:extLst>
      <p:ext uri="{BB962C8B-B14F-4D97-AF65-F5344CB8AC3E}">
        <p14:creationId xmlns:p14="http://schemas.microsoft.com/office/powerpoint/2010/main" val="208589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7145</TotalTime>
  <Words>1077</Words>
  <Application>Microsoft Macintosh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 3</vt:lpstr>
      <vt:lpstr>Arial</vt:lpstr>
      <vt:lpstr>Ion Boardroom</vt:lpstr>
      <vt:lpstr>Convolutional Neural Networks</vt:lpstr>
      <vt:lpstr>Introduction: Differences With Regular Neural Nets</vt:lpstr>
      <vt:lpstr>Introduction: Differences With Regular Neural Nets</vt:lpstr>
      <vt:lpstr>Introduction: Differences With Regular Neural Nets</vt:lpstr>
      <vt:lpstr>Architecture Of Convolutional Neural Nets</vt:lpstr>
      <vt:lpstr>PowerPoint Presentation</vt:lpstr>
      <vt:lpstr>Layers In Detail:</vt:lpstr>
      <vt:lpstr>Layers In Detail: Convolution Layer</vt:lpstr>
      <vt:lpstr>Layers In Detail: Convolution Layer</vt:lpstr>
      <vt:lpstr>Layers In Detail: RELU Layer</vt:lpstr>
      <vt:lpstr>Layers In Detail: POOL Layer</vt:lpstr>
      <vt:lpstr>Layers In Detail: FC Layer</vt:lpstr>
      <vt:lpstr>PowerPoint Presentation</vt:lpstr>
      <vt:lpstr>Tensor Flow And CNNs</vt:lpstr>
      <vt:lpstr>Tensor Flow And CNNs: Functions</vt:lpstr>
      <vt:lpstr>Tensor Flow And CNNs: Layer 1</vt:lpstr>
      <vt:lpstr>Tensor Flow And CNNs: Layer 2 - 4</vt:lpstr>
      <vt:lpstr>Tensor Flow And CNNs: Layer 2 - 4</vt:lpstr>
      <vt:lpstr>Tensor Flow And CNNs: Layer 5</vt:lpstr>
      <vt:lpstr>Tensor Flow And CNNs: Results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Bhaskara, Nishanth S.</dc:creator>
  <cp:lastModifiedBy>Bhaskara, Nishanth S.</cp:lastModifiedBy>
  <cp:revision>22</cp:revision>
  <dcterms:created xsi:type="dcterms:W3CDTF">2016-07-05T21:07:47Z</dcterms:created>
  <dcterms:modified xsi:type="dcterms:W3CDTF">2016-07-11T17:18:45Z</dcterms:modified>
</cp:coreProperties>
</file>